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8" autoAdjust="0"/>
  </p:normalViewPr>
  <p:slideViewPr>
    <p:cSldViewPr>
      <p:cViewPr>
        <p:scale>
          <a:sx n="77" d="100"/>
          <a:sy n="77" d="100"/>
        </p:scale>
        <p:origin x="-94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60071-DF80-4714-8381-FA18FC738229}" type="datetimeFigureOut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A7F15-016D-4F23-823E-6E45D9ECFE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74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C1EC075-F516-471D-937F-0AFE0116F2E0}" type="slidenum">
              <a:rPr lang="zh-TW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93E4545-64D5-45BC-8D3F-E8A7E22128CD}" type="slidenum">
              <a:rPr lang="zh-TW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845708-40AC-49DD-BF0E-58175FFE6D24}" type="slidenum">
              <a:rPr lang="zh-TW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92B0359-A863-4E97-A1DB-BBE527867F0E}" type="slidenum">
              <a:rPr lang="zh-TW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CAA690F-0892-469B-9BC9-D57A267A28F3}" type="slidenum">
              <a:rPr lang="zh-TW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E7D7299-4D3E-46EB-86B8-445D1EF7E905}" type="slidenum">
              <a:rPr lang="zh-TW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A537C90-F9E7-45D9-9D1D-7C819BAA2EA2}" type="slidenum">
              <a:rPr lang="zh-TW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83CEAFE-43D1-4689-B052-19759603C2ED}" type="slidenum">
              <a:rPr lang="zh-TW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2F26A-E745-4027-A318-32A3B206CBD6}" type="slidenum">
              <a:rPr lang="zh-TW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80E6D46-DB54-441F-9D1A-1423096E6C54}" type="slidenum">
              <a:rPr lang="zh-TW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4582B0B-4253-4F4D-9FD5-E62D212F0A85}" type="slidenum">
              <a:rPr lang="zh-TW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6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3728" y="2130425"/>
            <a:ext cx="6550496" cy="1470025"/>
          </a:xfrm>
        </p:spPr>
        <p:txBody>
          <a:bodyPr/>
          <a:lstStyle>
            <a:lvl1pPr>
              <a:defRPr sz="6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3648" y="3886200"/>
            <a:ext cx="6400800" cy="1752600"/>
          </a:xfrm>
        </p:spPr>
        <p:txBody>
          <a:bodyPr/>
          <a:lstStyle>
            <a:lvl1pPr marL="0" indent="0" algn="r">
              <a:buNone/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5155-CB7D-4308-AED3-3EC6336D7627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83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C90A-EC09-4174-9695-73D457CB15E5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0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8A7B-8E3E-4554-AFFB-24160B6D4BF0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957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50825" y="1700213"/>
            <a:ext cx="4244975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013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250825" y="1700213"/>
            <a:ext cx="8642350" cy="4525962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0664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all" spc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8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4D0E-2B83-462D-96BC-8747A6839439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-20464" y="2061248"/>
            <a:ext cx="1676400" cy="495300"/>
            <a:chOff x="0" y="2061248"/>
            <a:chExt cx="1676400" cy="495300"/>
          </a:xfrm>
        </p:grpSpPr>
        <p:pic>
          <p:nvPicPr>
            <p:cNvPr id="7" name="圖片 6">
              <a:hlinkClick r:id="rId2" action="ppaction://hlinksldjump"/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8" name="文字方塊 7">
              <a:hlinkClick r:id="rId2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何謂電腦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 userDrawn="1"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11" name="圖片 10">
              <a:hlinkClick r:id="rId4" action="ppaction://hlinksldjump"/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2" name="文字方塊 11">
              <a:hlinkClick r:id="rId4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 userDrawn="1"/>
        </p:nvGrpSpPr>
        <p:grpSpPr>
          <a:xfrm>
            <a:off x="-20464" y="3645158"/>
            <a:ext cx="1840496" cy="495300"/>
            <a:chOff x="0" y="2061248"/>
            <a:chExt cx="1840496" cy="495300"/>
          </a:xfrm>
        </p:grpSpPr>
        <p:pic>
          <p:nvPicPr>
            <p:cNvPr id="14" name="圖片 13">
              <a:hlinkClick r:id="rId5" action="ppaction://hlinksldjump"/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5" name="文字方塊 14">
              <a:hlinkClick r:id="rId5" action="ppaction://hlinksldjump"/>
            </p:cNvPr>
            <p:cNvSpPr txBox="1"/>
            <p:nvPr userDrawn="1"/>
          </p:nvSpPr>
          <p:spPr>
            <a:xfrm>
              <a:off x="235856" y="2108843"/>
              <a:ext cx="1604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電腦與資訊</a:t>
              </a:r>
              <a:endParaRPr lang="zh-TW" altLang="en-US" sz="2000" b="1" cap="none" spc="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 userDrawn="1"/>
        </p:nvGrpSpPr>
        <p:grpSpPr>
          <a:xfrm>
            <a:off x="-20464" y="4437112"/>
            <a:ext cx="1840496" cy="495300"/>
            <a:chOff x="0" y="2061248"/>
            <a:chExt cx="1840496" cy="495300"/>
          </a:xfrm>
        </p:grpSpPr>
        <p:pic>
          <p:nvPicPr>
            <p:cNvPr id="18" name="圖片 17">
              <a:hlinkClick r:id="rId6" action="ppaction://hlinksldjump"/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9" name="文字方塊 18">
              <a:hlinkClick r:id="rId6" action="ppaction://hlinksldjump"/>
            </p:cNvPr>
            <p:cNvSpPr txBox="1"/>
            <p:nvPr userDrawn="1"/>
          </p:nvSpPr>
          <p:spPr>
            <a:xfrm>
              <a:off x="235856" y="2108843"/>
              <a:ext cx="1604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電腦的組成</a:t>
              </a:r>
              <a:endParaRPr lang="zh-TW" altLang="en-US" sz="2000" b="1" cap="none" spc="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15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ACE6-36FE-488C-86C1-1C697C228A14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04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852-4ABA-4718-9747-FC62200A1463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6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F1F-3DD0-4A20-9F43-84198FA82CFB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08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4B1-5E67-460C-B921-8A82FB79D254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62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4DD1-EA67-403F-B13A-0CA0E67636FB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38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B99-4D71-4871-A08E-5AAF4B1F4360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0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49EC-364C-434D-8A29-17311AA1A9FB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09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051720" y="72008"/>
            <a:ext cx="62646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07704" y="1412776"/>
            <a:ext cx="7128792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73B3-906C-4836-A669-9CFCBE1C12F4}" type="datetime1">
              <a:rPr lang="zh-TW" altLang="en-US" smtClean="0"/>
              <a:t>2017/2/25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8783D-3CF6-42D4-8442-F772A96A96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51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khjh.kh.edu.tw/jonham/mankind.htm" TargetMode="External"/><Relationship Id="rId2" Type="http://schemas.openxmlformats.org/officeDocument/2006/relationships/hyperlink" Target="http://163.32.129.199/jonha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11.1.12/primary/info_edu/tp_tt/content/bcc/history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File:Three_IC_circuit_chips.JPG&amp;variant=zh-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System/360&amp;variant=zh-t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cvs.hc.edu.tw/pipi/BCC(HardWare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Apple_II&amp;variant=zh-t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AwUNzVx0M" TargetMode="External"/><Relationship Id="rId7" Type="http://schemas.openxmlformats.org/officeDocument/2006/relationships/image" Target="../media/image2.gif"/><Relationship Id="rId2" Type="http://schemas.openxmlformats.org/officeDocument/2006/relationships/hyperlink" Target="https://www.youtube.com/watch?v=lOjCN8cSCZ8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https://www.youtube.com/watch?v=6Cf7IL_eZ38" TargetMode="External"/><Relationship Id="rId4" Type="http://schemas.openxmlformats.org/officeDocument/2006/relationships/hyperlink" Target="https://www.bnext.com.tw/article/35222/BN-ARTICLE-3522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://163.32.129.93/namo/album1_2_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94%B5%E5%AD%90%E5%AD%A6" TargetMode="External"/><Relationship Id="rId2" Type="http://schemas.openxmlformats.org/officeDocument/2006/relationships/hyperlink" Target="http://163.32.129.93/kait/hard1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163.32.129.93/namo/pdf/%E9%9B%BB%E7%A3%81%E6%B3%A2%E7%9A%84%E6%95%85%E4%BA%8B.PDF" TargetMode="External"/><Relationship Id="rId3" Type="http://schemas.openxmlformats.org/officeDocument/2006/relationships/slide" Target="slide4.xml"/><Relationship Id="rId7" Type="http://schemas.openxmlformats.org/officeDocument/2006/relationships/hyperlink" Target="http://163.32.129.93/namo/images/ascii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63.32.129.93/namo/album2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hyperlink" Target="http://163.32.129.93/cai/E0015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%E7%9C%9F%E7%A9%BA%E7%AE%A1&amp;variant=zh-t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ENIAC&amp;variant=zh-t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%E9%9B%BB%E6%99%B6%E9%AB%94&amp;variant=zh-t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電腦的發展歷程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94866" y="5949280"/>
            <a:ext cx="4111571" cy="694928"/>
          </a:xfrm>
        </p:spPr>
        <p:txBody>
          <a:bodyPr/>
          <a:lstStyle/>
          <a:p>
            <a:r>
              <a:rPr lang="en-US" altLang="zh-TW" dirty="0" smtClean="0"/>
              <a:t> </a:t>
            </a:r>
            <a:r>
              <a:rPr lang="en-US" altLang="zh-TW" dirty="0" err="1" smtClean="0">
                <a:hlinkClick r:id="rId2"/>
              </a:rPr>
              <a:t>Jonham</a:t>
            </a:r>
            <a:endParaRPr lang="zh-TW" altLang="en-US" dirty="0"/>
          </a:p>
        </p:txBody>
      </p:sp>
      <p:pic>
        <p:nvPicPr>
          <p:cNvPr id="204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52498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2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第二代電腦</a:t>
            </a:r>
            <a:endParaRPr lang="zh-TW" altLang="en-US" dirty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smtClean="0"/>
              <a:t>美國貝爾實驗室亦在</a:t>
            </a:r>
            <a:r>
              <a:rPr lang="en-US" altLang="zh-TW" sz="2400" smtClean="0"/>
              <a:t>1954</a:t>
            </a:r>
            <a:r>
              <a:rPr lang="zh-TW" altLang="en-US" sz="2400" smtClean="0"/>
              <a:t>年發展出第一部以電晶體為主要元件的電腦。至此電腦開始逐步進入政府機關、企業和學校。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943182" y="6165304"/>
            <a:ext cx="7467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200">
                <a:solidFill>
                  <a:srgbClr val="000099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90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zh-TW" altLang="en-US" sz="1200" dirty="0"/>
              <a:t>資料來源：</a:t>
            </a:r>
            <a:r>
              <a:rPr kumimoji="0" lang="en-US" altLang="zh-TW" sz="1200" dirty="0">
                <a:solidFill>
                  <a:schemeClr val="tx1"/>
                </a:solidFill>
                <a:ea typeface="新細明體" pitchFamily="18" charset="-120"/>
                <a:hlinkClick r:id="rId3"/>
              </a:rPr>
              <a:t>http://140.111.1.12/primary/info_edu/tp_tt/content/bcc/history.htm</a:t>
            </a:r>
            <a:endParaRPr kumimoji="0" lang="en-US" altLang="zh-TW" sz="1200" dirty="0">
              <a:solidFill>
                <a:schemeClr val="tx1"/>
              </a:solidFill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kumimoji="0" lang="zh-TW" altLang="en-US" sz="1200" dirty="0">
              <a:solidFill>
                <a:schemeClr val="tx1"/>
              </a:solidFill>
              <a:ea typeface="新細明體" pitchFamily="18" charset="-120"/>
            </a:endParaRPr>
          </a:p>
        </p:txBody>
      </p:sp>
      <p:pic>
        <p:nvPicPr>
          <p:cNvPr id="10245" name="Picture 8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4663516" cy="321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7" name="圖片 6">
              <a:hlinkClick r:id="rId5" action="ppaction://hlinksldjump"/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8" name="文字方塊 7">
              <a:hlinkClick r:id="rId5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第三代電腦</a:t>
            </a:r>
            <a:endParaRPr lang="zh-TW" altLang="en-US" dirty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1965</a:t>
            </a:r>
            <a:r>
              <a:rPr lang="zh-TW" altLang="en-US" smtClean="0"/>
              <a:t>～</a:t>
            </a:r>
            <a:r>
              <a:rPr lang="en-US" altLang="zh-TW" smtClean="0"/>
              <a:t>1970</a:t>
            </a:r>
            <a:r>
              <a:rPr lang="zh-TW" altLang="en-US" smtClean="0"/>
              <a:t>年</a:t>
            </a:r>
            <a:r>
              <a:rPr lang="en-US" altLang="zh-TW" smtClean="0"/>
              <a:t>—</a:t>
            </a:r>
            <a:r>
              <a:rPr lang="zh-TW" altLang="en-US" smtClean="0"/>
              <a:t>積體電路時期</a:t>
            </a:r>
          </a:p>
          <a:p>
            <a:r>
              <a:rPr lang="en-US" altLang="zh-TW" smtClean="0"/>
              <a:t>1958</a:t>
            </a:r>
            <a:r>
              <a:rPr lang="zh-TW" altLang="en-US" smtClean="0"/>
              <a:t>年美國德州儀器公司將數百個積體電路元件（電晶體、電阻、二極體</a:t>
            </a:r>
            <a:r>
              <a:rPr lang="en-US" altLang="zh-TW" smtClean="0"/>
              <a:t>…</a:t>
            </a:r>
            <a:r>
              <a:rPr lang="zh-TW" altLang="en-US" smtClean="0"/>
              <a:t>等等）放到微小的晶片上，稱之為積體電路（</a:t>
            </a:r>
            <a:r>
              <a:rPr lang="en-US" altLang="zh-TW" smtClean="0"/>
              <a:t>Integrated Circuit</a:t>
            </a:r>
            <a:r>
              <a:rPr lang="zh-TW" altLang="en-US" smtClean="0"/>
              <a:t>，簡稱</a:t>
            </a:r>
            <a:r>
              <a:rPr lang="en-US" altLang="zh-TW" smtClean="0"/>
              <a:t>IC</a:t>
            </a:r>
            <a:r>
              <a:rPr lang="zh-TW" altLang="en-US" smtClean="0"/>
              <a:t>）。使用積體電路為主要元件的電腦，又比電晶體電腦具有更省電、體積更小、可靠度更高、價格更低廉等優勢。</a:t>
            </a:r>
            <a:endParaRPr lang="en-US" altLang="zh-TW" smtClean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2294557" y="5686464"/>
            <a:ext cx="33575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200">
                <a:solidFill>
                  <a:srgbClr val="000099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90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zh-TW" altLang="en-US" sz="1200" dirty="0"/>
              <a:t>資料來源：維基百科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en-US" altLang="zh-TW" sz="1200" dirty="0">
                <a:solidFill>
                  <a:schemeClr val="tx1"/>
                </a:solidFill>
                <a:ea typeface="新細明體" pitchFamily="18" charset="-120"/>
                <a:hlinkClick r:id="rId3"/>
              </a:rPr>
              <a:t>http://zh.wikipedia.org/w/index.php?title=File:Three_IC_circuit_chips.JPG&amp;variant=zh-tw</a:t>
            </a:r>
            <a:endParaRPr kumimoji="0" lang="en-US" altLang="zh-TW" sz="1200" dirty="0">
              <a:solidFill>
                <a:schemeClr val="tx1"/>
              </a:solidFill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kumimoji="0" lang="zh-TW" altLang="en-US" sz="1200" dirty="0">
              <a:solidFill>
                <a:schemeClr val="tx1"/>
              </a:solidFill>
              <a:ea typeface="新細明體" pitchFamily="18" charset="-120"/>
            </a:endParaRPr>
          </a:p>
        </p:txBody>
      </p:sp>
      <p:pic>
        <p:nvPicPr>
          <p:cNvPr id="11269" name="Picture 7" descr="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906"/>
            <a:ext cx="30575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11" name="圖片 10">
              <a:hlinkClick r:id="rId5" action="ppaction://hlinksldjump"/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2" name="文字方塊 11">
              <a:hlinkClick r:id="rId5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第三代電腦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1907704" y="1412776"/>
            <a:ext cx="4104456" cy="4713387"/>
          </a:xfrm>
        </p:spPr>
        <p:txBody>
          <a:bodyPr/>
          <a:lstStyle/>
          <a:p>
            <a:pPr algn="just"/>
            <a:r>
              <a:rPr lang="zh-TW" altLang="en-US" sz="2400" dirty="0" smtClean="0"/>
              <a:t>此時期的代表是</a:t>
            </a:r>
            <a:r>
              <a:rPr lang="en-US" altLang="zh-TW" sz="2400" dirty="0" smtClean="0"/>
              <a:t>IBM</a:t>
            </a:r>
            <a:r>
              <a:rPr lang="zh-TW" altLang="en-US" sz="2400" dirty="0" smtClean="0"/>
              <a:t>推出的</a:t>
            </a:r>
            <a:r>
              <a:rPr lang="en-US" altLang="zh-TW" sz="2400" dirty="0" smtClean="0"/>
              <a:t>System 360</a:t>
            </a:r>
            <a:r>
              <a:rPr lang="zh-TW" altLang="en-US" sz="2400" dirty="0" smtClean="0"/>
              <a:t>系列，它也提出同系列的電腦需具有向下相容的特性，即在舊系統上開發的軟體可以移植到新電腦上並且能正確執行，不需要重新撰寫。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595103" y="6093296"/>
            <a:ext cx="587784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200">
                <a:solidFill>
                  <a:srgbClr val="000099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90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zh-TW" altLang="en-US" sz="1200" dirty="0"/>
              <a:t>資料來源：維基百科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en-US" altLang="zh-TW" sz="1200" dirty="0">
                <a:solidFill>
                  <a:schemeClr val="tx1"/>
                </a:solidFill>
                <a:ea typeface="新細明體" pitchFamily="18" charset="-120"/>
                <a:hlinkClick r:id="rId3"/>
              </a:rPr>
              <a:t>http://zh.wikipedia.org/w/index.php?title=System/360&amp;variant=zh-tw</a:t>
            </a:r>
            <a:endParaRPr kumimoji="0" lang="en-US" altLang="zh-TW" sz="1200" dirty="0">
              <a:solidFill>
                <a:schemeClr val="tx1"/>
              </a:solidFill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kumimoji="0" lang="zh-TW" altLang="en-US" sz="12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kumimoji="0" lang="en-US" altLang="zh-TW" sz="1200" dirty="0">
              <a:solidFill>
                <a:schemeClr val="tx1"/>
              </a:solidFill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kumimoji="0" lang="zh-TW" altLang="en-US" sz="1200" dirty="0">
              <a:solidFill>
                <a:schemeClr val="tx1"/>
              </a:solidFill>
              <a:ea typeface="新細明體" pitchFamily="18" charset="-120"/>
            </a:endParaRPr>
          </a:p>
        </p:txBody>
      </p:sp>
      <p:pic>
        <p:nvPicPr>
          <p:cNvPr id="12293" name="Picture 7" descr="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1268760"/>
            <a:ext cx="3240360" cy="409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7" name="圖片 6">
              <a:hlinkClick r:id="rId5" action="ppaction://hlinksldjump"/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8" name="文字方塊 7">
              <a:hlinkClick r:id="rId5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第四代電腦</a:t>
            </a:r>
            <a:endParaRPr lang="zh-TW" altLang="en-US" dirty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1971</a:t>
            </a:r>
            <a:r>
              <a:rPr lang="zh-TW" altLang="en-US" dirty="0" smtClean="0"/>
              <a:t>年～現在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超大型積體電路</a:t>
            </a:r>
          </a:p>
          <a:p>
            <a:r>
              <a:rPr lang="zh-TW" altLang="en-US" dirty="0" smtClean="0"/>
              <a:t>由於積體電路技術不斷進步，科學家研發出內含上萬顆電子元件的積體電路，稱之為超大型積體電路（</a:t>
            </a:r>
            <a:r>
              <a:rPr lang="en-US" altLang="zh-TW" sz="2000" dirty="0" smtClean="0"/>
              <a:t>Very Large Scale Integration</a:t>
            </a:r>
            <a:r>
              <a:rPr lang="zh-TW" altLang="en-US" dirty="0" smtClean="0"/>
              <a:t>，簡稱</a:t>
            </a:r>
            <a:r>
              <a:rPr lang="en-US" altLang="zh-TW" dirty="0" smtClean="0"/>
              <a:t>VLSI</a:t>
            </a:r>
            <a:r>
              <a:rPr lang="zh-TW" altLang="en-US" dirty="0" smtClean="0"/>
              <a:t>）。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fld id="{96550DD2-0784-4F4B-81A6-D297AA2A6ED3}" type="slidenum">
              <a:rPr lang="zh-TW" altLang="en-US" smtClean="0"/>
              <a:pPr/>
              <a:t>13</a:t>
            </a:fld>
            <a:r>
              <a:rPr lang="zh-TW" altLang="en-US" smtClean="0"/>
              <a:t>頁</a:t>
            </a:r>
            <a:endParaRPr lang="zh-TW" altLang="en-US"/>
          </a:p>
        </p:txBody>
      </p:sp>
      <p:sp>
        <p:nvSpPr>
          <p:cNvPr id="13316" name="文字方塊 3"/>
          <p:cNvSpPr txBox="1">
            <a:spLocks noChangeArrowheads="1"/>
          </p:cNvSpPr>
          <p:nvPr/>
        </p:nvSpPr>
        <p:spPr bwMode="auto">
          <a:xfrm>
            <a:off x="2051720" y="6021288"/>
            <a:ext cx="34559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200">
                <a:solidFill>
                  <a:srgbClr val="000099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90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tx1"/>
                </a:solidFill>
                <a:ea typeface="新細明體" pitchFamily="18" charset="-120"/>
              </a:rPr>
              <a:t>資料來源：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ea typeface="新細明體" pitchFamily="18" charset="-120"/>
                <a:hlinkClick r:id="rId3"/>
              </a:rPr>
              <a:t>http://www.hccvs.hc.edu.tw/pipi/BCC(HardWare</a:t>
            </a:r>
            <a:r>
              <a:rPr lang="en-US" altLang="zh-TW" sz="1200" dirty="0">
                <a:solidFill>
                  <a:schemeClr val="tx1"/>
                </a:solidFill>
                <a:ea typeface="新細明體" pitchFamily="18" charset="-120"/>
                <a:hlinkClick r:id="rId3"/>
              </a:rPr>
              <a:t>)</a:t>
            </a:r>
            <a:endParaRPr lang="en-US" altLang="zh-TW" sz="1200" dirty="0">
              <a:solidFill>
                <a:schemeClr val="tx1"/>
              </a:solidFill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200" dirty="0">
              <a:solidFill>
                <a:schemeClr val="tx1"/>
              </a:solidFill>
              <a:ea typeface="新細明體" pitchFamily="18" charset="-120"/>
            </a:endParaRPr>
          </a:p>
        </p:txBody>
      </p:sp>
      <p:pic>
        <p:nvPicPr>
          <p:cNvPr id="13317" name="Picture 7" descr="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14" name="圖片 13">
              <a:hlinkClick r:id="rId5" action="ppaction://hlinksldjump"/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5" name="文字方塊 14">
              <a:hlinkClick r:id="rId5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第四代電腦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1907704" y="1412776"/>
            <a:ext cx="3672408" cy="4713387"/>
          </a:xfrm>
        </p:spPr>
        <p:txBody>
          <a:bodyPr/>
          <a:lstStyle/>
          <a:p>
            <a:r>
              <a:rPr lang="zh-TW" altLang="en-US" sz="2400" dirty="0" smtClean="0"/>
              <a:t>此時代表性的電腦有西元</a:t>
            </a:r>
            <a:r>
              <a:rPr lang="en-US" altLang="zh-TW" sz="2400" dirty="0" smtClean="0"/>
              <a:t>1977</a:t>
            </a:r>
            <a:r>
              <a:rPr lang="zh-TW" altLang="en-US" sz="2400" dirty="0" smtClean="0"/>
              <a:t>年美國蘋果電腦公司（</a:t>
            </a:r>
            <a:r>
              <a:rPr lang="en-US" altLang="zh-TW" sz="2400" dirty="0" smtClean="0"/>
              <a:t>Apple</a:t>
            </a:r>
            <a:r>
              <a:rPr lang="zh-TW" altLang="en-US" sz="2400" dirty="0" smtClean="0"/>
              <a:t>）發明的</a:t>
            </a:r>
            <a:r>
              <a:rPr lang="en-US" altLang="zh-TW" sz="2400" dirty="0" smtClean="0"/>
              <a:t>Apple II</a:t>
            </a:r>
            <a:r>
              <a:rPr lang="zh-TW" altLang="en-US" sz="2400" dirty="0" smtClean="0"/>
              <a:t>電腦。和西元</a:t>
            </a:r>
            <a:r>
              <a:rPr lang="en-US" altLang="zh-TW" sz="2400" dirty="0" smtClean="0"/>
              <a:t>1981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IBM</a:t>
            </a:r>
            <a:r>
              <a:rPr lang="zh-TW" altLang="en-US" sz="2400" dirty="0" smtClean="0"/>
              <a:t>公司發明的個人電腦</a:t>
            </a:r>
            <a:r>
              <a:rPr lang="en-US" altLang="zh-TW" sz="2400" dirty="0" smtClean="0"/>
              <a:t>(Personal Computer</a:t>
            </a:r>
            <a:r>
              <a:rPr lang="zh-TW" altLang="en-US" sz="2400" dirty="0" smtClean="0"/>
              <a:t>， </a:t>
            </a:r>
            <a:r>
              <a:rPr lang="en-US" altLang="zh-TW" sz="2400" dirty="0" smtClean="0"/>
              <a:t>PC)</a:t>
            </a:r>
            <a:r>
              <a:rPr lang="zh-TW" altLang="en-US" sz="2400" dirty="0" smtClean="0"/>
              <a:t>，現今的個人電腦就是以</a:t>
            </a:r>
            <a:r>
              <a:rPr lang="en-US" altLang="zh-TW" sz="2400" dirty="0" smtClean="0"/>
              <a:t>VLSI</a:t>
            </a:r>
            <a:r>
              <a:rPr lang="zh-TW" altLang="en-US" sz="2400" dirty="0" smtClean="0"/>
              <a:t>的基礎技術發展出來的成果。</a:t>
            </a:r>
          </a:p>
          <a:p>
            <a:endParaRPr lang="zh-TW" altLang="en-US" dirty="0" smtClean="0"/>
          </a:p>
        </p:txBody>
      </p:sp>
      <p:sp>
        <p:nvSpPr>
          <p:cNvPr id="14340" name="文字方塊 3"/>
          <p:cNvSpPr txBox="1">
            <a:spLocks noChangeArrowheads="1"/>
          </p:cNvSpPr>
          <p:nvPr/>
        </p:nvSpPr>
        <p:spPr bwMode="auto">
          <a:xfrm>
            <a:off x="2276475" y="6093296"/>
            <a:ext cx="4483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200">
                <a:solidFill>
                  <a:srgbClr val="000099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90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tx1"/>
                </a:solidFill>
                <a:ea typeface="新細明體" pitchFamily="18" charset="-120"/>
              </a:rPr>
              <a:t>資料來源</a:t>
            </a:r>
            <a:r>
              <a:rPr lang="zh-TW" altLang="en-US" sz="1800" dirty="0">
                <a:solidFill>
                  <a:schemeClr val="tx1"/>
                </a:solidFill>
                <a:ea typeface="新細明體" pitchFamily="18" charset="-120"/>
              </a:rPr>
              <a:t>：</a:t>
            </a:r>
            <a:endParaRPr lang="zh-TW" altLang="en-US" sz="1200" dirty="0">
              <a:solidFill>
                <a:schemeClr val="tx1"/>
              </a:solidFill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dirty="0">
                <a:solidFill>
                  <a:schemeClr val="tx1"/>
                </a:solidFill>
                <a:ea typeface="新細明體" pitchFamily="18" charset="-120"/>
                <a:hlinkClick r:id="rId3"/>
              </a:rPr>
              <a:t>http://zh.wikipedia.org/w/index.php?title=Apple_II&amp;variant=zh-tw</a:t>
            </a:r>
            <a:endParaRPr lang="zh-TW" altLang="en-US" sz="1200" dirty="0">
              <a:solidFill>
                <a:schemeClr val="tx1"/>
              </a:solidFill>
              <a:ea typeface="新細明體" pitchFamily="18" charset="-120"/>
            </a:endParaRPr>
          </a:p>
        </p:txBody>
      </p:sp>
      <p:pic>
        <p:nvPicPr>
          <p:cNvPr id="14341" name="Picture 7" descr="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51" y="1268760"/>
            <a:ext cx="3539449" cy="457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7" name="圖片 6">
              <a:hlinkClick r:id="rId5" action="ppaction://hlinksldjump"/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8" name="文字方塊 7">
              <a:hlinkClick r:id="rId5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現在及未來電腦</a:t>
            </a:r>
            <a:endParaRPr lang="zh-TW" altLang="en-US" dirty="0" smtClean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TW" altLang="en-US" dirty="0" smtClean="0"/>
              <a:t>行動電腦</a:t>
            </a:r>
            <a:r>
              <a:rPr lang="en-US" altLang="zh-TW" dirty="0" smtClean="0"/>
              <a:t>(</a:t>
            </a:r>
            <a:r>
              <a:rPr lang="zh-TW" altLang="en-US" dirty="0" smtClean="0"/>
              <a:t>筆電</a:t>
            </a:r>
            <a:r>
              <a:rPr lang="zh-TW" altLang="en-US" dirty="0" smtClean="0"/>
              <a:t>、平板</a:t>
            </a:r>
            <a:r>
              <a:rPr lang="zh-TW" altLang="en-US" dirty="0" smtClean="0"/>
              <a:t>電腦、智慧型手機</a:t>
            </a:r>
            <a:r>
              <a:rPr lang="en-US" altLang="zh-TW" dirty="0" smtClean="0"/>
              <a:t>)</a:t>
            </a: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TW" altLang="en-US" dirty="0" smtClean="0"/>
              <a:t>人工智慧</a:t>
            </a:r>
            <a:r>
              <a:rPr lang="en-US" altLang="zh-TW" dirty="0" smtClean="0"/>
              <a:t>【</a:t>
            </a:r>
            <a:r>
              <a:rPr lang="zh-TW" altLang="en-US" dirty="0"/>
              <a:t>雲端智能管家</a:t>
            </a:r>
            <a:r>
              <a:rPr lang="en-US" altLang="zh-TW" dirty="0" smtClean="0"/>
              <a:t>】</a:t>
            </a:r>
            <a:br>
              <a:rPr lang="en-US" altLang="zh-TW" dirty="0" smtClean="0"/>
            </a:br>
            <a:r>
              <a:rPr lang="en-US" altLang="zh-TW" dirty="0" smtClean="0">
                <a:hlinkClick r:id="rId2"/>
              </a:rPr>
              <a:t>Google Home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hlinkClick r:id="rId3"/>
              </a:rPr>
              <a:t>Amazon </a:t>
            </a:r>
            <a:r>
              <a:rPr lang="en-US" altLang="zh-TW" dirty="0">
                <a:hlinkClick r:id="rId3"/>
              </a:rPr>
              <a:t>Echo</a:t>
            </a:r>
            <a:r>
              <a:rPr lang="zh-TW" altLang="en-US" dirty="0">
                <a:hlinkClick r:id="rId3"/>
              </a:rPr>
              <a:t> </a:t>
            </a:r>
            <a:endParaRPr lang="en-US" altLang="zh-TW" dirty="0" smtClean="0"/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TW" altLang="en-US" dirty="0" smtClean="0"/>
              <a:t>宏碁電腦創辦人施振榮：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hlinkClick r:id="rId4"/>
              </a:rPr>
              <a:t>未來</a:t>
            </a:r>
            <a:r>
              <a:rPr lang="zh-TW" altLang="en-US" dirty="0">
                <a:hlinkClick r:id="rId4"/>
              </a:rPr>
              <a:t>電腦無處不在，但沒有一個叫「電腦</a:t>
            </a:r>
            <a:r>
              <a:rPr lang="zh-TW" altLang="en-US" dirty="0" smtClean="0">
                <a:hlinkClick r:id="rId4"/>
              </a:rPr>
              <a:t>」</a:t>
            </a:r>
            <a:endParaRPr lang="en-US" altLang="zh-TW" dirty="0" smtClean="0"/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TW" altLang="en-US" dirty="0" smtClean="0"/>
              <a:t>未來的生活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某玻璃面板公司的遠景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600" dirty="0" smtClean="0">
                <a:solidFill>
                  <a:schemeClr val="tx1"/>
                </a:solidFill>
                <a:hlinkClick r:id="rId5"/>
              </a:rPr>
              <a:t>A </a:t>
            </a:r>
            <a:r>
              <a:rPr lang="en-US" altLang="zh-TW" sz="2600" dirty="0">
                <a:solidFill>
                  <a:schemeClr val="tx1"/>
                </a:solidFill>
                <a:hlinkClick r:id="rId5"/>
              </a:rPr>
              <a:t>Day Made of Glass</a:t>
            </a:r>
            <a:r>
              <a:rPr lang="en-US" altLang="zh-TW" sz="1800" dirty="0">
                <a:solidFill>
                  <a:schemeClr val="accent1">
                    <a:lumMod val="75000"/>
                  </a:schemeClr>
                </a:solidFill>
              </a:rPr>
              <a:t>... Made possible by </a:t>
            </a: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</a:rPr>
              <a:t>Corning</a:t>
            </a:r>
          </a:p>
          <a:p>
            <a:pPr algn="l"/>
            <a:endParaRPr lang="en-US" altLang="zh-TW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11" name="圖片 10">
              <a:hlinkClick r:id="rId6" action="ppaction://hlinksldjump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2" name="文字方塊 11">
              <a:hlinkClick r:id="rId6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電腦與資訊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資料：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文字、圖片、聲音、影像、動畫，任一種可以記憶的媒介，都可以視為資料。</a:t>
            </a:r>
            <a:endParaRPr lang="en-US" altLang="zh-TW" dirty="0" smtClean="0"/>
          </a:p>
          <a:p>
            <a:pPr algn="l"/>
            <a:endParaRPr lang="zh-TW" altLang="en-US" dirty="0" smtClean="0"/>
          </a:p>
          <a:p>
            <a:pPr algn="l"/>
            <a:r>
              <a:rPr lang="zh-TW" altLang="en-US" dirty="0" smtClean="0"/>
              <a:t>資訊：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將資料經過處理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任意處理方式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，轉換為對人有用的訊息，我們稱為資訊。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資料 →→ 任意處理方式 →→ 資訊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-20464" y="3645158"/>
            <a:ext cx="1840496" cy="495300"/>
            <a:chOff x="0" y="2061248"/>
            <a:chExt cx="1840496" cy="495300"/>
          </a:xfrm>
        </p:grpSpPr>
        <p:pic>
          <p:nvPicPr>
            <p:cNvPr id="5" name="圖片 4">
              <a:hlinkClick r:id="rId2" action="ppaction://hlinksldjump"/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6" name="文字方塊 5">
              <a:hlinkClick r:id="rId2" action="ppaction://hlinksldjump"/>
            </p:cNvPr>
            <p:cNvSpPr txBox="1"/>
            <p:nvPr userDrawn="1"/>
          </p:nvSpPr>
          <p:spPr>
            <a:xfrm>
              <a:off x="235856" y="2108843"/>
              <a:ext cx="1604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電腦與資訊</a:t>
              </a:r>
              <a:endParaRPr lang="zh-TW" altLang="en-US" sz="2000" b="1" cap="none" spc="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2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電腦與資訊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由於電腦的發明和進步，電腦可以快速處理任一型式的資料，並且能予以整合，將資料快速轉換為有用的資訊，所以現今我們所說的「電腦」，就幾乎是「資訊」的同義詞。</a:t>
            </a:r>
            <a:endParaRPr lang="en-US" altLang="zh-TW" dirty="0" smtClean="0"/>
          </a:p>
          <a:p>
            <a:pPr algn="l"/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不過各位別忘了，如何將「資料」變成什麼樣的「資訊」還由人們決定，電腦只是最佳工具，最後的結果還是要由人來掌控。</a:t>
            </a:r>
          </a:p>
          <a:p>
            <a:pPr algn="l"/>
            <a:endParaRPr lang="zh-TW" altLang="en-US" dirty="0" smtClean="0"/>
          </a:p>
          <a:p>
            <a:pPr marL="0" indent="0">
              <a:buNone/>
            </a:pP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-20464" y="3645158"/>
            <a:ext cx="1840496" cy="495300"/>
            <a:chOff x="0" y="2061248"/>
            <a:chExt cx="1840496" cy="495300"/>
          </a:xfrm>
        </p:grpSpPr>
        <p:pic>
          <p:nvPicPr>
            <p:cNvPr id="5" name="圖片 4">
              <a:hlinkClick r:id="rId2" action="ppaction://hlinksldjump"/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6" name="文字方塊 5">
              <a:hlinkClick r:id="rId2" action="ppaction://hlinksldjump"/>
            </p:cNvPr>
            <p:cNvSpPr txBox="1"/>
            <p:nvPr userDrawn="1"/>
          </p:nvSpPr>
          <p:spPr>
            <a:xfrm>
              <a:off x="235856" y="2108843"/>
              <a:ext cx="1604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電腦與資訊</a:t>
              </a:r>
              <a:endParaRPr lang="zh-TW" altLang="en-US" sz="2000" b="1" cap="none" spc="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2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電腦的組成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一部完整的電腦系統，基本是由</a:t>
            </a:r>
            <a:r>
              <a:rPr lang="zh-TW" altLang="en-US" dirty="0" smtClean="0">
                <a:hlinkClick r:id="rId2"/>
              </a:rPr>
              <a:t>硬體</a:t>
            </a:r>
            <a:r>
              <a:rPr lang="en-US" altLang="zh-TW" dirty="0" smtClean="0"/>
              <a:t>(hardware) </a:t>
            </a:r>
            <a:r>
              <a:rPr lang="zh-TW" altLang="en-US" dirty="0" smtClean="0"/>
              <a:t>與</a:t>
            </a:r>
            <a:r>
              <a:rPr lang="zh-TW" altLang="en-US" dirty="0" smtClean="0">
                <a:hlinkClick r:id="rId2"/>
              </a:rPr>
              <a:t>軟體</a:t>
            </a:r>
            <a:r>
              <a:rPr lang="en-US" altLang="zh-TW" dirty="0" smtClean="0"/>
              <a:t>(software) </a:t>
            </a:r>
            <a:r>
              <a:rPr lang="zh-TW" altLang="en-US" dirty="0" smtClean="0"/>
              <a:t>兩大部分所組成的。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-20464" y="4437112"/>
            <a:ext cx="1840496" cy="495300"/>
            <a:chOff x="0" y="2061248"/>
            <a:chExt cx="1840496" cy="495300"/>
          </a:xfrm>
        </p:grpSpPr>
        <p:pic>
          <p:nvPicPr>
            <p:cNvPr id="5" name="圖片 4">
              <a:hlinkClick r:id="rId3" action="ppaction://hlinksldjump"/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6" name="文字方塊 5">
              <a:hlinkClick r:id="rId3" action="ppaction://hlinksldjump"/>
            </p:cNvPr>
            <p:cNvSpPr txBox="1"/>
            <p:nvPr userDrawn="1"/>
          </p:nvSpPr>
          <p:spPr>
            <a:xfrm>
              <a:off x="235856" y="2108843"/>
              <a:ext cx="1604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電腦的組成</a:t>
              </a:r>
              <a:endParaRPr lang="zh-TW" altLang="en-US" sz="2000" b="1" cap="none" spc="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/>
          <a:stretch/>
        </p:blipFill>
        <p:spPr bwMode="auto">
          <a:xfrm>
            <a:off x="2113880" y="2852936"/>
            <a:ext cx="6922616" cy="393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7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835696" y="72008"/>
            <a:ext cx="6550496" cy="908720"/>
          </a:xfrm>
        </p:spPr>
        <p:txBody>
          <a:bodyPr/>
          <a:lstStyle/>
          <a:p>
            <a:r>
              <a:rPr lang="zh-TW" altLang="en-US" cap="none" spc="50" dirty="0" smtClean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簡報結束</a:t>
            </a:r>
            <a:endParaRPr lang="zh-TW" altLang="en-US" cap="none" spc="50" dirty="0">
              <a:ln w="127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副標題 9"/>
          <p:cNvSpPr>
            <a:spLocks noGrp="1"/>
          </p:cNvSpPr>
          <p:nvPr>
            <p:ph type="subTitle" idx="1"/>
          </p:nvPr>
        </p:nvSpPr>
        <p:spPr>
          <a:xfrm>
            <a:off x="1619672" y="1556792"/>
            <a:ext cx="6400800" cy="720080"/>
          </a:xfrm>
        </p:spPr>
        <p:txBody>
          <a:bodyPr/>
          <a:lstStyle/>
          <a:p>
            <a:pPr algn="ctr"/>
            <a:r>
              <a:rPr lang="zh-TW" altLang="en-US" dirty="0" smtClean="0"/>
              <a:t>參考及學習資源</a:t>
            </a:r>
            <a:endParaRPr lang="zh-TW" altLang="en-US" dirty="0"/>
          </a:p>
        </p:txBody>
      </p:sp>
      <p:graphicFrame>
        <p:nvGraphicFramePr>
          <p:cNvPr id="26674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4664879"/>
              </p:ext>
            </p:extLst>
          </p:nvPr>
        </p:nvGraphicFramePr>
        <p:xfrm>
          <a:off x="403585" y="2492896"/>
          <a:ext cx="8488895" cy="3943352"/>
        </p:xfrm>
        <a:graphic>
          <a:graphicData uri="http://schemas.openxmlformats.org/drawingml/2006/table">
            <a:tbl>
              <a:tblPr/>
              <a:tblGrid>
                <a:gridCol w="2800263"/>
                <a:gridCol w="5688632"/>
              </a:tblGrid>
              <a:tr h="175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網站名稱</a:t>
                      </a:r>
                    </a:p>
                  </a:txBody>
                  <a:tcPr marL="87653" marR="876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網    址 </a:t>
                      </a:r>
                    </a:p>
                  </a:txBody>
                  <a:tcPr marL="87653" marR="876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維基百科</a:t>
                      </a:r>
                    </a:p>
                  </a:txBody>
                  <a:tcPr marL="87653" marR="876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http://www.wikipedia.org/</a:t>
                      </a:r>
                      <a:endParaRPr kumimoji="0" lang="zh-TW" altLang="zh-TW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7653" marR="876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85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高中電腦教學</a:t>
                      </a:r>
                    </a:p>
                  </a:txBody>
                  <a:tcPr marL="87653" marR="876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http://hsmaterial.moe.edu.tw/schema/is/index.htm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87653" marR="876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85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Jonham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電腦教學網</a:t>
                      </a:r>
                    </a:p>
                  </a:txBody>
                  <a:tcPr marL="87653" marR="876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http://www2.khjh.kh.edu.tw/jonham/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87653" marR="876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85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大學計概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16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講</a:t>
                      </a:r>
                    </a:p>
                  </a:txBody>
                  <a:tcPr marL="87653" marR="876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http://bcc16.ncu.edu.tw/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87653" marR="876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/>
          </p:cNvSpPr>
          <p:nvPr/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en-US" altLang="zh-TW" sz="4200" b="1" dirty="0">
              <a:solidFill>
                <a:srgbClr val="52A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何謂電腦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hlinkClick r:id="rId2"/>
              </a:rPr>
              <a:t>電腦</a:t>
            </a:r>
            <a:r>
              <a:rPr lang="zh-TW" altLang="en-US" dirty="0" smtClean="0"/>
              <a:t>：又</a:t>
            </a:r>
            <a:r>
              <a:rPr lang="zh-TW" altLang="en-US" dirty="0"/>
              <a:t>稱電子計算機或</a:t>
            </a:r>
            <a:r>
              <a:rPr lang="zh-TW" altLang="en-US" dirty="0" smtClean="0"/>
              <a:t>計算機，一種用電子元件組成的計算機，</a:t>
            </a:r>
            <a:r>
              <a:rPr lang="zh-TW" altLang="en-US" dirty="0"/>
              <a:t>其</a:t>
            </a:r>
            <a:r>
              <a:rPr lang="zh-TW" altLang="en-US" dirty="0" smtClean="0"/>
              <a:t>利用</a:t>
            </a:r>
            <a:r>
              <a:rPr lang="zh-TW" altLang="en-US" dirty="0" smtClean="0">
                <a:hlinkClick r:id="rId3"/>
              </a:rPr>
              <a:t>電子學</a:t>
            </a:r>
            <a:r>
              <a:rPr lang="zh-TW" altLang="en-US" dirty="0" smtClean="0"/>
              <a:t>原理根據一系列指令來對數據進行處理的機器。電腦運用這些電子元件快速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開或關</a:t>
            </a:r>
            <a:r>
              <a:rPr lang="zh-TW" altLang="en-US" dirty="0" smtClean="0"/>
              <a:t>的特性組合成邏輯電路，因此能進一步執行邏輯運算。</a:t>
            </a:r>
            <a:r>
              <a:rPr lang="en-US" altLang="zh-TW" dirty="0" smtClean="0"/>
              <a:t>	</a:t>
            </a:r>
          </a:p>
          <a:p>
            <a:r>
              <a:rPr lang="zh-TW" altLang="en-US" dirty="0"/>
              <a:t>電腦以數位化</a:t>
            </a:r>
            <a:r>
              <a:rPr lang="en-US" altLang="zh-TW" dirty="0"/>
              <a:t>【0</a:t>
            </a:r>
            <a:r>
              <a:rPr lang="zh-TW" altLang="en-US" dirty="0"/>
              <a:t>或</a:t>
            </a:r>
            <a:r>
              <a:rPr lang="en-US" altLang="zh-TW" dirty="0"/>
              <a:t>1</a:t>
            </a:r>
            <a:r>
              <a:rPr lang="zh-TW" altLang="en-US" dirty="0"/>
              <a:t>的資料型態</a:t>
            </a:r>
            <a:r>
              <a:rPr lang="en-US" altLang="zh-TW" dirty="0"/>
              <a:t>】</a:t>
            </a:r>
            <a:r>
              <a:rPr lang="zh-TW" altLang="en-US" dirty="0"/>
              <a:t>的方式處理「聲音、影像、文字、 數字、 動畫、圖片</a:t>
            </a:r>
            <a:r>
              <a:rPr lang="en-US" altLang="zh-TW" dirty="0"/>
              <a:t>…</a:t>
            </a:r>
            <a:r>
              <a:rPr lang="zh-TW" altLang="en-US" dirty="0"/>
              <a:t>」各類型的資料，而這些資料就是以數位編碼型態存在於電腦中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effectLst/>
            </a:endParaRPr>
          </a:p>
          <a:p>
            <a:pPr marL="0" indent="0">
              <a:buNone/>
            </a:pPr>
            <a:endParaRPr lang="en-US" altLang="zh-TW" dirty="0" smtClean="0">
              <a:effectLst/>
            </a:endParaRPr>
          </a:p>
          <a:p>
            <a:pPr marL="0" indent="0" algn="r">
              <a:buNone/>
            </a:pPr>
            <a:endParaRPr lang="en-US" altLang="zh-TW" sz="2600" dirty="0" smtClean="0"/>
          </a:p>
        </p:txBody>
      </p:sp>
      <p:grpSp>
        <p:nvGrpSpPr>
          <p:cNvPr id="16" name="群組 15"/>
          <p:cNvGrpSpPr/>
          <p:nvPr/>
        </p:nvGrpSpPr>
        <p:grpSpPr>
          <a:xfrm>
            <a:off x="-20464" y="2061248"/>
            <a:ext cx="1676400" cy="495300"/>
            <a:chOff x="0" y="2061248"/>
            <a:chExt cx="1676400" cy="495300"/>
          </a:xfrm>
        </p:grpSpPr>
        <p:pic>
          <p:nvPicPr>
            <p:cNvPr id="17" name="圖片 16">
              <a:hlinkClick r:id="rId4" action="ppaction://hlinksldjump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8" name="文字方塊 17">
              <a:hlinkClick r:id="rId4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何謂電腦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何謂電腦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26" y="1327514"/>
            <a:ext cx="6528662" cy="49447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pPr/>
              <a:t>3</a:t>
            </a:fld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-20464" y="2061248"/>
            <a:ext cx="1676400" cy="495300"/>
            <a:chOff x="0" y="2061248"/>
            <a:chExt cx="1676400" cy="495300"/>
          </a:xfrm>
        </p:grpSpPr>
        <p:pic>
          <p:nvPicPr>
            <p:cNvPr id="17" name="圖片 16">
              <a:hlinkClick r:id="rId3" action="ppaction://hlinksldjump"/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8" name="文字方塊 17">
              <a:hlinkClick r:id="rId3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何謂電腦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1628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619424" y="5836505"/>
            <a:ext cx="741707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4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參考資料：</a:t>
            </a:r>
            <a:endParaRPr lang="en-US" altLang="zh-TW" sz="2400" b="1" dirty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r">
              <a:spcBef>
                <a:spcPct val="20000"/>
              </a:spcBef>
            </a:pPr>
            <a:r>
              <a:rPr lang="zh-TW" altLang="en-US" sz="2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通訊發展史</a:t>
            </a:r>
            <a:r>
              <a:rPr lang="zh-TW" altLang="en-US" sz="2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ASCII</a:t>
            </a:r>
            <a:r>
              <a:rPr lang="zh-TW" altLang="en-US" sz="2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碼</a:t>
            </a:r>
            <a:r>
              <a:rPr lang="zh-TW" altLang="en-US" sz="2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電磁學的故事</a:t>
            </a:r>
            <a:r>
              <a:rPr lang="zh-TW" altLang="en-US" sz="2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硬碟構造</a:t>
            </a:r>
            <a:endParaRPr lang="en-US" altLang="zh-TW" sz="24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63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何謂電腦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電腦可以</a:t>
            </a:r>
            <a:r>
              <a:rPr lang="zh-TW" altLang="en-US" dirty="0"/>
              <a:t>說是人類史上最重要的發明，和目前人類最常用到的家用電子產品 </a:t>
            </a:r>
            <a:r>
              <a:rPr lang="zh-TW" altLang="en-US"/>
              <a:t>如</a:t>
            </a:r>
            <a:r>
              <a:rPr lang="zh-TW" altLang="en-US" smtClean="0"/>
              <a:t>：電話、電視相比</a:t>
            </a:r>
            <a:r>
              <a:rPr lang="zh-TW" altLang="en-US" dirty="0"/>
              <a:t>，它的功能要複雜且強大很多。見下表：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46" y="3356992"/>
            <a:ext cx="7142293" cy="27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-20464" y="2061248"/>
            <a:ext cx="1676400" cy="495300"/>
            <a:chOff x="0" y="2061248"/>
            <a:chExt cx="1676400" cy="495300"/>
          </a:xfrm>
        </p:grpSpPr>
        <p:pic>
          <p:nvPicPr>
            <p:cNvPr id="17" name="圖片 16">
              <a:hlinkClick r:id="rId4" action="ppaction://hlinksldjump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8" name="文字方塊 17">
              <a:hlinkClick r:id="rId4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何謂電腦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4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電腦發展</a:t>
            </a:r>
            <a:endParaRPr lang="zh-TW" altLang="en-US" dirty="0" smtClean="0"/>
          </a:p>
        </p:txBody>
      </p:sp>
      <p:pic>
        <p:nvPicPr>
          <p:cNvPr id="5124" name="Picture 7" descr="001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48304"/>
            <a:ext cx="2720724" cy="210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電腦一般區分成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硬體</a:t>
            </a:r>
            <a:r>
              <a:rPr lang="zh-TW" altLang="en-US" dirty="0" smtClean="0"/>
              <a:t>（</a:t>
            </a:r>
            <a:r>
              <a:rPr lang="en-US" altLang="zh-TW" dirty="0" smtClean="0"/>
              <a:t>Hardware</a:t>
            </a:r>
            <a:r>
              <a:rPr lang="zh-TW" altLang="en-US" dirty="0" smtClean="0"/>
              <a:t>）和軟體（</a:t>
            </a:r>
            <a:r>
              <a:rPr lang="en-US" altLang="zh-TW" dirty="0" smtClean="0"/>
              <a:t>Software</a:t>
            </a:r>
            <a:r>
              <a:rPr lang="zh-TW" altLang="en-US" dirty="0" smtClean="0"/>
              <a:t>）兩大部分。其中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硬體指的是電腦看得見的各項電子和機械設備</a:t>
            </a:r>
            <a:r>
              <a:rPr lang="zh-TW" altLang="en-US" dirty="0" smtClean="0"/>
              <a:t>；而軟體則是用來使電腦硬體發揮功能的程式及指令等，兩者缺一不可，需互相合作，才能發揮出電腦最大的效用。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電腦硬體主要的部分由電子元件組成，因此一般常以所用之電子元件來劃分電腦的各個世代。</a:t>
            </a:r>
          </a:p>
          <a:p>
            <a:endParaRPr lang="zh-TW" altLang="en-US" dirty="0" smtClean="0"/>
          </a:p>
        </p:txBody>
      </p:sp>
      <p:grpSp>
        <p:nvGrpSpPr>
          <p:cNvPr id="12" name="群組 11"/>
          <p:cNvGrpSpPr/>
          <p:nvPr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13" name="圖片 12">
              <a:hlinkClick r:id="rId4" action="ppaction://hlinksldjump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4" name="文字方塊 13">
              <a:hlinkClick r:id="rId4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第一代電腦</a:t>
            </a:r>
            <a:endParaRPr lang="zh-TW" altLang="en-US" dirty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1946~1958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真空管時期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4933950" y="5064125"/>
            <a:ext cx="347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200">
                <a:solidFill>
                  <a:srgbClr val="000099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90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18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763688" y="5877272"/>
            <a:ext cx="75263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200">
                <a:solidFill>
                  <a:srgbClr val="000099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90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zh-TW" altLang="en-US" sz="1200" dirty="0"/>
              <a:t>資料來源：維基百科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en-US" altLang="zh-TW" sz="1200" dirty="0">
                <a:solidFill>
                  <a:schemeClr val="tx1"/>
                </a:solidFill>
                <a:ea typeface="新細明體" pitchFamily="18" charset="-120"/>
                <a:hlinkClick r:id="rId3"/>
              </a:rPr>
              <a:t>http://zh.wikipedia.org/w/index.php?title=%E7%9C%9F%E7%A9%BA%E7%AE%A1&amp;variant=zh-tw</a:t>
            </a:r>
            <a:endParaRPr kumimoji="0" lang="zh-TW" altLang="en-US" sz="12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zh-TW" altLang="en-US" sz="1200" dirty="0">
              <a:solidFill>
                <a:schemeClr val="tx1"/>
              </a:solidFill>
              <a:ea typeface="新細明體" pitchFamily="18" charset="-120"/>
            </a:endParaRPr>
          </a:p>
        </p:txBody>
      </p:sp>
      <p:pic>
        <p:nvPicPr>
          <p:cNvPr id="6150" name="Picture 8" descr="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109788"/>
            <a:ext cx="429966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15" name="圖片 14">
              <a:hlinkClick r:id="rId5" action="ppaction://hlinksldjump"/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6" name="文字方塊 15">
              <a:hlinkClick r:id="rId5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第一代電腦</a:t>
            </a:r>
            <a:endParaRPr lang="zh-TW" altLang="en-US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在</a:t>
            </a:r>
            <a:r>
              <a:rPr lang="en-US" altLang="zh-TW" sz="2400" dirty="0" smtClean="0"/>
              <a:t>1946</a:t>
            </a:r>
            <a:r>
              <a:rPr lang="zh-TW" altLang="en-US" sz="2400" dirty="0" smtClean="0"/>
              <a:t>年製造出來第一部通用型電腦</a:t>
            </a:r>
            <a:r>
              <a:rPr lang="en-US" altLang="zh-TW" sz="2400" b="1" dirty="0" smtClean="0"/>
              <a:t>ENIAC</a:t>
            </a:r>
            <a:r>
              <a:rPr lang="zh-TW" altLang="en-US" sz="1400" dirty="0" smtClean="0"/>
              <a:t>（</a:t>
            </a:r>
            <a:r>
              <a:rPr lang="en-US" altLang="zh-TW" sz="1400" dirty="0" smtClean="0"/>
              <a:t>Electronic Numerical Integrator and Computer</a:t>
            </a:r>
            <a:r>
              <a:rPr lang="zh-TW" altLang="en-US" sz="1400" dirty="0" smtClean="0"/>
              <a:t>），</a:t>
            </a:r>
            <a:r>
              <a:rPr lang="en-US" altLang="zh-TW" sz="2400" dirty="0" smtClean="0"/>
              <a:t>ENIAC</a:t>
            </a:r>
            <a:r>
              <a:rPr lang="zh-TW" altLang="en-US" sz="2400" dirty="0" smtClean="0"/>
              <a:t>被公認為是全世界第一台電子計算機。</a:t>
            </a:r>
            <a:endParaRPr lang="en-US" altLang="zh-TW" sz="2400" dirty="0" smtClean="0"/>
          </a:p>
          <a:p>
            <a:r>
              <a:rPr lang="zh-TW" altLang="en-US" sz="2400" dirty="0" smtClean="0"/>
              <a:t>由於真空管體積大、佔空間、不易散熱、壽命短、易故障等缺點，此時的電腦只有美國政府和大銀行才負擔得起其花費</a:t>
            </a:r>
            <a:r>
              <a:rPr lang="zh-TW" altLang="en-US" dirty="0" smtClean="0"/>
              <a:t>。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933950" y="5064125"/>
            <a:ext cx="347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200">
                <a:solidFill>
                  <a:srgbClr val="000099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90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18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763688" y="5290798"/>
            <a:ext cx="276146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200">
                <a:solidFill>
                  <a:srgbClr val="000099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90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zh-TW" altLang="en-US" sz="1200" dirty="0"/>
              <a:t>資料來源：維基百科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TW" sz="1200" dirty="0">
                <a:solidFill>
                  <a:schemeClr val="tx1"/>
                </a:solidFill>
                <a:ea typeface="新細明體" pitchFamily="18" charset="-120"/>
                <a:hlinkClick r:id="rId3"/>
              </a:rPr>
              <a:t>http://zh.wikipedia.org/w/index.php?title=ENIAC&amp;variant=zh-tw</a:t>
            </a:r>
            <a:endParaRPr lang="en-US" altLang="zh-TW" sz="1200" dirty="0">
              <a:solidFill>
                <a:schemeClr val="tx1"/>
              </a:solidFill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zh-TW" altLang="en-US" sz="1200" dirty="0">
              <a:solidFill>
                <a:schemeClr val="tx1"/>
              </a:solidFill>
              <a:ea typeface="新細明體" pitchFamily="18" charset="-120"/>
            </a:endParaRPr>
          </a:p>
        </p:txBody>
      </p:sp>
      <p:pic>
        <p:nvPicPr>
          <p:cNvPr id="7174" name="Picture 8" descr="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28" y="3660135"/>
            <a:ext cx="4248000" cy="329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8" name="圖片 7">
              <a:hlinkClick r:id="rId5" action="ppaction://hlinksldjump"/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9" name="文字方塊 8">
              <a:hlinkClick r:id="rId5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ENIAC</a:t>
            </a:r>
            <a:r>
              <a:rPr lang="zh-TW" altLang="en-US" smtClean="0"/>
              <a:t>的故事</a:t>
            </a:r>
            <a:endParaRPr lang="zh-TW" altLang="en-US" dirty="0"/>
          </a:p>
        </p:txBody>
      </p:sp>
      <p:sp>
        <p:nvSpPr>
          <p:cNvPr id="819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mtClean="0"/>
              <a:t>ENIAC(Electronic Numerical Integrator And Calculator)</a:t>
            </a:r>
            <a:r>
              <a:rPr lang="zh-TW" altLang="en-US" smtClean="0"/>
              <a:t>是</a:t>
            </a:r>
            <a:r>
              <a:rPr lang="en-US" altLang="zh-TW" smtClean="0"/>
              <a:t>1946</a:t>
            </a:r>
            <a:r>
              <a:rPr lang="zh-TW" altLang="en-US" smtClean="0"/>
              <a:t>年美國軍方發展出來的機器，用來計算大砲飛彈的軌道。它長約</a:t>
            </a:r>
            <a:r>
              <a:rPr lang="en-US" altLang="zh-TW" smtClean="0"/>
              <a:t>15</a:t>
            </a:r>
            <a:r>
              <a:rPr lang="zh-TW" altLang="en-US" smtClean="0"/>
              <a:t>公尺，寬約</a:t>
            </a:r>
            <a:r>
              <a:rPr lang="en-US" altLang="zh-TW" smtClean="0"/>
              <a:t>9</a:t>
            </a:r>
            <a:r>
              <a:rPr lang="zh-TW" altLang="en-US" smtClean="0"/>
              <a:t>公尺，重約</a:t>
            </a:r>
            <a:r>
              <a:rPr lang="en-US" altLang="zh-TW" smtClean="0"/>
              <a:t>30</a:t>
            </a:r>
            <a:r>
              <a:rPr lang="zh-TW" altLang="en-US" smtClean="0"/>
              <a:t>公噸，使用約</a:t>
            </a:r>
            <a:r>
              <a:rPr lang="en-US" altLang="zh-TW" smtClean="0"/>
              <a:t>18,000</a:t>
            </a:r>
            <a:r>
              <a:rPr lang="zh-TW" altLang="en-US" smtClean="0"/>
              <a:t>支真空管，耗電</a:t>
            </a:r>
            <a:r>
              <a:rPr lang="en-US" altLang="zh-TW" smtClean="0"/>
              <a:t>150,000</a:t>
            </a:r>
            <a:r>
              <a:rPr lang="zh-TW" altLang="en-US" smtClean="0"/>
              <a:t>瓦，使用十進位系統，每秒可進行</a:t>
            </a:r>
            <a:r>
              <a:rPr lang="en-US" altLang="zh-TW" smtClean="0"/>
              <a:t>5,000</a:t>
            </a:r>
            <a:r>
              <a:rPr lang="zh-TW" altLang="en-US" smtClean="0"/>
              <a:t>次加法或乘法運算。</a:t>
            </a:r>
            <a:endParaRPr lang="en-US" altLang="zh-TW" smtClean="0"/>
          </a:p>
          <a:p>
            <a:r>
              <a:rPr lang="zh-TW" altLang="en-US" smtClean="0"/>
              <a:t>因為當時真空管的技術未臻成熟，品質不佳，平均每</a:t>
            </a:r>
            <a:r>
              <a:rPr lang="en-US" altLang="zh-TW" smtClean="0"/>
              <a:t>15</a:t>
            </a:r>
            <a:r>
              <a:rPr lang="zh-TW" altLang="en-US" smtClean="0"/>
              <a:t>分鐘會燒毀一支真空管，操作人員需花費超過</a:t>
            </a:r>
            <a:r>
              <a:rPr lang="en-US" altLang="zh-TW" smtClean="0"/>
              <a:t>15</a:t>
            </a:r>
            <a:r>
              <a:rPr lang="zh-TW" altLang="en-US" smtClean="0"/>
              <a:t>分鐘找出燒毀的真空管來替換掉，可見其操作和使用上的難度頗高。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9" name="圖片 8">
              <a:hlinkClick r:id="rId3" action="ppaction://hlinksldjump"/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0" name="文字方塊 9">
              <a:hlinkClick r:id="rId3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第二代電腦</a:t>
            </a:r>
            <a:endParaRPr lang="zh-TW" altLang="en-US" dirty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1959</a:t>
            </a:r>
            <a:r>
              <a:rPr lang="zh-TW" altLang="en-US" smtClean="0"/>
              <a:t>～</a:t>
            </a:r>
            <a:r>
              <a:rPr lang="en-US" altLang="zh-TW" smtClean="0"/>
              <a:t>1964</a:t>
            </a:r>
            <a:r>
              <a:rPr lang="zh-TW" altLang="en-US" smtClean="0"/>
              <a:t>年</a:t>
            </a:r>
            <a:r>
              <a:rPr lang="en-US" altLang="zh-TW" smtClean="0"/>
              <a:t>—</a:t>
            </a:r>
            <a:r>
              <a:rPr lang="zh-TW" altLang="en-US" smtClean="0"/>
              <a:t>電晶體時期</a:t>
            </a:r>
          </a:p>
          <a:p>
            <a:r>
              <a:rPr lang="en-US" altLang="zh-TW" smtClean="0"/>
              <a:t>1947</a:t>
            </a:r>
            <a:r>
              <a:rPr lang="zh-TW" altLang="en-US" smtClean="0"/>
              <a:t>年美國貝爾實驗室成功研發第一個電晶體（</a:t>
            </a:r>
            <a:r>
              <a:rPr lang="en-US" altLang="zh-TW" smtClean="0"/>
              <a:t>transistor</a:t>
            </a:r>
            <a:r>
              <a:rPr lang="zh-TW" altLang="en-US" smtClean="0"/>
              <a:t>，圖</a:t>
            </a:r>
            <a:r>
              <a:rPr lang="en-US" altLang="zh-TW" smtClean="0"/>
              <a:t>1-20</a:t>
            </a:r>
            <a:r>
              <a:rPr lang="zh-TW" altLang="en-US" smtClean="0"/>
              <a:t>）。由於電晶體和真空管相比，具有耗電少、體積小（約為真空管的</a:t>
            </a:r>
            <a:r>
              <a:rPr lang="en-US" altLang="zh-TW" smtClean="0"/>
              <a:t>1/20</a:t>
            </a:r>
            <a:r>
              <a:rPr lang="zh-TW" altLang="en-US" smtClean="0"/>
              <a:t>大小）、速度較快、穩定性高等優點，使電腦製造發生極大的變革。</a:t>
            </a:r>
            <a:endParaRPr lang="en-US" altLang="zh-TW" smtClean="0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947461" y="6318180"/>
            <a:ext cx="7236296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200">
                <a:solidFill>
                  <a:srgbClr val="000099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90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hlink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zh-TW" altLang="en-US" sz="1200" dirty="0"/>
              <a:t>資料來源：維基百科</a:t>
            </a:r>
            <a:r>
              <a:rPr kumimoji="0" lang="en-US" altLang="zh-TW" sz="1200" dirty="0">
                <a:solidFill>
                  <a:schemeClr val="tx1"/>
                </a:solidFill>
                <a:ea typeface="新細明體" pitchFamily="18" charset="-120"/>
                <a:hlinkClick r:id="rId3"/>
              </a:rPr>
              <a:t>http://zh.wikipedia.org/w/index.php?title=%E9%9B%BB%E6%99%B6%E9%AB%94&amp;variant=zh-tw</a:t>
            </a:r>
            <a:endParaRPr kumimoji="0" lang="en-US" altLang="zh-TW" sz="1200" dirty="0">
              <a:solidFill>
                <a:schemeClr val="tx1"/>
              </a:solidFill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kumimoji="0" lang="zh-TW" altLang="en-US" sz="1200" dirty="0">
              <a:solidFill>
                <a:schemeClr val="tx1"/>
              </a:solidFill>
              <a:ea typeface="新細明體" pitchFamily="18" charset="-120"/>
            </a:endParaRPr>
          </a:p>
        </p:txBody>
      </p:sp>
      <p:pic>
        <p:nvPicPr>
          <p:cNvPr id="9221" name="Picture 7" descr="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111930"/>
            <a:ext cx="4325931" cy="241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-20464" y="2853203"/>
            <a:ext cx="1676400" cy="495300"/>
            <a:chOff x="0" y="2061248"/>
            <a:chExt cx="1676400" cy="495300"/>
          </a:xfrm>
        </p:grpSpPr>
        <p:pic>
          <p:nvPicPr>
            <p:cNvPr id="11" name="圖片 10">
              <a:hlinkClick r:id="rId5" action="ppaction://hlinksldjump"/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248"/>
              <a:ext cx="1676400" cy="495300"/>
            </a:xfrm>
            <a:prstGeom prst="rect">
              <a:avLst/>
            </a:prstGeom>
          </p:spPr>
        </p:pic>
        <p:sp>
          <p:nvSpPr>
            <p:cNvPr id="12" name="文字方塊 11">
              <a:hlinkClick r:id="rId5" action="ppaction://hlinksldjump"/>
            </p:cNvPr>
            <p:cNvSpPr txBox="1"/>
            <p:nvPr userDrawn="1"/>
          </p:nvSpPr>
          <p:spPr>
            <a:xfrm>
              <a:off x="395536" y="2123564"/>
              <a:ext cx="1244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2000" b="1" cap="none" spc="50" baseline="0" dirty="0" smtClean="0">
                  <a:ln w="11430">
                    <a:solidFill>
                      <a:schemeClr val="accent2">
                        <a:lumMod val="50000"/>
                      </a:schemeClr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電腦發展</a:t>
              </a:r>
              <a:endParaRPr lang="zh-TW" altLang="en-US" sz="2000" b="1" cap="none" spc="50" baseline="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783D-3CF6-42D4-8442-F772A96A96F0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1046</Words>
  <Application>Microsoft Office PowerPoint</Application>
  <PresentationFormat>如螢幕大小 (4:3)</PresentationFormat>
  <Paragraphs>125</Paragraphs>
  <Slides>19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電腦的發展歷程</vt:lpstr>
      <vt:lpstr>何謂電腦</vt:lpstr>
      <vt:lpstr>何謂電腦</vt:lpstr>
      <vt:lpstr>何謂電腦</vt:lpstr>
      <vt:lpstr>電腦發展</vt:lpstr>
      <vt:lpstr>第一代電腦</vt:lpstr>
      <vt:lpstr>第一代電腦</vt:lpstr>
      <vt:lpstr>ENIAC的故事</vt:lpstr>
      <vt:lpstr>第二代電腦</vt:lpstr>
      <vt:lpstr>第二代電腦</vt:lpstr>
      <vt:lpstr>第三代電腦</vt:lpstr>
      <vt:lpstr>第三代電腦</vt:lpstr>
      <vt:lpstr>第四代電腦</vt:lpstr>
      <vt:lpstr>第四代電腦</vt:lpstr>
      <vt:lpstr>現在及未來電腦</vt:lpstr>
      <vt:lpstr>電腦與資訊</vt:lpstr>
      <vt:lpstr>電腦與資訊</vt:lpstr>
      <vt:lpstr>電腦的組成</vt:lpstr>
      <vt:lpstr>簡報結束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電腦的發展歷程</dc:title>
  <dc:creator>Jonham</dc:creator>
  <cp:lastModifiedBy>Jonham</cp:lastModifiedBy>
  <cp:revision>47</cp:revision>
  <dcterms:created xsi:type="dcterms:W3CDTF">2016-04-12T02:00:22Z</dcterms:created>
  <dcterms:modified xsi:type="dcterms:W3CDTF">2017-02-25T04:01:24Z</dcterms:modified>
</cp:coreProperties>
</file>