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81" r:id="rId1"/>
  </p:sldMasterIdLst>
  <p:notesMasterIdLst>
    <p:notesMasterId r:id="rId121"/>
  </p:notesMasterIdLst>
  <p:sldIdLst>
    <p:sldId id="343" r:id="rId2"/>
    <p:sldId id="456" r:id="rId3"/>
    <p:sldId id="301" r:id="rId4"/>
    <p:sldId id="300" r:id="rId5"/>
    <p:sldId id="512" r:id="rId6"/>
    <p:sldId id="387" r:id="rId7"/>
    <p:sldId id="454" r:id="rId8"/>
    <p:sldId id="457" r:id="rId9"/>
    <p:sldId id="477" r:id="rId10"/>
    <p:sldId id="478" r:id="rId11"/>
    <p:sldId id="479" r:id="rId12"/>
    <p:sldId id="388" r:id="rId13"/>
    <p:sldId id="480" r:id="rId14"/>
    <p:sldId id="351" r:id="rId15"/>
    <p:sldId id="390" r:id="rId16"/>
    <p:sldId id="357" r:id="rId17"/>
    <p:sldId id="481" r:id="rId18"/>
    <p:sldId id="482" r:id="rId19"/>
    <p:sldId id="483" r:id="rId20"/>
    <p:sldId id="530" r:id="rId21"/>
    <p:sldId id="491" r:id="rId22"/>
    <p:sldId id="484" r:id="rId23"/>
    <p:sldId id="531" r:id="rId24"/>
    <p:sldId id="492" r:id="rId25"/>
    <p:sldId id="485" r:id="rId26"/>
    <p:sldId id="486" r:id="rId27"/>
    <p:sldId id="487" r:id="rId28"/>
    <p:sldId id="488" r:id="rId29"/>
    <p:sldId id="489" r:id="rId30"/>
    <p:sldId id="493" r:id="rId31"/>
    <p:sldId id="490" r:id="rId32"/>
    <p:sldId id="401" r:id="rId33"/>
    <p:sldId id="494" r:id="rId34"/>
    <p:sldId id="394" r:id="rId35"/>
    <p:sldId id="495" r:id="rId36"/>
    <p:sldId id="461" r:id="rId37"/>
    <p:sldId id="462" r:id="rId38"/>
    <p:sldId id="513" r:id="rId39"/>
    <p:sldId id="496" r:id="rId40"/>
    <p:sldId id="514" r:id="rId41"/>
    <p:sldId id="403" r:id="rId42"/>
    <p:sldId id="497" r:id="rId43"/>
    <p:sldId id="498" r:id="rId44"/>
    <p:sldId id="499" r:id="rId45"/>
    <p:sldId id="527" r:id="rId46"/>
    <p:sldId id="500" r:id="rId47"/>
    <p:sldId id="501" r:id="rId48"/>
    <p:sldId id="502" r:id="rId49"/>
    <p:sldId id="408" r:id="rId50"/>
    <p:sldId id="533" r:id="rId51"/>
    <p:sldId id="409" r:id="rId52"/>
    <p:sldId id="504" r:id="rId53"/>
    <p:sldId id="534" r:id="rId54"/>
    <p:sldId id="515" r:id="rId55"/>
    <p:sldId id="505" r:id="rId56"/>
    <p:sldId id="411" r:id="rId57"/>
    <p:sldId id="506" r:id="rId58"/>
    <p:sldId id="507" r:id="rId59"/>
    <p:sldId id="508" r:id="rId60"/>
    <p:sldId id="415" r:id="rId61"/>
    <p:sldId id="509" r:id="rId62"/>
    <p:sldId id="516" r:id="rId63"/>
    <p:sldId id="510" r:id="rId64"/>
    <p:sldId id="417" r:id="rId65"/>
    <p:sldId id="511" r:id="rId66"/>
    <p:sldId id="418" r:id="rId67"/>
    <p:sldId id="419" r:id="rId68"/>
    <p:sldId id="420" r:id="rId69"/>
    <p:sldId id="421" r:id="rId70"/>
    <p:sldId id="422" r:id="rId71"/>
    <p:sldId id="423" r:id="rId72"/>
    <p:sldId id="424" r:id="rId73"/>
    <p:sldId id="425" r:id="rId74"/>
    <p:sldId id="428" r:id="rId75"/>
    <p:sldId id="518" r:id="rId76"/>
    <p:sldId id="463" r:id="rId77"/>
    <p:sldId id="429" r:id="rId78"/>
    <p:sldId id="431" r:id="rId79"/>
    <p:sldId id="464" r:id="rId80"/>
    <p:sldId id="517" r:id="rId81"/>
    <p:sldId id="465" r:id="rId82"/>
    <p:sldId id="452" r:id="rId83"/>
    <p:sldId id="432" r:id="rId84"/>
    <p:sldId id="433" r:id="rId85"/>
    <p:sldId id="434" r:id="rId86"/>
    <p:sldId id="435" r:id="rId87"/>
    <p:sldId id="519" r:id="rId88"/>
    <p:sldId id="520" r:id="rId89"/>
    <p:sldId id="532" r:id="rId90"/>
    <p:sldId id="437" r:id="rId91"/>
    <p:sldId id="438" r:id="rId92"/>
    <p:sldId id="439" r:id="rId93"/>
    <p:sldId id="440" r:id="rId94"/>
    <p:sldId id="441" r:id="rId95"/>
    <p:sldId id="442" r:id="rId96"/>
    <p:sldId id="443" r:id="rId97"/>
    <p:sldId id="521" r:id="rId98"/>
    <p:sldId id="522" r:id="rId99"/>
    <p:sldId id="444" r:id="rId100"/>
    <p:sldId id="445" r:id="rId101"/>
    <p:sldId id="523" r:id="rId102"/>
    <p:sldId id="446" r:id="rId103"/>
    <p:sldId id="455" r:id="rId104"/>
    <p:sldId id="524" r:id="rId105"/>
    <p:sldId id="451" r:id="rId106"/>
    <p:sldId id="528" r:id="rId107"/>
    <p:sldId id="466" r:id="rId108"/>
    <p:sldId id="467" r:id="rId109"/>
    <p:sldId id="468" r:id="rId110"/>
    <p:sldId id="470" r:id="rId111"/>
    <p:sldId id="471" r:id="rId112"/>
    <p:sldId id="472" r:id="rId113"/>
    <p:sldId id="473" r:id="rId114"/>
    <p:sldId id="474" r:id="rId115"/>
    <p:sldId id="475" r:id="rId116"/>
    <p:sldId id="525" r:id="rId117"/>
    <p:sldId id="526" r:id="rId118"/>
    <p:sldId id="331" r:id="rId119"/>
    <p:sldId id="529" r:id="rId1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5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2" autoAdjust="0"/>
    <p:restoredTop sz="93505"/>
  </p:normalViewPr>
  <p:slideViewPr>
    <p:cSldViewPr snapToGrid="0" snapToObjects="1">
      <p:cViewPr varScale="1">
        <p:scale>
          <a:sx n="73" d="100"/>
          <a:sy n="73" d="100"/>
        </p:scale>
        <p:origin x="571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90506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730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065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25412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1368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2765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102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21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  <p:pic>
        <p:nvPicPr>
          <p:cNvPr id="8" name="圖片 1">
            <a:extLst>
              <a:ext uri="{FF2B5EF4-FFF2-40B4-BE49-F238E27FC236}">
                <a16:creationId xmlns:a16="http://schemas.microsoft.com/office/drawing/2014/main" xmlns="" id="{2D3F7278-348F-4640-9F51-EF9D68551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3" t="14202" r="3729" b="68295"/>
          <a:stretch/>
        </p:blipFill>
        <p:spPr bwMode="auto">
          <a:xfrm>
            <a:off x="7446264" y="460801"/>
            <a:ext cx="4175760" cy="120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">
            <a:extLst>
              <a:ext uri="{FF2B5EF4-FFF2-40B4-BE49-F238E27FC236}">
                <a16:creationId xmlns:a16="http://schemas.microsoft.com/office/drawing/2014/main" xmlns="" id="{2D3F7278-348F-4640-9F51-EF9D68551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3" t="33350" r="3729" b="36686"/>
          <a:stretch/>
        </p:blipFill>
        <p:spPr bwMode="auto">
          <a:xfrm>
            <a:off x="7482840" y="1773936"/>
            <a:ext cx="4175760" cy="205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1">
            <a:extLst>
              <a:ext uri="{FF2B5EF4-FFF2-40B4-BE49-F238E27FC236}">
                <a16:creationId xmlns:a16="http://schemas.microsoft.com/office/drawing/2014/main" xmlns="" id="{2D3F7278-348F-4640-9F51-EF9D68551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8" t="23202" r="57465" b="66872"/>
          <a:stretch/>
        </p:blipFill>
        <p:spPr bwMode="auto">
          <a:xfrm>
            <a:off x="6197600" y="1093217"/>
            <a:ext cx="508000" cy="6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6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有頁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299957" cy="69191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455" y="6429813"/>
            <a:ext cx="1510649" cy="2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16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299957" cy="691910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455" y="6429813"/>
            <a:ext cx="1510649" cy="2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11F02-FD3D-A443-9C1D-CDC1AFB2EDF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532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3" r:id="rId2"/>
    <p:sldLayoutId id="2147483694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microsoft.com/office/2007/relationships/hdphoto" Target="../media/hdphoto5.wdp"/><Relationship Id="rId4" Type="http://schemas.openxmlformats.org/officeDocument/2006/relationships/image" Target="../media/image13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3.png"/><Relationship Id="rId7" Type="http://schemas.openxmlformats.org/officeDocument/2006/relationships/image" Target="../media/image13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6.png"/><Relationship Id="rId10" Type="http://schemas.microsoft.com/office/2007/relationships/hdphoto" Target="../media/hdphoto3.wdp"/><Relationship Id="rId4" Type="http://schemas.openxmlformats.org/officeDocument/2006/relationships/image" Target="../media/image135.png"/><Relationship Id="rId9" Type="http://schemas.openxmlformats.org/officeDocument/2006/relationships/image" Target="../media/image123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s://qt.hle.com.tw/edisc3.html?tid=111_1_JTE_EBOOK_4_4&amp;tt=Ebook&amp;platform=Hanlin_E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-TO8GcXRGR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5.hle.com.tw/h5mp4/02j/09Te/&#36039;&#35338;&#31185;&#25216;/2&#19979;/&#31532;4&#31456;/2&#19979;&#36039;&#31185;4-2-Scratch&#36914;&#38542;&#31243;&#24335;&#35373;&#35336;-&#30059;&#24179;&#34892;&#25490;&#21015;&#30340;&#27491;&#26041;&#24418;.mp4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2&#19979;/&#31532;4&#31456;/2&#19979;&#36039;&#31185;4-2-Scratch&#36914;&#38542;&#31243;&#24335;&#35373;&#35336;-&#30059;&#36880;&#28472;&#25844;&#22823;&#30340;&#27491;&#26041;&#24418;.mp4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hyperlink" Target="https://www.youtube.com/watch?v=SWcWcj1sdW0&amp;t=5s" TargetMode="External"/><Relationship Id="rId4" Type="http://schemas.openxmlformats.org/officeDocument/2006/relationships/image" Target="../media/image1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2&#19979;/&#31532;4&#31456;/2&#19979;&#36039;&#31185;4-2-Scratch&#36914;&#38542;&#31243;&#24335;&#35373;&#35336;-&#23567;&#40165;&#21507;&#34802;.mp4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0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5FE0D15-4D7A-D25F-112E-36B9B443A790}"/>
              </a:ext>
            </a:extLst>
          </p:cNvPr>
          <p:cNvSpPr/>
          <p:nvPr/>
        </p:nvSpPr>
        <p:spPr>
          <a:xfrm>
            <a:off x="8619068" y="5969876"/>
            <a:ext cx="3572932" cy="888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979BD22F-DEF6-FE4D-86AC-FAFE1F5D6441}"/>
              </a:ext>
            </a:extLst>
          </p:cNvPr>
          <p:cNvSpPr txBox="1">
            <a:spLocks/>
          </p:cNvSpPr>
          <p:nvPr/>
        </p:nvSpPr>
        <p:spPr>
          <a:xfrm>
            <a:off x="1192981" y="-142809"/>
            <a:ext cx="4487243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Scratch 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中的模組化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4BF049B-B177-F242-9F5D-08ABA913FCFD}"/>
              </a:ext>
            </a:extLst>
          </p:cNvPr>
          <p:cNvSpPr/>
          <p:nvPr/>
        </p:nvSpPr>
        <p:spPr>
          <a:xfrm>
            <a:off x="1192981" y="1148419"/>
            <a:ext cx="7495751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572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在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程式設計方面，如果要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畫出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正三角形與一個正方形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，程式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會較為冗長。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469900" indent="-4572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若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想要修改或除錯某一個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圖形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時，也不容易一個直覺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的找出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該圖形所屬的積木。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40C9C9-52C7-07C7-6C0B-94FE90B3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970" y="244856"/>
            <a:ext cx="1835252" cy="6276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52366E-EF0B-496C-C2F4-77CF1678D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460" y="5039939"/>
            <a:ext cx="3258164" cy="17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7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157468" y="-148908"/>
            <a:ext cx="545147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將蟲寫成獨立的模組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2FC6360-D46D-FC41-899D-CF28B99C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8733"/>
            <a:ext cx="4390985" cy="347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3">
            <a:extLst>
              <a:ext uri="{FF2B5EF4-FFF2-40B4-BE49-F238E27FC236}">
                <a16:creationId xmlns:a16="http://schemas.microsoft.com/office/drawing/2014/main" xmlns="" id="{44CFB2BE-3573-FE40-BC51-B046B4667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385" y="1629517"/>
            <a:ext cx="326266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endParaRPr lang="en-US" altLang="zh-TW" sz="36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4.</a:t>
            </a:r>
            <a:r>
              <a:rPr lang="zh-TW" altLang="en-US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當小鳥吃到蟲，且蟲消失，要使用什麼積木？</a:t>
            </a: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5.	</a:t>
            </a:r>
            <a:r>
              <a:rPr lang="zh-TW" altLang="en-US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當蟲被吃掉後，要如何再產生一隻蟲？</a:t>
            </a: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TW" altLang="en-US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1C5E811-DE02-4D46-8279-C7E47407A21D}"/>
              </a:ext>
            </a:extLst>
          </p:cNvPr>
          <p:cNvSpPr/>
          <p:nvPr/>
        </p:nvSpPr>
        <p:spPr>
          <a:xfrm>
            <a:off x="1199042" y="998641"/>
            <a:ext cx="939490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依下方提示組裝積木，完成蟲的動畫。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43D7817F-8BD0-6E4F-8287-CC9F0690BDC7}"/>
              </a:ext>
            </a:extLst>
          </p:cNvPr>
          <p:cNvSpPr/>
          <p:nvPr/>
        </p:nvSpPr>
        <p:spPr>
          <a:xfrm>
            <a:off x="1215084" y="1033682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91477" y="254510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6989" y="28114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3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041586" y="-163323"/>
            <a:ext cx="545147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將蟲寫成獨立的模組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1C5E811-DE02-4D46-8279-C7E47407A21D}"/>
              </a:ext>
            </a:extLst>
          </p:cNvPr>
          <p:cNvSpPr/>
          <p:nvPr/>
        </p:nvSpPr>
        <p:spPr>
          <a:xfrm>
            <a:off x="1041586" y="921568"/>
            <a:ext cx="939490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依下方提示組裝積木，完成蟲的動畫。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43D7817F-8BD0-6E4F-8287-CC9F0690BDC7}"/>
              </a:ext>
            </a:extLst>
          </p:cNvPr>
          <p:cNvSpPr/>
          <p:nvPr/>
        </p:nvSpPr>
        <p:spPr>
          <a:xfrm>
            <a:off x="1057628" y="956609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AEDF0DA-9E79-91C8-5C10-CF7EAEB93F36}"/>
              </a:ext>
            </a:extLst>
          </p:cNvPr>
          <p:cNvSpPr/>
          <p:nvPr/>
        </p:nvSpPr>
        <p:spPr>
          <a:xfrm>
            <a:off x="734383" y="2064569"/>
            <a:ext cx="270175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232CF4F-DDE0-5E7F-1DA9-EEFA975FE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15" b="89744" l="5932" r="90819">
                        <a14:foregroundMark x1="5650" y1="14744" x2="6073" y2="50641"/>
                        <a14:foregroundMark x1="6073" y1="50641" x2="12147" y2="70085"/>
                        <a14:foregroundMark x1="89689" y1="39316" x2="90819" y2="45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" b="6650"/>
          <a:stretch/>
        </p:blipFill>
        <p:spPr>
          <a:xfrm>
            <a:off x="3767323" y="1888736"/>
            <a:ext cx="5290172" cy="346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301600" y="-178067"/>
            <a:ext cx="545147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將蟲寫成獨立的模組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F257D5-9A64-F3A1-229B-9523BED33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605" y="2167291"/>
            <a:ext cx="10224304" cy="469070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985056" y="213407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020568" y="240040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07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200228" y="-206655"/>
            <a:ext cx="545147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將蟲寫成獨立的模組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631950" y="936673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完成蟲的程式有：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79DBFCD-882E-714D-87DC-53CA18668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4" b="89776" l="5914" r="89785">
                        <a14:foregroundMark x1="19713" y1="7980" x2="14695" y2="52494"/>
                        <a14:foregroundMark x1="14695" y1="52494" x2="22760" y2="76808"/>
                        <a14:foregroundMark x1="22760" y1="76808" x2="20251" y2="82793"/>
                        <a14:foregroundMark x1="9677" y1="9227" x2="53584" y2="12718"/>
                        <a14:foregroundMark x1="5914" y1="30673" x2="12186" y2="54863"/>
                        <a14:foregroundMark x1="12186" y1="54863" x2="9677" y2="60848"/>
                        <a14:foregroundMark x1="19713" y1="4364" x2="26523" y2="4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37" y="2189986"/>
            <a:ext cx="2369482" cy="34055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7123BE5-224A-B84A-B272-0A76FCADB4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89744" l="5932" r="90819">
                        <a14:foregroundMark x1="5650" y1="14744" x2="6073" y2="50641"/>
                        <a14:foregroundMark x1="6073" y1="50641" x2="12147" y2="70085"/>
                        <a14:foregroundMark x1="89689" y1="39316" x2="90819" y2="45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" b="6650"/>
          <a:stretch/>
        </p:blipFill>
        <p:spPr>
          <a:xfrm>
            <a:off x="4489732" y="2067104"/>
            <a:ext cx="4792133" cy="313856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074E3FE8-2147-E74A-9C01-5A6795088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24" b="89796" l="9770" r="89943">
                        <a14:foregroundMark x1="24713" y1="9524" x2="30460" y2="67007"/>
                        <a14:foregroundMark x1="30460" y1="67007" x2="31322" y2="69388"/>
                        <a14:foregroundMark x1="43103" y1="24830" x2="39655" y2="50340"/>
                        <a14:foregroundMark x1="28736" y1="50340" x2="29885" y2="18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03" y="4176216"/>
            <a:ext cx="2758703" cy="233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240042" y="-177977"/>
            <a:ext cx="635317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如何處理小鳥角色動畫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557977" y="962356"/>
            <a:ext cx="809391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依下方提示組裝積木，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完成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小鳥吃蟲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的動畫。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11AB3F8-5740-0247-85C9-F2B1A061C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28406"/>
            <a:ext cx="3976568" cy="341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E628C440-FAFF-6D4D-AE7E-A20E9BB956F4}"/>
              </a:ext>
            </a:extLst>
          </p:cNvPr>
          <p:cNvSpPr/>
          <p:nvPr/>
        </p:nvSpPr>
        <p:spPr>
          <a:xfrm>
            <a:off x="1747314" y="1058840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8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xmlns="" id="{D6B5ACAA-FABC-0891-7FFB-BF285BB07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314" y="2478101"/>
            <a:ext cx="3600190" cy="505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1.</a:t>
            </a: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如何讓小鳥隨著</a:t>
            </a:r>
            <a:endParaRPr lang="en-US" altLang="zh-TW" sz="2800" b="1" kern="120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   滑鼠移動</a:t>
            </a:r>
            <a:r>
              <a:rPr lang="en-US" altLang="zh-TW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?</a:t>
            </a: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2.</a:t>
            </a: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按下滑鼠表示小鳥 欲吃蟲，變換為小鳥彎腰的造型；未按下滑鼠時，則維持小鳥站立的造型。</a:t>
            </a:r>
            <a:endParaRPr lang="en-US" altLang="zh-TW" sz="2800" b="1" kern="120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TW" altLang="en-US" sz="3200" b="1" kern="120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77340" y="19173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12852" y="21836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42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134319" y="-177978"/>
            <a:ext cx="5888038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如何處理小鳥角色動畫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6873F28C-5943-BE42-9C16-E55029E6A776}"/>
              </a:ext>
            </a:extLst>
          </p:cNvPr>
          <p:cNvSpPr/>
          <p:nvPr/>
        </p:nvSpPr>
        <p:spPr>
          <a:xfrm>
            <a:off x="2163846" y="2997869"/>
            <a:ext cx="270175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AF41A948-C737-1540-B381-D6BAE429F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44" y="2611747"/>
            <a:ext cx="3179535" cy="39666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78B95F9-2EE3-BC4C-9935-FE85A4AA6E9C}"/>
              </a:ext>
            </a:extLst>
          </p:cNvPr>
          <p:cNvSpPr/>
          <p:nvPr/>
        </p:nvSpPr>
        <p:spPr>
          <a:xfrm>
            <a:off x="964396" y="954528"/>
            <a:ext cx="733993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依下方提示組裝積木，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完成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小鳥吃蟲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的動畫。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28717C19-5B16-9C45-BAA0-7B5300681AF4}"/>
              </a:ext>
            </a:extLst>
          </p:cNvPr>
          <p:cNvSpPr/>
          <p:nvPr/>
        </p:nvSpPr>
        <p:spPr>
          <a:xfrm>
            <a:off x="1153733" y="1051012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8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2448AE9F-05BC-9345-12ED-69192F1E8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10" y="1238406"/>
            <a:ext cx="1464535" cy="1267386"/>
          </a:xfrm>
          <a:prstGeom prst="rect">
            <a:avLst/>
          </a:prstGeom>
        </p:spPr>
      </p:pic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3" name="從電腦教室到教室電腦">
            <a:extLst>
              <a:ext uri="{FF2B5EF4-FFF2-40B4-BE49-F238E27FC236}">
                <a16:creationId xmlns:a16="http://schemas.microsoft.com/office/drawing/2014/main" xmlns="" id="{A2BA8176-91BA-6424-4015-DDBC865AC54C}"/>
              </a:ext>
            </a:extLst>
          </p:cNvPr>
          <p:cNvSpPr txBox="1">
            <a:spLocks/>
          </p:cNvSpPr>
          <p:nvPr/>
        </p:nvSpPr>
        <p:spPr>
          <a:xfrm>
            <a:off x="1303298" y="-214885"/>
            <a:ext cx="39687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範例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-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小鳥吃蟲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C7E77C7-8393-15EC-2F5A-BDA0E6228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03" y="2163333"/>
            <a:ext cx="3179535" cy="396662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9B2BA43A-FBAF-961A-3C15-29F7C905F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98" y="1195551"/>
            <a:ext cx="1506639" cy="135309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8F111329-CEDC-CDE4-42B7-173FA9F50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64" b="89776" l="5914" r="89785">
                        <a14:foregroundMark x1="19713" y1="7980" x2="14695" y2="52494"/>
                        <a14:foregroundMark x1="14695" y1="52494" x2="22760" y2="76808"/>
                        <a14:foregroundMark x1="22760" y1="76808" x2="20251" y2="82793"/>
                        <a14:foregroundMark x1="9677" y1="9227" x2="53584" y2="12718"/>
                        <a14:foregroundMark x1="5914" y1="30673" x2="12186" y2="54863"/>
                        <a14:foregroundMark x1="12186" y1="54863" x2="9677" y2="60848"/>
                        <a14:foregroundMark x1="19713" y1="4364" x2="26523" y2="4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753" y="962372"/>
            <a:ext cx="2351289" cy="337945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33769D04-E70E-C578-241F-C861F81F5C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15" b="89744" l="5932" r="90819">
                        <a14:foregroundMark x1="5650" y1="14744" x2="6073" y2="50641"/>
                        <a14:foregroundMark x1="6073" y1="50641" x2="12147" y2="70085"/>
                        <a14:foregroundMark x1="89689" y1="39316" x2="90819" y2="45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" b="6650"/>
          <a:stretch/>
        </p:blipFill>
        <p:spPr>
          <a:xfrm>
            <a:off x="1395061" y="2991397"/>
            <a:ext cx="4792133" cy="313856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B7C7FA8A-FA9A-60D6-108C-CBF1F77E7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24" b="89796" l="9770" r="89943">
                        <a14:foregroundMark x1="24713" y1="9524" x2="30460" y2="67007"/>
                        <a14:foregroundMark x1="30460" y1="67007" x2="31322" y2="69388"/>
                        <a14:foregroundMark x1="43103" y1="24830" x2="39655" y2="50340"/>
                        <a14:foregroundMark x1="28736" y1="50340" x2="29885" y2="18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81" y="4627328"/>
            <a:ext cx="2758703" cy="233062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614916" y="194570"/>
            <a:ext cx="1570383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0638594" y="207886"/>
            <a:ext cx="1171432" cy="32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備課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P72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86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43605" y="-181498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684888" y="961502"/>
            <a:ext cx="8717293" cy="5599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貓抓老鼠 </a:t>
            </a: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畫面出現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隻老鼠以隨機方向移動，貓抓到老鼠，該老鼠即消失並在隨機的位置再產生一隻。若貓抓到老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鼠，捕抓數量增加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。完成條件有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</a:p>
          <a:p>
            <a:pPr hangingPunct="1">
              <a:lnSpc>
                <a:spcPts val="36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舞臺區呈現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捕抓數量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變數。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貓須碰到老鼠同時按下滑鼠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才算抓到老鼠，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捕抓數量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變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數則增加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貓抓到老鼠後，該老鼠則消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失並於隨機位置上再出現一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隻老鼠，並且不斷變換移動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的方向。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8F938F76-674E-9840-8C6D-9D1F050EB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33" y="2997431"/>
            <a:ext cx="3897149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8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388962" y="-181015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355389" y="1083907"/>
            <a:ext cx="8717293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貓抓老鼠 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舞臺與角色安排 </a:t>
            </a:r>
          </a:p>
          <a:p>
            <a:pPr hangingPunct="1">
              <a:lnSpc>
                <a:spcPts val="3600"/>
              </a:lnSpc>
              <a:defRPr/>
            </a:pPr>
            <a:endParaRPr lang="zh-TW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4500"/>
              </a:lnSpc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背景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en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Woods</a:t>
            </a:r>
          </a:p>
          <a:p>
            <a:pPr hangingPunct="1">
              <a:lnSpc>
                <a:spcPts val="4500"/>
              </a:lnSpc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貓角色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en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Cat 2 </a:t>
            </a:r>
          </a:p>
          <a:p>
            <a:pPr hangingPunct="1">
              <a:lnSpc>
                <a:spcPts val="4500"/>
              </a:lnSpc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老鼠角色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en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Mouse 1</a:t>
            </a:r>
            <a:r>
              <a:rPr lang="en" altLang="zh-TW" sz="2800" b="1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8F938F76-674E-9840-8C6D-9D1F050EB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31" y="1998305"/>
            <a:ext cx="5173770" cy="39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9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7354" y="-163529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1161265"/>
            <a:ext cx="87172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貓抓老鼠 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52511B1-7D63-6440-8123-CF8C83136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54" y="2745332"/>
            <a:ext cx="1866900" cy="17907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3E578C6A-0281-E84A-A0AB-35BD4F70B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14" y="2140735"/>
            <a:ext cx="41656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8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819B6C-E374-A0DD-D206-EB86F90DA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44" y="1196963"/>
            <a:ext cx="1640788" cy="5611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5DAEB8-5783-D049-3DFA-13C3735FF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1" y="2307571"/>
            <a:ext cx="2295883" cy="3579934"/>
          </a:xfrm>
          <a:prstGeom prst="rect">
            <a:avLst/>
          </a:prstGeom>
        </p:spPr>
      </p:pic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979BD22F-DEF6-FE4D-86AC-FAFE1F5D6441}"/>
              </a:ext>
            </a:extLst>
          </p:cNvPr>
          <p:cNvSpPr txBox="1">
            <a:spLocks/>
          </p:cNvSpPr>
          <p:nvPr/>
        </p:nvSpPr>
        <p:spPr>
          <a:xfrm>
            <a:off x="1831953" y="-84065"/>
            <a:ext cx="4800427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Scratch 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中的模組化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2AFC3198-2733-9B41-839F-1985350E2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8577" y="2337097"/>
            <a:ext cx="1724877" cy="352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E54544CA-ED81-0E42-B77B-44FFAB145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8" t="-1" r="39542" b="9529"/>
          <a:stretch/>
        </p:blipFill>
        <p:spPr bwMode="auto">
          <a:xfrm>
            <a:off x="8609651" y="2343487"/>
            <a:ext cx="1698161" cy="359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663D880-5DC5-1143-A9C9-B62AB87BD8AD}"/>
              </a:ext>
            </a:extLst>
          </p:cNvPr>
          <p:cNvSpPr/>
          <p:nvPr/>
        </p:nvSpPr>
        <p:spPr>
          <a:xfrm>
            <a:off x="3529408" y="1040567"/>
            <a:ext cx="60397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-185738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運用副程式的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模組化設計，可使程式更具可讀性，後續還可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重複呼叫</a:t>
            </a:r>
            <a:endParaRPr lang="en-US" altLang="zh-TW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C11BDEF9-75A2-B97F-9E1B-1D18D45AEA49}"/>
              </a:ext>
            </a:extLst>
          </p:cNvPr>
          <p:cNvSpPr/>
          <p:nvPr/>
        </p:nvSpPr>
        <p:spPr>
          <a:xfrm>
            <a:off x="3270019" y="3648934"/>
            <a:ext cx="877056" cy="6497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4FAAC79-C14D-F2DF-0C08-764A54D3B0B3}"/>
              </a:ext>
            </a:extLst>
          </p:cNvPr>
          <p:cNvCxnSpPr>
            <a:cxnSpLocks/>
          </p:cNvCxnSpPr>
          <p:nvPr/>
        </p:nvCxnSpPr>
        <p:spPr>
          <a:xfrm flipV="1">
            <a:off x="5464752" y="2710037"/>
            <a:ext cx="1293825" cy="1429582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ABECA2E-13C0-94BA-B7EF-7AECAFE4D33E}"/>
              </a:ext>
            </a:extLst>
          </p:cNvPr>
          <p:cNvCxnSpPr>
            <a:cxnSpLocks/>
          </p:cNvCxnSpPr>
          <p:nvPr/>
        </p:nvCxnSpPr>
        <p:spPr>
          <a:xfrm flipV="1">
            <a:off x="5268379" y="2863516"/>
            <a:ext cx="3467469" cy="2220540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B3BC577B-624B-2A83-6A17-FC6799F1CF80}"/>
              </a:ext>
            </a:extLst>
          </p:cNvPr>
          <p:cNvSpPr/>
          <p:nvPr/>
        </p:nvSpPr>
        <p:spPr>
          <a:xfrm>
            <a:off x="4147076" y="2154160"/>
            <a:ext cx="6286933" cy="419140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445B88-BB0A-FAB4-C8F8-71B951F2D355}"/>
              </a:ext>
            </a:extLst>
          </p:cNvPr>
          <p:cNvSpPr txBox="1"/>
          <p:nvPr/>
        </p:nvSpPr>
        <p:spPr>
          <a:xfrm>
            <a:off x="4556489" y="5817434"/>
            <a:ext cx="908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/>
              <a:t>主程式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907A885-2473-29C4-9EFE-F74EF82F75D0}"/>
              </a:ext>
            </a:extLst>
          </p:cNvPr>
          <p:cNvSpPr txBox="1"/>
          <p:nvPr/>
        </p:nvSpPr>
        <p:spPr>
          <a:xfrm>
            <a:off x="6768381" y="5817434"/>
            <a:ext cx="1701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正</a:t>
            </a:r>
            <a:r>
              <a:rPr lang="x-none" sz="1600" dirty="0" smtClean="0"/>
              <a:t>三角形副程式</a:t>
            </a:r>
            <a:endParaRPr lang="x-none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1695A55-CE24-7439-3FD3-5D9D9EA2D834}"/>
              </a:ext>
            </a:extLst>
          </p:cNvPr>
          <p:cNvSpPr txBox="1"/>
          <p:nvPr/>
        </p:nvSpPr>
        <p:spPr>
          <a:xfrm>
            <a:off x="8735848" y="5794609"/>
            <a:ext cx="143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dirty="0"/>
              <a:t>正方形副程式</a:t>
            </a:r>
          </a:p>
        </p:txBody>
      </p:sp>
      <p:sp>
        <p:nvSpPr>
          <p:cNvPr id="16" name="矩形 15"/>
          <p:cNvSpPr/>
          <p:nvPr/>
        </p:nvSpPr>
        <p:spPr>
          <a:xfrm>
            <a:off x="10985056" y="19173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1020568" y="21836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27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09B615E-DDF0-BE45-AA7F-E43336F0F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35" y="1838569"/>
            <a:ext cx="2110599" cy="2956698"/>
          </a:xfrm>
          <a:prstGeom prst="rect">
            <a:avLst/>
          </a:prstGeom>
        </p:spPr>
      </p:pic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66082" y="-16223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1161265"/>
            <a:ext cx="87172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貓抓老鼠 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8FEFFFE-3EAD-784E-A032-984B34956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57" y="1033593"/>
            <a:ext cx="1574800" cy="15113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E5C4FEBD-0E01-8048-B79F-F658577B1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70" y="4325625"/>
            <a:ext cx="2093287" cy="229389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2EE1C974-24CA-A743-BA48-AC9C82033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33" y="2079823"/>
            <a:ext cx="5497676" cy="39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39433" y="-145909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1054161"/>
            <a:ext cx="8717293" cy="5599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鯊魚吃小魚</a:t>
            </a:r>
            <a:b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隻小魚與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隻河豚以隨機速度、方向移動，鯊魚吃到小魚或河豚，皆會在隨機位置再產生一隻。鯊魚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若吃到小魚分數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+1 ;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如果吃到河豚則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-1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。完成條件有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</a:p>
          <a:p>
            <a:pPr hangingPunct="1">
              <a:lnSpc>
                <a:spcPts val="36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舞臺區呈現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分數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變數。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隻小魚與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隻河豚以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隨機速度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隨機方向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移動 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鯊魚嘴巴必須碰到小魚同時按下滑鼠，才算吃到小 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魚，分數變數則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＋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</a:p>
          <a:p>
            <a:pPr hangingPunct="1">
              <a:lnSpc>
                <a:spcPts val="36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鯊魚嘴巴必須碰到河豚同時按下滑鼠，才算吃到河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豚，分數變數則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小魚或河豚被鯊魚吃掉後，該角色則消失並於隨機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位置上再出現一隻，並且不斷變換移動的方向。 </a:t>
            </a:r>
          </a:p>
        </p:txBody>
      </p:sp>
    </p:spTree>
    <p:extLst>
      <p:ext uri="{BB962C8B-B14F-4D97-AF65-F5344CB8AC3E}">
        <p14:creationId xmlns:p14="http://schemas.microsoft.com/office/powerpoint/2010/main" val="33004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46250" y="-155246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1161266"/>
            <a:ext cx="871729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鯊魚吃小魚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舞臺與角色安排 </a:t>
            </a:r>
          </a:p>
          <a:p>
            <a:pPr hangingPunct="1">
              <a:lnSpc>
                <a:spcPts val="3600"/>
              </a:lnSpc>
              <a:defRPr/>
            </a:pP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zh-TW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4500"/>
              </a:lnSpc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背景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en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Underwater 1 </a:t>
            </a:r>
          </a:p>
          <a:p>
            <a:pPr hangingPunct="1">
              <a:lnSpc>
                <a:spcPts val="4500"/>
              </a:lnSpc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鯊魚角色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en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Shark 2 </a:t>
            </a:r>
          </a:p>
          <a:p>
            <a:pPr hangingPunct="1">
              <a:lnSpc>
                <a:spcPts val="4500"/>
              </a:lnSpc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小魚角色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en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Fish </a:t>
            </a:r>
          </a:p>
          <a:p>
            <a:pPr hangingPunct="1">
              <a:lnSpc>
                <a:spcPts val="4500"/>
              </a:lnSpc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河豚角色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en" altLang="zh-TW" sz="2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Pufferfish</a:t>
            </a:r>
            <a:r>
              <a:rPr lang="en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F2FDC5F2-259E-C344-8BD0-38A759377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43" y="2172159"/>
            <a:ext cx="4619384" cy="35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7354" y="-152632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1161265"/>
            <a:ext cx="87172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鯊魚吃小魚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8F2D5FF9-A429-E640-9ED1-91E905D4E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32" y="1962470"/>
            <a:ext cx="1676400" cy="16637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7D6F5D0-0B50-6A48-8D50-D01D8EEC5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12" y="1161265"/>
            <a:ext cx="3356285" cy="54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54632" y="-165759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654632" y="1022355"/>
            <a:ext cx="87172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鯊魚吃小魚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B8BBCAE0-56CF-C747-834B-570E33B5E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94" y="999829"/>
            <a:ext cx="1727200" cy="1524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3763D96E-2714-3140-AD42-43CD1EA4B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78" y="1605627"/>
            <a:ext cx="2171700" cy="283991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2D294630-C184-C447-9A25-9212E32BE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98" y="4046070"/>
            <a:ext cx="3011561" cy="264493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46CF0B8E-52E2-8E4E-BABD-DE8D8970E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25" y="2304152"/>
            <a:ext cx="4995461" cy="38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0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03157" y="-188663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642782" y="965460"/>
            <a:ext cx="87172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ts val="3600"/>
              </a:lnSpc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鯊魚吃小魚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ts val="3600"/>
              </a:lnSpc>
              <a:defRPr/>
            </a:pPr>
            <a:endParaRPr lang="en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1778E2B-16B2-FF4D-B4F1-DE3847AC7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07" y="913847"/>
            <a:ext cx="1778000" cy="16637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8653F709-E106-944A-8EAE-A6A92101D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60" y="1687903"/>
            <a:ext cx="2149447" cy="274747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2268A02D-7D67-DC4F-B65C-759049D79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92" y="2084910"/>
            <a:ext cx="5123552" cy="409606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B598B691-8232-0D4E-8E3E-963F357D7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34" y="3987721"/>
            <a:ext cx="2813812" cy="25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0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04709" y="-182674"/>
            <a:ext cx="5888038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重點回顧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0F25471-E1CD-3EBC-EB67-E898C14BD097}"/>
              </a:ext>
            </a:extLst>
          </p:cNvPr>
          <p:cNvSpPr/>
          <p:nvPr/>
        </p:nvSpPr>
        <p:spPr>
          <a:xfrm>
            <a:off x="1737354" y="1321686"/>
            <a:ext cx="871729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005092"/>
                </a:solidFill>
                <a:latin typeface="+mj-ea"/>
                <a:ea typeface="+mj-ea"/>
              </a:rPr>
              <a:t>模組化的概念</a:t>
            </a:r>
          </a:p>
          <a:p>
            <a:r>
              <a:rPr lang="zh-TW" altLang="en-US" sz="2800" b="1" dirty="0">
                <a:solidFill>
                  <a:srgbClr val="141413"/>
                </a:solidFill>
                <a:latin typeface="+mj-ea"/>
                <a:ea typeface="+mj-ea"/>
              </a:rPr>
              <a:t>撰寫程式的過程中，如果能夠善用模組化的概念，可</a:t>
            </a:r>
            <a:endParaRPr lang="en-US" altLang="zh-TW" sz="28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2800" b="1" dirty="0">
                <a:solidFill>
                  <a:srgbClr val="141413"/>
                </a:solidFill>
                <a:latin typeface="+mj-ea"/>
                <a:ea typeface="+mj-ea"/>
              </a:rPr>
              <a:t>將原有的問題拆解成較小的問題，然後分別去解決。</a:t>
            </a:r>
            <a:endParaRPr lang="en-US" altLang="zh-TW" sz="28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2800" b="1" dirty="0">
                <a:solidFill>
                  <a:srgbClr val="005092"/>
                </a:solidFill>
                <a:latin typeface="+mj-ea"/>
                <a:ea typeface="+mj-ea"/>
              </a:rPr>
              <a:t> </a:t>
            </a:r>
          </a:p>
          <a:p>
            <a:r>
              <a:rPr lang="zh-TW" altLang="en-US" sz="3600" b="1" dirty="0">
                <a:solidFill>
                  <a:srgbClr val="005092"/>
                </a:solidFill>
                <a:latin typeface="+mj-ea"/>
                <a:ea typeface="+mj-ea"/>
              </a:rPr>
              <a:t>副程式的概念</a:t>
            </a:r>
          </a:p>
          <a:p>
            <a:r>
              <a:rPr lang="zh-TW" altLang="en-US" sz="2800" b="1" dirty="0">
                <a:latin typeface="+mj-ea"/>
                <a:ea typeface="+mj-ea"/>
                <a:cs typeface="Arial Unicode MS"/>
                <a:sym typeface="Arial Unicode MS"/>
              </a:rPr>
              <a:t>◼︎ </a:t>
            </a:r>
            <a:r>
              <a:rPr lang="zh-TW" altLang="en-US" sz="2800" b="1" dirty="0">
                <a:solidFill>
                  <a:srgbClr val="141413"/>
                </a:solidFill>
                <a:latin typeface="+mj-ea"/>
                <a:ea typeface="+mj-ea"/>
              </a:rPr>
              <a:t>可以透過撰寫副程式來達到模組化的成效，將功能</a:t>
            </a:r>
            <a:endParaRPr lang="en-US" altLang="zh-TW" sz="28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2800" b="1" dirty="0">
                <a:solidFill>
                  <a:srgbClr val="141413"/>
                </a:solidFill>
                <a:latin typeface="+mj-ea"/>
                <a:ea typeface="+mj-ea"/>
              </a:rPr>
              <a:t>     獨立的部分，分別寫成一個一個的模組後，再進行  </a:t>
            </a:r>
            <a:endParaRPr lang="en-US" altLang="zh-TW" sz="28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2800" b="1" dirty="0">
                <a:solidFill>
                  <a:srgbClr val="141413"/>
                </a:solidFill>
                <a:latin typeface="+mj-ea"/>
                <a:ea typeface="+mj-ea"/>
              </a:rPr>
              <a:t>     組裝。</a:t>
            </a:r>
            <a:endParaRPr lang="en-US" altLang="zh-TW" sz="28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2800" b="1" dirty="0">
                <a:latin typeface="+mj-ea"/>
                <a:ea typeface="+mj-ea"/>
                <a:cs typeface="Arial Unicode MS"/>
                <a:sym typeface="Arial Unicode MS"/>
              </a:rPr>
              <a:t>◼︎ </a:t>
            </a:r>
            <a:r>
              <a:rPr lang="zh-TW" altLang="en-US" sz="2800" b="1" dirty="0">
                <a:solidFill>
                  <a:srgbClr val="141413"/>
                </a:solidFill>
                <a:latin typeface="+mj-ea"/>
                <a:ea typeface="+mj-ea"/>
              </a:rPr>
              <a:t>這樣不僅可讓程式碼較</a:t>
            </a:r>
            <a:r>
              <a:rPr lang="zh-TW" altLang="en-US" sz="2800" b="1" dirty="0">
                <a:solidFill>
                  <a:srgbClr val="C00000"/>
                </a:solidFill>
                <a:latin typeface="+mj-ea"/>
                <a:ea typeface="+mj-ea"/>
              </a:rPr>
              <a:t>容易閱讀、維護與修改</a:t>
            </a:r>
            <a:r>
              <a:rPr lang="zh-TW" altLang="en-US" sz="2800" b="1" dirty="0">
                <a:solidFill>
                  <a:srgbClr val="141413"/>
                </a:solidFill>
                <a:latin typeface="+mj-ea"/>
                <a:ea typeface="+mj-ea"/>
              </a:rPr>
              <a:t>，也</a:t>
            </a:r>
            <a:endParaRPr lang="en-US" altLang="zh-TW" sz="28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2800" b="1" dirty="0">
                <a:solidFill>
                  <a:srgbClr val="141413"/>
                </a:solidFill>
                <a:latin typeface="+mj-ea"/>
                <a:ea typeface="+mj-ea"/>
              </a:rPr>
              <a:t>     有助於多人合作開發大程式。</a:t>
            </a:r>
          </a:p>
        </p:txBody>
      </p:sp>
      <p:sp>
        <p:nvSpPr>
          <p:cNvPr id="6" name="矩形 5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89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92227" y="-187353"/>
            <a:ext cx="5888038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重點回顧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0F25471-E1CD-3EBC-EB67-E898C14BD097}"/>
              </a:ext>
            </a:extLst>
          </p:cNvPr>
          <p:cNvSpPr/>
          <p:nvPr/>
        </p:nvSpPr>
        <p:spPr>
          <a:xfrm>
            <a:off x="1737354" y="1161266"/>
            <a:ext cx="871729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5092"/>
                </a:solidFill>
                <a:latin typeface="+mj-ea"/>
                <a:ea typeface="+mj-ea"/>
              </a:rPr>
              <a:t>定義副程式</a:t>
            </a:r>
            <a:endParaRPr lang="en-US" altLang="zh-TW" sz="4000" b="1" dirty="0">
              <a:solidFill>
                <a:srgbClr val="005092"/>
              </a:solidFill>
              <a:latin typeface="+mj-ea"/>
              <a:ea typeface="+mj-ea"/>
            </a:endParaRPr>
          </a:p>
          <a:p>
            <a:endParaRPr lang="zh-TW" altLang="en-US" sz="4000" b="1" dirty="0">
              <a:solidFill>
                <a:srgbClr val="005092"/>
              </a:solidFill>
              <a:latin typeface="+mj-ea"/>
              <a:ea typeface="+mj-ea"/>
            </a:endParaRPr>
          </a:p>
          <a:p>
            <a:r>
              <a:rPr lang="zh-TW" altLang="en-US" sz="3200" b="1" dirty="0">
                <a:latin typeface="+mj-ea"/>
                <a:ea typeface="+mj-ea"/>
                <a:cs typeface="Arial Unicode MS"/>
                <a:sym typeface="Arial Unicode MS"/>
              </a:rPr>
              <a:t> ◼︎ </a:t>
            </a:r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  <a:cs typeface="Arial Unicode MS"/>
                <a:sym typeface="Arial Unicode MS"/>
              </a:rPr>
              <a:t>可</a:t>
            </a:r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</a:rPr>
              <a:t>讓副程式更具彈性，也可以同時為這個副  </a:t>
            </a:r>
            <a:endParaRPr lang="en-US" altLang="zh-TW" sz="32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</a:rPr>
              <a:t>      程式定義「</a:t>
            </a:r>
            <a:r>
              <a:rPr lang="zh-TW" altLang="en-US" sz="3200" b="1" dirty="0">
                <a:solidFill>
                  <a:srgbClr val="C00000"/>
                </a:solidFill>
                <a:latin typeface="+mj-ea"/>
                <a:ea typeface="+mj-ea"/>
              </a:rPr>
              <a:t>參數</a:t>
            </a:r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</a:rPr>
              <a:t>」。</a:t>
            </a:r>
            <a:endParaRPr lang="en-US" altLang="zh-TW" sz="32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3200" b="1" dirty="0">
                <a:latin typeface="+mj-ea"/>
                <a:ea typeface="+mj-ea"/>
                <a:cs typeface="Arial Unicode MS"/>
                <a:sym typeface="Arial Unicode MS"/>
              </a:rPr>
              <a:t> ◼︎ </a:t>
            </a:r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</a:rPr>
              <a:t>參數可以是數字、字串或布林值等</a:t>
            </a:r>
            <a:r>
              <a:rPr lang="zh-TW" altLang="en-US" sz="3200" b="1" dirty="0">
                <a:solidFill>
                  <a:srgbClr val="C00000"/>
                </a:solidFill>
                <a:latin typeface="+mj-ea"/>
                <a:ea typeface="+mj-ea"/>
              </a:rPr>
              <a:t>不同的資</a:t>
            </a:r>
            <a:endParaRPr lang="en-US" altLang="zh-TW" sz="3200" b="1" dirty="0">
              <a:solidFill>
                <a:srgbClr val="C00000"/>
              </a:solidFill>
              <a:latin typeface="+mj-ea"/>
              <a:ea typeface="+mj-ea"/>
            </a:endParaRPr>
          </a:p>
          <a:p>
            <a:r>
              <a:rPr lang="zh-TW" altLang="en-US" sz="3200" b="1" dirty="0">
                <a:solidFill>
                  <a:srgbClr val="C00000"/>
                </a:solidFill>
                <a:latin typeface="+mj-ea"/>
                <a:ea typeface="+mj-ea"/>
              </a:rPr>
              <a:t>      料型態</a:t>
            </a:r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</a:rPr>
              <a:t>。</a:t>
            </a:r>
            <a:endParaRPr lang="en-US" altLang="zh-TW" sz="32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3200" b="1" dirty="0">
                <a:latin typeface="+mj-ea"/>
                <a:ea typeface="+mj-ea"/>
                <a:cs typeface="Arial Unicode MS"/>
                <a:sym typeface="Arial Unicode MS"/>
              </a:rPr>
              <a:t> ◼︎ </a:t>
            </a:r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</a:rPr>
              <a:t>在 </a:t>
            </a:r>
            <a:r>
              <a:rPr lang="en-US" sz="3200" b="1" dirty="0">
                <a:solidFill>
                  <a:srgbClr val="141413"/>
                </a:solidFill>
                <a:latin typeface="+mj-ea"/>
                <a:ea typeface="+mj-ea"/>
              </a:rPr>
              <a:t>Scratch </a:t>
            </a:r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</a:rPr>
              <a:t>中則是使用函式積木的</a:t>
            </a:r>
            <a:r>
              <a:rPr lang="zh-TW" altLang="en-US" sz="3200" b="1" dirty="0">
                <a:solidFill>
                  <a:srgbClr val="CD0A20"/>
                </a:solidFill>
                <a:latin typeface="+mj-ea"/>
                <a:ea typeface="+mj-ea"/>
              </a:rPr>
              <a:t>添加輸入</a:t>
            </a:r>
            <a:endParaRPr lang="en-US" altLang="zh-TW" sz="3200" b="1" dirty="0">
              <a:solidFill>
                <a:srgbClr val="CD0A20"/>
              </a:solidFill>
              <a:latin typeface="+mj-ea"/>
              <a:ea typeface="+mj-ea"/>
            </a:endParaRPr>
          </a:p>
          <a:p>
            <a:r>
              <a:rPr lang="zh-TW" altLang="en-US" sz="3200" b="1" dirty="0">
                <a:solidFill>
                  <a:srgbClr val="CD0A20"/>
                </a:solidFill>
                <a:latin typeface="+mj-ea"/>
                <a:ea typeface="+mj-ea"/>
              </a:rPr>
              <a:t>      方塊</a:t>
            </a:r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</a:rPr>
              <a:t>來描述參數，在呼叫此類副程式時必須</a:t>
            </a:r>
            <a:endParaRPr lang="en-US" altLang="zh-TW" sz="3200" b="1" dirty="0">
              <a:solidFill>
                <a:srgbClr val="141413"/>
              </a:solidFill>
              <a:latin typeface="+mj-ea"/>
              <a:ea typeface="+mj-ea"/>
            </a:endParaRPr>
          </a:p>
          <a:p>
            <a:r>
              <a:rPr lang="zh-TW" altLang="en-US" sz="3200" b="1" dirty="0">
                <a:solidFill>
                  <a:srgbClr val="141413"/>
                </a:solidFill>
                <a:latin typeface="+mj-ea"/>
                <a:ea typeface="+mj-ea"/>
              </a:rPr>
              <a:t>      要傳入相對應的參數值。</a:t>
            </a:r>
          </a:p>
        </p:txBody>
      </p:sp>
      <p:sp>
        <p:nvSpPr>
          <p:cNvPr id="6" name="矩形 5"/>
          <p:cNvSpPr/>
          <p:nvPr/>
        </p:nvSpPr>
        <p:spPr>
          <a:xfrm>
            <a:off x="10985056" y="218615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020568" y="245248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51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F18B28F2-60BE-EB49-906A-EE37318B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3494" y="2532257"/>
            <a:ext cx="39814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電腦輔助教學的趨勢"/>
          <p:cNvSpPr txBox="1">
            <a:spLocks noGrp="1"/>
          </p:cNvSpPr>
          <p:nvPr>
            <p:ph type="title" idx="4294967295"/>
          </p:nvPr>
        </p:nvSpPr>
        <p:spPr>
          <a:xfrm>
            <a:off x="1825362" y="-14697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問題與討論</a:t>
            </a:r>
            <a:endParaRPr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6A6F1FD-6A82-984E-8B9C-6E92D4A2E191}"/>
              </a:ext>
            </a:extLst>
          </p:cNvPr>
          <p:cNvSpPr/>
          <p:nvPr/>
        </p:nvSpPr>
        <p:spPr>
          <a:xfrm>
            <a:off x="2592130" y="1589418"/>
            <a:ext cx="669606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latin typeface="+mj-ea"/>
                <a:ea typeface="+mj-ea"/>
              </a:rPr>
              <a:t>你還想知道</a:t>
            </a:r>
            <a:r>
              <a:rPr lang="zh-TW" altLang="en-US" sz="6600" b="1" dirty="0" smtClean="0">
                <a:latin typeface="+mj-ea"/>
                <a:ea typeface="+mj-ea"/>
              </a:rPr>
              <a:t>什麼</a:t>
            </a:r>
            <a:r>
              <a:rPr lang="en-US" altLang="zh-TW" sz="6600" b="1" dirty="0" smtClean="0">
                <a:latin typeface="+mj-ea"/>
                <a:ea typeface="+mj-ea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726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3301987"/>
            <a:ext cx="2910963" cy="87236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86" y="4215558"/>
            <a:ext cx="800986" cy="80098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889186" y="1158071"/>
            <a:ext cx="5929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章已經全部學習完畢，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zh-TW" altLang="en-US" sz="3200" b="1" dirty="0">
                <a:solidFill>
                  <a:srgbClr val="4D7A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速測派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按鈕進行題目練習！</a:t>
            </a:r>
          </a:p>
        </p:txBody>
      </p:sp>
      <p:sp>
        <p:nvSpPr>
          <p:cNvPr id="5" name="電腦輔助教學的趨勢"/>
          <p:cNvSpPr txBox="1">
            <a:spLocks/>
          </p:cNvSpPr>
          <p:nvPr/>
        </p:nvSpPr>
        <p:spPr>
          <a:xfrm>
            <a:off x="1808055" y="-186419"/>
            <a:ext cx="3342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</a:rPr>
              <a:t>線上派卷</a:t>
            </a:r>
          </a:p>
        </p:txBody>
      </p:sp>
    </p:spTree>
    <p:extLst>
      <p:ext uri="{BB962C8B-B14F-4D97-AF65-F5344CB8AC3E}">
        <p14:creationId xmlns:p14="http://schemas.microsoft.com/office/powerpoint/2010/main" val="18871142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979BD22F-DEF6-FE4D-86AC-FAFE1F5D6441}"/>
              </a:ext>
            </a:extLst>
          </p:cNvPr>
          <p:cNvSpPr txBox="1">
            <a:spLocks/>
          </p:cNvSpPr>
          <p:nvPr/>
        </p:nvSpPr>
        <p:spPr>
          <a:xfrm>
            <a:off x="1694794" y="-129468"/>
            <a:ext cx="4704165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Scratch 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中的模組化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4BF049B-B177-F242-9F5D-08ABA913FCFD}"/>
              </a:ext>
            </a:extLst>
          </p:cNvPr>
          <p:cNvSpPr/>
          <p:nvPr/>
        </p:nvSpPr>
        <p:spPr>
          <a:xfrm>
            <a:off x="1694794" y="1229441"/>
            <a:ext cx="880241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寫程式時，可透過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副程式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來達到模組化。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例如：將畫正三角形、畫正方形、畫星星有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三項獨立的任務，可分別寫成三個不同的副式，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等到需要用到時，再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由主程式去呼叫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11C205E7-B6D1-1947-BCC8-714D1B6F3AE4}"/>
              </a:ext>
            </a:extLst>
          </p:cNvPr>
          <p:cNvGrpSpPr/>
          <p:nvPr/>
        </p:nvGrpSpPr>
        <p:grpSpPr>
          <a:xfrm>
            <a:off x="1884016" y="3849870"/>
            <a:ext cx="8423969" cy="1980000"/>
            <a:chOff x="611560" y="3933056"/>
            <a:chExt cx="8064000" cy="1980000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xmlns="" id="{8A5E3486-5B52-5149-B4A7-D8E872FE32BA}"/>
                </a:ext>
              </a:extLst>
            </p:cNvPr>
            <p:cNvGrpSpPr/>
            <p:nvPr/>
          </p:nvGrpSpPr>
          <p:grpSpPr>
            <a:xfrm>
              <a:off x="611560" y="3933056"/>
              <a:ext cx="8064000" cy="1980000"/>
              <a:chOff x="3131840" y="2880000"/>
              <a:chExt cx="8064000" cy="1980000"/>
            </a:xfrm>
          </p:grpSpPr>
          <p:sp>
            <p:nvSpPr>
              <p:cNvPr id="17" name="圓角矩形 16">
                <a:extLst>
                  <a:ext uri="{FF2B5EF4-FFF2-40B4-BE49-F238E27FC236}">
                    <a16:creationId xmlns:a16="http://schemas.microsoft.com/office/drawing/2014/main" xmlns="" id="{032E0749-9357-894E-8E38-916DB5180C95}"/>
                  </a:ext>
                </a:extLst>
              </p:cNvPr>
              <p:cNvSpPr/>
              <p:nvPr/>
            </p:nvSpPr>
            <p:spPr>
              <a:xfrm>
                <a:off x="3131840" y="3096000"/>
                <a:ext cx="8064000" cy="1764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:a16="http://schemas.microsoft.com/office/drawing/2014/main" xmlns="" id="{080739DD-B40F-9340-892A-1673F663D87A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152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副程式</a:t>
                </a: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xmlns="" id="{30302625-7D6E-CF46-B97C-6ABC05AF7651}"/>
                </a:ext>
              </a:extLst>
            </p:cNvPr>
            <p:cNvSpPr txBox="1"/>
            <p:nvPr/>
          </p:nvSpPr>
          <p:spPr>
            <a:xfrm>
              <a:off x="719560" y="4427619"/>
              <a:ext cx="7848000" cy="108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TW" altLang="en-US" sz="24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副程式（</a:t>
              </a:r>
              <a:r>
                <a:rPr lang="en-US" altLang="zh-TW" sz="24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sub-program</a:t>
              </a:r>
              <a:r>
                <a:rPr lang="zh-TW" altLang="en-US" sz="24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）是把一些常用且重複的功能，寫成程式碼，再由主程式來呼叫、使程式易於閱讀與維護，也可節省程式執行占用的記憶體，並可節省重複撰寫程式時間。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10985185" y="19173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1020697" y="21836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2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979BD22F-DEF6-FE4D-86AC-FAFE1F5D6441}"/>
              </a:ext>
            </a:extLst>
          </p:cNvPr>
          <p:cNvSpPr txBox="1">
            <a:spLocks/>
          </p:cNvSpPr>
          <p:nvPr/>
        </p:nvSpPr>
        <p:spPr>
          <a:xfrm>
            <a:off x="1153279" y="-165564"/>
            <a:ext cx="4490776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Scratch 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中的模組化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4BF049B-B177-F242-9F5D-08ABA913FCFD}"/>
              </a:ext>
            </a:extLst>
          </p:cNvPr>
          <p:cNvSpPr/>
          <p:nvPr/>
        </p:nvSpPr>
        <p:spPr>
          <a:xfrm>
            <a:off x="897205" y="1133553"/>
            <a:ext cx="5002924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indent="-4572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在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Scratch 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中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，使用者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可自訂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函式</a:t>
            </a:r>
            <a:r>
              <a:rPr lang="zh-TW" altLang="en-US" sz="32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積木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撰寫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副程式。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461962" indent="-4572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461962" indent="-4572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命名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函式</a:t>
            </a:r>
            <a:r>
              <a:rPr lang="zh-TW" altLang="en-US" sz="32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積木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時，建議</a:t>
            </a:r>
            <a:r>
              <a:rPr lang="zh-TW" altLang="en-US" sz="32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簡潔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易懂。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DD70CD-2DC2-4821-470D-778D4F3E0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965" y="1133553"/>
            <a:ext cx="4490776" cy="2671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088212-AC4E-EB00-D413-2AC887B93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418" y="4055785"/>
            <a:ext cx="5046077" cy="2085407"/>
          </a:xfrm>
          <a:prstGeom prst="rect">
            <a:avLst/>
          </a:prstGeom>
        </p:spPr>
      </p:pic>
      <p:pic>
        <p:nvPicPr>
          <p:cNvPr id="5" name="圖片 4">
            <a:hlinkClick r:id="rId4"/>
            <a:extLst>
              <a:ext uri="{FF2B5EF4-FFF2-40B4-BE49-F238E27FC236}">
                <a16:creationId xmlns:a16="http://schemas.microsoft.com/office/drawing/2014/main" xmlns="" id="{13D24555-4BD6-6F4B-E610-B4927E91A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422741" y="566777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0985056" y="155640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1020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78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5">
            <a:extLst>
              <a:ext uri="{FF2B5EF4-FFF2-40B4-BE49-F238E27FC236}">
                <a16:creationId xmlns:a16="http://schemas.microsoft.com/office/drawing/2014/main" xmlns="" id="{AC2B4F33-4082-0149-8804-FB559A1B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1740">
            <a:off x="5914734" y="5344374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979BD22F-DEF6-FE4D-86AC-FAFE1F5D6441}"/>
              </a:ext>
            </a:extLst>
          </p:cNvPr>
          <p:cNvSpPr txBox="1">
            <a:spLocks/>
          </p:cNvSpPr>
          <p:nvPr/>
        </p:nvSpPr>
        <p:spPr>
          <a:xfrm>
            <a:off x="1908289" y="-136806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認識模組化程式設計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8C4AEB8-D302-6D42-A305-1D12194B0425}"/>
              </a:ext>
            </a:extLst>
          </p:cNvPr>
          <p:cNvSpPr/>
          <p:nvPr/>
        </p:nvSpPr>
        <p:spPr>
          <a:xfrm>
            <a:off x="1680135" y="1000526"/>
            <a:ext cx="9502873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【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畫平行排列的正方形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】</a:t>
            </a: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按下綠旗後，使小貓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向右依序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出</a:t>
            </a:r>
            <a:r>
              <a:rPr lang="zh-TW" altLang="en-US" sz="28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六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個平行排列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的正方形</a:t>
            </a:r>
            <a:endParaRPr lang="en-US" altLang="zh-TW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363F67C2-132E-F244-9B33-298E64AB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35" y="3496018"/>
            <a:ext cx="4131469" cy="299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5679434A-A8C6-EF45-AC16-C48ABD9B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06" y="2320422"/>
            <a:ext cx="4131469" cy="331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1">
            <a:hlinkClick r:id="rId5"/>
          </p:cNvPr>
          <p:cNvSpPr>
            <a:spLocks noChangeArrowheads="1"/>
          </p:cNvSpPr>
          <p:nvPr/>
        </p:nvSpPr>
        <p:spPr bwMode="auto">
          <a:xfrm>
            <a:off x="9964496" y="672319"/>
            <a:ext cx="2227504" cy="58607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just"/>
            <a:r>
              <a:rPr lang="zh-TW" altLang="en-US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畫平行排列的</a:t>
            </a:r>
            <a:r>
              <a:rPr lang="zh-TW" altLang="en-US" sz="18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正方形</a:t>
            </a:r>
            <a:r>
              <a:rPr lang="en-US" altLang="zh-TW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(15:16)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AutoShape 12">
            <a:hlinkClick r:id="rId5"/>
          </p:cNvPr>
          <p:cNvSpPr>
            <a:spLocks noChangeArrowheads="1"/>
          </p:cNvSpPr>
          <p:nvPr/>
        </p:nvSpPr>
        <p:spPr bwMode="auto">
          <a:xfrm>
            <a:off x="9027872" y="712942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27851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979BD22F-DEF6-FE4D-86AC-FAFE1F5D6441}"/>
              </a:ext>
            </a:extLst>
          </p:cNvPr>
          <p:cNvSpPr txBox="1">
            <a:spLocks/>
          </p:cNvSpPr>
          <p:nvPr/>
        </p:nvSpPr>
        <p:spPr>
          <a:xfrm>
            <a:off x="1944698" y="-81668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認識模組化程式設計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8C4AEB8-D302-6D42-A305-1D12194B0425}"/>
              </a:ext>
            </a:extLst>
          </p:cNvPr>
          <p:cNvSpPr/>
          <p:nvPr/>
        </p:nvSpPr>
        <p:spPr>
          <a:xfrm>
            <a:off x="1698596" y="994419"/>
            <a:ext cx="9908317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【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畫平行排列的正方形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】</a:t>
            </a: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按下綠旗後，使小貓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向右依序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出</a:t>
            </a:r>
            <a:r>
              <a:rPr lang="zh-TW" altLang="en-US" sz="28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六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個平行排列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的正方形</a:t>
            </a:r>
            <a:endParaRPr lang="en-US" altLang="zh-TW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4" name="圖片 5">
            <a:extLst>
              <a:ext uri="{FF2B5EF4-FFF2-40B4-BE49-F238E27FC236}">
                <a16:creationId xmlns:a16="http://schemas.microsoft.com/office/drawing/2014/main" xmlns="" id="{0A35DC36-D0BE-3343-9F21-A1B5F1EC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1740">
            <a:off x="5914734" y="5263692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8F8C8764-026A-0945-8621-BD75AA392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96" y="3061570"/>
            <a:ext cx="4088556" cy="324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CC14B6FA-4082-4546-B1FB-5F4CB0EA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06" y="2377152"/>
            <a:ext cx="4184047" cy="314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08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13187" y="-189756"/>
            <a:ext cx="5711825" cy="1143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畫平行排列的正方形</a:t>
            </a:r>
            <a:endParaRPr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4" name="文字方塊 3">
            <a:extLst>
              <a:ext uri="{FF2B5EF4-FFF2-40B4-BE49-F238E27FC236}">
                <a16:creationId xmlns:a16="http://schemas.microsoft.com/office/drawing/2014/main" xmlns="" id="{4DA951C4-3C10-914D-AB05-5AB54100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187" y="1041773"/>
            <a:ext cx="8424863" cy="81831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我們可以將這個程式範例拆解幾個部分如下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6" name="文字方塊 3">
            <a:extLst>
              <a:ext uri="{FF2B5EF4-FFF2-40B4-BE49-F238E27FC236}">
                <a16:creationId xmlns:a16="http://schemas.microsoft.com/office/drawing/2014/main" xmlns="" id="{1D9C4970-A9FB-3E4E-8CA2-53D92245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366" y="1737181"/>
            <a:ext cx="5988847" cy="467458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514350" indent="-514350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如何畫出正方形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FDDE36-7B64-BD11-08E5-CAF6383DF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860" y="2406839"/>
            <a:ext cx="5988846" cy="40049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985056" y="211112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1020568" y="237745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30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4" name="文字方塊 3">
            <a:extLst>
              <a:ext uri="{FF2B5EF4-FFF2-40B4-BE49-F238E27FC236}">
                <a16:creationId xmlns:a16="http://schemas.microsoft.com/office/drawing/2014/main" xmlns="" id="{4DA951C4-3C10-914D-AB05-5AB54100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129" y="1024658"/>
            <a:ext cx="8424863" cy="81831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我們可以將這個程式範例拆解幾個部分如下</a:t>
            </a:r>
            <a:r>
              <a:rPr lang="en-US" altLang="zh-TW" sz="32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  <a:endParaRPr lang="zh-TW" altLang="en-US" sz="3200" b="1" dirty="0">
              <a:solidFill>
                <a:schemeClr val="bg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6" name="文字方塊 3">
            <a:extLst>
              <a:ext uri="{FF2B5EF4-FFF2-40B4-BE49-F238E27FC236}">
                <a16:creationId xmlns:a16="http://schemas.microsoft.com/office/drawing/2014/main" xmlns="" id="{1D9C4970-A9FB-3E4E-8CA2-53D92245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128" y="1796063"/>
            <a:ext cx="8424863" cy="467458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514350" indent="-514350" hangingPunct="1">
              <a:lnSpc>
                <a:spcPct val="120000"/>
              </a:lnSpc>
              <a:buFont typeface="+mj-lt"/>
              <a:buAutoNum type="arabicPeriod" startAt="2"/>
              <a:defRPr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執行時，如何設定起始的定位位置，並考量畫完六個間隔相同的正方形時，不會超出畫面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58D137-4B05-16FC-ED63-07E5F1A8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205" y="4133957"/>
            <a:ext cx="6521111" cy="1676857"/>
          </a:xfrm>
          <a:prstGeom prst="rect">
            <a:avLst/>
          </a:prstGeom>
        </p:spPr>
      </p:pic>
      <p:sp>
        <p:nvSpPr>
          <p:cNvPr id="2" name="從電腦教室到教室電腦">
            <a:extLst>
              <a:ext uri="{FF2B5EF4-FFF2-40B4-BE49-F238E27FC236}">
                <a16:creationId xmlns:a16="http://schemas.microsoft.com/office/drawing/2014/main" xmlns="" id="{38EBFEAF-3E1D-FA7B-A6C0-E0F551D79B76}"/>
              </a:ext>
            </a:extLst>
          </p:cNvPr>
          <p:cNvSpPr txBox="1">
            <a:spLocks/>
          </p:cNvSpPr>
          <p:nvPr/>
        </p:nvSpPr>
        <p:spPr>
          <a:xfrm>
            <a:off x="1678128" y="-178151"/>
            <a:ext cx="5711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畫平行排列的正方形</a:t>
            </a:r>
            <a:endParaRPr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  <a:sym typeface="Times New Roman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985056" y="22271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1020568" y="24934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06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4" name="文字方塊 3">
            <a:extLst>
              <a:ext uri="{FF2B5EF4-FFF2-40B4-BE49-F238E27FC236}">
                <a16:creationId xmlns:a16="http://schemas.microsoft.com/office/drawing/2014/main" xmlns="" id="{4DA951C4-3C10-914D-AB05-5AB54100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265" y="978355"/>
            <a:ext cx="8424863" cy="81831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我們可以將這個程式範例拆解幾個部分如下</a:t>
            </a:r>
            <a:r>
              <a:rPr lang="en-US" altLang="zh-TW" sz="3200" b="1" dirty="0">
                <a:solidFill>
                  <a:schemeClr val="bg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  <a:endParaRPr lang="zh-TW" altLang="en-US" sz="3200" b="1" dirty="0">
              <a:solidFill>
                <a:schemeClr val="bg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6" name="文字方塊 3">
            <a:extLst>
              <a:ext uri="{FF2B5EF4-FFF2-40B4-BE49-F238E27FC236}">
                <a16:creationId xmlns:a16="http://schemas.microsoft.com/office/drawing/2014/main" xmlns="" id="{1D9C4970-A9FB-3E4E-8CA2-53D92245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266" y="1796666"/>
            <a:ext cx="7755017" cy="467458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514350" indent="-514350" hangingPunct="1">
              <a:lnSpc>
                <a:spcPct val="120000"/>
              </a:lnSpc>
              <a:buFont typeface="+mj-lt"/>
              <a:buAutoNum type="arabicPeriod" startAt="3"/>
              <a:defRPr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如何利用副程式將程式碼模組化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marL="514350" indent="-514350" hangingPunct="1">
              <a:lnSpc>
                <a:spcPct val="120000"/>
              </a:lnSpc>
              <a:buFont typeface="+mj-lt"/>
              <a:buAutoNum type="arabicPeriod" startAt="3"/>
              <a:defRPr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如何設定副程式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846138" indent="-349250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執行時，如何使用副程式，畫出一個正方形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marL="514350" indent="-514350" hangingPunct="1">
              <a:lnSpc>
                <a:spcPct val="120000"/>
              </a:lnSpc>
              <a:buFont typeface="+mj-lt"/>
              <a:buAutoNum type="arabicPeriod" startAt="5"/>
              <a:defRPr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如何呼叫副程式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808038" indent="-249238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執行時，如何利用副程式，向右畫出六個平行排列的正方形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</p:txBody>
      </p:sp>
      <p:sp>
        <p:nvSpPr>
          <p:cNvPr id="2" name="從電腦教室到教室電腦">
            <a:extLst>
              <a:ext uri="{FF2B5EF4-FFF2-40B4-BE49-F238E27FC236}">
                <a16:creationId xmlns:a16="http://schemas.microsoft.com/office/drawing/2014/main" xmlns="" id="{B81286DC-D01A-27BD-594F-FB7FF6D1FD76}"/>
              </a:ext>
            </a:extLst>
          </p:cNvPr>
          <p:cNvSpPr txBox="1">
            <a:spLocks/>
          </p:cNvSpPr>
          <p:nvPr/>
        </p:nvSpPr>
        <p:spPr>
          <a:xfrm>
            <a:off x="1969298" y="-164645"/>
            <a:ext cx="5711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畫平行排列的正方形</a:t>
            </a:r>
            <a:endParaRPr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  <a:sym typeface="Times New Roman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985056" y="155640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020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79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9900" y="-126854"/>
            <a:ext cx="488632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如何畫出正方形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739900" y="1079500"/>
            <a:ext cx="89281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依下方提示組裝積木，完成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畫正方形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的程式。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600E1A83-CAB1-7C42-BEEE-D5C037C05EA3}"/>
              </a:ext>
            </a:extLst>
          </p:cNvPr>
          <p:cNvSpPr/>
          <p:nvPr/>
        </p:nvSpPr>
        <p:spPr>
          <a:xfrm>
            <a:off x="1907340" y="1111291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6FF71A-FF61-C966-11AF-CA8F87BE9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413" y="2558097"/>
            <a:ext cx="3581617" cy="2394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25E6C8-6669-E9D7-4EA5-41C830851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207" y="2448700"/>
            <a:ext cx="4635185" cy="293647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09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報 告 大 綱">
            <a:extLst>
              <a:ext uri="{FF2B5EF4-FFF2-40B4-BE49-F238E27FC236}">
                <a16:creationId xmlns:a16="http://schemas.microsoft.com/office/drawing/2014/main" xmlns="" id="{14741B5B-9494-174F-8B27-EE05C454F7FB}"/>
              </a:ext>
            </a:extLst>
          </p:cNvPr>
          <p:cNvSpPr txBox="1">
            <a:spLocks/>
          </p:cNvSpPr>
          <p:nvPr/>
        </p:nvSpPr>
        <p:spPr>
          <a:xfrm>
            <a:off x="3025995" y="-69449"/>
            <a:ext cx="378269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目   錄</a:t>
            </a:r>
          </a:p>
        </p:txBody>
      </p:sp>
      <p:sp>
        <p:nvSpPr>
          <p:cNvPr id="21" name="報 告 大 綱">
            <a:extLst>
              <a:ext uri="{FF2B5EF4-FFF2-40B4-BE49-F238E27FC236}">
                <a16:creationId xmlns:a16="http://schemas.microsoft.com/office/drawing/2014/main" xmlns="" id="{394D67B2-C819-CA42-9E54-3E511914533C}"/>
              </a:ext>
            </a:extLst>
          </p:cNvPr>
          <p:cNvSpPr txBox="1">
            <a:spLocks/>
          </p:cNvSpPr>
          <p:nvPr/>
        </p:nvSpPr>
        <p:spPr>
          <a:xfrm>
            <a:off x="3025995" y="1253834"/>
            <a:ext cx="619648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進階程式設計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(2)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xmlns="" id="{885B00C1-0F99-A040-A6B0-A099EFA7F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07" y="2445328"/>
            <a:ext cx="6321338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 </a:t>
            </a:r>
            <a:r>
              <a:rPr lang="en-US" altLang="zh-TW" sz="40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1.</a:t>
            </a:r>
            <a:r>
              <a:rPr lang="zh-TW" altLang="en-US" sz="40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模組化的概念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xmlns="" id="{D1FE463A-40EE-C449-A7CA-F619FA73F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07" y="3678391"/>
            <a:ext cx="6321338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zh-TW" altLang="en-US" sz="40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 </a:t>
            </a:r>
            <a:r>
              <a:rPr lang="en-US" altLang="zh-TW" sz="40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2.</a:t>
            </a:r>
            <a:r>
              <a:rPr lang="zh-TW" altLang="en-US" sz="40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認識模組化程式設計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0F598A-CA1F-0843-8E28-1D5A3E3B6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02" y="4869885"/>
            <a:ext cx="6321338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 </a:t>
            </a:r>
            <a:r>
              <a:rPr lang="en-US" altLang="zh-TW" sz="40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3.</a:t>
            </a:r>
            <a:r>
              <a:rPr lang="zh-TW" altLang="en-US" sz="4000" b="1" kern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</a:rPr>
              <a:t> 模組化程式設計的應用</a:t>
            </a:r>
          </a:p>
        </p:txBody>
      </p:sp>
    </p:spTree>
    <p:extLst>
      <p:ext uri="{BB962C8B-B14F-4D97-AF65-F5344CB8AC3E}">
        <p14:creationId xmlns:p14="http://schemas.microsoft.com/office/powerpoint/2010/main" val="148714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9900" y="-105027"/>
            <a:ext cx="488632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如何畫出正方形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739900" y="1079500"/>
            <a:ext cx="89281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流程圖</a:t>
            </a:r>
          </a:p>
        </p:txBody>
      </p:sp>
      <p:sp>
        <p:nvSpPr>
          <p:cNvPr id="10" name="矩形 9"/>
          <p:cNvSpPr/>
          <p:nvPr/>
        </p:nvSpPr>
        <p:spPr>
          <a:xfrm>
            <a:off x="10985056" y="155640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18227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00" y="1845816"/>
            <a:ext cx="3250950" cy="45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31950" y="-92751"/>
            <a:ext cx="488632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如何畫出正方形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ACEDAA61-2C8B-4543-8A53-4BD2AFF3BAE7}"/>
              </a:ext>
            </a:extLst>
          </p:cNvPr>
          <p:cNvSpPr/>
          <p:nvPr/>
        </p:nvSpPr>
        <p:spPr>
          <a:xfrm>
            <a:off x="1371916" y="1108863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34E3505-FC16-174E-A8E0-6E612588C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7" b="98403" l="1462" r="89474">
                        <a14:foregroundMark x1="23099" y1="7371" x2="23977" y2="24816"/>
                        <a14:foregroundMark x1="5263" y1="15479" x2="6725" y2="24570"/>
                        <a14:foregroundMark x1="42105" y1="56757" x2="41813" y2="62162"/>
                        <a14:foregroundMark x1="11696" y1="47666" x2="10819" y2="66093"/>
                        <a14:foregroundMark x1="9357" y1="5528" x2="23977" y2="11916"/>
                        <a14:foregroundMark x1="13450" y1="4545" x2="35673" y2="6634"/>
                        <a14:foregroundMark x1="35673" y1="6634" x2="36257" y2="7125"/>
                        <a14:foregroundMark x1="16667" y1="2457" x2="33333" y2="4054"/>
                        <a14:foregroundMark x1="13158" y1="98403" x2="30409" y2="86364"/>
                        <a14:foregroundMark x1="5310" y1="17495" x2="5848" y2="18550"/>
                        <a14:foregroundMark x1="4725" y1="16348" x2="4505" y2="15916"/>
                        <a14:foregroundMark x1="3552" y1="14048" x2="3218" y2="13393"/>
                        <a14:foregroundMark x1="2651" y1="12282" x2="2840" y2="12652"/>
                        <a14:foregroundMark x1="2026" y1="11057" x2="2587" y2="12158"/>
                        <a14:foregroundMark x1="1462" y1="9951" x2="1838" y2="10688"/>
                        <a14:foregroundMark x1="17836" y1="1597" x2="23684" y2="3686"/>
                        <a14:backgroundMark x1="1462" y1="13268" x2="1462" y2="7862"/>
                        <a14:backgroundMark x1="1754" y1="12654" x2="1754" y2="9337"/>
                        <a14:backgroundMark x1="2339" y1="12654" x2="3509" y2="11057"/>
                        <a14:backgroundMark x1="2924" y1="14865" x2="3216" y2="12162"/>
                        <a14:backgroundMark x1="3216" y1="15971" x2="3216" y2="13391"/>
                        <a14:backgroundMark x1="1462" y1="10688" x2="1462" y2="11057"/>
                        <a14:backgroundMark x1="3216" y1="14005" x2="2632" y2="11425"/>
                        <a14:backgroundMark x1="3216" y1="16953" x2="3216" y2="15233"/>
                        <a14:backgroundMark x1="3801" y1="16953" x2="3801" y2="14988"/>
                        <a14:backgroundMark x1="3509" y1="16462" x2="3216" y2="14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7"/>
          <a:stretch/>
        </p:blipFill>
        <p:spPr>
          <a:xfrm>
            <a:off x="4174968" y="1786464"/>
            <a:ext cx="1921033" cy="4720381"/>
          </a:xfrm>
          <a:prstGeom prst="rect">
            <a:avLst/>
          </a:prstGeom>
        </p:spPr>
      </p:pic>
      <p:pic>
        <p:nvPicPr>
          <p:cNvPr id="7" name="圖片 5">
            <a:extLst>
              <a:ext uri="{FF2B5EF4-FFF2-40B4-BE49-F238E27FC236}">
                <a16:creationId xmlns:a16="http://schemas.microsoft.com/office/drawing/2014/main" xmlns="" id="{5F5E0574-15B6-DD49-8C3C-39BA44390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1740">
            <a:off x="6071466" y="3966116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BBE4AA1-76D2-A547-9210-7779A2A32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8" b="95614" l="9873" r="89809">
                        <a14:foregroundMark x1="18153" y1="5263" x2="17834" y2="32982"/>
                        <a14:foregroundMark x1="85350" y1="27368" x2="84713" y2="33509"/>
                        <a14:foregroundMark x1="7643" y1="92982" x2="30892" y2="90175"/>
                        <a14:foregroundMark x1="30892" y1="90175" x2="31847" y2="89474"/>
                        <a14:foregroundMark x1="12420" y1="95614" x2="19427" y2="86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34" y="1807683"/>
            <a:ext cx="1993900" cy="3619500"/>
          </a:xfrm>
          <a:prstGeom prst="rect">
            <a:avLst/>
          </a:prstGeom>
        </p:spPr>
      </p:pic>
      <p:sp>
        <p:nvSpPr>
          <p:cNvPr id="12" name="右中括弧 11">
            <a:extLst>
              <a:ext uri="{FF2B5EF4-FFF2-40B4-BE49-F238E27FC236}">
                <a16:creationId xmlns:a16="http://schemas.microsoft.com/office/drawing/2014/main" xmlns="" id="{CE8E0327-1776-354A-95C4-F3DF10207AD5}"/>
              </a:ext>
            </a:extLst>
          </p:cNvPr>
          <p:cNvSpPr/>
          <p:nvPr/>
        </p:nvSpPr>
        <p:spPr>
          <a:xfrm>
            <a:off x="5498802" y="3292887"/>
            <a:ext cx="199166" cy="2699122"/>
          </a:xfrm>
          <a:prstGeom prst="rightBracket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CCE747F-0843-D646-8F0C-9BFD932B2845}"/>
              </a:ext>
            </a:extLst>
          </p:cNvPr>
          <p:cNvSpPr/>
          <p:nvPr/>
        </p:nvSpPr>
        <p:spPr>
          <a:xfrm>
            <a:off x="7419835" y="3429000"/>
            <a:ext cx="1817399" cy="1508760"/>
          </a:xfrm>
          <a:prstGeom prst="rect">
            <a:avLst/>
          </a:prstGeom>
          <a:solidFill>
            <a:srgbClr val="C000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2206F3D3-9A00-0846-B295-687CE0EE3DDD}"/>
              </a:ext>
            </a:extLst>
          </p:cNvPr>
          <p:cNvSpPr/>
          <p:nvPr/>
        </p:nvSpPr>
        <p:spPr>
          <a:xfrm>
            <a:off x="7021804" y="5381652"/>
            <a:ext cx="300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利用重複結構精簡程式碼</a:t>
            </a:r>
          </a:p>
        </p:txBody>
      </p:sp>
    </p:spTree>
    <p:extLst>
      <p:ext uri="{BB962C8B-B14F-4D97-AF65-F5344CB8AC3E}">
        <p14:creationId xmlns:p14="http://schemas.microsoft.com/office/powerpoint/2010/main" val="293228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48699" y="-113826"/>
            <a:ext cx="613092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畫六個間隔相同的正方形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739900" y="1079501"/>
            <a:ext cx="8928100" cy="2456057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結合上個步驟，並依下方提示組裝積木，設計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可以讓小貓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向右畫出六個平行排列的正方形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xmlns="" id="{5384C2BC-8045-CE44-9C50-D35BDBABF7BE}"/>
              </a:ext>
            </a:extLst>
          </p:cNvPr>
          <p:cNvSpPr/>
          <p:nvPr/>
        </p:nvSpPr>
        <p:spPr>
          <a:xfrm>
            <a:off x="1897180" y="1039881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E4D083-A119-77A7-E351-FB2A3341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80" y="3087779"/>
            <a:ext cx="3570428" cy="1321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877CDB-A072-055A-0AA4-AD9AA3940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950" y="2924036"/>
            <a:ext cx="4109065" cy="354721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985056" y="19173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0568" y="21836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5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74889" y="-103188"/>
            <a:ext cx="613092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畫六個間隔相同的正方形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739900" y="1079500"/>
            <a:ext cx="89281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流程圖</a:t>
            </a:r>
          </a:p>
        </p:txBody>
      </p:sp>
      <p:sp>
        <p:nvSpPr>
          <p:cNvPr id="9" name="矩形 8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52" y="1748844"/>
            <a:ext cx="2715008" cy="472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4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31950" y="-103188"/>
            <a:ext cx="683577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畫六個間隔相同的正方形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ACEDAA61-2C8B-4543-8A53-4BD2AFF3BAE7}"/>
              </a:ext>
            </a:extLst>
          </p:cNvPr>
          <p:cNvSpPr/>
          <p:nvPr/>
        </p:nvSpPr>
        <p:spPr>
          <a:xfrm>
            <a:off x="1631950" y="1348442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1AEACD1E-1A7B-6642-BBCD-00E67DA0A0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16" y="1288621"/>
            <a:ext cx="3399193" cy="532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2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15329" y="-103188"/>
            <a:ext cx="613092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利用副程式將程式碼模組化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7622B34-D004-0146-ACA3-087064F1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17" y="2198359"/>
            <a:ext cx="439388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E38FDF5-045B-054E-A33B-474299D8F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12" y="1721907"/>
            <a:ext cx="2322901" cy="2230723"/>
          </a:xfrm>
          <a:prstGeom prst="rect">
            <a:avLst/>
          </a:prstGeom>
        </p:spPr>
      </p:pic>
      <p:sp>
        <p:nvSpPr>
          <p:cNvPr id="2" name="文字方塊 3">
            <a:extLst>
              <a:ext uri="{FF2B5EF4-FFF2-40B4-BE49-F238E27FC236}">
                <a16:creationId xmlns:a16="http://schemas.microsoft.com/office/drawing/2014/main" xmlns="" id="{4EC24D0F-4408-8573-60A5-137FE046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637" y="989751"/>
            <a:ext cx="8424863" cy="81831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哪個部分是一直重複執行的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例如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517B83-9E3C-0B82-AEBE-F1C4EFA16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637" y="4373245"/>
            <a:ext cx="5820792" cy="21336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980272" y="213264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15784" y="239897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691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71145" y="-120374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D5FBA2A-A2D0-5D40-8D82-8F44555A3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40" y="1687743"/>
            <a:ext cx="2706052" cy="43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839871" y="951466"/>
            <a:ext cx="7456529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新增畫正方形的函式積木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14350" indent="-514350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小貓角色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/>
            </a:r>
            <a:b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再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函式積木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類別。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14350" indent="-514350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按下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建立一個積木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hangingPunct="1">
              <a:lnSpc>
                <a:spcPct val="120000"/>
              </a:lnSpc>
              <a:defRPr/>
            </a:pP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9" name="圖片 5">
            <a:extLst>
              <a:ext uri="{FF2B5EF4-FFF2-40B4-BE49-F238E27FC236}">
                <a16:creationId xmlns:a16="http://schemas.microsoft.com/office/drawing/2014/main" xmlns="" id="{35A83F29-99D5-E747-99F4-1CF9B334B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29" y="4797858"/>
            <a:ext cx="119538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F225E51C-9692-1A4C-997C-9B0275D9894F}"/>
              </a:ext>
            </a:extLst>
          </p:cNvPr>
          <p:cNvSpPr/>
          <p:nvPr/>
        </p:nvSpPr>
        <p:spPr>
          <a:xfrm>
            <a:off x="1839871" y="1041665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91192" y="21082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6704" y="23745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83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92974" y="-127876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839872" y="967792"/>
            <a:ext cx="745652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新增畫正方形的函式積木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A10B4F0-E8C0-AB42-8C26-F562BA0E6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32" y="2922985"/>
            <a:ext cx="4980085" cy="378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878BA7B2-C8A0-F243-910C-D02C08092F7A}"/>
              </a:ext>
            </a:extLst>
          </p:cNvPr>
          <p:cNvSpPr txBox="1"/>
          <p:nvPr/>
        </p:nvSpPr>
        <p:spPr>
          <a:xfrm>
            <a:off x="2119809" y="1671207"/>
            <a:ext cx="5145314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命名為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畫正方形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按下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確定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鍵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493EAC16-AF27-174E-87F0-94BAB244421E}"/>
              </a:ext>
            </a:extLst>
          </p:cNvPr>
          <p:cNvSpPr/>
          <p:nvPr/>
        </p:nvSpPr>
        <p:spPr>
          <a:xfrm>
            <a:off x="1692974" y="1033175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71145" y="-101227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839871" y="895221"/>
            <a:ext cx="80608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請依下方提示的積木進行組裝，完成畫正方形的副程式。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63986A4-7542-AC4F-98F4-F62E527D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77" y="2636452"/>
            <a:ext cx="4266923" cy="32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xmlns="" id="{521F5E69-F104-9049-AF4F-90C8D1B6921A}"/>
              </a:ext>
            </a:extLst>
          </p:cNvPr>
          <p:cNvSpPr/>
          <p:nvPr/>
        </p:nvSpPr>
        <p:spPr>
          <a:xfrm>
            <a:off x="1883413" y="978648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B2D4F5-AF45-EF62-BB3C-9A3521010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71" y="2636452"/>
            <a:ext cx="3770050" cy="13542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985056" y="294908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0568" y="321541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43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63420" y="-111094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839871" y="895221"/>
            <a:ext cx="806080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與             的程式有何差異？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63986A4-7542-AC4F-98F4-F62E527D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70" y="2107842"/>
            <a:ext cx="4266923" cy="3238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xmlns="" id="{521F5E69-F104-9049-AF4F-90C8D1B6921A}"/>
              </a:ext>
            </a:extLst>
          </p:cNvPr>
          <p:cNvSpPr/>
          <p:nvPr/>
        </p:nvSpPr>
        <p:spPr>
          <a:xfrm>
            <a:off x="1883413" y="978648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7FA72C-99D4-D870-30B8-6DD74D7AB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643" y="2107842"/>
            <a:ext cx="3751742" cy="3238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圓角矩形 10">
            <a:extLst>
              <a:ext uri="{FF2B5EF4-FFF2-40B4-BE49-F238E27FC236}">
                <a16:creationId xmlns:a16="http://schemas.microsoft.com/office/drawing/2014/main" xmlns="" id="{C8535589-9D57-C78B-6226-794DBEA7DA13}"/>
              </a:ext>
            </a:extLst>
          </p:cNvPr>
          <p:cNvSpPr/>
          <p:nvPr/>
        </p:nvSpPr>
        <p:spPr>
          <a:xfrm>
            <a:off x="3808661" y="966958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9" name="圓角矩形 10">
            <a:extLst>
              <a:ext uri="{FF2B5EF4-FFF2-40B4-BE49-F238E27FC236}">
                <a16:creationId xmlns:a16="http://schemas.microsoft.com/office/drawing/2014/main" xmlns="" id="{9D231C71-1A56-426B-2B69-81EB196D7FDE}"/>
              </a:ext>
            </a:extLst>
          </p:cNvPr>
          <p:cNvSpPr/>
          <p:nvPr/>
        </p:nvSpPr>
        <p:spPr>
          <a:xfrm>
            <a:off x="3179557" y="561423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0" name="圓角矩形 10">
            <a:extLst>
              <a:ext uri="{FF2B5EF4-FFF2-40B4-BE49-F238E27FC236}">
                <a16:creationId xmlns:a16="http://schemas.microsoft.com/office/drawing/2014/main" xmlns="" id="{049CB702-B745-18E4-810D-87EC19720A5E}"/>
              </a:ext>
            </a:extLst>
          </p:cNvPr>
          <p:cNvSpPr/>
          <p:nvPr/>
        </p:nvSpPr>
        <p:spPr>
          <a:xfrm>
            <a:off x="7624684" y="5612537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985056" y="20127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1020568" y="227912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66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◎ 電腦輔助學習趨勢…"/>
          <p:cNvSpPr txBox="1">
            <a:spLocks noGrp="1"/>
          </p:cNvSpPr>
          <p:nvPr>
            <p:ph type="body" sz="half" idx="4294967295"/>
          </p:nvPr>
        </p:nvSpPr>
        <p:spPr>
          <a:xfrm>
            <a:off x="1429407" y="1929305"/>
            <a:ext cx="9591161" cy="41957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928800" indent="-4572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模組化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是開發大型程式常運用到的設計方式</a:t>
            </a:r>
            <a:r>
              <a:rPr lang="zh-TW" altLang="en-US" sz="3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。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 marL="471600" indent="457200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 marL="928800" indent="-4572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主要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是把系統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常用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或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重複使用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的程式碼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獨立撰寫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成若干個小程式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模組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)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，以利之後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重複呼叫</a:t>
            </a:r>
            <a:r>
              <a:rPr lang="zh-TW" altLang="en-US" sz="3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。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 marL="471600" indent="457200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 marL="928800" indent="-4572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善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用模組化的概念，將有助於把原有的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問題拆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解成較小的問題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分別解決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，方便程式的</a:t>
            </a:r>
            <a:r>
              <a:rPr lang="zh-TW" altLang="en-US" sz="32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維護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與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修改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。</a:t>
            </a:r>
            <a:endParaRPr lang="en-US" altLang="zh-TW" sz="3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710495" y="-130790"/>
            <a:ext cx="5437188" cy="984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</a:rPr>
              <a:t>模組化的概念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35EE85B-692B-174B-B46E-6A5C7AFF2DAD}"/>
              </a:ext>
            </a:extLst>
          </p:cNvPr>
          <p:cNvSpPr/>
          <p:nvPr/>
        </p:nvSpPr>
        <p:spPr>
          <a:xfrm>
            <a:off x="1710495" y="1090851"/>
            <a:ext cx="5011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Calibri"/>
              </a:rPr>
              <a:t>什麼是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</a:rPr>
              <a:t>模組化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</a:rPr>
              <a:t>(Module)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985056" y="119544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020568" y="146177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29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839871" y="-106855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839871" y="895221"/>
            <a:ext cx="8060804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和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在畫正方形的程式內容都相 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同，不同的地方是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 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放在主程式中，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步驟 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將畫正方形的程式獨立出來，放在畫正方形 的函式積木中。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8DB9FD3D-6AE8-2148-99DE-DA6E6814DD7D}"/>
              </a:ext>
            </a:extLst>
          </p:cNvPr>
          <p:cNvGrpSpPr/>
          <p:nvPr/>
        </p:nvGrpSpPr>
        <p:grpSpPr>
          <a:xfrm>
            <a:off x="3173572" y="3304832"/>
            <a:ext cx="2040605" cy="3493007"/>
            <a:chOff x="993404" y="2881746"/>
            <a:chExt cx="2130979" cy="386812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xmlns="" id="{BA32E08A-48D0-FF43-B0F8-375A9DFA2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04" y="2881746"/>
              <a:ext cx="2130979" cy="3339336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BF454088-4034-8C45-A7EB-D79FDC1B345D}"/>
                </a:ext>
              </a:extLst>
            </p:cNvPr>
            <p:cNvSpPr/>
            <p:nvPr/>
          </p:nvSpPr>
          <p:spPr>
            <a:xfrm>
              <a:off x="1048824" y="6306789"/>
              <a:ext cx="996362" cy="4430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Calibri"/>
                  <a:sym typeface="Calibri"/>
                </a:rPr>
                <a:t>原程式</a:t>
              </a:r>
              <a:endParaRPr lang="zh-TW" altLang="en-US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圖片 5">
            <a:extLst>
              <a:ext uri="{FF2B5EF4-FFF2-40B4-BE49-F238E27FC236}">
                <a16:creationId xmlns:a16="http://schemas.microsoft.com/office/drawing/2014/main" xmlns="" id="{89712B62-B5EA-C945-8836-C359CC96F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59" y="4551414"/>
            <a:ext cx="755410" cy="7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9AF6160D-AC5A-4147-B513-605E7C879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3" y="3252693"/>
            <a:ext cx="3022092" cy="305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7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848767" y="-117366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呼叫副程式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839871" y="895221"/>
            <a:ext cx="871729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將提示積木進行組裝，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讓小貓向右畫出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六個平行排列的正方形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8DB9FD3D-6AE8-2148-99DE-DA6E6814DD7D}"/>
              </a:ext>
            </a:extLst>
          </p:cNvPr>
          <p:cNvGrpSpPr/>
          <p:nvPr/>
        </p:nvGrpSpPr>
        <p:grpSpPr>
          <a:xfrm>
            <a:off x="2179094" y="2228536"/>
            <a:ext cx="2798966" cy="4410039"/>
            <a:chOff x="993404" y="2881746"/>
            <a:chExt cx="2130979" cy="376679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xmlns="" id="{BA32E08A-48D0-FF43-B0F8-375A9DFA2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04" y="2881746"/>
              <a:ext cx="2130979" cy="3339336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BF454088-4034-8C45-A7EB-D79FDC1B345D}"/>
                </a:ext>
              </a:extLst>
            </p:cNvPr>
            <p:cNvSpPr/>
            <p:nvPr/>
          </p:nvSpPr>
          <p:spPr>
            <a:xfrm>
              <a:off x="1048824" y="6306789"/>
              <a:ext cx="726405" cy="3417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Calibri"/>
                  <a:sym typeface="Calibri"/>
                </a:rPr>
                <a:t>原程式</a:t>
              </a:r>
              <a:endParaRPr lang="zh-TW" altLang="en-US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圖片 5">
            <a:extLst>
              <a:ext uri="{FF2B5EF4-FFF2-40B4-BE49-F238E27FC236}">
                <a16:creationId xmlns:a16="http://schemas.microsoft.com/office/drawing/2014/main" xmlns="" id="{89712B62-B5EA-C945-8836-C359CC96F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59" y="4551414"/>
            <a:ext cx="755410" cy="7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04D443D-BB8D-FB46-9F6E-01750E56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60" y="2828907"/>
            <a:ext cx="4270516" cy="347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xmlns="" id="{2A039A60-2AA3-F844-8949-0DBA8B40F29D}"/>
              </a:ext>
            </a:extLst>
          </p:cNvPr>
          <p:cNvSpPr/>
          <p:nvPr/>
        </p:nvSpPr>
        <p:spPr>
          <a:xfrm>
            <a:off x="1982419" y="986570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985056" y="18562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1020568" y="212262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508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98023" y="-100522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呼叫副程式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839871" y="895221"/>
            <a:ext cx="871729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將提示積木進行組裝，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讓小貓向右畫出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六個平行排列的正方形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8DB9FD3D-6AE8-2148-99DE-DA6E6814DD7D}"/>
              </a:ext>
            </a:extLst>
          </p:cNvPr>
          <p:cNvGrpSpPr/>
          <p:nvPr/>
        </p:nvGrpSpPr>
        <p:grpSpPr>
          <a:xfrm>
            <a:off x="2167660" y="2375862"/>
            <a:ext cx="2630285" cy="4338086"/>
            <a:chOff x="905250" y="2881746"/>
            <a:chExt cx="2219133" cy="385544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xmlns="" id="{BA32E08A-48D0-FF43-B0F8-375A9DFA2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04" y="2881746"/>
              <a:ext cx="2130979" cy="3339336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BF454088-4034-8C45-A7EB-D79FDC1B345D}"/>
                </a:ext>
              </a:extLst>
            </p:cNvPr>
            <p:cNvSpPr/>
            <p:nvPr/>
          </p:nvSpPr>
          <p:spPr>
            <a:xfrm>
              <a:off x="905250" y="6326886"/>
              <a:ext cx="1713799" cy="4103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Calibri"/>
                  <a:sym typeface="Calibri"/>
                </a:rPr>
                <a:t>未模組化程式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圖片 5">
            <a:extLst>
              <a:ext uri="{FF2B5EF4-FFF2-40B4-BE49-F238E27FC236}">
                <a16:creationId xmlns:a16="http://schemas.microsoft.com/office/drawing/2014/main" xmlns="" id="{89712B62-B5EA-C945-8836-C359CC96F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63" y="4565269"/>
            <a:ext cx="755410" cy="7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6E21F6A8-8B88-214D-B5CB-2CD35E88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22" y="2289468"/>
            <a:ext cx="2333767" cy="218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2841432B-83AF-0848-ADAF-506D0C21C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85" y="4304108"/>
            <a:ext cx="2333767" cy="235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15CF9731-E330-414E-BA4B-EB41683FDF76}"/>
              </a:ext>
            </a:extLst>
          </p:cNvPr>
          <p:cNvSpPr/>
          <p:nvPr/>
        </p:nvSpPr>
        <p:spPr>
          <a:xfrm>
            <a:off x="6172469" y="5486889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經過模組化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14E838BF-FF62-6B4A-A51E-C2E97CD1F761}"/>
              </a:ext>
            </a:extLst>
          </p:cNvPr>
          <p:cNvSpPr/>
          <p:nvPr/>
        </p:nvSpPr>
        <p:spPr>
          <a:xfrm>
            <a:off x="1895094" y="993659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983005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1018517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38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19B2C2-D558-D041-03D2-B09C25A64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248" y="4084116"/>
            <a:ext cx="7157439" cy="2475933"/>
          </a:xfrm>
          <a:prstGeom prst="rect">
            <a:avLst/>
          </a:prstGeom>
        </p:spPr>
      </p:pic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979BD22F-DEF6-FE4D-86AC-FAFE1F5D6441}"/>
              </a:ext>
            </a:extLst>
          </p:cNvPr>
          <p:cNvSpPr txBox="1">
            <a:spLocks/>
          </p:cNvSpPr>
          <p:nvPr/>
        </p:nvSpPr>
        <p:spPr>
          <a:xfrm>
            <a:off x="2066539" y="-13384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認識模組化程式設計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FE4B7-BD29-20EA-075C-7662CE317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540" y="970289"/>
            <a:ext cx="3770993" cy="293649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202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91432" y="-103188"/>
            <a:ext cx="488632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認識模組化程式設計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89C057-39E5-55B5-3108-48F790EA9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451" y="1323713"/>
            <a:ext cx="3048000" cy="476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027BA9-D6E8-ABA6-A9C8-8370185C7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189" y="828245"/>
            <a:ext cx="3009407" cy="584029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EF51429F-A2B1-E897-C686-551027394F7E}"/>
              </a:ext>
            </a:extLst>
          </p:cNvPr>
          <p:cNvSpPr/>
          <p:nvPr/>
        </p:nvSpPr>
        <p:spPr>
          <a:xfrm>
            <a:off x="4932452" y="3429001"/>
            <a:ext cx="2047305" cy="1251857"/>
          </a:xfrm>
          <a:prstGeom prst="rightArrow">
            <a:avLst/>
          </a:prstGeom>
          <a:solidFill>
            <a:srgbClr val="5DB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模組化</a:t>
            </a:r>
          </a:p>
        </p:txBody>
      </p:sp>
      <p:sp>
        <p:nvSpPr>
          <p:cNvPr id="10" name="矩形 9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458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26066" y="-101228"/>
            <a:ext cx="488632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認識模組化程式設計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4CCB9818-6FFA-CCAB-0810-008777633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060" y="1150371"/>
            <a:ext cx="7677844" cy="196979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◼︎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還有沒有其他類型的重複執行程式可以像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這樣寫成副程式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◼︎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你比較喜歡哪一種設計方法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為什麼？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17AF28-E832-BF88-D4D4-7F0C8848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179" y="3686901"/>
            <a:ext cx="2197100" cy="273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61169C-B7B1-C06D-C69C-B3F89D16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679" y="3764101"/>
            <a:ext cx="2197100" cy="27305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28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94514" y="-8890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967077"/>
            <a:ext cx="8717293" cy="623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畫平行排列的正八邊形 </a:t>
            </a:r>
          </a:p>
          <a:p>
            <a:pPr marL="514350" indent="-514350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zh-TW" altLang="en-US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執行後，小貓從定位的位置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(-160 , 30</a:t>
            </a:r>
            <a:r>
              <a:rPr lang="en-US" altLang="zh-TW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br>
              <a:rPr lang="en-US" altLang="zh-TW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先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畫出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個正八邊形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邊長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55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zh-TW" altLang="en-US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再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向右走動固定距離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(30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，依序畫出正八邊形。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zh-TW" altLang="en-US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貓向右依序畫完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個平行排列的正八邊形。 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17032BBD-76AC-8041-B1A1-ED5C36D01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3" y="4049567"/>
            <a:ext cx="2674990" cy="1409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C66BA402-9D79-2144-B3CA-78C19E609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38" y="4518548"/>
            <a:ext cx="2674991" cy="1414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67C83203-FFFC-C048-AC80-069A7DD26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1" y="5005641"/>
            <a:ext cx="2688034" cy="1409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5">
            <a:extLst>
              <a:ext uri="{FF2B5EF4-FFF2-40B4-BE49-F238E27FC236}">
                <a16:creationId xmlns:a16="http://schemas.microsoft.com/office/drawing/2014/main" xmlns="" id="{935D7C0A-D25F-D544-A2D0-AE9F0113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59" y="5536214"/>
            <a:ext cx="755410" cy="7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5">
            <a:extLst>
              <a:ext uri="{FF2B5EF4-FFF2-40B4-BE49-F238E27FC236}">
                <a16:creationId xmlns:a16="http://schemas.microsoft.com/office/drawing/2014/main" xmlns="" id="{613B8448-DD09-2C4C-8D99-E383EF15E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417" y="6037633"/>
            <a:ext cx="755410" cy="7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0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E1A602C-64BC-8C9E-51CE-F8FEECE10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11968" r="5543" b="11316"/>
          <a:stretch/>
        </p:blipFill>
        <p:spPr>
          <a:xfrm>
            <a:off x="3515117" y="3010889"/>
            <a:ext cx="5161764" cy="3514039"/>
          </a:xfrm>
          <a:prstGeom prst="rect">
            <a:avLst/>
          </a:prstGeom>
        </p:spPr>
      </p:pic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7354" y="-8890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967077"/>
            <a:ext cx="87172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畫平行排列的正八邊形</a:t>
            </a:r>
            <a:endParaRPr lang="en-US" altLang="zh-TW" sz="4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舞臺與角色安排：</a:t>
            </a:r>
            <a:endParaRPr lang="en-US" altLang="zh-TW" sz="40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背景：</a:t>
            </a:r>
            <a:r>
              <a:rPr lang="en" altLang="zh-TW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backdrop1 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貓角色：</a:t>
            </a:r>
            <a:r>
              <a:rPr lang="en" altLang="zh-TW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Sprite1</a:t>
            </a:r>
            <a:endParaRPr lang="zh-TW" altLang="en-US" sz="40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609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7354" y="-8890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967078"/>
            <a:ext cx="8717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畫平行排列的正八邊形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CE424B5-C235-2247-A85A-C074BB7F1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3582"/>
            <a:ext cx="2353371" cy="46482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A6FB454-4842-F949-B1BC-86D253180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98" y="1970464"/>
            <a:ext cx="3045726" cy="43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0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02675" y="-101227"/>
            <a:ext cx="5343525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Scratch 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中的模組化參數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912305" y="1331841"/>
            <a:ext cx="7275254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hangingPunct="1">
              <a:lnSpc>
                <a:spcPct val="1200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副程式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可以為我們完成某些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特定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任務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如畫正方形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14350" indent="-514350" hangingPunct="1">
              <a:lnSpc>
                <a:spcPct val="1200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定義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副程式時，也可同時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為此副程式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定義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參數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(parameter)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，使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其更具彈性。</a:t>
            </a:r>
            <a:endParaRPr lang="en-US" altLang="zh-TW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14350" indent="-514350" hangingPunct="1">
              <a:lnSpc>
                <a:spcPct val="1200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參數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是副程式彈性調整的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變數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，可以是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數字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字串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</a:t>
            </a:r>
            <a:r>
              <a:rPr lang="zh-TW" altLang="en-US" sz="28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布林值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en-US" altLang="zh-TW" sz="2800" b="1" dirty="0" err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boolean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value)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等不同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型態。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990528-1DC3-1F8B-7809-0853AFF2E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28" y="1355111"/>
            <a:ext cx="2895600" cy="38862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985056" y="216010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020568" y="24264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87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BEA68AC9-829E-8848-BC72-78365418C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9" r="5932"/>
          <a:stretch/>
        </p:blipFill>
        <p:spPr bwMode="auto">
          <a:xfrm>
            <a:off x="1924924" y="4855928"/>
            <a:ext cx="4227353" cy="18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4BF049B-B177-F242-9F5D-08ABA913FCFD}"/>
              </a:ext>
            </a:extLst>
          </p:cNvPr>
          <p:cNvSpPr/>
          <p:nvPr/>
        </p:nvSpPr>
        <p:spPr>
          <a:xfrm>
            <a:off x="1752876" y="1097852"/>
            <a:ext cx="7981672" cy="1774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學校的校務行政系統可以設計成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多個模組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每個模組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可各自發展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，最後再整合到整個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校務行政系統。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669E97CE-D367-E644-A05C-5D03B94D6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"/>
          <a:stretch/>
        </p:blipFill>
        <p:spPr bwMode="auto">
          <a:xfrm>
            <a:off x="3805990" y="2550472"/>
            <a:ext cx="6516396" cy="25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報 告 大 綱"/>
          <p:cNvSpPr txBox="1">
            <a:spLocks/>
          </p:cNvSpPr>
          <p:nvPr/>
        </p:nvSpPr>
        <p:spPr>
          <a:xfrm>
            <a:off x="1700965" y="-120294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</a:rPr>
              <a:t>模組化的概念</a:t>
            </a:r>
          </a:p>
        </p:txBody>
      </p:sp>
    </p:spTree>
    <p:extLst>
      <p:ext uri="{BB962C8B-B14F-4D97-AF65-F5344CB8AC3E}">
        <p14:creationId xmlns:p14="http://schemas.microsoft.com/office/powerpoint/2010/main" val="8974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76551" y="-88900"/>
            <a:ext cx="569595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常用資料型態與記憶體大小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858A3532-5AB9-5040-9ECB-B28CD3A64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25" y="1054162"/>
            <a:ext cx="5475151" cy="51206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34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74347" y="-101227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調整副程式參數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578494" y="1068406"/>
            <a:ext cx="9289203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參數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en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parameter</a:t>
            </a:r>
            <a:r>
              <a:rPr lang="en-US" altLang="zh-TW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71500" indent="-571500" hangingPunct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36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副程式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是整個程式的某項小任務</a:t>
            </a:r>
            <a:r>
              <a:rPr lang="zh-TW" altLang="en-US" sz="36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，例如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畫正方形。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71500" indent="-571500" hangingPunct="1">
              <a:lnSpc>
                <a:spcPct val="1200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36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當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任務須彈性調整時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如畫正方形</a:t>
            </a:r>
            <a:r>
              <a:rPr lang="zh-TW" altLang="en-US" sz="36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、正三角形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或正五邊形⋯等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，可在</a:t>
            </a:r>
            <a:r>
              <a:rPr lang="zh-TW" altLang="en-US" sz="36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撰寫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副程式時，為副程式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定義參數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71500" indent="-571500" hangingPunct="1">
              <a:lnSpc>
                <a:spcPct val="1200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36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參數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可視為副程式彈性調整的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變數。</a:t>
            </a:r>
          </a:p>
        </p:txBody>
      </p:sp>
      <p:sp>
        <p:nvSpPr>
          <p:cNvPr id="7" name="矩形 6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576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18593" y="-121358"/>
            <a:ext cx="5343525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Scratch 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中的模組化參數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034160" y="1607508"/>
            <a:ext cx="544021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1">
              <a:lnSpc>
                <a:spcPct val="12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TW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Scratch 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使用函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式積木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的添加輸入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方塊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來描述參數。</a:t>
            </a:r>
            <a:endParaRPr lang="en-US" altLang="zh-TW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457200" indent="-457200" hangingPunct="1">
              <a:lnSpc>
                <a:spcPct val="120000"/>
              </a:lnSpc>
              <a:buFont typeface="Wingdings" panose="05000000000000000000" pitchFamily="2" charset="2"/>
              <a:buChar char="n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多邊形時，可以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設定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參數為邊數，當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呼叫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副程式並指定參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數值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 </a:t>
            </a: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，就可以畫</a:t>
            </a:r>
            <a:r>
              <a:rPr lang="zh-TW" altLang="en-US" sz="28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出正三角形</a:t>
            </a:r>
            <a:r>
              <a:rPr lang="zh-TW" altLang="en-US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CDB3A3-390E-C39B-9BFC-8D494E86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818" y="1607508"/>
            <a:ext cx="4799235" cy="364298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985056" y="21178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020568" y="238422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09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06395" y="-101227"/>
            <a:ext cx="5343525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Scratch 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中的模組化參數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DF10D9-081A-77B7-F17F-F3144BC7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95" y="1771436"/>
            <a:ext cx="8790025" cy="34537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12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452A1B9-16E7-1BC3-7CD9-6653F6D6D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t="11007" r="24588" b="10825"/>
          <a:stretch/>
        </p:blipFill>
        <p:spPr>
          <a:xfrm>
            <a:off x="7535233" y="1413665"/>
            <a:ext cx="4416998" cy="3614262"/>
          </a:xfrm>
          <a:prstGeom prst="rect">
            <a:avLst/>
          </a:prstGeom>
        </p:spPr>
      </p:pic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87062" y="-101227"/>
            <a:ext cx="5611813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畫逐漸擴大的正方形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BB0CCADA-4B3C-A4DC-E6E3-AEC27C6A7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062" y="1755465"/>
            <a:ext cx="6253655" cy="176659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按下綠旗後，使小貓向右依序畫出四個逐漸擴大的正方形。請執行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《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畫逐漸擴大的正方 形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》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的程式，想一想這個範例的程式是如何運作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marL="360000" indent="-360000" hangingPunct="1">
              <a:lnSpc>
                <a:spcPct val="120000"/>
              </a:lnSpc>
              <a:defRPr/>
            </a:pP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985056" y="21178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1020568" y="238422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9948089" y="712741"/>
            <a:ext cx="2227504" cy="664827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just"/>
            <a:r>
              <a:rPr lang="zh-TW" altLang="en-US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畫逐漸擴大的</a:t>
            </a:r>
            <a:r>
              <a:rPr lang="zh-TW" altLang="en-US" sz="18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正方形</a:t>
            </a:r>
            <a:r>
              <a:rPr lang="en-US" altLang="zh-TW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(18:02)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9011465" y="78936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31756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61182" y="-78493"/>
            <a:ext cx="5611813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畫逐漸擴大的正方形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EF647A0-3E76-F148-9523-D2B3E691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94" y="1293691"/>
            <a:ext cx="4769224" cy="311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47AB4F0-9439-CA47-A120-6A2606FFB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79" y="2851496"/>
            <a:ext cx="4583633" cy="327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5">
            <a:extLst>
              <a:ext uri="{FF2B5EF4-FFF2-40B4-BE49-F238E27FC236}">
                <a16:creationId xmlns:a16="http://schemas.microsoft.com/office/drawing/2014/main" xmlns="" id="{6533D5F6-7D14-6D4D-9EB1-7F6D0DE7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97" y="4648831"/>
            <a:ext cx="755410" cy="7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18593" y="-101227"/>
            <a:ext cx="5432425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範例</a:t>
            </a:r>
            <a:r>
              <a:rPr lang="en-US" altLang="zh-TW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-</a:t>
            </a:r>
            <a:r>
              <a:rPr lang="zh-TW" altLang="en-US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畫逐漸擴大的正方形</a:t>
            </a:r>
            <a:endParaRPr lang="zh-TW" altLang="en-US" sz="4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5">
            <a:extLst>
              <a:ext uri="{FF2B5EF4-FFF2-40B4-BE49-F238E27FC236}">
                <a16:creationId xmlns:a16="http://schemas.microsoft.com/office/drawing/2014/main" xmlns="" id="{6533D5F6-7D14-6D4D-9EB1-7F6D0DE7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91" y="4648831"/>
            <a:ext cx="755410" cy="7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500594D-AB10-3B4F-942D-BC1ED9377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75" y="1367783"/>
            <a:ext cx="4213410" cy="301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140837F2-01DD-8B41-9307-1E6AF07BB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95" y="3306736"/>
            <a:ext cx="4298325" cy="27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985056" y="173135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020568" y="199768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200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20111" y="244385"/>
            <a:ext cx="6259513" cy="817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畫逐漸擴大的</a:t>
            </a:r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正方形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：</a:t>
            </a:r>
            <a:r>
              <a:rPr lang="zh-TW" altLang="en-US" sz="3200" kern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</a:t>
            </a:r>
            <a:r>
              <a:rPr lang="zh-TW" altLang="en-US" sz="3200" kern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分析</a:t>
            </a:r>
            <a:br>
              <a:rPr lang="zh-TW" altLang="en-US" sz="3200" kern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endParaRPr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6" name="文字方塊 3">
            <a:extLst>
              <a:ext uri="{FF2B5EF4-FFF2-40B4-BE49-F238E27FC236}">
                <a16:creationId xmlns:a16="http://schemas.microsoft.com/office/drawing/2014/main" xmlns="" id="{1D9C4970-A9FB-3E4E-8CA2-53D92245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89" y="1002967"/>
            <a:ext cx="8424862" cy="1143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514350" indent="-514350" hangingPunct="1">
              <a:lnSpc>
                <a:spcPct val="120000"/>
              </a:lnSpc>
              <a:buAutoNum type="arabicPeriod"/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如何畫出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正方形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514350" indent="-514350" hangingPunct="1">
              <a:lnSpc>
                <a:spcPct val="120000"/>
              </a:lnSpc>
              <a:buAutoNum type="arabicPeriod"/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如何畫出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四個不同大小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的正方形？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14350" lvl="1" indent="-514350" hangingPunct="1">
              <a:lnSpc>
                <a:spcPct val="120000"/>
              </a:lnSpc>
              <a:buAutoNum type="arabicPeriod"/>
              <a:defRPr/>
            </a:pP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hangingPunct="1">
              <a:lnSpc>
                <a:spcPct val="120000"/>
              </a:lnSpc>
              <a:defRPr/>
            </a:pP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hangingPunct="1">
              <a:lnSpc>
                <a:spcPct val="120000"/>
              </a:lnSpc>
              <a:defRPr/>
            </a:pP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FD2615-7BD5-042A-3857-E2FCB6EC3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15" y="2145967"/>
            <a:ext cx="6759406" cy="452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6" name="文字方塊 3">
            <a:extLst>
              <a:ext uri="{FF2B5EF4-FFF2-40B4-BE49-F238E27FC236}">
                <a16:creationId xmlns:a16="http://schemas.microsoft.com/office/drawing/2014/main" xmlns="" id="{1D9C4970-A9FB-3E4E-8CA2-53D92245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337" y="1060259"/>
            <a:ext cx="9347359" cy="357692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514350" indent="-514350" hangingPunct="1">
              <a:lnSpc>
                <a:spcPct val="120000"/>
              </a:lnSpc>
              <a:buFont typeface="+mj-lt"/>
              <a:buAutoNum type="arabicPeriod" startAt="3"/>
              <a:defRPr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如何利用副程式將</a:t>
            </a:r>
            <a:r>
              <a:rPr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程式碼模組化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514350" indent="-514350" hangingPunct="1">
              <a:lnSpc>
                <a:spcPct val="120000"/>
              </a:lnSpc>
              <a:buFont typeface="+mj-lt"/>
              <a:buAutoNum type="arabicPeriod" startAt="3"/>
              <a:defRPr/>
            </a:pP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</a:t>
            </a:r>
            <a:r>
              <a:rPr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設定副程式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841375" indent="-342900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200" b="1" dirty="0">
                <a:solidFill>
                  <a:srgbClr val="141413"/>
                </a:solidFill>
                <a:latin typeface="Helvetica" pitchFamily="2" charset="0"/>
              </a:rPr>
              <a:t>執行時，如何使用副程式，畫出四個不同大小的正方形</a:t>
            </a:r>
            <a:r>
              <a:rPr lang="en-US" altLang="zh-TW" sz="2200" b="1" dirty="0">
                <a:solidFill>
                  <a:srgbClr val="141413"/>
                </a:solidFill>
                <a:latin typeface="Helvetica" pitchFamily="2" charset="0"/>
              </a:rPr>
              <a:t>?</a:t>
            </a:r>
            <a:endParaRPr lang="zh-TW" altLang="en-US" sz="2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呼叫副程式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841375" indent="-342900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200" b="1" dirty="0">
                <a:solidFill>
                  <a:srgbClr val="141413"/>
                </a:solidFill>
                <a:latin typeface="Helvetica" pitchFamily="2" charset="0"/>
              </a:rPr>
              <a:t>執行時，如何利用副程式，向右畫出四個逐漸擴大的正方形</a:t>
            </a:r>
            <a:r>
              <a:rPr lang="en-US" altLang="zh-TW" sz="2200" b="1" dirty="0">
                <a:solidFill>
                  <a:srgbClr val="141413"/>
                </a:solidFill>
                <a:latin typeface="Helvetica" pitchFamily="2" charset="0"/>
              </a:rPr>
              <a:t>?</a:t>
            </a:r>
            <a:endParaRPr lang="en-US" altLang="zh-TW" sz="2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6.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如何利用</a:t>
            </a:r>
            <a:r>
              <a:rPr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副程式的參數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將程式碼模組化</a:t>
            </a:r>
            <a:r>
              <a:rPr lang="zh-TW" altLang="en-US" sz="3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  <a:endParaRPr lang="en-US" altLang="zh-TW" sz="30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7.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副程式的參數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787400" indent="-342900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執行時，如何使用副程式的參數，畫出四個不同大小的正方形</a:t>
            </a:r>
            <a:r>
              <a:rPr lang="en-US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8. 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如何</a:t>
            </a:r>
            <a:r>
              <a:rPr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呼叫</a:t>
            </a:r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副程式的參數</a:t>
            </a:r>
            <a:r>
              <a:rPr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787400" indent="-342900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執行時，如何利用副程式的參數，向右畫出四個逐漸擴大的正方形</a:t>
            </a:r>
            <a:r>
              <a:rPr lang="en-US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endParaRPr lang="zh-TW" altLang="en-US" sz="2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2" name="從電腦教室到教室電腦">
            <a:extLst>
              <a:ext uri="{FF2B5EF4-FFF2-40B4-BE49-F238E27FC236}">
                <a16:creationId xmlns:a16="http://schemas.microsoft.com/office/drawing/2014/main" xmlns="" id="{6796BBFE-1A31-62DE-F374-ADE331745AA7}"/>
              </a:ext>
            </a:extLst>
          </p:cNvPr>
          <p:cNvSpPr txBox="1">
            <a:spLocks/>
          </p:cNvSpPr>
          <p:nvPr/>
        </p:nvSpPr>
        <p:spPr>
          <a:xfrm>
            <a:off x="1520338" y="241948"/>
            <a:ext cx="6259286" cy="818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畫逐漸擴大的</a:t>
            </a:r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正方形：</a:t>
            </a:r>
            <a:r>
              <a:rPr lang="zh-TW" altLang="en-US" sz="3200" kern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Times New Roman"/>
              </a:rPr>
              <a:t>問題</a:t>
            </a:r>
            <a:r>
              <a:rPr lang="zh-TW" altLang="en-US" sz="3200" kern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Times New Roman"/>
              </a:rPr>
              <a:t>分析</a:t>
            </a:r>
            <a:br>
              <a:rPr lang="zh-TW" altLang="en-US" sz="3200" kern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Times New Roman"/>
              </a:rPr>
            </a:br>
            <a:endParaRPr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  <a:sym typeface="Times New Roman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8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29103" y="-83311"/>
            <a:ext cx="5541963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如何畫出正方形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739900" y="1079500"/>
            <a:ext cx="89281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依下方提示組裝積木，完成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畫出正方形的程式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4" name="文字方塊 3">
            <a:extLst>
              <a:ext uri="{FF2B5EF4-FFF2-40B4-BE49-F238E27FC236}">
                <a16:creationId xmlns:a16="http://schemas.microsoft.com/office/drawing/2014/main" xmlns="" id="{44CFB2BE-3573-FE40-BC51-B046B4667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5254" y="2584731"/>
            <a:ext cx="39592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9525" indent="-9525"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利用邊長的變數，讓小貓</a:t>
            </a:r>
            <a:r>
              <a:rPr lang="zh-TW" altLang="en-US" sz="2800" b="1" kern="120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移動</a:t>
            </a: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時，畫出正方形的邊長</a:t>
            </a:r>
            <a:r>
              <a:rPr lang="zh-TW" altLang="en-US" sz="2800" b="1" kern="1200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與旋轉</a:t>
            </a: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角度，完成一個正方形。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7ED38761-57A2-6F41-B991-C222E7389410}"/>
              </a:ext>
            </a:extLst>
          </p:cNvPr>
          <p:cNvSpPr/>
          <p:nvPr/>
        </p:nvSpPr>
        <p:spPr>
          <a:xfrm>
            <a:off x="1815254" y="1039881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6A779C-D102-9491-8121-60B1DB7A2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789" y="2485381"/>
            <a:ext cx="3959223" cy="401558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006076" y="19173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41588" y="21836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26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4BF049B-B177-F242-9F5D-08ABA913FCFD}"/>
              </a:ext>
            </a:extLst>
          </p:cNvPr>
          <p:cNvSpPr/>
          <p:nvPr/>
        </p:nvSpPr>
        <p:spPr>
          <a:xfrm>
            <a:off x="1873034" y="1032680"/>
            <a:ext cx="9002786" cy="5591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7" indent="-358775">
              <a:spcBef>
                <a:spcPts val="5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</a:rPr>
              <a:t>模組化的優點：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</a:endParaRPr>
          </a:p>
          <a:p>
            <a:pPr>
              <a:spcBef>
                <a:spcPts val="5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1.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 將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大程式分成若干小程式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，可多人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>
              <a:spcBef>
                <a:spcPts val="5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    同時進行，提高程式設計的效率。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>
              <a:spcBef>
                <a:spcPts val="5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2.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相同功能的程式片段只需寫一次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，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>
              <a:spcBef>
                <a:spcPts val="5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    省時省力，且節省記憶體空間。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>
              <a:spcBef>
                <a:spcPts val="5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3.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 可縮短程式長度，簡化程式的邏輯，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>
              <a:spcBef>
                <a:spcPts val="5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     有助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提高程式的可讀性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。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>
              <a:spcBef>
                <a:spcPts val="5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4.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 採模組化設計，不同功能程式單元獨立，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  <a:p>
            <a:pPr>
              <a:spcBef>
                <a:spcPts val="5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    使得程式在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除錯及維護較為容易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  <a:sym typeface="Arial Unicode MS"/>
              </a:rPr>
              <a:t>。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Tai Le" panose="020B0502040204020203" pitchFamily="34" charset="0"/>
              <a:sym typeface="Arial Unicode MS"/>
            </a:endParaRPr>
          </a:p>
        </p:txBody>
      </p:sp>
      <p:sp>
        <p:nvSpPr>
          <p:cNvPr id="4" name="報 告 大 綱"/>
          <p:cNvSpPr txBox="1">
            <a:spLocks/>
          </p:cNvSpPr>
          <p:nvPr/>
        </p:nvSpPr>
        <p:spPr>
          <a:xfrm>
            <a:off x="1873034" y="-101215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</a:rPr>
              <a:t>模組化的概念</a:t>
            </a:r>
          </a:p>
        </p:txBody>
      </p:sp>
    </p:spTree>
    <p:extLst>
      <p:ext uri="{BB962C8B-B14F-4D97-AF65-F5344CB8AC3E}">
        <p14:creationId xmlns:p14="http://schemas.microsoft.com/office/powerpoint/2010/main" val="7623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9900" y="-92821"/>
            <a:ext cx="488632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如何畫出正方形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739900" y="1143668"/>
            <a:ext cx="89281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流程圖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574" y="1330644"/>
            <a:ext cx="3255479" cy="54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43098" y="-90590"/>
            <a:ext cx="5541963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如何畫出正方形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739900" y="1035957"/>
            <a:ext cx="8928100" cy="18115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依下方提示組裝積木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畫出正方形的程式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1ECBE20-8888-9B46-9B03-2F9558C2B413}"/>
              </a:ext>
            </a:extLst>
          </p:cNvPr>
          <p:cNvSpPr/>
          <p:nvPr/>
        </p:nvSpPr>
        <p:spPr>
          <a:xfrm>
            <a:off x="1602401" y="3168544"/>
            <a:ext cx="5253759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422F4609-A7D3-F141-A310-EFC30DDCA3B9}"/>
              </a:ext>
            </a:extLst>
          </p:cNvPr>
          <p:cNvGrpSpPr/>
          <p:nvPr/>
        </p:nvGrpSpPr>
        <p:grpSpPr>
          <a:xfrm>
            <a:off x="5651404" y="4045691"/>
            <a:ext cx="1311473" cy="2451007"/>
            <a:chOff x="5196541" y="4181825"/>
            <a:chExt cx="1121133" cy="231582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3C0D585F-3E4C-954C-B5D3-47E8CBCA7CD7}"/>
                </a:ext>
              </a:extLst>
            </p:cNvPr>
            <p:cNvSpPr/>
            <p:nvPr/>
          </p:nvSpPr>
          <p:spPr>
            <a:xfrm>
              <a:off x="5301130" y="4900706"/>
              <a:ext cx="1016544" cy="1403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572D788D-A4A9-4342-9FBF-D182789CA82C}"/>
                </a:ext>
              </a:extLst>
            </p:cNvPr>
            <p:cNvSpPr/>
            <p:nvPr/>
          </p:nvSpPr>
          <p:spPr>
            <a:xfrm>
              <a:off x="5196542" y="6109990"/>
              <a:ext cx="331694" cy="387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33A0D979-E6B8-454B-9A3B-34F5E9F13174}"/>
                </a:ext>
              </a:extLst>
            </p:cNvPr>
            <p:cNvSpPr/>
            <p:nvPr/>
          </p:nvSpPr>
          <p:spPr>
            <a:xfrm>
              <a:off x="5196541" y="4181825"/>
              <a:ext cx="409387" cy="387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2EDF647F-AF3B-5346-8984-C9DB66880334}"/>
              </a:ext>
            </a:extLst>
          </p:cNvPr>
          <p:cNvSpPr/>
          <p:nvPr/>
        </p:nvSpPr>
        <p:spPr>
          <a:xfrm>
            <a:off x="1926208" y="1039881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78" y="2347903"/>
            <a:ext cx="2431667" cy="42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68463" y="-103188"/>
            <a:ext cx="5541963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 marL="454025" indent="-454025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畫出四個不同大小的正方形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3105394" y="1021895"/>
            <a:ext cx="832570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結合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上個步驟，並依下方提示的積木進行組 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裝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，設計可讓小貓向右畫出四個逐漸擴大的正方形。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7ED38761-57A2-6F41-B991-C222E7389410}"/>
              </a:ext>
            </a:extLst>
          </p:cNvPr>
          <p:cNvSpPr/>
          <p:nvPr/>
        </p:nvSpPr>
        <p:spPr>
          <a:xfrm>
            <a:off x="1809250" y="1039881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   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EEB038-0A87-E6CA-A284-065F7469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323" y="2364642"/>
            <a:ext cx="2922529" cy="433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158492-5131-4373-E861-2640450C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765" y="2428975"/>
            <a:ext cx="3594100" cy="304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648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9900" y="-101228"/>
            <a:ext cx="5901121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畫出四個不同大小的正方形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739900" y="1006708"/>
            <a:ext cx="89281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流程圖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981100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1016612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151" y="1143668"/>
            <a:ext cx="3339962" cy="553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0" y="-103188"/>
            <a:ext cx="5541963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 marL="454025" indent="-454025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畫出四個不同大小的正方形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3112933" y="1021426"/>
            <a:ext cx="89281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結合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上個步驟，並依下方提示的積木進行</a:t>
            </a:r>
            <a:r>
              <a:rPr lang="zh-TW" altLang="en-US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組裝，</a:t>
            </a:r>
            <a:r>
              <a:rPr lang="en-US" altLang="zh-TW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/>
            </a:r>
            <a:br>
              <a:rPr lang="en-US" altLang="zh-TW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r>
              <a:rPr lang="zh-TW" altLang="en-US" sz="28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設計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可讓小貓向右畫出四個逐漸擴大的正方形。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7ED38761-57A2-6F41-B991-C222E7389410}"/>
              </a:ext>
            </a:extLst>
          </p:cNvPr>
          <p:cNvSpPr/>
          <p:nvPr/>
        </p:nvSpPr>
        <p:spPr>
          <a:xfrm>
            <a:off x="1809250" y="1039881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   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28D85C1-783F-D1DA-DC4D-3FFFAC92E83B}"/>
              </a:ext>
            </a:extLst>
          </p:cNvPr>
          <p:cNvSpPr/>
          <p:nvPr/>
        </p:nvSpPr>
        <p:spPr>
          <a:xfrm>
            <a:off x="1492183" y="2332059"/>
            <a:ext cx="322642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317EEC19-D5F4-48B6-E282-B3FED9981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4" y="2359926"/>
            <a:ext cx="5067998" cy="37269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37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0" y="-103188"/>
            <a:ext cx="5541963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 marL="498475" indent="-498475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利用副程式將程式碼模組化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AA8E32-715D-8356-BBFD-7175FA20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592" y="1254985"/>
            <a:ext cx="8480549" cy="449267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985055" y="236580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1020567" y="26321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63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0" y="-8890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D5FBA2A-A2D0-5D40-8D82-8F44555A3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52" y="1946753"/>
            <a:ext cx="2706052" cy="43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839872" y="1107492"/>
            <a:ext cx="7456529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新增畫正方形的函式積木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點選小貓角色，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再點選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函式積木類別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按下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建立一個積木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hangingPunct="1">
              <a:lnSpc>
                <a:spcPct val="120000"/>
              </a:lnSpc>
              <a:defRPr/>
            </a:pP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9" name="圖片 5">
            <a:extLst>
              <a:ext uri="{FF2B5EF4-FFF2-40B4-BE49-F238E27FC236}">
                <a16:creationId xmlns:a16="http://schemas.microsoft.com/office/drawing/2014/main" xmlns="" id="{35A83F29-99D5-E747-99F4-1CF9B334B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41" y="4881695"/>
            <a:ext cx="119538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CF37A705-9218-8740-B859-B37868D9A0B6}"/>
              </a:ext>
            </a:extLst>
          </p:cNvPr>
          <p:cNvSpPr/>
          <p:nvPr/>
        </p:nvSpPr>
        <p:spPr>
          <a:xfrm>
            <a:off x="1869332" y="1171659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70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1814" y="-116466"/>
            <a:ext cx="5541963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 marL="498475" indent="-498475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 </a:t>
            </a:r>
            <a:endParaRPr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3027958" y="942557"/>
            <a:ext cx="529925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新增畫正方形的函式積木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7ED38761-57A2-6F41-B991-C222E7389410}"/>
              </a:ext>
            </a:extLst>
          </p:cNvPr>
          <p:cNvSpPr/>
          <p:nvPr/>
        </p:nvSpPr>
        <p:spPr>
          <a:xfrm>
            <a:off x="1731814" y="996715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" name="文字方塊 3">
            <a:extLst>
              <a:ext uri="{FF2B5EF4-FFF2-40B4-BE49-F238E27FC236}">
                <a16:creationId xmlns:a16="http://schemas.microsoft.com/office/drawing/2014/main" xmlns="" id="{BBDFF3CC-BDC2-17B5-8467-CD0403700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720" y="1903436"/>
            <a:ext cx="367100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514350" indent="-514350"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</a:pP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命名為正方形 </a:t>
            </a:r>
            <a:r>
              <a:rPr lang="en-US" altLang="zh-TW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50</a:t>
            </a: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</a:p>
          <a:p>
            <a:pPr marL="514350" indent="-514350"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</a:pP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按下</a:t>
            </a:r>
            <a:r>
              <a:rPr lang="zh-TW" altLang="en-US" sz="2800" b="1" kern="120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確定</a:t>
            </a: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鍵。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6F7719-7B63-2FF7-9829-8ADA16035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954" y="1903436"/>
            <a:ext cx="5170373" cy="394693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0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74347" y="-101227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67861" y="1086373"/>
            <a:ext cx="7456529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新增畫正方形的函式積木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如何新增其他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三個函式積木，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並依序命名為   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正方形 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100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正方形 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150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正方形 </a:t>
            </a:r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200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 hangingPunct="1">
              <a:lnSpc>
                <a:spcPct val="120000"/>
              </a:lnSpc>
              <a:defRPr/>
            </a:pP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CE6F314-D1F4-374D-AAD7-85D93089E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29" y="2169548"/>
            <a:ext cx="2791227" cy="447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41C59FB1-F8FB-1B47-BF55-91BDAB845747}"/>
              </a:ext>
            </a:extLst>
          </p:cNvPr>
          <p:cNvSpPr/>
          <p:nvPr/>
        </p:nvSpPr>
        <p:spPr>
          <a:xfrm>
            <a:off x="1680347" y="1151475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985056" y="294908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0568" y="321541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85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50125" y="-106282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2957529" y="997629"/>
            <a:ext cx="745652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請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依下方提示的積木進行組裝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/>
            </a:r>
            <a:b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畫正方形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50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的副程式。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41C59FB1-F8FB-1B47-BF55-91BDAB845747}"/>
              </a:ext>
            </a:extLst>
          </p:cNvPr>
          <p:cNvSpPr/>
          <p:nvPr/>
        </p:nvSpPr>
        <p:spPr>
          <a:xfrm>
            <a:off x="1661385" y="1099069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08D78B-F947-E11C-B6BA-8647795EB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668" y="2546019"/>
            <a:ext cx="4942390" cy="367356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661385" y="2634341"/>
            <a:ext cx="3306672" cy="1171114"/>
            <a:chOff x="393458" y="3315248"/>
            <a:chExt cx="3306672" cy="11711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83D38E8-E1A5-E90A-09C9-AB1940089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458" y="3315248"/>
              <a:ext cx="3306672" cy="117111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2176670" y="4154558"/>
              <a:ext cx="665921" cy="331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95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4BF049B-B177-F242-9F5D-08ABA913FCFD}"/>
              </a:ext>
            </a:extLst>
          </p:cNvPr>
          <p:cNvSpPr/>
          <p:nvPr/>
        </p:nvSpPr>
        <p:spPr>
          <a:xfrm>
            <a:off x="1343152" y="1266468"/>
            <a:ext cx="54023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電腦主機也是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運用</a:t>
            </a:r>
            <a:r>
              <a:rPr lang="zh-TW" altLang="en-US" sz="32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模組化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設計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，例如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：中央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處理器（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CPU</a:t>
            </a:r>
            <a:r>
              <a:rPr lang="zh-TW" altLang="e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）、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記憶體、硬碟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、顯示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卡、主機板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等都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可視為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獨立模組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095BC93-40A1-2544-AE93-43839C1E3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5469" y="1561115"/>
            <a:ext cx="4755001" cy="39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報 告 大 綱"/>
          <p:cNvSpPr txBox="1">
            <a:spLocks/>
          </p:cNvSpPr>
          <p:nvPr/>
        </p:nvSpPr>
        <p:spPr>
          <a:xfrm>
            <a:off x="1382536" y="-138931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Tai Le" panose="020B0502040204020203" pitchFamily="34" charset="0"/>
              </a:rPr>
              <a:t>模組化的概念</a:t>
            </a:r>
          </a:p>
        </p:txBody>
      </p:sp>
      <p:sp>
        <p:nvSpPr>
          <p:cNvPr id="12" name="矩形 11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81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74347" y="-8890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2967669" y="953676"/>
            <a:ext cx="8385307" cy="1361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請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依下方提示的積木進行組裝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</a:t>
            </a:r>
            <a: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/>
            </a:r>
            <a:b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完成畫正方形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50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的副程式</a:t>
            </a:r>
            <a:endParaRPr lang="en-US" altLang="zh-TW" sz="40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F46B081-CA34-7040-B7D8-8AD6FAA7583E}"/>
              </a:ext>
            </a:extLst>
          </p:cNvPr>
          <p:cNvSpPr/>
          <p:nvPr/>
        </p:nvSpPr>
        <p:spPr>
          <a:xfrm>
            <a:off x="2729046" y="2390877"/>
            <a:ext cx="270975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C3481569-57D0-7042-B516-91C7798BA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781"/>
          <a:stretch/>
        </p:blipFill>
        <p:spPr bwMode="auto">
          <a:xfrm>
            <a:off x="5495982" y="2496167"/>
            <a:ext cx="1783949" cy="425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圓角矩形 12">
            <a:extLst>
              <a:ext uri="{FF2B5EF4-FFF2-40B4-BE49-F238E27FC236}">
                <a16:creationId xmlns:a16="http://schemas.microsoft.com/office/drawing/2014/main" xmlns="" id="{95F10A86-B195-354C-84E3-ED17C428F88F}"/>
              </a:ext>
            </a:extLst>
          </p:cNvPr>
          <p:cNvSpPr/>
          <p:nvPr/>
        </p:nvSpPr>
        <p:spPr>
          <a:xfrm>
            <a:off x="1574347" y="1027011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996484" y="230391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31996" y="257024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5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98863" y="-64814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2995007" y="1077325"/>
            <a:ext cx="838981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依據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上個步驟，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完成畫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正方形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100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/>
            </a:r>
            <a:b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</a:b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畫正方形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150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、畫正方形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200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的副程式。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41C59FB1-F8FB-1B47-BF55-91BDAB845747}"/>
              </a:ext>
            </a:extLst>
          </p:cNvPr>
          <p:cNvSpPr/>
          <p:nvPr/>
        </p:nvSpPr>
        <p:spPr>
          <a:xfrm>
            <a:off x="1698863" y="118119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64F428-46F6-B6F6-F598-0D7AFE867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606" y="2630745"/>
            <a:ext cx="4419600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65465D-B4BA-7836-BB0E-4F16DA4BB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76" y="2630745"/>
            <a:ext cx="3286148" cy="159650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991610" y="19173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7122" y="21836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072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20645" y="-78809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設定副程式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2966454" y="1052872"/>
            <a:ext cx="8269571" cy="1361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依據上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個步驟，完成畫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正方形 </a:t>
            </a:r>
            <a: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100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畫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正方形 </a:t>
            </a:r>
            <a: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150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、畫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正方形 </a:t>
            </a:r>
            <a: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200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的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副程式。</a:t>
            </a: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41C59FB1-F8FB-1B47-BF55-91BDAB845747}"/>
              </a:ext>
            </a:extLst>
          </p:cNvPr>
          <p:cNvSpPr/>
          <p:nvPr/>
        </p:nvSpPr>
        <p:spPr>
          <a:xfrm>
            <a:off x="1670310" y="1129293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F09879E-76B2-5DD1-9DE7-142D4D3E9056}"/>
              </a:ext>
            </a:extLst>
          </p:cNvPr>
          <p:cNvSpPr/>
          <p:nvPr/>
        </p:nvSpPr>
        <p:spPr>
          <a:xfrm>
            <a:off x="1720645" y="3728625"/>
            <a:ext cx="25012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7EBC321-6AF6-86A3-7F93-AA6FF18CC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3"/>
          <a:stretch/>
        </p:blipFill>
        <p:spPr bwMode="auto">
          <a:xfrm>
            <a:off x="6546375" y="2770929"/>
            <a:ext cx="14580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3F58345-A381-7FAB-0BAC-1BB34241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r="-49"/>
          <a:stretch/>
        </p:blipFill>
        <p:spPr bwMode="auto">
          <a:xfrm>
            <a:off x="4622139" y="2770929"/>
            <a:ext cx="14580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24BBF6FA-EF31-890A-05E1-36E352EDF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2"/>
          <a:stretch/>
        </p:blipFill>
        <p:spPr bwMode="auto">
          <a:xfrm>
            <a:off x="8363031" y="2753000"/>
            <a:ext cx="145513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985056" y="242358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020568" y="268991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83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74347" y="-8890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呼叫副程式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84255" y="1054100"/>
            <a:ext cx="745652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將下方積木進行組裝，讓小貓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向右畫出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四個逐漸擴大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的正方形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8B081DB-E6ED-4345-B10C-9FE563464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99" y="2520494"/>
            <a:ext cx="4531995" cy="37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FEA45DD6-4665-B44A-90E7-84BC1C99CDEF}"/>
              </a:ext>
            </a:extLst>
          </p:cNvPr>
          <p:cNvSpPr/>
          <p:nvPr/>
        </p:nvSpPr>
        <p:spPr>
          <a:xfrm>
            <a:off x="1648615" y="1119201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985056" y="191417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0568" y="218050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31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20573" y="-79157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呼叫副程式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2004972" y="1001878"/>
            <a:ext cx="745652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將下方積木進行組裝，讓小貓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向右畫出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四個逐漸擴大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的正方形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8B3BA6F-78C1-CB48-A44D-4B0467218E65}"/>
              </a:ext>
            </a:extLst>
          </p:cNvPr>
          <p:cNvSpPr/>
          <p:nvPr/>
        </p:nvSpPr>
        <p:spPr>
          <a:xfrm>
            <a:off x="1825270" y="2189390"/>
            <a:ext cx="52537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EBA1F73-894C-5E48-A21D-3A8FB62BB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23" y="2963863"/>
            <a:ext cx="2141304" cy="32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A5016FBF-F7CC-0F42-BD11-F082339D8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781"/>
          <a:stretch/>
        </p:blipFill>
        <p:spPr bwMode="auto">
          <a:xfrm>
            <a:off x="4588354" y="2809239"/>
            <a:ext cx="1434447" cy="342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F355C893-03B3-D840-B846-D88110C45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3"/>
          <a:stretch/>
        </p:blipFill>
        <p:spPr bwMode="auto">
          <a:xfrm>
            <a:off x="7540353" y="2809316"/>
            <a:ext cx="1434447" cy="342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779062F-F223-4045-8A49-A62D1AD3F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r="-49"/>
          <a:stretch/>
        </p:blipFill>
        <p:spPr bwMode="auto">
          <a:xfrm>
            <a:off x="6064353" y="2809239"/>
            <a:ext cx="1434447" cy="342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B53CBC58-B8B0-A64D-8B56-F76A5F5AC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2"/>
          <a:stretch/>
        </p:blipFill>
        <p:spPr bwMode="auto">
          <a:xfrm>
            <a:off x="9016306" y="2809316"/>
            <a:ext cx="1431624" cy="342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F512FAC-5615-D84E-84FC-2E2222B7E3DA}"/>
              </a:ext>
            </a:extLst>
          </p:cNvPr>
          <p:cNvSpPr/>
          <p:nvPr/>
        </p:nvSpPr>
        <p:spPr>
          <a:xfrm>
            <a:off x="1720573" y="6245396"/>
            <a:ext cx="3307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0000"/>
              </a:buClr>
              <a:buSzPts val="2800"/>
            </a:pP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orbel"/>
                <a:sym typeface="Corbel"/>
              </a:rPr>
              <a:t>主程式呼叫各副程式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4E6ABCA8-9884-924F-A1B0-FA69D808F157}"/>
              </a:ext>
            </a:extLst>
          </p:cNvPr>
          <p:cNvSpPr/>
          <p:nvPr/>
        </p:nvSpPr>
        <p:spPr>
          <a:xfrm>
            <a:off x="2023965" y="108118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92165" y="-120558"/>
            <a:ext cx="56515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用副程式參數進行模組化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ED08E0-F2B6-3801-6DE7-D94675453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136" y="1538514"/>
            <a:ext cx="8577006" cy="391522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985056" y="221337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020568" y="247970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93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14501" y="-108085"/>
            <a:ext cx="56515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用副程式參數進行模組化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14501" y="952906"/>
            <a:ext cx="764702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觀察下列四個畫不同大小正方形的副程式，可發現是具有規律性的，運用副程式的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參數設定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，可將四個副程式簡化成一個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90697A92-78D7-4846-BB9C-7A1B42F56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781"/>
          <a:stretch/>
        </p:blipFill>
        <p:spPr bwMode="auto">
          <a:xfrm>
            <a:off x="2812201" y="3045100"/>
            <a:ext cx="14580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477AB586-79C8-8744-92E9-D4D342B16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3"/>
          <a:stretch/>
        </p:blipFill>
        <p:spPr bwMode="auto">
          <a:xfrm>
            <a:off x="5764200" y="3045100"/>
            <a:ext cx="14580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B80FB5FC-1D86-A246-97BE-310158869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r="-49"/>
          <a:stretch/>
        </p:blipFill>
        <p:spPr bwMode="auto">
          <a:xfrm>
            <a:off x="4288200" y="3045100"/>
            <a:ext cx="14580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5EE26656-E63F-8940-B124-2B16ABA25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2"/>
          <a:stretch/>
        </p:blipFill>
        <p:spPr bwMode="auto">
          <a:xfrm>
            <a:off x="7240200" y="3045100"/>
            <a:ext cx="145513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375;p39">
            <a:extLst>
              <a:ext uri="{FF2B5EF4-FFF2-40B4-BE49-F238E27FC236}">
                <a16:creationId xmlns:a16="http://schemas.microsoft.com/office/drawing/2014/main" xmlns="" id="{CCFF1529-70A4-724B-BCC6-08E9BC770B30}"/>
              </a:ext>
            </a:extLst>
          </p:cNvPr>
          <p:cNvSpPr/>
          <p:nvPr/>
        </p:nvSpPr>
        <p:spPr>
          <a:xfrm>
            <a:off x="7657830" y="4458363"/>
            <a:ext cx="649108" cy="604957"/>
          </a:xfrm>
          <a:prstGeom prst="ellipse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" name="Google Shape;375;p39">
            <a:extLst>
              <a:ext uri="{FF2B5EF4-FFF2-40B4-BE49-F238E27FC236}">
                <a16:creationId xmlns:a16="http://schemas.microsoft.com/office/drawing/2014/main" xmlns="" id="{0BD7AAC1-363F-B741-81A2-197F796224ED}"/>
              </a:ext>
            </a:extLst>
          </p:cNvPr>
          <p:cNvSpPr/>
          <p:nvPr/>
        </p:nvSpPr>
        <p:spPr>
          <a:xfrm>
            <a:off x="6215658" y="4458362"/>
            <a:ext cx="649108" cy="604957"/>
          </a:xfrm>
          <a:prstGeom prst="ellipse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375;p39">
            <a:extLst>
              <a:ext uri="{FF2B5EF4-FFF2-40B4-BE49-F238E27FC236}">
                <a16:creationId xmlns:a16="http://schemas.microsoft.com/office/drawing/2014/main" xmlns="" id="{7436B6FB-2AB8-A74C-8362-5F240D81823A}"/>
              </a:ext>
            </a:extLst>
          </p:cNvPr>
          <p:cNvSpPr/>
          <p:nvPr/>
        </p:nvSpPr>
        <p:spPr>
          <a:xfrm>
            <a:off x="4719551" y="4409302"/>
            <a:ext cx="649108" cy="604957"/>
          </a:xfrm>
          <a:prstGeom prst="ellipse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375;p39">
            <a:extLst>
              <a:ext uri="{FF2B5EF4-FFF2-40B4-BE49-F238E27FC236}">
                <a16:creationId xmlns:a16="http://schemas.microsoft.com/office/drawing/2014/main" xmlns="" id="{0AC64F0C-8572-F249-9405-80697BABAF65}"/>
              </a:ext>
            </a:extLst>
          </p:cNvPr>
          <p:cNvSpPr/>
          <p:nvPr/>
        </p:nvSpPr>
        <p:spPr>
          <a:xfrm>
            <a:off x="3228590" y="4409302"/>
            <a:ext cx="649108" cy="604957"/>
          </a:xfrm>
          <a:prstGeom prst="ellipse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809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49554" y="-88900"/>
            <a:ext cx="56515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如何設定副程式參數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E61AFB2-AED9-BA43-8FB2-6FEDB3E06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7" y="1978661"/>
            <a:ext cx="2613516" cy="419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3F6D38C-D401-C643-808A-A1ABB8721776}"/>
              </a:ext>
            </a:extLst>
          </p:cNvPr>
          <p:cNvSpPr/>
          <p:nvPr/>
        </p:nvSpPr>
        <p:spPr>
          <a:xfrm>
            <a:off x="1844842" y="1199751"/>
            <a:ext cx="68355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新增畫正方形的函式積木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6.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點選小貓角色，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再點選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函式積木類別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7.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按下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建立一個積木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xmlns="" id="{B1E9687B-7219-6648-9C00-7B5D9A255D4B}"/>
              </a:ext>
            </a:extLst>
          </p:cNvPr>
          <p:cNvSpPr/>
          <p:nvPr/>
        </p:nvSpPr>
        <p:spPr>
          <a:xfrm>
            <a:off x="1749554" y="1246888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82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49554" y="-92605"/>
            <a:ext cx="56515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如何設定副程式參數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3F6D38C-D401-C643-808A-A1ABB8721776}"/>
              </a:ext>
            </a:extLst>
          </p:cNvPr>
          <p:cNvSpPr/>
          <p:nvPr/>
        </p:nvSpPr>
        <p:spPr>
          <a:xfrm>
            <a:off x="1749554" y="1246888"/>
            <a:ext cx="683558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新增畫正方形的函式積木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8.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命名為畫正方形。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9.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點選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添加輸入方塊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（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數字或文字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），並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輸入邊長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10.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按下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確定</a:t>
            </a: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鍵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BD112AA-CF95-A34C-8870-2AC7432EF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14" y="2705100"/>
            <a:ext cx="4151087" cy="314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19A2F540-826A-4044-8AF4-DC8A4DF6F6B0}"/>
              </a:ext>
            </a:extLst>
          </p:cNvPr>
          <p:cNvSpPr/>
          <p:nvPr/>
        </p:nvSpPr>
        <p:spPr>
          <a:xfrm>
            <a:off x="1749554" y="1246888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985056" y="226520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0568" y="25315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92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2006228" y="-95566"/>
            <a:ext cx="56515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如何設定副程式參數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3F6D38C-D401-C643-808A-A1ABB8721776}"/>
              </a:ext>
            </a:extLst>
          </p:cNvPr>
          <p:cNvSpPr/>
          <p:nvPr/>
        </p:nvSpPr>
        <p:spPr>
          <a:xfrm>
            <a:off x="1828800" y="1135584"/>
            <a:ext cx="683558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  新增畫正方形的函式積木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D4D8ECBB-9655-344F-BBA0-4B38A7EFD2AE}"/>
              </a:ext>
            </a:extLst>
          </p:cNvPr>
          <p:cNvGrpSpPr/>
          <p:nvPr/>
        </p:nvGrpSpPr>
        <p:grpSpPr>
          <a:xfrm>
            <a:off x="2332900" y="2566900"/>
            <a:ext cx="7704000" cy="2880000"/>
            <a:chOff x="720000" y="3060000"/>
            <a:chExt cx="7704000" cy="2880000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xmlns="" id="{66629A10-EF6B-E445-93B5-D0865CD93994}"/>
                </a:ext>
              </a:extLst>
            </p:cNvPr>
            <p:cNvGrpSpPr/>
            <p:nvPr/>
          </p:nvGrpSpPr>
          <p:grpSpPr>
            <a:xfrm>
              <a:off x="720000" y="3060000"/>
              <a:ext cx="7704000" cy="2880000"/>
              <a:chOff x="359384" y="4149128"/>
              <a:chExt cx="7704000" cy="2880000"/>
            </a:xfrm>
          </p:grpSpPr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xmlns="" id="{CAC7744A-26CC-8D4B-8F41-1AFBB16F8E51}"/>
                  </a:ext>
                </a:extLst>
              </p:cNvPr>
              <p:cNvGrpSpPr/>
              <p:nvPr/>
            </p:nvGrpSpPr>
            <p:grpSpPr>
              <a:xfrm>
                <a:off x="359384" y="4149128"/>
                <a:ext cx="7704000" cy="2880000"/>
                <a:chOff x="3131840" y="2880000"/>
                <a:chExt cx="7704000" cy="2880000"/>
              </a:xfrm>
            </p:grpSpPr>
            <p:sp>
              <p:nvSpPr>
                <p:cNvPr id="13" name="圓角矩形 12">
                  <a:extLst>
                    <a:ext uri="{FF2B5EF4-FFF2-40B4-BE49-F238E27FC236}">
                      <a16:creationId xmlns:a16="http://schemas.microsoft.com/office/drawing/2014/main" xmlns="" id="{B9617D78-7501-1944-8E33-326B411DB277}"/>
                    </a:ext>
                  </a:extLst>
                </p:cNvPr>
                <p:cNvSpPr/>
                <p:nvPr/>
              </p:nvSpPr>
              <p:spPr>
                <a:xfrm>
                  <a:off x="3131840" y="3096000"/>
                  <a:ext cx="7704000" cy="266400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25400">
                  <a:solidFill>
                    <a:srgbClr val="01AEA6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zh-TW" alt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標楷體" pitchFamily="65" charset="-120"/>
                  </a:endParaRPr>
                </a:p>
              </p:txBody>
            </p:sp>
            <p:sp>
              <p:nvSpPr>
                <p:cNvPr id="14" name="圓角矩形 13">
                  <a:extLst>
                    <a:ext uri="{FF2B5EF4-FFF2-40B4-BE49-F238E27FC236}">
                      <a16:creationId xmlns:a16="http://schemas.microsoft.com/office/drawing/2014/main" xmlns="" id="{BFB3E9A7-B186-674F-A8EE-350BF0FEB6FF}"/>
                    </a:ext>
                  </a:extLst>
                </p:cNvPr>
                <p:cNvSpPr/>
                <p:nvPr/>
              </p:nvSpPr>
              <p:spPr>
                <a:xfrm>
                  <a:off x="3131840" y="2880000"/>
                  <a:ext cx="1296000" cy="432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8CD1CE"/>
                </a:solidFill>
                <a:ln w="25400">
                  <a:solidFill>
                    <a:srgbClr val="01AEA6"/>
                  </a:solidFill>
                </a:ln>
              </p:spPr>
              <p:txBody>
                <a:bodyPr rtlCol="0" anchor="ctr"/>
                <a:lstStyle/>
                <a:p>
                  <a:pPr algn="ctr"/>
                  <a:r>
                    <a:rPr lang="zh-TW" alt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小提示</a:t>
                  </a:r>
                </a:p>
              </p:txBody>
            </p:sp>
          </p:grp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xmlns="" id="{94924117-F2C3-184C-9513-F5A1CF5BD7E5}"/>
                  </a:ext>
                </a:extLst>
              </p:cNvPr>
              <p:cNvSpPr txBox="1"/>
              <p:nvPr/>
            </p:nvSpPr>
            <p:spPr>
              <a:xfrm>
                <a:off x="467384" y="4642528"/>
                <a:ext cx="7488000" cy="79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t" anchorCtr="0">
                <a:noAutofit/>
              </a:bodyPr>
              <a:lstStyle>
                <a:defPPr>
                  <a:defRPr lang="en-US"/>
                </a:defPPr>
                <a:lvl1pPr>
                  <a:lnSpc>
                    <a:spcPts val="2800"/>
                  </a:lnSpc>
                  <a:defRPr sz="2000" b="0">
                    <a:solidFill>
                      <a:schemeClr val="tx1"/>
                    </a:solidFill>
                    <a:latin typeface="+mj-lt"/>
                    <a:ea typeface="標楷體" pitchFamily="65" charset="-120"/>
                  </a:defRPr>
                </a:lvl1pPr>
              </a:lstStyle>
              <a:p>
                <a:pPr>
                  <a:lnSpc>
                    <a:spcPts val="3700"/>
                  </a:lnSpc>
                </a:pPr>
                <a:r>
                  <a:rPr lang="zh-TW" altLang="en-US" sz="24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撰寫副程式的參數時，可利用</a:t>
                </a:r>
                <a:r>
                  <a:rPr lang="zh-TW" alt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ITI SC MEDIUM" pitchFamily="2" charset="-128"/>
                    <a:ea typeface="HEITI SC MEDIUM" pitchFamily="2" charset="-128"/>
                  </a:rPr>
                  <a:t>添加輸入方塊</a:t>
                </a:r>
                <a:r>
                  <a:rPr lang="zh-TW" altLang="en-US" sz="24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，來存入資</a:t>
                </a:r>
                <a:endParaRPr lang="en-US" altLang="zh-TW" sz="24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pPr>
                  <a:lnSpc>
                    <a:spcPts val="3700"/>
                  </a:lnSpc>
                </a:pPr>
                <a:r>
                  <a:rPr lang="zh-TW" altLang="en-US" sz="24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料給副程式使用。</a:t>
                </a:r>
              </a:p>
            </p:txBody>
          </p:sp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xmlns="" id="{FE072B04-97E5-6B4F-A1A2-F7306095E9F5}"/>
                  </a:ext>
                </a:extLst>
              </p:cNvPr>
              <p:cNvSpPr txBox="1"/>
              <p:nvPr/>
            </p:nvSpPr>
            <p:spPr>
              <a:xfrm>
                <a:off x="467544" y="4581128"/>
                <a:ext cx="5040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t" anchorCtr="0">
                <a:noAutofit/>
              </a:bodyPr>
              <a:lstStyle>
                <a:defPPr>
                  <a:defRPr lang="en-US"/>
                </a:defPPr>
                <a:lvl1pPr>
                  <a:lnSpc>
                    <a:spcPts val="2800"/>
                  </a:lnSpc>
                  <a:defRPr sz="2000" b="0">
                    <a:solidFill>
                      <a:schemeClr val="tx1"/>
                    </a:solidFill>
                    <a:latin typeface="+mj-lt"/>
                    <a:ea typeface="標楷體" pitchFamily="65" charset="-120"/>
                  </a:defRPr>
                </a:lvl1pPr>
              </a:lstStyle>
              <a:p>
                <a:pPr>
                  <a:lnSpc>
                    <a:spcPts val="3200"/>
                  </a:lnSpc>
                </a:pPr>
                <a:endParaRPr lang="zh-TW" altLang="en-US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B5148C58-7740-8848-83D1-4BA7977F1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00" y="4752000"/>
              <a:ext cx="7488000" cy="106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40A06017-EAAF-FD40-AAD4-3DF9D8F534B3}"/>
              </a:ext>
            </a:extLst>
          </p:cNvPr>
          <p:cNvSpPr/>
          <p:nvPr/>
        </p:nvSpPr>
        <p:spPr>
          <a:xfrm>
            <a:off x="2006228" y="118140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8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979BD22F-DEF6-FE4D-86AC-FAFE1F5D6441}"/>
              </a:ext>
            </a:extLst>
          </p:cNvPr>
          <p:cNvSpPr txBox="1">
            <a:spLocks/>
          </p:cNvSpPr>
          <p:nvPr/>
        </p:nvSpPr>
        <p:spPr>
          <a:xfrm>
            <a:off x="2712715" y="-133975"/>
            <a:ext cx="4258877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模組化的概念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4BF049B-B177-F242-9F5D-08ABA913FCFD}"/>
              </a:ext>
            </a:extLst>
          </p:cNvPr>
          <p:cNvSpPr/>
          <p:nvPr/>
        </p:nvSpPr>
        <p:spPr>
          <a:xfrm>
            <a:off x="2805311" y="1479061"/>
            <a:ext cx="5724644" cy="13029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7" indent="-358775" algn="ctr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想一想，日常生活中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  <a:p>
            <a:pPr marL="179387" indent="-358775" algn="ctr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有哪些模組化概念的例子？</a:t>
            </a: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7" name="圖片 5">
            <a:extLst>
              <a:ext uri="{FF2B5EF4-FFF2-40B4-BE49-F238E27FC236}">
                <a16:creationId xmlns:a16="http://schemas.microsoft.com/office/drawing/2014/main" xmlns="" id="{58FC60A8-E05E-9340-BA53-41502E66D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99" r="61497"/>
          <a:stretch/>
        </p:blipFill>
        <p:spPr bwMode="auto">
          <a:xfrm>
            <a:off x="4469760" y="2781981"/>
            <a:ext cx="2058235" cy="3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3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02676" y="-101227"/>
            <a:ext cx="56515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如何設定副程式參數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3F6D38C-D401-C643-808A-A1ABB8721776}"/>
              </a:ext>
            </a:extLst>
          </p:cNvPr>
          <p:cNvSpPr/>
          <p:nvPr/>
        </p:nvSpPr>
        <p:spPr>
          <a:xfrm>
            <a:off x="1828800" y="1135584"/>
            <a:ext cx="8390021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依下方提示組裝積木，完成畫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不同大小正方形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的副程式。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08E64C1A-7B76-594C-827F-F76C3BF1B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59" y="3022577"/>
            <a:ext cx="4785625" cy="281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3">
            <a:extLst>
              <a:ext uri="{FF2B5EF4-FFF2-40B4-BE49-F238E27FC236}">
                <a16:creationId xmlns:a16="http://schemas.microsoft.com/office/drawing/2014/main" xmlns="" id="{F8090C34-EB78-544E-85D5-C23EBAC27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693" y="2690881"/>
            <a:ext cx="3106649" cy="313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1.</a:t>
            </a:r>
            <a:r>
              <a:rPr lang="zh-TW" altLang="en-US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如何讓程式執行的速度慢一些？</a:t>
            </a: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2.	</a:t>
            </a:r>
            <a:r>
              <a:rPr lang="zh-TW" altLang="en-US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為何不用　　　　 ，而是使用　　　　 ？</a:t>
            </a:r>
            <a:endParaRPr lang="en-US" altLang="zh-TW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3. </a:t>
            </a:r>
            <a:r>
              <a:rPr lang="zh-TW" altLang="en-US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完成後，與步驟</a:t>
            </a:r>
            <a:r>
              <a:rPr lang="en-US" altLang="zh-TW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4</a:t>
            </a:r>
            <a:r>
              <a:rPr lang="zh-TW" altLang="en-US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，步驟</a:t>
            </a:r>
            <a:r>
              <a:rPr lang="en-US" altLang="zh-TW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</a:t>
            </a:r>
            <a:r>
              <a:rPr lang="zh-TW" altLang="en-US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的副程式有何不同之處？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A7AA270C-B4D8-8C4B-9197-6BD82505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90" y="4025900"/>
            <a:ext cx="941589" cy="35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31F52DF5-9E31-0941-B2B0-F5FD223C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505" y="4439103"/>
            <a:ext cx="938973" cy="36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3C3115AC-49CB-E143-AEB2-D06AC510E280}"/>
              </a:ext>
            </a:extLst>
          </p:cNvPr>
          <p:cNvSpPr/>
          <p:nvPr/>
        </p:nvSpPr>
        <p:spPr>
          <a:xfrm>
            <a:off x="1781638" y="1214804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8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85056" y="216010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242643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9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60877" y="-87626"/>
            <a:ext cx="56515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如何設定副程式參數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DA9CCC0-109B-4B4C-AD31-C5E5D024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184" y="2526300"/>
            <a:ext cx="20097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398E518-9161-624F-9353-8771E461E7BE}"/>
              </a:ext>
            </a:extLst>
          </p:cNvPr>
          <p:cNvSpPr/>
          <p:nvPr/>
        </p:nvSpPr>
        <p:spPr>
          <a:xfrm>
            <a:off x="3112635" y="2572333"/>
            <a:ext cx="19287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  <a:endParaRPr lang="zh-TW" altLang="en-US" sz="32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9417BB9-F2FA-5544-974B-C40B392B1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635" y="5212081"/>
            <a:ext cx="2947987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358775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800"/>
              </a:spcBef>
            </a:pP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8"/>
                <a:sym typeface="Arial Unicode MS" panose="020B0604020202020204" pitchFamily="34" charset="-128"/>
              </a:rPr>
              <a:t>可讓執行速度變慢→ </a:t>
            </a:r>
            <a:endParaRPr lang="en-US" altLang="zh-TW" sz="2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8"/>
              <a:sym typeface="Arial Unicode MS" panose="020B0604020202020204" pitchFamily="34" charset="-128"/>
            </a:endParaRPr>
          </a:p>
          <a:p>
            <a:pPr>
              <a:spcBef>
                <a:spcPts val="800"/>
              </a:spcBef>
            </a:pP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endParaRPr lang="zh-TW" altLang="en-US" sz="2400" b="1" dirty="0">
              <a:latin typeface="Arial Unicode MS" panose="020B0604020202020204" pitchFamily="34" charset="-128"/>
              <a:ea typeface="Microsoft JhengHei" panose="020B0604030504040204" pitchFamily="34" charset="-120"/>
              <a:cs typeface="Arial Unicode MS" panose="020B0604020202020204" pitchFamily="34" charset="-128"/>
              <a:sym typeface="Arial Unicode MS" panose="020B0604020202020204" pitchFamily="34" charset="-128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26CA761-1FDA-8C4A-A782-DCF3B74BA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634" y="3769431"/>
            <a:ext cx="2947987" cy="14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358775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800"/>
              </a:spcBef>
            </a:pP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8"/>
                <a:sym typeface="Arial Unicode MS" panose="020B0604020202020204" pitchFamily="34" charset="-128"/>
              </a:rPr>
              <a:t>可彈性輸入參數，</a:t>
            </a:r>
            <a:endParaRPr lang="en-US" altLang="zh-TW" sz="2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8"/>
              <a:sym typeface="Arial Unicode MS" panose="020B0604020202020204" pitchFamily="34" charset="-128"/>
            </a:endParaRPr>
          </a:p>
          <a:p>
            <a:pPr>
              <a:spcBef>
                <a:spcPts val="800"/>
              </a:spcBef>
            </a:pP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8"/>
                <a:sym typeface="Arial Unicode MS" panose="020B0604020202020204" pitchFamily="34" charset="-128"/>
              </a:rPr>
              <a:t>繪製不同的正方形→ </a:t>
            </a:r>
            <a:endParaRPr lang="en-US" altLang="zh-TW" sz="2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8"/>
              <a:sym typeface="Arial Unicode MS" panose="020B0604020202020204" pitchFamily="34" charset="-128"/>
            </a:endParaRPr>
          </a:p>
          <a:p>
            <a:pPr>
              <a:spcBef>
                <a:spcPts val="800"/>
              </a:spcBef>
            </a:pPr>
            <a:r>
              <a:rPr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endParaRPr lang="zh-TW" altLang="en-US" sz="2400" b="1" dirty="0">
              <a:solidFill>
                <a:srgbClr val="C00000"/>
              </a:solidFill>
              <a:latin typeface="Arial Unicode MS" panose="020B0604020202020204" pitchFamily="34" charset="-128"/>
              <a:ea typeface="Microsoft JhengHei" panose="020B0604030504040204" pitchFamily="34" charset="-120"/>
              <a:cs typeface="Arial Unicode MS" panose="020B0604020202020204" pitchFamily="34" charset="-128"/>
              <a:sym typeface="Arial Unicode MS" panose="020B0604020202020204" pitchFamily="34" charset="-128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5B4A0DCC-F636-A54F-A986-B02DC8CE7D38}"/>
              </a:ext>
            </a:extLst>
          </p:cNvPr>
          <p:cNvSpPr/>
          <p:nvPr/>
        </p:nvSpPr>
        <p:spPr>
          <a:xfrm>
            <a:off x="1828800" y="1055374"/>
            <a:ext cx="8390021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依下方提示組裝積木，完成畫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不同大小正方形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的副程式。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42DB70C0-DDE9-A142-AAEF-A61B1F2F150A}"/>
              </a:ext>
            </a:extLst>
          </p:cNvPr>
          <p:cNvSpPr/>
          <p:nvPr/>
        </p:nvSpPr>
        <p:spPr>
          <a:xfrm>
            <a:off x="1781638" y="1134594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8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55227" y="-107950"/>
            <a:ext cx="56515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如何呼叫副程式參數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ED077F5B-C6E9-E747-AFF8-DCB9220C2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692" y="2690881"/>
            <a:ext cx="3316008" cy="313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1.</a:t>
            </a:r>
            <a:r>
              <a:rPr lang="zh-TW" altLang="en-US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               代表什麼意思？</a:t>
            </a:r>
            <a:endParaRPr lang="en-US" altLang="zh-TW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TW" altLang="en-US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2.	</a:t>
            </a:r>
            <a:r>
              <a:rPr lang="zh-TW" altLang="en-US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四個正方形的邊長要設為多少？</a:t>
            </a:r>
            <a:endParaRPr lang="en-US" altLang="zh-TW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BD96DF4-D1E5-4846-B8AE-2EC9A8774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7941" b="65819"/>
          <a:stretch/>
        </p:blipFill>
        <p:spPr bwMode="auto">
          <a:xfrm>
            <a:off x="2676700" y="3224053"/>
            <a:ext cx="897974" cy="35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827CE35-5C10-F245-BAAD-E727C7B17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24" y="2807606"/>
            <a:ext cx="4555798" cy="230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1C8FA2C-A3A6-EA44-BE7B-49D6D7E557E9}"/>
              </a:ext>
            </a:extLst>
          </p:cNvPr>
          <p:cNvSpPr/>
          <p:nvPr/>
        </p:nvSpPr>
        <p:spPr>
          <a:xfrm>
            <a:off x="1941094" y="1183710"/>
            <a:ext cx="8726907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依下方提示組裝積木，讓小貓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向右畫出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四個逐漸擴大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的正方形。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6594E774-DFFB-2546-997B-7D0F477CEE69}"/>
              </a:ext>
            </a:extLst>
          </p:cNvPr>
          <p:cNvSpPr/>
          <p:nvPr/>
        </p:nvSpPr>
        <p:spPr>
          <a:xfrm>
            <a:off x="1893932" y="1262930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9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985056" y="221288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1020568" y="247921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93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D743312-DB75-1346-B62A-50650EFF5BB0}"/>
              </a:ext>
            </a:extLst>
          </p:cNvPr>
          <p:cNvSpPr/>
          <p:nvPr/>
        </p:nvSpPr>
        <p:spPr>
          <a:xfrm>
            <a:off x="9005456" y="0"/>
            <a:ext cx="1662545" cy="1731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81638" y="-92403"/>
            <a:ext cx="56515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8.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如何呼叫副程式參數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398E518-9161-624F-9353-8771E461E7BE}"/>
              </a:ext>
            </a:extLst>
          </p:cNvPr>
          <p:cNvSpPr/>
          <p:nvPr/>
        </p:nvSpPr>
        <p:spPr>
          <a:xfrm>
            <a:off x="2991336" y="2894051"/>
            <a:ext cx="19287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  <a:endParaRPr lang="zh-TW" altLang="en-US" sz="3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8570026-8064-7E4E-82E1-E5FAEA0D0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90" y="2747189"/>
            <a:ext cx="21812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5">
            <a:extLst>
              <a:ext uri="{FF2B5EF4-FFF2-40B4-BE49-F238E27FC236}">
                <a16:creationId xmlns:a16="http://schemas.microsoft.com/office/drawing/2014/main" xmlns="" id="{E8D61C0D-CA0E-D348-875C-C4CDF2C48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16" y="4589422"/>
            <a:ext cx="119538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D019B68-C207-774D-BC8E-E4BCAB186BC8}"/>
              </a:ext>
            </a:extLst>
          </p:cNvPr>
          <p:cNvSpPr/>
          <p:nvPr/>
        </p:nvSpPr>
        <p:spPr>
          <a:xfrm>
            <a:off x="2635830" y="3947636"/>
            <a:ext cx="3307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0000"/>
              </a:buClr>
              <a:buSzPts val="2800"/>
            </a:pP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orbel"/>
                <a:sym typeface="Corbel"/>
              </a:rPr>
              <a:t>主程式呼叫副程式，</a:t>
            </a:r>
            <a:endParaRPr lang="en-US" altLang="zh-TW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orbel"/>
              <a:sym typeface="Corbel"/>
            </a:endParaRPr>
          </a:p>
          <a:p>
            <a:pPr>
              <a:buClr>
                <a:srgbClr val="FF0000"/>
              </a:buClr>
              <a:buSzPts val="2800"/>
            </a:pP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orbel"/>
                <a:sym typeface="Corbel"/>
              </a:rPr>
              <a:t>填入想要的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orbel"/>
                <a:sym typeface="Corbel"/>
              </a:rPr>
              <a:t>參數</a:t>
            </a:r>
            <a:r>
              <a:rPr lang="zh-TW" altLang="en-US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orbel"/>
                <a:sym typeface="Corbel"/>
              </a:rPr>
              <a:t>即可</a:t>
            </a:r>
          </a:p>
        </p:txBody>
      </p:sp>
      <p:pic>
        <p:nvPicPr>
          <p:cNvPr id="12" name="圖片 11">
            <a:hlinkClick r:id="rId5"/>
            <a:extLst>
              <a:ext uri="{FF2B5EF4-FFF2-40B4-BE49-F238E27FC236}">
                <a16:creationId xmlns:a16="http://schemas.microsoft.com/office/drawing/2014/main" xmlns="" id="{A542BBF5-A0A8-6444-89E2-3A55E78D0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218821" y="40119"/>
            <a:ext cx="1927205" cy="118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5565EE63-EEB3-9846-AD35-DDEDA93FB761}"/>
              </a:ext>
            </a:extLst>
          </p:cNvPr>
          <p:cNvSpPr/>
          <p:nvPr/>
        </p:nvSpPr>
        <p:spPr>
          <a:xfrm>
            <a:off x="1828800" y="1037137"/>
            <a:ext cx="8390021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依下方提示組裝積木，讓小貓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向右畫出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四個逐漸擴大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的正方形。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382860E4-BEB4-514A-BDBC-796266C7F6C5}"/>
              </a:ext>
            </a:extLst>
          </p:cNvPr>
          <p:cNvSpPr/>
          <p:nvPr/>
        </p:nvSpPr>
        <p:spPr>
          <a:xfrm>
            <a:off x="1781638" y="1116357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9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3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828800" y="-105297"/>
            <a:ext cx="50673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模組化程式設計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3F6D38C-D401-C643-808A-A1ABB8721776}"/>
              </a:ext>
            </a:extLst>
          </p:cNvPr>
          <p:cNvSpPr/>
          <p:nvPr/>
        </p:nvSpPr>
        <p:spPr>
          <a:xfrm>
            <a:off x="1828800" y="1021283"/>
            <a:ext cx="7289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回想看看，這個範例我們使用三種不同的方式來完成「畫逐漸擴大的正方形」，說說看，這三種方式的優點與缺點為何？你比較喜歡哪一種方法？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2BCD18D5-590E-0D44-9EB0-E756F7A97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53" y="3728028"/>
            <a:ext cx="5884847" cy="718640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傳統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未模組化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xmlns="" id="{30451EA6-C292-0840-9AEC-AF3B0895B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53" y="4642428"/>
            <a:ext cx="5884847" cy="718640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副程式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進行模組化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1EAA4B-A8CB-E144-B1D0-B118EB914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52" y="5556828"/>
            <a:ext cx="5884848" cy="718640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副程式的參數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進行模組化</a:t>
            </a:r>
          </a:p>
        </p:txBody>
      </p:sp>
    </p:spTree>
    <p:extLst>
      <p:ext uri="{BB962C8B-B14F-4D97-AF65-F5344CB8AC3E}">
        <p14:creationId xmlns:p14="http://schemas.microsoft.com/office/powerpoint/2010/main" val="23987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CD6AE82-9D83-6355-4D2D-5A1E6290D94B}"/>
              </a:ext>
            </a:extLst>
          </p:cNvPr>
          <p:cNvSpPr/>
          <p:nvPr/>
        </p:nvSpPr>
        <p:spPr>
          <a:xfrm>
            <a:off x="8619068" y="1407886"/>
            <a:ext cx="2048933" cy="545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66754" y="-101227"/>
            <a:ext cx="50673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模組化程式設計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8AEAC1-6421-C43D-7CBD-583B2E439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800" y="964614"/>
            <a:ext cx="3629914" cy="280049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DF082355-A25F-E846-E294-16ECC6B08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948" y="3765112"/>
            <a:ext cx="7226300" cy="29972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977339" y="19173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1012851" y="21836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05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89904" y="-8890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模組化程式設計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19215" y="960147"/>
            <a:ext cx="871729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這三種方式的優點與缺點為何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 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你喜歡哪一種方法？ </a:t>
            </a:r>
          </a:p>
          <a:p>
            <a:pPr hangingPunct="1">
              <a:lnSpc>
                <a:spcPct val="120000"/>
              </a:lnSpc>
              <a:defRPr/>
            </a:pPr>
            <a:endParaRPr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94F20E78-D594-2F4E-B2CB-691E55E638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543" y="2265019"/>
            <a:ext cx="3751936" cy="39571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B651230-5BF9-F248-89AC-4C5954250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47" y="1458716"/>
            <a:ext cx="3977055" cy="480040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D6477759-95DF-1544-BC26-3F39DA35BEE3}"/>
              </a:ext>
            </a:extLst>
          </p:cNvPr>
          <p:cNvSpPr/>
          <p:nvPr/>
        </p:nvSpPr>
        <p:spPr>
          <a:xfrm>
            <a:off x="8619068" y="1407886"/>
            <a:ext cx="2048933" cy="649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0985056" y="24890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27553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25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2BCD18D5-590E-0D44-9EB0-E756F7A97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4311" y="1158111"/>
            <a:ext cx="2557081" cy="4717074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未模組化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9A126BD-FE63-5A4D-99B9-02A79B5A6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06" y="1970911"/>
            <a:ext cx="2092912" cy="3657601"/>
          </a:xfrm>
          <a:prstGeom prst="rect">
            <a:avLst/>
          </a:prstGeom>
        </p:spPr>
      </p:pic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94311" y="-110103"/>
            <a:ext cx="50673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模組化程式設計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96800D8E-B6D2-ED4C-AE6F-B65EB446B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358" y="1158111"/>
            <a:ext cx="5554647" cy="4717074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14931E39-43B0-2C4B-950B-0DE9E8F4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60" y="1856612"/>
            <a:ext cx="1572863" cy="240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7D7EDC2E-8C02-A248-9817-E785F2E86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781"/>
          <a:stretch/>
        </p:blipFill>
        <p:spPr bwMode="auto">
          <a:xfrm>
            <a:off x="5973795" y="3516648"/>
            <a:ext cx="95737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75B7FD9-D9CB-2B45-8698-451CEA443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3"/>
          <a:stretch/>
        </p:blipFill>
        <p:spPr bwMode="auto">
          <a:xfrm>
            <a:off x="6999280" y="3516649"/>
            <a:ext cx="952599" cy="227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D0C272BC-4362-594B-A994-FDD252D80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2"/>
          <a:stretch/>
        </p:blipFill>
        <p:spPr bwMode="auto">
          <a:xfrm>
            <a:off x="9126361" y="3542047"/>
            <a:ext cx="95418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A9551294-7889-2842-835A-DD6267CA1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r="-49"/>
          <a:stretch/>
        </p:blipFill>
        <p:spPr bwMode="auto">
          <a:xfrm>
            <a:off x="8019988" y="3542047"/>
            <a:ext cx="95737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1B4D024-6CB8-4D49-845D-BF5EE11AF0D1}"/>
              </a:ext>
            </a:extLst>
          </p:cNvPr>
          <p:cNvSpPr/>
          <p:nvPr/>
        </p:nvSpPr>
        <p:spPr>
          <a:xfrm>
            <a:off x="6202559" y="1315615"/>
            <a:ext cx="3877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用副程式進行模組化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69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82501" y="-88900"/>
            <a:ext cx="50673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模組化程式設計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96800D8E-B6D2-ED4C-AE6F-B65EB446B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654" y="1231900"/>
            <a:ext cx="6113447" cy="518160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1B4D024-6CB8-4D49-845D-BF5EE11AF0D1}"/>
              </a:ext>
            </a:extLst>
          </p:cNvPr>
          <p:cNvSpPr/>
          <p:nvPr/>
        </p:nvSpPr>
        <p:spPr>
          <a:xfrm>
            <a:off x="3068931" y="1356934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副程式的參數進行模組化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1FAD93A-EFB9-2A4F-9A53-4683E4C5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41" y="2220950"/>
            <a:ext cx="21812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AF0B1128-10A5-7049-A402-D10AFFC5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73" y="2182849"/>
            <a:ext cx="20097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3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8FAE423-8679-1947-B83D-58D1AF7AB0CE}"/>
              </a:ext>
            </a:extLst>
          </p:cNvPr>
          <p:cNvSpPr/>
          <p:nvPr/>
        </p:nvSpPr>
        <p:spPr>
          <a:xfrm>
            <a:off x="9051403" y="1407886"/>
            <a:ext cx="3140597" cy="545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697532" y="-8890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967077"/>
            <a:ext cx="8717293" cy="830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畫逐漸擴大的正六邊形 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範例執行後，小貓從定位的位置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(-90 , 70)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先畫出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個正六邊形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邊長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再向右依序畫出不同邊長的正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六邊形。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邊長增加固定的長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度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小貓向右依序畫完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 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個逐漸擴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大的正六邊形 。 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hangingPunct="1">
              <a:lnSpc>
                <a:spcPct val="120000"/>
              </a:lnSpc>
              <a:defRPr/>
            </a:pP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755C2C7-E7B3-D64D-8ACA-5E081A684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299" y="245656"/>
            <a:ext cx="2453145" cy="1845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B39AF4A0-BEBB-AA45-B9CC-8B2721E0F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89" y="2435690"/>
            <a:ext cx="2520000" cy="189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8D847A5A-74A3-EF48-8E8D-B71261888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960" y="4714842"/>
            <a:ext cx="2520000" cy="190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18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979BD22F-DEF6-FE4D-86AC-FAFE1F5D6441}"/>
              </a:ext>
            </a:extLst>
          </p:cNvPr>
          <p:cNvSpPr txBox="1">
            <a:spLocks/>
          </p:cNvSpPr>
          <p:nvPr/>
        </p:nvSpPr>
        <p:spPr>
          <a:xfrm>
            <a:off x="2805312" y="-18228"/>
            <a:ext cx="4258877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模組化的例子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4BF049B-B177-F242-9F5D-08ABA913FCFD}"/>
              </a:ext>
            </a:extLst>
          </p:cNvPr>
          <p:cNvSpPr/>
          <p:nvPr/>
        </p:nvSpPr>
        <p:spPr>
          <a:xfrm>
            <a:off x="409507" y="1316840"/>
            <a:ext cx="1107829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2112" indent="-5715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【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例一</a:t>
            </a:r>
            <a: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】</a:t>
            </a:r>
            <a:b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</a:b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班級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幹部與小老師，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各自</a:t>
            </a:r>
            <a:r>
              <a:rPr lang="zh-TW" altLang="en-US" sz="36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負責各自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的任務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，當每位都各司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其職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，這個班級就會越來越好。 </a:t>
            </a:r>
          </a:p>
          <a:p>
            <a:pPr marL="392112" indent="-571500">
              <a:spcBef>
                <a:spcPts val="800"/>
              </a:spcBef>
              <a:buFont typeface="Wingdings" panose="05000000000000000000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【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例二</a:t>
            </a:r>
            <a: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】</a:t>
            </a:r>
            <a:br>
              <a:rPr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</a:b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國中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的學習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分成八大領域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，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每個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領域都有專門的教師進行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教學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，完整的將國中階段要</a:t>
            </a: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學習的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內容，完整地提供給學生。 </a:t>
            </a:r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sym typeface="Calibri"/>
              </a:rPr>
              <a:t> </a:t>
            </a:r>
          </a:p>
          <a:p>
            <a:pPr marL="179387" indent="-358775" algn="ctr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2376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46250" y="-88900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967077"/>
            <a:ext cx="87172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畫逐漸擴大的正六邊形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舞臺與角色安排：</a:t>
            </a:r>
            <a:endParaRPr lang="en-US" altLang="zh-TW" sz="40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背景：</a:t>
            </a:r>
            <a:r>
              <a:rPr lang="en" altLang="zh-TW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backdrop1 </a:t>
            </a: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貓角色：</a:t>
            </a:r>
            <a:r>
              <a:rPr lang="en" altLang="zh-TW" sz="40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Sprite1</a:t>
            </a:r>
            <a:endParaRPr lang="zh-TW" altLang="en-US" sz="40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A301CB61-144C-4ACB-ED5E-5978F9459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3"/>
          <a:stretch/>
        </p:blipFill>
        <p:spPr>
          <a:xfrm>
            <a:off x="6919110" y="2023084"/>
            <a:ext cx="3535536" cy="36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7354" y="-125788"/>
            <a:ext cx="4349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A7D52DB-BACD-E847-A812-E4FF9A4B7406}"/>
              </a:ext>
            </a:extLst>
          </p:cNvPr>
          <p:cNvSpPr/>
          <p:nvPr/>
        </p:nvSpPr>
        <p:spPr>
          <a:xfrm>
            <a:off x="1737354" y="967077"/>
            <a:ext cx="8717293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畫逐漸擴大的正六邊形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</a:t>
            </a:r>
            <a:endParaRPr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8C60B07C-0CEF-9A4B-8A93-80F887C78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60" y="2110077"/>
            <a:ext cx="2603500" cy="45847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3ED4EEF1-9D16-A342-AE46-E8F912B3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0" y="2210346"/>
            <a:ext cx="2514600" cy="44323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55CF659-FDAA-93AD-EA7F-4907A3497A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3"/>
          <a:stretch/>
        </p:blipFill>
        <p:spPr>
          <a:xfrm>
            <a:off x="7704041" y="2843406"/>
            <a:ext cx="2750605" cy="28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70927" y="-103188"/>
            <a:ext cx="545147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模組化程式設計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770927" y="1169252"/>
            <a:ext cx="8928100" cy="5410712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模組化的概念，可將原有的問題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拆解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成較小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的問題，然後分別去解決。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◼︎撰寫程式，由主程式去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呼叫副程式，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可讓程式易於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閱讀、維護與修改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，也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有助於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多人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合作開發大程式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◼︎在副程式定義「參數」，可讓副程式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更具彈，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Scratch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是使用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添加輸入方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塊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來描述參數，因此在呼叫須要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傳入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相對應的參數值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36703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報 告 大 綱">
            <a:extLst>
              <a:ext uri="{FF2B5EF4-FFF2-40B4-BE49-F238E27FC236}">
                <a16:creationId xmlns:a16="http://schemas.microsoft.com/office/drawing/2014/main" xmlns="" id="{14741B5B-9494-174F-8B27-EE05C454F7FB}"/>
              </a:ext>
            </a:extLst>
          </p:cNvPr>
          <p:cNvSpPr txBox="1">
            <a:spLocks/>
          </p:cNvSpPr>
          <p:nvPr/>
        </p:nvSpPr>
        <p:spPr>
          <a:xfrm>
            <a:off x="3025995" y="1"/>
            <a:ext cx="378269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目   錄</a:t>
            </a:r>
          </a:p>
        </p:txBody>
      </p:sp>
      <p:sp>
        <p:nvSpPr>
          <p:cNvPr id="21" name="報 告 大 綱">
            <a:extLst>
              <a:ext uri="{FF2B5EF4-FFF2-40B4-BE49-F238E27FC236}">
                <a16:creationId xmlns:a16="http://schemas.microsoft.com/office/drawing/2014/main" xmlns="" id="{394D67B2-C819-CA42-9E54-3E511914533C}"/>
              </a:ext>
            </a:extLst>
          </p:cNvPr>
          <p:cNvSpPr txBox="1">
            <a:spLocks/>
          </p:cNvSpPr>
          <p:nvPr/>
        </p:nvSpPr>
        <p:spPr>
          <a:xfrm>
            <a:off x="3567952" y="1245926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進階程式設計</a:t>
            </a:r>
            <a:r>
              <a:rPr lang="en-US" altLang="zh-TW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xmlns="" id="{885B00C1-0F99-A040-A6B0-A099EFA7F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07" y="2445328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36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模組化的概念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xmlns="" id="{D1FE463A-40EE-C449-A7CA-F619FA73F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07" y="3678391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zh-TW" altLang="en-US" sz="36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6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認識模組化程式設計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0F598A-CA1F-0843-8E28-1D5A3E3B6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02" y="4869885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模組化程式設計的應用</a:t>
            </a:r>
          </a:p>
        </p:txBody>
      </p:sp>
    </p:spTree>
    <p:extLst>
      <p:ext uri="{BB962C8B-B14F-4D97-AF65-F5344CB8AC3E}">
        <p14:creationId xmlns:p14="http://schemas.microsoft.com/office/powerpoint/2010/main" val="11942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◎ 電腦輔助學習趨勢…"/>
          <p:cNvSpPr txBox="1">
            <a:spLocks noGrp="1"/>
          </p:cNvSpPr>
          <p:nvPr>
            <p:ph type="body" sz="half" idx="4294967295"/>
          </p:nvPr>
        </p:nvSpPr>
        <p:spPr>
          <a:xfrm>
            <a:off x="1469985" y="1161216"/>
            <a:ext cx="8809038" cy="41957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以草原為背景，有一隻小鳥和一隻蟲，按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下綠旗後，會隨機產生十隻蟲，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用滑鼠移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動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小鳥，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在蟲上按下滑鼠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可以吃掉蟲，吃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掉一隻蟲後，就會再隨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機的位置產生另一隻。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　　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執行程式，想一想這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個程式是如何運作？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2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562582" y="-1823"/>
            <a:ext cx="5437188" cy="984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小鳥吃蟲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ADF3FD2-8A72-2245-8C49-7340E8D1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b="17508"/>
          <a:stretch/>
        </p:blipFill>
        <p:spPr bwMode="auto">
          <a:xfrm>
            <a:off x="6290377" y="3337560"/>
            <a:ext cx="3769465" cy="284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985056" y="23176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020568" y="25839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10059843" y="763223"/>
            <a:ext cx="2132158" cy="397993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r>
              <a:rPr lang="zh-TW" altLang="en-US" sz="20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小鳥吃</a:t>
            </a:r>
            <a:r>
              <a:rPr lang="zh-TW" altLang="en-US" sz="20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蟲</a:t>
            </a:r>
            <a:r>
              <a:rPr lang="en-US" altLang="zh-TW" sz="20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(11:00)</a:t>
            </a:r>
            <a:endParaRPr lang="zh-TW" altLang="en-US" sz="20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9123217" y="70980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11063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706825" y="-33821"/>
            <a:ext cx="5437188" cy="984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小鳥吃蟲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F3A03F5-A814-5149-8A3F-F438C1AA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25" y="1105798"/>
            <a:ext cx="4073836" cy="321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FA26228-73EB-EF4B-8AD6-B40ABDEC6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19" y="2580429"/>
            <a:ext cx="4230066" cy="362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5">
            <a:extLst>
              <a:ext uri="{FF2B5EF4-FFF2-40B4-BE49-F238E27FC236}">
                <a16:creationId xmlns:a16="http://schemas.microsoft.com/office/drawing/2014/main" xmlns="" id="{2F00AB89-2E00-AB42-BB89-E6DB7984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723" y="4507487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0985056" y="210157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020568" y="236790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89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報 告 大 綱"/>
          <p:cNvSpPr txBox="1">
            <a:spLocks noGrp="1"/>
          </p:cNvSpPr>
          <p:nvPr>
            <p:ph type="title" idx="4294967295"/>
          </p:nvPr>
        </p:nvSpPr>
        <p:spPr>
          <a:xfrm>
            <a:off x="1678329" y="-21852"/>
            <a:ext cx="5437188" cy="984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小鳥吃蟲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38C2EEC5-D198-064C-A33D-DAB8E71F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16" y="1419904"/>
            <a:ext cx="3824255" cy="328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45A703C-009B-F640-ACAD-9A1C86C0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0" y="2762083"/>
            <a:ext cx="4084730" cy="349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5">
            <a:extLst>
              <a:ext uri="{FF2B5EF4-FFF2-40B4-BE49-F238E27FC236}">
                <a16:creationId xmlns:a16="http://schemas.microsoft.com/office/drawing/2014/main" xmlns="" id="{2F00AB89-2E00-AB42-BB89-E6DB7984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723" y="4507487"/>
            <a:ext cx="119538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10985056" y="209959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1020568" y="236592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18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6BAFDC3-4294-D713-C983-909A0B63A87B}"/>
              </a:ext>
            </a:extLst>
          </p:cNvPr>
          <p:cNvSpPr/>
          <p:nvPr/>
        </p:nvSpPr>
        <p:spPr>
          <a:xfrm>
            <a:off x="8619068" y="1407886"/>
            <a:ext cx="2048933" cy="545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64847" y="-96838"/>
            <a:ext cx="396875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範例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小鳥吃蟲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4" name="文字方塊 3">
            <a:extLst>
              <a:ext uri="{FF2B5EF4-FFF2-40B4-BE49-F238E27FC236}">
                <a16:creationId xmlns:a16="http://schemas.microsoft.com/office/drawing/2014/main" xmlns="" id="{4DA951C4-3C10-914D-AB05-5AB54100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847" y="938704"/>
            <a:ext cx="8424863" cy="81831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7BACCF8-2D3A-8443-8F3B-4F1734E5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96" y="1125154"/>
            <a:ext cx="3182072" cy="376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字方塊 3">
            <a:extLst>
              <a:ext uri="{FF2B5EF4-FFF2-40B4-BE49-F238E27FC236}">
                <a16:creationId xmlns:a16="http://schemas.microsoft.com/office/drawing/2014/main" xmlns="" id="{1D9C4970-A9FB-3E4E-8CA2-53D92245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847" y="1783888"/>
            <a:ext cx="701419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建立背景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如何建立蟲與小鳥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角色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？</a:t>
            </a:r>
          </a:p>
          <a:p>
            <a:pPr marL="444500" indent="-444500"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3.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如何處理蟲角色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分身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與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動畫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，並利用副程式將程式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模組化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66AC30-94FB-3B0B-461D-6CFFD860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77" y="4382428"/>
            <a:ext cx="6544125" cy="173534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228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4" name="文字方塊 3">
            <a:extLst>
              <a:ext uri="{FF2B5EF4-FFF2-40B4-BE49-F238E27FC236}">
                <a16:creationId xmlns:a16="http://schemas.microsoft.com/office/drawing/2014/main" xmlns="" id="{4DA951C4-3C10-914D-AB05-5AB54100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010" y="1005005"/>
            <a:ext cx="8424863" cy="81831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問題分析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7BACCF8-2D3A-8443-8F3B-4F1734E5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13" y="1005005"/>
            <a:ext cx="3182072" cy="376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字方塊 3">
            <a:extLst>
              <a:ext uri="{FF2B5EF4-FFF2-40B4-BE49-F238E27FC236}">
                <a16:creationId xmlns:a16="http://schemas.microsoft.com/office/drawing/2014/main" xmlns="" id="{1D9C4970-A9FB-3E4E-8CA2-53D92245C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666" y="1729634"/>
            <a:ext cx="8424862" cy="31083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hangingPunct="1">
              <a:lnSpc>
                <a:spcPct val="120000"/>
              </a:lnSpc>
              <a:defRPr/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4.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如何處理小鳥角色動畫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444500" hangingPunct="1">
              <a:lnSpc>
                <a:spcPct val="120000"/>
              </a:lnSpc>
              <a:defRPr/>
            </a:pP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1. 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執行時，如何讓小鳥隨著滑鼠移動</a:t>
            </a: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</a:p>
          <a:p>
            <a:pPr marL="444500" hangingPunct="1">
              <a:lnSpc>
                <a:spcPct val="120000"/>
              </a:lnSpc>
              <a:defRPr/>
            </a:pP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2. 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執行時，當滑鼠按下時，如何讓小鳥變換造型</a:t>
            </a: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?</a:t>
            </a:r>
            <a:endParaRPr lang="zh-TW" altLang="en-US" sz="22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hangingPunct="1">
              <a:lnSpc>
                <a:spcPct val="120000"/>
              </a:lnSpc>
              <a:defRPr/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360000" indent="-360000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438339-F1BD-04EA-C39D-6185A7DF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499" y="3283796"/>
            <a:ext cx="4064602" cy="3310901"/>
          </a:xfrm>
          <a:prstGeom prst="rect">
            <a:avLst/>
          </a:prstGeom>
        </p:spPr>
      </p:pic>
      <p:sp>
        <p:nvSpPr>
          <p:cNvPr id="3" name="從電腦教室到教室電腦">
            <a:extLst>
              <a:ext uri="{FF2B5EF4-FFF2-40B4-BE49-F238E27FC236}">
                <a16:creationId xmlns:a16="http://schemas.microsoft.com/office/drawing/2014/main" xmlns="" id="{A2BA8176-91BA-6424-4015-DDBC865AC54C}"/>
              </a:ext>
            </a:extLst>
          </p:cNvPr>
          <p:cNvSpPr txBox="1">
            <a:spLocks/>
          </p:cNvSpPr>
          <p:nvPr/>
        </p:nvSpPr>
        <p:spPr>
          <a:xfrm>
            <a:off x="1491411" y="-104266"/>
            <a:ext cx="39687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範例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-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小鳥吃蟲</a:t>
            </a:r>
          </a:p>
        </p:txBody>
      </p:sp>
      <p:sp>
        <p:nvSpPr>
          <p:cNvPr id="9" name="矩形 8"/>
          <p:cNvSpPr/>
          <p:nvPr/>
        </p:nvSpPr>
        <p:spPr>
          <a:xfrm>
            <a:off x="10985056" y="229335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0568" y="255968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478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739900" y="-164060"/>
            <a:ext cx="488632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建立背景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820923" y="978941"/>
            <a:ext cx="89281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流程圖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77" y="1900798"/>
            <a:ext cx="4638297" cy="44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報 告 大 綱">
            <a:extLst>
              <a:ext uri="{FF2B5EF4-FFF2-40B4-BE49-F238E27FC236}">
                <a16:creationId xmlns:a16="http://schemas.microsoft.com/office/drawing/2014/main" xmlns="" id="{14741B5B-9494-174F-8B27-EE05C454F7FB}"/>
              </a:ext>
            </a:extLst>
          </p:cNvPr>
          <p:cNvSpPr txBox="1">
            <a:spLocks/>
          </p:cNvSpPr>
          <p:nvPr/>
        </p:nvSpPr>
        <p:spPr>
          <a:xfrm>
            <a:off x="3030998" y="-104171"/>
            <a:ext cx="378269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目   錄</a:t>
            </a:r>
          </a:p>
        </p:txBody>
      </p:sp>
      <p:sp>
        <p:nvSpPr>
          <p:cNvPr id="21" name="報 告 大 綱">
            <a:extLst>
              <a:ext uri="{FF2B5EF4-FFF2-40B4-BE49-F238E27FC236}">
                <a16:creationId xmlns:a16="http://schemas.microsoft.com/office/drawing/2014/main" xmlns="" id="{394D67B2-C819-CA42-9E54-3E511914533C}"/>
              </a:ext>
            </a:extLst>
          </p:cNvPr>
          <p:cNvSpPr txBox="1">
            <a:spLocks/>
          </p:cNvSpPr>
          <p:nvPr/>
        </p:nvSpPr>
        <p:spPr>
          <a:xfrm>
            <a:off x="3567952" y="1245926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進階程式設計</a:t>
            </a:r>
            <a:r>
              <a:rPr lang="en-US" altLang="zh-TW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xmlns="" id="{885B00C1-0F99-A040-A6B0-A099EFA7F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07" y="2445328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36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6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模組化的概念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xmlns="" id="{D1FE463A-40EE-C449-A7CA-F619FA73F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07" y="3678391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認識模組化程式設計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0F598A-CA1F-0843-8E28-1D5A3E3B6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02" y="4869885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模組化程式設計的應用</a:t>
            </a:r>
          </a:p>
        </p:txBody>
      </p:sp>
    </p:spTree>
    <p:extLst>
      <p:ext uri="{BB962C8B-B14F-4D97-AF65-F5344CB8AC3E}">
        <p14:creationId xmlns:p14="http://schemas.microsoft.com/office/powerpoint/2010/main" val="188213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539433" y="-167475"/>
            <a:ext cx="4886325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建立背景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539433" y="1101567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匯入舞臺背景。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356F03AF-CD03-D444-9ADF-9EDB11A8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71" y="2048755"/>
            <a:ext cx="4356100" cy="317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CDF277B4-7711-E94D-A56B-9FBBB06D1882}"/>
              </a:ext>
            </a:extLst>
          </p:cNvPr>
          <p:cNvGrpSpPr/>
          <p:nvPr/>
        </p:nvGrpSpPr>
        <p:grpSpPr>
          <a:xfrm>
            <a:off x="1581171" y="2048755"/>
            <a:ext cx="4885538" cy="3046988"/>
            <a:chOff x="520123" y="2240373"/>
            <a:chExt cx="4885538" cy="3046988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DC7FB66-C05D-2345-8D23-3555C36C34D7}"/>
                </a:ext>
              </a:extLst>
            </p:cNvPr>
            <p:cNvSpPr/>
            <p:nvPr/>
          </p:nvSpPr>
          <p:spPr>
            <a:xfrm>
              <a:off x="520123" y="2240373"/>
              <a:ext cx="4885538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hangingPunct="1">
                <a:lnSpc>
                  <a:spcPct val="120000"/>
                </a:lnSpc>
                <a:buAutoNum type="arabicPeriod"/>
                <a:defRPr/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在角色區中，點選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eaLnBrk="1" hangingPunct="1">
                <a:lnSpc>
                  <a:spcPct val="120000"/>
                </a:lnSpc>
                <a:defRPr/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    下方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選個背景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按鍵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eaLnBrk="1" hangingPunct="1">
                <a:lnSpc>
                  <a:spcPct val="120000"/>
                </a:lnSpc>
                <a:defRPr/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    的      。　　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eaLnBrk="1" hangingPunct="1">
                <a:lnSpc>
                  <a:spcPct val="120000"/>
                </a:lnSpc>
                <a:defRPr/>
              </a:pPr>
              <a:endPara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hangingPunct="1">
                <a:lnSpc>
                  <a:spcPct val="120000"/>
                </a:lnSpc>
                <a:defRPr/>
              </a:pP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2.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 匯入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草原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背景。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683C8C57-CB2C-5D47-947E-4B2416078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414" y="3590627"/>
              <a:ext cx="438560" cy="399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EE13C5B6-2EA5-6C46-B33B-BA58B2119DEF}"/>
              </a:ext>
            </a:extLst>
          </p:cNvPr>
          <p:cNvSpPr/>
          <p:nvPr/>
        </p:nvSpPr>
        <p:spPr>
          <a:xfrm>
            <a:off x="1581171" y="1172702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984515" y="225458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1020027" y="252091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88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209675" y="-143964"/>
            <a:ext cx="488632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建立蟲與小鳥角色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209675" y="953695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新增蟲角色。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8E1E3A92-BB01-D741-A77C-36A9E573327B}"/>
              </a:ext>
            </a:extLst>
          </p:cNvPr>
          <p:cNvGrpSpPr/>
          <p:nvPr/>
        </p:nvGrpSpPr>
        <p:grpSpPr>
          <a:xfrm>
            <a:off x="1251413" y="1928907"/>
            <a:ext cx="3841692" cy="3046988"/>
            <a:chOff x="520123" y="2240373"/>
            <a:chExt cx="3841692" cy="3046988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DC7FB66-C05D-2345-8D23-3555C36C34D7}"/>
                </a:ext>
              </a:extLst>
            </p:cNvPr>
            <p:cNvSpPr/>
            <p:nvPr/>
          </p:nvSpPr>
          <p:spPr>
            <a:xfrm>
              <a:off x="520123" y="2240373"/>
              <a:ext cx="3841692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defRPr/>
              </a:pP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3.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刪除小貓角色。</a:t>
              </a:r>
            </a:p>
            <a:p>
              <a:pPr hangingPunct="1">
                <a:lnSpc>
                  <a:spcPct val="120000"/>
                </a:lnSpc>
                <a:defRPr/>
              </a:pP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4.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在角色區中，點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hangingPunct="1">
                <a:lnSpc>
                  <a:spcPct val="120000"/>
                </a:lnSpc>
                <a:defRPr/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   選下方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選個角色</a:t>
              </a:r>
              <a:endPara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hangingPunct="1">
                <a:lnSpc>
                  <a:spcPct val="120000"/>
                </a:lnSpc>
                <a:defRPr/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   按鍵列的      。　　</a:t>
              </a:r>
            </a:p>
            <a:p>
              <a:pPr hangingPunct="1">
                <a:lnSpc>
                  <a:spcPct val="120000"/>
                </a:lnSpc>
                <a:defRPr/>
              </a:pP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5.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 匯入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蟲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角色。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683C8C57-CB2C-5D47-947E-4B2416078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612" y="4160771"/>
              <a:ext cx="438560" cy="399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0E63ED6-B0F2-4B49-A959-8BFCE4545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228" y="1792193"/>
            <a:ext cx="4566285" cy="332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E8ACCCD3-AE79-5444-AAEE-5575D1758E29}"/>
              </a:ext>
            </a:extLst>
          </p:cNvPr>
          <p:cNvSpPr/>
          <p:nvPr/>
        </p:nvSpPr>
        <p:spPr>
          <a:xfrm>
            <a:off x="1251413" y="1026953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85056" y="187004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1020568" y="213637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6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064870" y="-184428"/>
            <a:ext cx="488632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建立蟲與小鳥角色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119384" y="926856"/>
            <a:ext cx="89281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新增小鳥角色。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4F20DD6A-ED1D-7249-AF3C-B15B33E965EC}"/>
              </a:ext>
            </a:extLst>
          </p:cNvPr>
          <p:cNvGrpSpPr/>
          <p:nvPr/>
        </p:nvGrpSpPr>
        <p:grpSpPr>
          <a:xfrm>
            <a:off x="1065657" y="1319175"/>
            <a:ext cx="4885538" cy="3623171"/>
            <a:chOff x="520123" y="2240373"/>
            <a:chExt cx="4885538" cy="362317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DC7FB66-C05D-2345-8D23-3555C36C34D7}"/>
                </a:ext>
              </a:extLst>
            </p:cNvPr>
            <p:cNvSpPr/>
            <p:nvPr/>
          </p:nvSpPr>
          <p:spPr>
            <a:xfrm>
              <a:off x="520123" y="2240373"/>
              <a:ext cx="4885538" cy="3623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defRPr/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</a:t>
              </a:r>
            </a:p>
            <a:p>
              <a:pPr hangingPunct="1">
                <a:lnSpc>
                  <a:spcPct val="120000"/>
                </a:lnSpc>
                <a:defRPr/>
              </a:pP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6.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在角色區中，點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hangingPunct="1">
                <a:lnSpc>
                  <a:spcPct val="120000"/>
                </a:lnSpc>
                <a:defRPr/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   選下方選個角色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hangingPunct="1">
                <a:lnSpc>
                  <a:spcPct val="120000"/>
                </a:lnSpc>
                <a:defRPr/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   按鍵列的      。　　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eaLnBrk="1" hangingPunct="1">
                <a:lnSpc>
                  <a:spcPct val="120000"/>
                </a:lnSpc>
                <a:defRPr/>
              </a:pPr>
              <a:endPara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hangingPunct="1">
                <a:lnSpc>
                  <a:spcPct val="120000"/>
                </a:lnSpc>
                <a:defRPr/>
              </a:pP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7.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匯入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小鳥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角色。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683C8C57-CB2C-5D47-947E-4B2416078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612" y="4160771"/>
              <a:ext cx="438560" cy="399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CA4E849-A38F-8442-9313-B3F61ED8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62" y="1843269"/>
            <a:ext cx="4772972" cy="34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6990D625-DE19-E04A-8FAE-E10C1B5D81C9}"/>
              </a:ext>
            </a:extLst>
          </p:cNvPr>
          <p:cNvSpPr/>
          <p:nvPr/>
        </p:nvSpPr>
        <p:spPr>
          <a:xfrm>
            <a:off x="1064870" y="981949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985056" y="294908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1020568" y="321541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754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089325" y="-196730"/>
            <a:ext cx="488632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建立蟲與小鳥角色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024251" y="946271"/>
            <a:ext cx="8053078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小鳥角色中，匯入彎腰時的造型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50F93CE0-A188-FE4B-8E96-D9AA9717E7ED}"/>
              </a:ext>
            </a:extLst>
          </p:cNvPr>
          <p:cNvGrpSpPr/>
          <p:nvPr/>
        </p:nvGrpSpPr>
        <p:grpSpPr>
          <a:xfrm>
            <a:off x="996724" y="1378714"/>
            <a:ext cx="5773533" cy="3046988"/>
            <a:chOff x="177624" y="2013560"/>
            <a:chExt cx="5338764" cy="3046988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DC7FB66-C05D-2345-8D23-3555C36C34D7}"/>
                </a:ext>
              </a:extLst>
            </p:cNvPr>
            <p:cNvSpPr/>
            <p:nvPr/>
          </p:nvSpPr>
          <p:spPr>
            <a:xfrm>
              <a:off x="177624" y="2013560"/>
              <a:ext cx="5338764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defRPr/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 </a:t>
              </a:r>
            </a:p>
            <a:p>
              <a:pPr marL="514350" indent="-514350" hangingPunct="1">
                <a:lnSpc>
                  <a:spcPct val="120000"/>
                </a:lnSpc>
                <a:buFont typeface="+mj-lt"/>
                <a:buAutoNum type="arabicPeriod" startAt="8"/>
                <a:defRPr/>
              </a:pPr>
              <a:r>
                <a:rPr lang="zh-TW" altLang="en-US" sz="3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將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小鳥造型</a:t>
              </a:r>
              <a:r>
                <a:rPr lang="zh-TW" altLang="en-US" sz="3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命名為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小鳥站立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。　　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marL="514350" indent="-514350" hangingPunct="1">
                <a:lnSpc>
                  <a:spcPct val="120000"/>
                </a:lnSpc>
                <a:buFont typeface="+mj-lt"/>
                <a:buAutoNum type="arabicPeriod" startAt="8"/>
                <a:defRPr/>
              </a:pPr>
              <a:r>
                <a:rPr lang="zh-TW" altLang="en-US" sz="3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在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造型面板中</a:t>
              </a:r>
              <a:r>
                <a:rPr lang="zh-TW" altLang="en-US" sz="3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，點選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下方選個</a:t>
              </a:r>
              <a:r>
                <a:rPr lang="zh-TW" altLang="en-US" sz="3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角色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按鍵列的      。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endParaRPr>
            </a:p>
            <a:p>
              <a:pPr marL="514350" indent="-514350" hangingPunct="1">
                <a:lnSpc>
                  <a:spcPct val="120000"/>
                </a:lnSpc>
                <a:buFont typeface="+mj-lt"/>
                <a:buAutoNum type="arabicPeriod" startAt="8"/>
                <a:defRPr/>
              </a:pPr>
              <a:r>
                <a:rPr lang="zh-TW" altLang="en-US" sz="3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匯入</a:t>
              </a:r>
              <a:r>
                <a:rPr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小鳥</a:t>
              </a:r>
              <a:r>
                <a:rPr lang="zh-TW" altLang="en-US" sz="3200" b="1" dirty="0" smtClean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彎腰</a:t>
              </a:r>
              <a:r>
                <a:rPr lang="zh-TW" altLang="en-US" sz="3200" b="1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造型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 Unicode MS"/>
                </a:rPr>
                <a:t>。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0647373A-44C3-2E49-B7B6-D4F9CADD8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843" y="3902335"/>
              <a:ext cx="438560" cy="399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2A37BC1-F5F1-8F4C-A1ED-D19055BD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48" y="2105630"/>
            <a:ext cx="4563920" cy="312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6C0B0111-1113-2A4A-9C43-7C3CD88E14F0}"/>
              </a:ext>
            </a:extLst>
          </p:cNvPr>
          <p:cNvSpPr/>
          <p:nvPr/>
        </p:nvSpPr>
        <p:spPr>
          <a:xfrm>
            <a:off x="1089325" y="1011570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359289C5-5BCA-E1C5-FA3F-D7AEC7C58527}"/>
              </a:ext>
            </a:extLst>
          </p:cNvPr>
          <p:cNvSpPr txBox="1"/>
          <p:nvPr/>
        </p:nvSpPr>
        <p:spPr>
          <a:xfrm>
            <a:off x="6096001" y="70641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82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088020" y="-151395"/>
            <a:ext cx="488632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建立蟲與小鳥角色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DC7FB66-C05D-2345-8D23-3555C36C34D7}"/>
              </a:ext>
            </a:extLst>
          </p:cNvPr>
          <p:cNvSpPr/>
          <p:nvPr/>
        </p:nvSpPr>
        <p:spPr>
          <a:xfrm>
            <a:off x="1153094" y="1404623"/>
            <a:ext cx="534035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</a:p>
          <a:p>
            <a:pPr hangingPunct="1">
              <a:lnSpc>
                <a:spcPct val="120000"/>
              </a:lnSpc>
              <a:defRPr/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11.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小鳥角色有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兩種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造型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2AAC152-7573-3640-935B-9C0D18358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03" y="2265507"/>
            <a:ext cx="3408297" cy="324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C7B7967D-9006-F848-9E81-F1305B2B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166" y="3496642"/>
            <a:ext cx="3170809" cy="20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44B0C0C2-D13A-F542-894C-5AEDC0697184}"/>
              </a:ext>
            </a:extLst>
          </p:cNvPr>
          <p:cNvSpPr/>
          <p:nvPr/>
        </p:nvSpPr>
        <p:spPr>
          <a:xfrm>
            <a:off x="1088020" y="1101567"/>
            <a:ext cx="8053078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小鳥角色中，匯入彎腰時的造型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46768C03-5830-6746-9665-288F7CD12D73}"/>
              </a:ext>
            </a:extLst>
          </p:cNvPr>
          <p:cNvSpPr/>
          <p:nvPr/>
        </p:nvSpPr>
        <p:spPr>
          <a:xfrm>
            <a:off x="1153094" y="1166866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79902" y="231988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015414" y="258621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80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023484" y="-189025"/>
            <a:ext cx="545147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將蟲寫成獨立的模組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4" name="文字方塊 3">
            <a:extLst>
              <a:ext uri="{FF2B5EF4-FFF2-40B4-BE49-F238E27FC236}">
                <a16:creationId xmlns:a16="http://schemas.microsoft.com/office/drawing/2014/main" xmlns="" id="{44CFB2BE-3573-FE40-BC51-B046B4667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045" y="3010686"/>
            <a:ext cx="2910354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kern="1200" baseline="0" dirty="0">
                <a:solidFill>
                  <a:srgbClr val="3333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endParaRPr lang="en-US" altLang="zh-TW" sz="2800" b="1" kern="1200" baseline="0" dirty="0">
              <a:solidFill>
                <a:srgbClr val="333399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使蟲</a:t>
            </a:r>
            <a:r>
              <a:rPr lang="zh-TW" altLang="en-US" sz="2800" b="1" kern="120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產生分身</a:t>
            </a:r>
            <a:r>
              <a:rPr lang="zh-TW" altLang="en-US" sz="2800" b="1" kern="1200" baseline="0" dirty="0">
                <a:solidFill>
                  <a:srgbClr val="3333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</a:t>
            </a:r>
            <a:endParaRPr lang="en-US" altLang="zh-TW" sz="2800" b="1" kern="1200" baseline="0" dirty="0">
              <a:solidFill>
                <a:srgbClr val="333399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kern="120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並</a:t>
            </a:r>
            <a:r>
              <a:rPr lang="zh-TW" altLang="en-US" sz="2800" b="1" kern="120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隨機出現</a:t>
            </a:r>
            <a:r>
              <a:rPr lang="zh-TW" altLang="en-US" sz="2800" b="1" kern="1200" baseline="0" dirty="0">
                <a:solidFill>
                  <a:srgbClr val="3333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3600" b="1" kern="1200" dirty="0">
              <a:solidFill>
                <a:srgbClr val="333399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TW" altLang="en-US" sz="3600" b="1" kern="1200" dirty="0">
              <a:solidFill>
                <a:srgbClr val="333399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6B947D4C-B212-7948-AE9D-799AF9B1B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183" y="2513123"/>
            <a:ext cx="4543425" cy="32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7E273CE8-2A98-B64A-A77E-F94A3465A0B4}"/>
              </a:ext>
            </a:extLst>
          </p:cNvPr>
          <p:cNvSpPr/>
          <p:nvPr/>
        </p:nvSpPr>
        <p:spPr>
          <a:xfrm>
            <a:off x="2319628" y="953976"/>
            <a:ext cx="6577196" cy="1361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下方積木，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產生蟲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的副程式。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C4D2041F-1C27-CC47-9B8F-CDE85D891D3B}"/>
              </a:ext>
            </a:extLst>
          </p:cNvPr>
          <p:cNvSpPr/>
          <p:nvPr/>
        </p:nvSpPr>
        <p:spPr>
          <a:xfrm>
            <a:off x="1023484" y="1049202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85056" y="19173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1020568" y="21836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12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023484" y="-186259"/>
            <a:ext cx="545147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將蟲寫成獨立的模組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2460980" y="1063026"/>
            <a:ext cx="657719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下方積木，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hangingPunct="1">
              <a:lnSpc>
                <a:spcPct val="120000"/>
              </a:lnSpc>
              <a:defRPr/>
            </a:pPr>
            <a:r>
              <a:rPr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設定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產生蟲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的副程式。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E8F5C49-BDFE-D84D-A7F0-02697DC7785F}"/>
              </a:ext>
            </a:extLst>
          </p:cNvPr>
          <p:cNvSpPr/>
          <p:nvPr/>
        </p:nvSpPr>
        <p:spPr>
          <a:xfrm>
            <a:off x="2208461" y="2686464"/>
            <a:ext cx="2701752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AC55ED1-7B5D-E14C-BBED-66A0D8686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89796" l="9770" r="89943">
                        <a14:foregroundMark x1="24713" y1="9524" x2="30460" y2="67007"/>
                        <a14:foregroundMark x1="30460" y1="67007" x2="31322" y2="69388"/>
                        <a14:foregroundMark x1="43103" y1="24830" x2="39655" y2="50340"/>
                        <a14:foregroundMark x1="28736" y1="50340" x2="29885" y2="18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59" y="2591238"/>
            <a:ext cx="3580436" cy="3024852"/>
          </a:xfrm>
          <a:prstGeom prst="rect">
            <a:avLst/>
          </a:prstGeom>
        </p:spPr>
      </p:pic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6C89A126-81CF-B942-9363-F8C3D8E72BE4}"/>
              </a:ext>
            </a:extLst>
          </p:cNvPr>
          <p:cNvSpPr/>
          <p:nvPr/>
        </p:nvSpPr>
        <p:spPr>
          <a:xfrm>
            <a:off x="1164836" y="1158252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85056" y="209876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020568" y="23650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594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023484" y="-166456"/>
            <a:ext cx="545147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將蟲寫成獨立的模組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159001" y="1071799"/>
            <a:ext cx="738104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5088" indent="-1335088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依下方提示組裝積木，設定蟲出              現的程式。</a:t>
            </a:r>
          </a:p>
        </p:txBody>
      </p:sp>
      <p:sp>
        <p:nvSpPr>
          <p:cNvPr id="14" name="文字方塊 3">
            <a:extLst>
              <a:ext uri="{FF2B5EF4-FFF2-40B4-BE49-F238E27FC236}">
                <a16:creationId xmlns:a16="http://schemas.microsoft.com/office/drawing/2014/main" xmlns="" id="{44CFB2BE-3573-FE40-BC51-B046B4667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599" y="2381034"/>
            <a:ext cx="326266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287338" indent="-287338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9525" indent="-9525"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利用產生蟲的副程式，讓十隻蟲在</a:t>
            </a:r>
            <a:r>
              <a:rPr lang="zh-TW" altLang="en-US" sz="3600" b="1" kern="12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隨機位置</a:t>
            </a:r>
            <a:r>
              <a:rPr lang="zh-TW" altLang="en-US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出現。</a:t>
            </a:r>
            <a:endParaRPr lang="zh-TW" altLang="en-US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551A099A-3D08-1C4E-AB1B-7F7F2CC0B3D0}"/>
              </a:ext>
            </a:extLst>
          </p:cNvPr>
          <p:cNvSpPr/>
          <p:nvPr/>
        </p:nvSpPr>
        <p:spPr>
          <a:xfrm>
            <a:off x="1175042" y="1106839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90ECEF-427B-AE8E-8C13-17FE6A2CC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40" y="2486578"/>
            <a:ext cx="3770411" cy="2600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CCEE78-7456-ACA7-25FC-008D77B36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25" y="3958453"/>
            <a:ext cx="4690143" cy="289954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985056" y="182273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020568" y="208906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74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134319" y="-201326"/>
            <a:ext cx="545147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將蟲寫成獨立的模組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202792" y="964554"/>
            <a:ext cx="738104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5088" indent="-1335088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依下方提示組裝積木，設定蟲出              現的程式。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551A099A-3D08-1C4E-AB1B-7F7F2CC0B3D0}"/>
              </a:ext>
            </a:extLst>
          </p:cNvPr>
          <p:cNvSpPr/>
          <p:nvPr/>
        </p:nvSpPr>
        <p:spPr>
          <a:xfrm>
            <a:off x="1218833" y="999594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DA132035-2D9D-E6C6-6A00-D10CC4056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4" b="89776" l="5914" r="89785">
                        <a14:foregroundMark x1="19713" y1="7980" x2="14695" y2="52494"/>
                        <a14:foregroundMark x1="14695" y1="52494" x2="22760" y2="76808"/>
                        <a14:foregroundMark x1="22760" y1="76808" x2="20251" y2="82793"/>
                        <a14:foregroundMark x1="9677" y1="9227" x2="53584" y2="12718"/>
                        <a14:foregroundMark x1="5914" y1="30673" x2="12186" y2="54863"/>
                        <a14:foregroundMark x1="12186" y1="54863" x2="9677" y2="60848"/>
                        <a14:foregroundMark x1="19713" y1="4364" x2="26523" y2="4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8" y="2613061"/>
            <a:ext cx="2692296" cy="386957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F2AA58BB-D3AA-DA20-F1DA-2C328E04F36D}"/>
              </a:ext>
            </a:extLst>
          </p:cNvPr>
          <p:cNvSpPr/>
          <p:nvPr/>
        </p:nvSpPr>
        <p:spPr>
          <a:xfrm>
            <a:off x="2309818" y="2613061"/>
            <a:ext cx="270175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TW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組裝結果</a:t>
            </a:r>
          </a:p>
          <a:p>
            <a:pPr eaLnBrk="1" hangingPunct="1">
              <a:lnSpc>
                <a:spcPct val="120000"/>
              </a:lnSpc>
              <a:defRPr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207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從電腦教室到教室電腦"/>
          <p:cNvSpPr txBox="1">
            <a:spLocks noGrp="1"/>
          </p:cNvSpPr>
          <p:nvPr>
            <p:ph type="title" idx="4294967295"/>
          </p:nvPr>
        </p:nvSpPr>
        <p:spPr>
          <a:xfrm>
            <a:off x="1165842" y="-164916"/>
            <a:ext cx="5451475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將蟲寫成獨立的模組</a:t>
            </a:r>
          </a:p>
        </p:txBody>
      </p:sp>
      <p:sp>
        <p:nvSpPr>
          <p:cNvPr id="5" name="◎ 電腦輔助學習趨勢…">
            <a:extLst>
              <a:ext uri="{FF2B5EF4-FFF2-40B4-BE49-F238E27FC236}">
                <a16:creationId xmlns:a16="http://schemas.microsoft.com/office/drawing/2014/main" xmlns="" id="{F8F72E96-E556-8643-BF13-2ED9E1DBFDE9}"/>
              </a:ext>
            </a:extLst>
          </p:cNvPr>
          <p:cNvSpPr txBox="1">
            <a:spLocks/>
          </p:cNvSpPr>
          <p:nvPr/>
        </p:nvSpPr>
        <p:spPr>
          <a:xfrm>
            <a:off x="3749222" y="4409302"/>
            <a:ext cx="8060804" cy="4195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7" indent="-358775" hangingPunct="1">
              <a:spcBef>
                <a:spcPts val="800"/>
              </a:spcBef>
              <a:buSzTx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90D2C07-065A-4D43-B84B-972CED2B5A14}"/>
              </a:ext>
            </a:extLst>
          </p:cNvPr>
          <p:cNvSpPr/>
          <p:nvPr/>
        </p:nvSpPr>
        <p:spPr>
          <a:xfrm>
            <a:off x="1211888" y="981411"/>
            <a:ext cx="907559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            依下方提示組裝積木，完成蟲的動畫。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2FC6360-D46D-FC41-899D-CF28B99C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46" y="1982935"/>
            <a:ext cx="4390985" cy="347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5B6CC8BD-6A06-3A4E-8EE9-A07C9E5AD900}"/>
              </a:ext>
            </a:extLst>
          </p:cNvPr>
          <p:cNvGrpSpPr/>
          <p:nvPr/>
        </p:nvGrpSpPr>
        <p:grpSpPr>
          <a:xfrm>
            <a:off x="1227930" y="1323043"/>
            <a:ext cx="3262667" cy="3592996"/>
            <a:chOff x="436991" y="2732659"/>
            <a:chExt cx="3262667" cy="3592996"/>
          </a:xfrm>
        </p:grpSpPr>
        <p:sp>
          <p:nvSpPr>
            <p:cNvPr id="14" name="文字方塊 3">
              <a:extLst>
                <a:ext uri="{FF2B5EF4-FFF2-40B4-BE49-F238E27FC236}">
                  <a16:creationId xmlns:a16="http://schemas.microsoft.com/office/drawing/2014/main" xmlns="" id="{44CFB2BE-3573-FE40-BC51-B046B4667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991" y="2732659"/>
              <a:ext cx="3262667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/>
            <a:lstStyle>
              <a:lvl1pPr marL="287338" indent="-287338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aseline="-25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TW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1.</a:t>
              </a:r>
              <a:r>
                <a:rPr lang="zh-TW" altLang="en-US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 還記得在「螞蟻搬乳</a:t>
              </a:r>
              <a:endParaRPr lang="en-US" altLang="zh-TW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     酪」的範例中，程式</a:t>
              </a:r>
              <a:endParaRPr lang="en-US" altLang="zh-TW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     是如何判斷螞蟻找到</a:t>
              </a:r>
              <a:endParaRPr lang="en-US" altLang="zh-TW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     乳酪的嗎？</a:t>
              </a:r>
              <a:endParaRPr lang="en-US" altLang="zh-TW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2.</a:t>
              </a:r>
              <a:r>
                <a:rPr lang="zh-TW" altLang="en-US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想想看，程式要如何判斷小鳥吃到蟲？</a:t>
              </a:r>
            </a:p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3.	</a:t>
              </a:r>
              <a:r>
                <a:rPr lang="zh-TW" altLang="en-US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                        中</a:t>
              </a:r>
              <a:r>
                <a:rPr lang="zh-TW" altLang="en-US" sz="3600" dirty="0">
                  <a:ea typeface="標楷體" pitchFamily="65" charset="-120"/>
                </a:rPr>
                <a:t>　</a:t>
              </a:r>
              <a:r>
                <a:rPr lang="zh-TW" altLang="en-US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/>
              </a:r>
              <a:br>
                <a:rPr lang="zh-TW" altLang="en-US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</a:br>
              <a:r>
                <a:rPr lang="zh-TW" altLang="en-US" sz="3600" b="1" kern="12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是指什麼的顏色？</a:t>
              </a:r>
            </a:p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TW" altLang="en-US" sz="36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TW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  <a:p>
              <a:pPr eaLnBrk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TW" altLang="en-US" sz="3200" b="1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xmlns="" id="{E2582025-D976-F249-B8FC-B8416F3B8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4" y="5980314"/>
              <a:ext cx="1593884" cy="345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C07CCA46-A67E-264D-B5D0-E6F554CF0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8271" y="5999690"/>
              <a:ext cx="35781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551A099A-3D08-1C4E-AB1B-7F7F2CC0B3D0}"/>
              </a:ext>
            </a:extLst>
          </p:cNvPr>
          <p:cNvSpPr/>
          <p:nvPr/>
        </p:nvSpPr>
        <p:spPr>
          <a:xfrm>
            <a:off x="1227930" y="1016452"/>
            <a:ext cx="1296144" cy="560794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7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985056" y="190735"/>
            <a:ext cx="1206944" cy="35072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020568" y="217368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85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訂設計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29283</TotalTime>
  <Words>3759</Words>
  <Application>Microsoft Office PowerPoint</Application>
  <PresentationFormat>寬螢幕</PresentationFormat>
  <Paragraphs>679</Paragraphs>
  <Slides>119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119</vt:i4>
      </vt:variant>
    </vt:vector>
  </HeadingPairs>
  <TitlesOfParts>
    <vt:vector size="136" baseType="lpstr">
      <vt:lpstr>Arial Unicode MS</vt:lpstr>
      <vt:lpstr>HEITI SC MEDIUM</vt:lpstr>
      <vt:lpstr>Helvetica Neue</vt:lpstr>
      <vt:lpstr>華康中圓體</vt:lpstr>
      <vt:lpstr>微軟正黑體</vt:lpstr>
      <vt:lpstr>微軟正黑體</vt:lpstr>
      <vt:lpstr>新細明體</vt:lpstr>
      <vt:lpstr>標楷體</vt:lpstr>
      <vt:lpstr>Arial</vt:lpstr>
      <vt:lpstr>Calibri</vt:lpstr>
      <vt:lpstr>Calibri Light</vt:lpstr>
      <vt:lpstr>Corbel</vt:lpstr>
      <vt:lpstr>Helvetica</vt:lpstr>
      <vt:lpstr>Microsoft Tai Le</vt:lpstr>
      <vt:lpstr>Times New Roman</vt:lpstr>
      <vt:lpstr>Wingdings</vt:lpstr>
      <vt:lpstr>1_自訂設計</vt:lpstr>
      <vt:lpstr>PowerPoint 簡報</vt:lpstr>
      <vt:lpstr>PowerPoint 簡報</vt:lpstr>
      <vt:lpstr>模組化的概念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畫平行排列的正方形</vt:lpstr>
      <vt:lpstr>PowerPoint 簡報</vt:lpstr>
      <vt:lpstr>PowerPoint 簡報</vt:lpstr>
      <vt:lpstr>1. 如何畫出正方形</vt:lpstr>
      <vt:lpstr>1. 如何畫出正方形</vt:lpstr>
      <vt:lpstr>1. 如何畫出正方形</vt:lpstr>
      <vt:lpstr>2. 畫六個間隔相同的正方形</vt:lpstr>
      <vt:lpstr>2. 畫六個間隔相同的正方形</vt:lpstr>
      <vt:lpstr>2. 畫六個間隔相同的正方形</vt:lpstr>
      <vt:lpstr>3. 利用副程式將程式碼模組化</vt:lpstr>
      <vt:lpstr>4. 設定副程式</vt:lpstr>
      <vt:lpstr>4. 設定副程式</vt:lpstr>
      <vt:lpstr>4. 設定副程式</vt:lpstr>
      <vt:lpstr>4. 設定副程式</vt:lpstr>
      <vt:lpstr>4. 設定副程式</vt:lpstr>
      <vt:lpstr>5. 呼叫副程式</vt:lpstr>
      <vt:lpstr>5. 呼叫副程式</vt:lpstr>
      <vt:lpstr>PowerPoint 簡報</vt:lpstr>
      <vt:lpstr>認識模組化程式設計</vt:lpstr>
      <vt:lpstr>認識模組化程式設計</vt:lpstr>
      <vt:lpstr>課堂練習</vt:lpstr>
      <vt:lpstr>課堂練習</vt:lpstr>
      <vt:lpstr>課堂練習</vt:lpstr>
      <vt:lpstr>Scratch 中的模組化參數</vt:lpstr>
      <vt:lpstr>常用資料型態與記憶體大小</vt:lpstr>
      <vt:lpstr>調整副程式參數</vt:lpstr>
      <vt:lpstr>Scratch 中的模組化參數</vt:lpstr>
      <vt:lpstr>Scratch 中的模組化參數</vt:lpstr>
      <vt:lpstr>範例-畫逐漸擴大的正方形</vt:lpstr>
      <vt:lpstr>範例-畫逐漸擴大的正方形</vt:lpstr>
      <vt:lpstr>範例-畫逐漸擴大的正方形</vt:lpstr>
      <vt:lpstr>畫逐漸擴大的正方形：問題分析 </vt:lpstr>
      <vt:lpstr>PowerPoint 簡報</vt:lpstr>
      <vt:lpstr>1. 如何畫出正方形</vt:lpstr>
      <vt:lpstr>1. 如何畫出正方形</vt:lpstr>
      <vt:lpstr>1. 如何畫出正方形</vt:lpstr>
      <vt:lpstr>2. 畫出四個不同大小的正方形</vt:lpstr>
      <vt:lpstr>2. 畫出四個不同大小的正方形</vt:lpstr>
      <vt:lpstr>2. 畫出四個不同大小的正方形</vt:lpstr>
      <vt:lpstr>3. 利用副程式將程式碼模組化</vt:lpstr>
      <vt:lpstr>4. 設定副程式</vt:lpstr>
      <vt:lpstr>4. 設定副程式? </vt:lpstr>
      <vt:lpstr>4. 設定副程式</vt:lpstr>
      <vt:lpstr>4. 設定副程式</vt:lpstr>
      <vt:lpstr>4. 設定副程式</vt:lpstr>
      <vt:lpstr>4. 設定副程式</vt:lpstr>
      <vt:lpstr>4. 設定副程式</vt:lpstr>
      <vt:lpstr>5. 呼叫副程式</vt:lpstr>
      <vt:lpstr>5. 呼叫副程式</vt:lpstr>
      <vt:lpstr>6.用副程式參數進行模組化</vt:lpstr>
      <vt:lpstr>6.用副程式參數進行模組化</vt:lpstr>
      <vt:lpstr>7.如何設定副程式參數</vt:lpstr>
      <vt:lpstr>7.如何設定副程式參數</vt:lpstr>
      <vt:lpstr>6.如何設定副程式參數</vt:lpstr>
      <vt:lpstr>7.如何設定副程式參數</vt:lpstr>
      <vt:lpstr>7.如何設定副程式參數</vt:lpstr>
      <vt:lpstr>8.如何呼叫副程式參數</vt:lpstr>
      <vt:lpstr>8.如何呼叫副程式參數</vt:lpstr>
      <vt:lpstr>模組化程式設計</vt:lpstr>
      <vt:lpstr>模組化程式設計</vt:lpstr>
      <vt:lpstr>模組化程式設計</vt:lpstr>
      <vt:lpstr>模組化程式設計</vt:lpstr>
      <vt:lpstr>模組化程式設計</vt:lpstr>
      <vt:lpstr>課堂練習</vt:lpstr>
      <vt:lpstr>課堂練習</vt:lpstr>
      <vt:lpstr>課堂練習</vt:lpstr>
      <vt:lpstr>模組化程式設計</vt:lpstr>
      <vt:lpstr>PowerPoint 簡報</vt:lpstr>
      <vt:lpstr>範例-小鳥吃蟲</vt:lpstr>
      <vt:lpstr>範例-小鳥吃蟲</vt:lpstr>
      <vt:lpstr>範例-小鳥吃蟲</vt:lpstr>
      <vt:lpstr>範例-小鳥吃蟲</vt:lpstr>
      <vt:lpstr>PowerPoint 簡報</vt:lpstr>
      <vt:lpstr>1. 建立背景</vt:lpstr>
      <vt:lpstr>1. 建立背景</vt:lpstr>
      <vt:lpstr>2. 建立蟲與小鳥角色</vt:lpstr>
      <vt:lpstr>2. 建立蟲與小鳥角色</vt:lpstr>
      <vt:lpstr>2. 建立蟲與小鳥角色</vt:lpstr>
      <vt:lpstr>2. 建立蟲與小鳥角色</vt:lpstr>
      <vt:lpstr>3.將蟲寫成獨立的模組</vt:lpstr>
      <vt:lpstr>3.將蟲寫成獨立的模組</vt:lpstr>
      <vt:lpstr>3.將蟲寫成獨立的模組</vt:lpstr>
      <vt:lpstr>3.將蟲寫成獨立的模組</vt:lpstr>
      <vt:lpstr>3.將蟲寫成獨立的模組</vt:lpstr>
      <vt:lpstr>3.將蟲寫成獨立的模組</vt:lpstr>
      <vt:lpstr>3.將蟲寫成獨立的模組</vt:lpstr>
      <vt:lpstr>3.將蟲寫成獨立的模組</vt:lpstr>
      <vt:lpstr>3.將蟲寫成獨立的模組</vt:lpstr>
      <vt:lpstr>4. 如何處理小鳥角色動畫</vt:lpstr>
      <vt:lpstr>4. 如何處理小鳥角色動畫</vt:lpstr>
      <vt:lpstr>PowerPoint 簡報</vt:lpstr>
      <vt:lpstr>課堂練習</vt:lpstr>
      <vt:lpstr>課堂練習</vt:lpstr>
      <vt:lpstr>課堂練習</vt:lpstr>
      <vt:lpstr>課堂練習</vt:lpstr>
      <vt:lpstr>課堂練習</vt:lpstr>
      <vt:lpstr>課堂練習</vt:lpstr>
      <vt:lpstr>課堂練習</vt:lpstr>
      <vt:lpstr>課堂練習</vt:lpstr>
      <vt:lpstr>課堂練習</vt:lpstr>
      <vt:lpstr>重點回顧</vt:lpstr>
      <vt:lpstr>重點回顧</vt:lpstr>
      <vt:lpstr>問題與討論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呂唯楨</dc:creator>
  <cp:lastModifiedBy>呂唯楨</cp:lastModifiedBy>
  <cp:revision>686</cp:revision>
  <cp:lastPrinted>2021-02-17T06:20:37Z</cp:lastPrinted>
  <dcterms:modified xsi:type="dcterms:W3CDTF">2026-01-05T04:49:34Z</dcterms:modified>
</cp:coreProperties>
</file>