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71" r:id="rId2"/>
    <p:sldId id="282" r:id="rId3"/>
    <p:sldId id="318" r:id="rId4"/>
    <p:sldId id="298" r:id="rId5"/>
    <p:sldId id="299" r:id="rId6"/>
    <p:sldId id="300" r:id="rId7"/>
    <p:sldId id="301" r:id="rId8"/>
    <p:sldId id="302" r:id="rId9"/>
    <p:sldId id="304" r:id="rId10"/>
    <p:sldId id="305" r:id="rId11"/>
    <p:sldId id="303" r:id="rId12"/>
    <p:sldId id="306" r:id="rId13"/>
    <p:sldId id="308" r:id="rId14"/>
    <p:sldId id="309" r:id="rId15"/>
    <p:sldId id="310" r:id="rId16"/>
    <p:sldId id="311" r:id="rId17"/>
    <p:sldId id="312" r:id="rId18"/>
    <p:sldId id="307" r:id="rId19"/>
    <p:sldId id="314" r:id="rId20"/>
    <p:sldId id="316" r:id="rId21"/>
    <p:sldId id="348" r:id="rId22"/>
    <p:sldId id="433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8" r:id="rId32"/>
    <p:sldId id="329" r:id="rId33"/>
    <p:sldId id="330" r:id="rId34"/>
    <p:sldId id="332" r:id="rId35"/>
    <p:sldId id="353" r:id="rId36"/>
    <p:sldId id="355" r:id="rId37"/>
    <p:sldId id="354" r:id="rId38"/>
    <p:sldId id="356" r:id="rId39"/>
    <p:sldId id="357" r:id="rId40"/>
    <p:sldId id="359" r:id="rId41"/>
    <p:sldId id="360" r:id="rId42"/>
    <p:sldId id="361" r:id="rId43"/>
    <p:sldId id="362" r:id="rId44"/>
    <p:sldId id="349" r:id="rId45"/>
    <p:sldId id="327" r:id="rId46"/>
    <p:sldId id="333" r:id="rId47"/>
    <p:sldId id="334" r:id="rId48"/>
    <p:sldId id="337" r:id="rId49"/>
    <p:sldId id="338" r:id="rId50"/>
    <p:sldId id="339" r:id="rId51"/>
    <p:sldId id="340" r:id="rId52"/>
    <p:sldId id="341" r:id="rId53"/>
    <p:sldId id="363" r:id="rId54"/>
    <p:sldId id="342" r:id="rId55"/>
    <p:sldId id="343" r:id="rId56"/>
    <p:sldId id="344" r:id="rId57"/>
    <p:sldId id="346" r:id="rId58"/>
    <p:sldId id="345" r:id="rId59"/>
    <p:sldId id="364" r:id="rId60"/>
    <p:sldId id="365" r:id="rId61"/>
    <p:sldId id="350" r:id="rId62"/>
    <p:sldId id="351" r:id="rId63"/>
    <p:sldId id="347" r:id="rId64"/>
    <p:sldId id="432" r:id="rId65"/>
  </p:sldIdLst>
  <p:sldSz cx="12801600" cy="72009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3" autoAdjust="0"/>
    <p:restoredTop sz="95026" autoAdjust="0"/>
  </p:normalViewPr>
  <p:slideViewPr>
    <p:cSldViewPr>
      <p:cViewPr varScale="1">
        <p:scale>
          <a:sx n="75" d="100"/>
          <a:sy n="75" d="100"/>
        </p:scale>
        <p:origin x="672" y="101"/>
      </p:cViewPr>
      <p:guideLst>
        <p:guide orient="horz" pos="226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="" xmlns:a16="http://schemas.microsoft.com/office/drawing/2014/main" id="{3A8C89FF-4776-1C44-8757-C86448B8B9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67" name="Rectangle 3">
            <a:extLst>
              <a:ext uri="{FF2B5EF4-FFF2-40B4-BE49-F238E27FC236}">
                <a16:creationId xmlns="" xmlns:a16="http://schemas.microsoft.com/office/drawing/2014/main" id="{CF11B35A-D955-4545-80F7-FE9BFE7869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2B4697F0-0C8C-D944-883E-48499D89A5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>
            <a:extLst>
              <a:ext uri="{FF2B5EF4-FFF2-40B4-BE49-F238E27FC236}">
                <a16:creationId xmlns="" xmlns:a16="http://schemas.microsoft.com/office/drawing/2014/main" id="{F310EBCE-6FA7-B642-A40A-605E0408B1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="" xmlns:a16="http://schemas.microsoft.com/office/drawing/2014/main" id="{45D2C8F6-2A0A-E242-8A54-645A6713BA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71" name="Rectangle 7">
            <a:extLst>
              <a:ext uri="{FF2B5EF4-FFF2-40B4-BE49-F238E27FC236}">
                <a16:creationId xmlns="" xmlns:a16="http://schemas.microsoft.com/office/drawing/2014/main" id="{2D8EC804-524A-A646-80F2-1C28F18AD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0"/>
            </a:lvl1pPr>
          </a:lstStyle>
          <a:p>
            <a:pPr>
              <a:defRPr/>
            </a:pPr>
            <a:fld id="{3BE69093-D407-3147-902B-E515499568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5688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0150024" y="6624786"/>
            <a:ext cx="2159539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" y="16697"/>
            <a:ext cx="12798855" cy="718420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94A354D9-8A03-5DB3-D5ED-05A7CF13BB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93" y="6731334"/>
            <a:ext cx="1288319" cy="22886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 bwMode="auto">
          <a:xfrm>
            <a:off x="6616824" y="1080170"/>
            <a:ext cx="360040" cy="792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6544816" y="825237"/>
            <a:ext cx="43204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7200" b="1" dirty="0" smtClean="0">
                <a:solidFill>
                  <a:srgbClr val="009F94"/>
                </a:solidFill>
              </a:rPr>
              <a:t>2</a:t>
            </a:r>
            <a:endParaRPr lang="zh-TW" altLang="en-US" sz="7200" b="1" dirty="0">
              <a:solidFill>
                <a:srgbClr val="009F94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 bwMode="auto">
          <a:xfrm>
            <a:off x="7736064" y="1224186"/>
            <a:ext cx="3129232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7631980" y="121926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進階程式設計</a:t>
            </a:r>
            <a:r>
              <a:rPr lang="en-US" altLang="zh-TW" sz="32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sz="32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8201000" y="1872258"/>
            <a:ext cx="3129232" cy="17005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6" name="文字方塊 15"/>
          <p:cNvSpPr txBox="1"/>
          <p:nvPr userDrawn="1"/>
        </p:nvSpPr>
        <p:spPr>
          <a:xfrm>
            <a:off x="8056984" y="1873977"/>
            <a:ext cx="439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程式設計</a:t>
            </a:r>
            <a:r>
              <a:rPr lang="en-US" altLang="zh-TW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陣列篇</a:t>
            </a:r>
            <a:endParaRPr lang="zh-TW" altLang="en-US" sz="24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 userDrawn="1"/>
        </p:nvSpPr>
        <p:spPr bwMode="auto">
          <a:xfrm>
            <a:off x="7752508" y="3269328"/>
            <a:ext cx="3129232" cy="403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8056984" y="2290357"/>
            <a:ext cx="439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程式設計</a:t>
            </a:r>
            <a:r>
              <a:rPr lang="en-US" altLang="zh-TW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角色變數篇</a:t>
            </a:r>
            <a:endParaRPr lang="zh-TW" altLang="en-US" sz="24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8056984" y="2706737"/>
            <a:ext cx="439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程式設計</a:t>
            </a:r>
            <a:r>
              <a:rPr lang="en-US" altLang="zh-TW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分身篇</a:t>
            </a:r>
            <a:endParaRPr lang="zh-TW" altLang="en-US" sz="2400" b="1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954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0698690" y="6760537"/>
            <a:ext cx="1828890" cy="440365"/>
          </a:xfrm>
          <a:prstGeom prst="rect">
            <a:avLst/>
          </a:prstGeom>
          <a:gradFill flip="none" rotWithShape="1">
            <a:gsLst>
              <a:gs pos="2000">
                <a:srgbClr val="5685B9"/>
              </a:gs>
              <a:gs pos="100000">
                <a:srgbClr val="4E71A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8" y="-42932"/>
            <a:ext cx="12909558" cy="726202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94A354D9-8A03-5DB3-D5ED-05A7CF13BB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161" y="6768802"/>
            <a:ext cx="1288319" cy="2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51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EAE029F1-6C11-EB45-B1D2-5E5C0B034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1088" y="287339"/>
            <a:ext cx="11521441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99AEB32E-C6EB-974B-B3C6-8A9CB6149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1088" y="1679576"/>
            <a:ext cx="11521441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FA47A22-E8CE-A34B-9431-4B626181BC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1088" y="6556375"/>
            <a:ext cx="298569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defTabSz="1011238" eaLnBrk="1" hangingPunct="1">
              <a:defRPr sz="15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86CAD5A-D55C-3F4C-8169-EF53B389C0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721" y="6556375"/>
            <a:ext cx="405216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algn="ctr" defTabSz="1011238" eaLnBrk="1" hangingPunct="1">
              <a:defRPr sz="15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CB167A3-9FF5-D348-A2CA-81C5B85032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817" y="6556375"/>
            <a:ext cx="298771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algn="r" defTabSz="1011238" eaLnBrk="1" hangingPunct="1">
              <a:defRPr sz="1500" baseline="0"/>
            </a:lvl1pPr>
          </a:lstStyle>
          <a:p>
            <a:pPr>
              <a:defRPr/>
            </a:pPr>
            <a:fld id="{6C9E8450-A229-4540-A8F8-622E2B112F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</p:sldLayoutIdLst>
  <p:txStyles>
    <p:titleStyle>
      <a:lvl1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2pPr>
      <a:lvl3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3pPr>
      <a:lvl4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4pPr>
      <a:lvl5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5pPr>
      <a:lvl6pPr marL="4572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6pPr>
      <a:lvl7pPr marL="9144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79413" indent="-379413" algn="l" defTabSz="1011238" rtl="0" eaLnBrk="0" fontAlgn="base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5913" algn="l" defTabSz="1011238" rtl="0" eaLnBrk="0" fontAlgn="base" hangingPunct="0">
        <a:spcBef>
          <a:spcPct val="20000"/>
        </a:spcBef>
        <a:spcAft>
          <a:spcPct val="0"/>
        </a:spcAft>
        <a:buChar char="–"/>
        <a:defRPr kumimoji="1" sz="3100">
          <a:solidFill>
            <a:schemeClr val="tx1"/>
          </a:solidFill>
          <a:latin typeface="+mn-lt"/>
          <a:ea typeface="+mn-ea"/>
        </a:defRPr>
      </a:lvl2pPr>
      <a:lvl3pPr marL="1263650" indent="-252413" algn="l" defTabSz="1011238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770063" indent="-252413" algn="l" defTabSz="1011238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74888" indent="-252413" algn="l" defTabSz="1011238" rtl="0" eaLnBrk="0" fontAlgn="base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20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1892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6464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1036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zN03faPMFg&amp;t=5s" TargetMode="External"/><Relationship Id="rId3" Type="http://schemas.openxmlformats.org/officeDocument/2006/relationships/slide" Target="slide45.xml"/><Relationship Id="rId7" Type="http://schemas.openxmlformats.org/officeDocument/2006/relationships/image" Target="../media/image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ySYGxI2bSA#t=5s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eFKExbLJbOE#t=5s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hyperlink" Target="https://www.youtube.com/watch?v=vzN03faPMFg&amp;t=5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h5.hle.com.tw/h5mp4/02j/09Te/&#36039;&#35338;&#31185;&#25216;/2&#19978;/&#31532;2&#31456;/8&#19978;&#36039;&#31185;&#20633;&#35506;&#35036;&#20805;Scratch&#38499;&#21015;&#31687;-&#25214;&#22240;&#25976;.mp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youtube.com/watch?v=eFKExbLJbOE#t=5s" TargetMode="Externa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zN03faPMFg&amp;t=5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5.hle.com.tw/h5mp4/02j/09Te/&#36039;&#35338;&#31185;&#25216;/2&#19978;/&#31532;2&#31456;/8&#19978;&#36039;&#31185;&#20633;&#35506;&#35036;&#20805;Scratch&#38499;&#21015;&#31687;-&#20358;&#25277;&#29518;.mp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8.png"/><Relationship Id="rId7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hyperlink" Target="https://www.youtube.com/watch?v=eFKExbLJbOE#t=5s" TargetMode="Externa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SYGxI2bSA#t=5s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5.hle.com.tw/h5mp4/02j/09Te/&#36039;&#35338;&#31185;&#25216;/2&#19978;/&#31532;2&#31456;/8&#19978;&#36039;&#31185;&#20633;&#35506;&#35036;&#20805;Scratch&#38499;&#21015;&#31687;-&#25778;&#20811;&#30332;&#29260;.mp4" TargetMode="Externa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hyperlink" Target="https://www.youtube.com/watch?v=oySYGxI2bSA#t=5s" TargetMode="External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hyperlink" Target="https://www.youtube.com/watch?v=oySYGxI2bSA#t=5s" TargetMode="External"/><Relationship Id="rId4" Type="http://schemas.openxmlformats.org/officeDocument/2006/relationships/image" Target="../media/image7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66A9695-9270-534B-AE58-8E68EAD69543}"/>
              </a:ext>
            </a:extLst>
          </p:cNvPr>
          <p:cNvSpPr/>
          <p:nvPr/>
        </p:nvSpPr>
        <p:spPr>
          <a:xfrm>
            <a:off x="1576389" y="3384551"/>
            <a:ext cx="5150769" cy="2456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說說看，七年級學過哪些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迴圈？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想想看，要使用哪一種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迴圈？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D4C7AA0-EE4E-3B41-ACE8-42B6EC7D9355}"/>
              </a:ext>
            </a:extLst>
          </p:cNvPr>
          <p:cNvSpPr/>
          <p:nvPr/>
        </p:nvSpPr>
        <p:spPr>
          <a:xfrm>
            <a:off x="1431926" y="71439"/>
            <a:ext cx="6254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如何將摸彩券放入摸彩箱</a:t>
            </a:r>
            <a:endParaRPr lang="zh-TW" altLang="en-US" sz="40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字方塊 3">
            <a:extLst>
              <a:ext uri="{FF2B5EF4-FFF2-40B4-BE49-F238E27FC236}">
                <a16:creationId xmlns="" xmlns:a16="http://schemas.microsoft.com/office/drawing/2014/main" id="{BE183891-633A-8D42-9C8A-8CA43801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302" y="1172741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D9D9D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要將</a:t>
            </a:r>
            <a:r>
              <a:rPr lang="en-US" altLang="zh-TW" sz="3200" b="1" kern="0" baseline="0" dirty="0">
                <a:solidFill>
                  <a:srgbClr val="D9D9D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30</a:t>
            </a:r>
            <a:r>
              <a:rPr lang="zh-TW" altLang="en-US" sz="3200" b="1" kern="0" baseline="0" dirty="0">
                <a:solidFill>
                  <a:srgbClr val="D9D9D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張摸彩卷放入摸彩箱，可使用已經學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D9D9D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過的重覆迴圈，將以下的積木做出與問題相符的指令。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solidFill>
                <a:srgbClr val="D9D9D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solidFill>
                <a:srgbClr val="D9D9D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427AB2B-F8DD-2646-8174-6DA350CB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52" y="2541166"/>
            <a:ext cx="3732213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172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>
            <a:extLst>
              <a:ext uri="{FF2B5EF4-FFF2-40B4-BE49-F238E27FC236}">
                <a16:creationId xmlns="" xmlns:a16="http://schemas.microsoft.com/office/drawing/2014/main" id="{724FBEC5-C8A4-C746-B334-5A615405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7" y="3024188"/>
            <a:ext cx="428942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FB13FD6-6184-134F-B65F-E4B2F5CBFCBD}"/>
              </a:ext>
            </a:extLst>
          </p:cNvPr>
          <p:cNvSpPr/>
          <p:nvPr/>
        </p:nvSpPr>
        <p:spPr>
          <a:xfrm>
            <a:off x="2217739" y="4286251"/>
            <a:ext cx="4134465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組裝完的程式</a:t>
            </a:r>
            <a:r>
              <a:rPr lang="zh-TW" altLang="en-US" sz="4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→</a:t>
            </a:r>
            <a:endParaRPr lang="zh-TW" altLang="en-US" sz="44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D4C7AA0-EE4E-3B41-ACE8-42B6EC7D9355}"/>
              </a:ext>
            </a:extLst>
          </p:cNvPr>
          <p:cNvSpPr/>
          <p:nvPr/>
        </p:nvSpPr>
        <p:spPr>
          <a:xfrm>
            <a:off x="1431926" y="71439"/>
            <a:ext cx="6254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如何將摸彩券放入摸彩箱</a:t>
            </a:r>
            <a:endParaRPr lang="zh-TW" altLang="en-US" sz="40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字方塊 3">
            <a:extLst>
              <a:ext uri="{FF2B5EF4-FFF2-40B4-BE49-F238E27FC236}">
                <a16:creationId xmlns="" xmlns:a16="http://schemas.microsoft.com/office/drawing/2014/main" id="{BE183891-633A-8D42-9C8A-8CA43801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302" y="1172741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D9D9D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要將</a:t>
            </a:r>
            <a:r>
              <a:rPr lang="en-US" altLang="zh-TW" sz="3200" b="1" kern="0" baseline="0" dirty="0">
                <a:solidFill>
                  <a:srgbClr val="D9D9D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30</a:t>
            </a:r>
            <a:r>
              <a:rPr lang="zh-TW" altLang="en-US" sz="3200" b="1" kern="0" baseline="0" dirty="0">
                <a:solidFill>
                  <a:srgbClr val="D9D9D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張摸彩卷放入摸彩箱，可使用已經學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D9D9D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過的重覆迴圈，將以下的積木做出與問題相符的指令。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solidFill>
                <a:srgbClr val="D9D9D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solidFill>
                <a:srgbClr val="D9D9D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173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1C856E3-CC22-524D-A66A-85C9F4FB12F9}"/>
              </a:ext>
            </a:extLst>
          </p:cNvPr>
          <p:cNvSpPr/>
          <p:nvPr/>
        </p:nvSpPr>
        <p:spPr>
          <a:xfrm>
            <a:off x="1431926" y="79376"/>
            <a:ext cx="6254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如何將三十張摸彩券打亂</a:t>
            </a:r>
            <a:endParaRPr lang="zh-TW" altLang="en-US" sz="40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0FBA3B85-4129-C244-B5FF-0971F2F0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9" y="1152526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有些積木組合起來可以讓資料的順序打亂，組裝後，將這些積木取代原本插入資料的積木。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DC16E37-B7FD-2748-B452-33E838C91E73}"/>
              </a:ext>
            </a:extLst>
          </p:cNvPr>
          <p:cNvSpPr/>
          <p:nvPr/>
        </p:nvSpPr>
        <p:spPr>
          <a:xfrm>
            <a:off x="1724027" y="2843214"/>
            <a:ext cx="4305987" cy="2456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3: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請將右方提示的積木進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行組裝，將數字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～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30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隨機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放入摸彩箱清單。</a:t>
            </a:r>
          </a:p>
        </p:txBody>
      </p:sp>
      <p:pic>
        <p:nvPicPr>
          <p:cNvPr id="55300" name="Picture 2">
            <a:extLst>
              <a:ext uri="{FF2B5EF4-FFF2-40B4-BE49-F238E27FC236}">
                <a16:creationId xmlns="" xmlns:a16="http://schemas.microsoft.com/office/drawing/2014/main" id="{DD6241D5-4B9C-B242-BD4F-B6D47D38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1" y="2625726"/>
            <a:ext cx="43370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3">
            <a:extLst>
              <a:ext uri="{FF2B5EF4-FFF2-40B4-BE49-F238E27FC236}">
                <a16:creationId xmlns="" xmlns:a16="http://schemas.microsoft.com/office/drawing/2014/main" id="{B2D62295-85E2-5A4A-83E2-B9397417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r="217" b="121"/>
          <a:stretch>
            <a:fillRect/>
          </a:stretch>
        </p:blipFill>
        <p:spPr bwMode="auto">
          <a:xfrm>
            <a:off x="8993188" y="3289300"/>
            <a:ext cx="2274888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173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151EBB7-FBFE-554B-8E1C-EBA485B6970F}"/>
              </a:ext>
            </a:extLst>
          </p:cNvPr>
          <p:cNvSpPr/>
          <p:nvPr/>
        </p:nvSpPr>
        <p:spPr>
          <a:xfrm>
            <a:off x="1431926" y="71439"/>
            <a:ext cx="6254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如何將三十張摸彩券打亂</a:t>
            </a:r>
          </a:p>
        </p:txBody>
      </p:sp>
      <p:grpSp>
        <p:nvGrpSpPr>
          <p:cNvPr id="57346" name="群組 12">
            <a:extLst>
              <a:ext uri="{FF2B5EF4-FFF2-40B4-BE49-F238E27FC236}">
                <a16:creationId xmlns="" xmlns:a16="http://schemas.microsoft.com/office/drawing/2014/main" id="{0C454872-FC2B-054C-8E46-6365BAFAC1E4}"/>
              </a:ext>
            </a:extLst>
          </p:cNvPr>
          <p:cNvGrpSpPr>
            <a:grpSpLocks/>
          </p:cNvGrpSpPr>
          <p:nvPr/>
        </p:nvGrpSpPr>
        <p:grpSpPr bwMode="auto">
          <a:xfrm>
            <a:off x="2655888" y="2376489"/>
            <a:ext cx="7920038" cy="4175125"/>
            <a:chOff x="3131840" y="3240000"/>
            <a:chExt cx="7743214" cy="4176000"/>
          </a:xfrm>
        </p:grpSpPr>
        <p:grpSp>
          <p:nvGrpSpPr>
            <p:cNvPr id="57352" name="群組 13">
              <a:extLst>
                <a:ext uri="{FF2B5EF4-FFF2-40B4-BE49-F238E27FC236}">
                  <a16:creationId xmlns="" xmlns:a16="http://schemas.microsoft.com/office/drawing/2014/main" id="{1747BEED-4FBD-CE4D-BAD7-02BF27194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3240000"/>
              <a:ext cx="7708020" cy="4176000"/>
              <a:chOff x="3131840" y="2880000"/>
              <a:chExt cx="7708020" cy="4176000"/>
            </a:xfrm>
          </p:grpSpPr>
          <p:sp>
            <p:nvSpPr>
              <p:cNvPr id="16" name="圓角矩形 15">
                <a:extLst>
                  <a:ext uri="{FF2B5EF4-FFF2-40B4-BE49-F238E27FC236}">
                    <a16:creationId xmlns="" xmlns:a16="http://schemas.microsoft.com/office/drawing/2014/main" id="{171414F6-A5C6-4E41-A00B-65F62489B905}"/>
                  </a:ext>
                </a:extLst>
              </p:cNvPr>
              <p:cNvSpPr/>
              <p:nvPr/>
            </p:nvSpPr>
            <p:spPr>
              <a:xfrm>
                <a:off x="3131840" y="3095945"/>
                <a:ext cx="7707516" cy="3960055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400" b="1" kern="0" baseline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7" name="圓角矩形 16">
                <a:extLst>
                  <a:ext uri="{FF2B5EF4-FFF2-40B4-BE49-F238E27FC236}">
                    <a16:creationId xmlns="" xmlns:a16="http://schemas.microsoft.com/office/drawing/2014/main" id="{5792F66C-030D-B647-BB64-2DE4E612E5F5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5968" cy="431890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b="1" kern="0" baseline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ITI SC MEDIUM" pitchFamily="2" charset="-128"/>
                    <a:ea typeface="HEITI SC MEDIUM" pitchFamily="2" charset="-128"/>
                  </a:rPr>
                  <a:t>分析</a:t>
                </a: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="" xmlns:a16="http://schemas.microsoft.com/office/drawing/2014/main" id="{826FAE83-20E3-9042-8E0F-1D6F319C3FDE}"/>
                </a:ext>
              </a:extLst>
            </p:cNvPr>
            <p:cNvSpPr txBox="1"/>
            <p:nvPr/>
          </p:nvSpPr>
          <p:spPr>
            <a:xfrm>
              <a:off x="3273078" y="3743342"/>
              <a:ext cx="7601976" cy="431890"/>
            </a:xfrm>
            <a:prstGeom prst="rect">
              <a:avLst/>
            </a:prstGeom>
            <a:noFill/>
          </p:spPr>
          <p:txBody>
            <a:bodyPr lIns="36000" tIns="36000" rIns="36000" bIns="36000"/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kern="0" baseline="0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分解步驟來觀察每一次迴圈執行的結果：</a:t>
              </a:r>
            </a:p>
          </p:txBody>
        </p:sp>
      </p:grpSp>
      <p:pic>
        <p:nvPicPr>
          <p:cNvPr id="57347" name="Picture 2">
            <a:extLst>
              <a:ext uri="{FF2B5EF4-FFF2-40B4-BE49-F238E27FC236}">
                <a16:creationId xmlns="" xmlns:a16="http://schemas.microsoft.com/office/drawing/2014/main" id="{68F87734-9D8E-6840-A179-1F89D4EC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31149" r="2432" b="50160"/>
          <a:stretch>
            <a:fillRect/>
          </a:stretch>
        </p:blipFill>
        <p:spPr bwMode="auto">
          <a:xfrm>
            <a:off x="2800352" y="3375026"/>
            <a:ext cx="7667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9" name="群組 1">
            <a:extLst>
              <a:ext uri="{FF2B5EF4-FFF2-40B4-BE49-F238E27FC236}">
                <a16:creationId xmlns="" xmlns:a16="http://schemas.microsoft.com/office/drawing/2014/main" id="{D2589D86-A894-2C4E-A2F9-D68491494BA6}"/>
              </a:ext>
            </a:extLst>
          </p:cNvPr>
          <p:cNvGrpSpPr>
            <a:grpSpLocks/>
          </p:cNvGrpSpPr>
          <p:nvPr/>
        </p:nvGrpSpPr>
        <p:grpSpPr bwMode="auto">
          <a:xfrm>
            <a:off x="2079251" y="1033463"/>
            <a:ext cx="8714162" cy="1384300"/>
            <a:chOff x="576477" y="1033327"/>
            <a:chExt cx="8713021" cy="1383196"/>
          </a:xfrm>
        </p:grpSpPr>
        <p:sp>
          <p:nvSpPr>
            <p:cNvPr id="5" name="文字方塊 3">
              <a:extLst>
                <a:ext uri="{FF2B5EF4-FFF2-40B4-BE49-F238E27FC236}">
                  <a16:creationId xmlns="" xmlns:a16="http://schemas.microsoft.com/office/drawing/2014/main" id="{DD11FD31-3533-5C4B-8589-4A7E18FD8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77" y="1444161"/>
              <a:ext cx="8280905" cy="97236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zh-TW" altLang="en-US" sz="3200" b="1" kern="0" baseline="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 Unicode MS"/>
                </a:rPr>
                <a:t>迴圈的每一次分解</a:t>
              </a:r>
            </a:p>
          </p:txBody>
        </p:sp>
        <p:pic>
          <p:nvPicPr>
            <p:cNvPr id="57351" name="Picture 2">
              <a:extLst>
                <a:ext uri="{FF2B5EF4-FFF2-40B4-BE49-F238E27FC236}">
                  <a16:creationId xmlns="" xmlns:a16="http://schemas.microsoft.com/office/drawing/2014/main" id="{22D2285F-C965-8F4F-869D-A25053A86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3EFE4"/>
                </a:clrFrom>
                <a:clrTo>
                  <a:srgbClr val="E3EF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11" b="13826"/>
            <a:stretch>
              <a:fillRect/>
            </a:stretch>
          </p:blipFill>
          <p:spPr bwMode="auto">
            <a:xfrm>
              <a:off x="4622437" y="1033327"/>
              <a:ext cx="4667061" cy="133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矩形 18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173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A57DE63-37BB-7F42-8798-4BA2587B7926}"/>
              </a:ext>
            </a:extLst>
          </p:cNvPr>
          <p:cNvSpPr/>
          <p:nvPr/>
        </p:nvSpPr>
        <p:spPr>
          <a:xfrm>
            <a:off x="1431926" y="71439"/>
            <a:ext cx="6254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如何將三十張摸彩券打亂</a:t>
            </a:r>
          </a:p>
        </p:txBody>
      </p:sp>
      <p:grpSp>
        <p:nvGrpSpPr>
          <p:cNvPr id="58370" name="群組 12">
            <a:extLst>
              <a:ext uri="{FF2B5EF4-FFF2-40B4-BE49-F238E27FC236}">
                <a16:creationId xmlns="" xmlns:a16="http://schemas.microsoft.com/office/drawing/2014/main" id="{57726DE1-B51D-8D46-8997-7FFA7B272010}"/>
              </a:ext>
            </a:extLst>
          </p:cNvPr>
          <p:cNvGrpSpPr>
            <a:grpSpLocks/>
          </p:cNvGrpSpPr>
          <p:nvPr/>
        </p:nvGrpSpPr>
        <p:grpSpPr bwMode="auto">
          <a:xfrm>
            <a:off x="2655888" y="2376489"/>
            <a:ext cx="7920038" cy="4175125"/>
            <a:chOff x="3131840" y="3240000"/>
            <a:chExt cx="7743214" cy="4176000"/>
          </a:xfrm>
        </p:grpSpPr>
        <p:grpSp>
          <p:nvGrpSpPr>
            <p:cNvPr id="58376" name="群組 13">
              <a:extLst>
                <a:ext uri="{FF2B5EF4-FFF2-40B4-BE49-F238E27FC236}">
                  <a16:creationId xmlns="" xmlns:a16="http://schemas.microsoft.com/office/drawing/2014/main" id="{FD85FD72-78EC-A64E-8963-E7784E974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3240000"/>
              <a:ext cx="7708020" cy="4176000"/>
              <a:chOff x="3131840" y="2880000"/>
              <a:chExt cx="7708020" cy="4176000"/>
            </a:xfrm>
          </p:grpSpPr>
          <p:sp>
            <p:nvSpPr>
              <p:cNvPr id="16" name="圓角矩形 15">
                <a:extLst>
                  <a:ext uri="{FF2B5EF4-FFF2-40B4-BE49-F238E27FC236}">
                    <a16:creationId xmlns="" xmlns:a16="http://schemas.microsoft.com/office/drawing/2014/main" id="{DA81C38D-DB18-7C43-9D1A-A53FF9B2FDA8}"/>
                  </a:ext>
                </a:extLst>
              </p:cNvPr>
              <p:cNvSpPr/>
              <p:nvPr/>
            </p:nvSpPr>
            <p:spPr>
              <a:xfrm>
                <a:off x="3131840" y="3095945"/>
                <a:ext cx="7707516" cy="3960055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400" b="1" kern="0" baseline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7" name="圓角矩形 16">
                <a:extLst>
                  <a:ext uri="{FF2B5EF4-FFF2-40B4-BE49-F238E27FC236}">
                    <a16:creationId xmlns="" xmlns:a16="http://schemas.microsoft.com/office/drawing/2014/main" id="{551C10D1-1604-CC4A-BEB0-AC2BD61C6B10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5968" cy="431890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b="1" kern="0" baseline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ITI SC MEDIUM" pitchFamily="2" charset="-128"/>
                    <a:ea typeface="HEITI SC MEDIUM" pitchFamily="2" charset="-128"/>
                  </a:rPr>
                  <a:t>分析</a:t>
                </a: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="" xmlns:a16="http://schemas.microsoft.com/office/drawing/2014/main" id="{CADC18A9-29FA-3B44-BC2B-894D54452DE1}"/>
                </a:ext>
              </a:extLst>
            </p:cNvPr>
            <p:cNvSpPr txBox="1"/>
            <p:nvPr/>
          </p:nvSpPr>
          <p:spPr>
            <a:xfrm>
              <a:off x="3273078" y="3743342"/>
              <a:ext cx="7601976" cy="431890"/>
            </a:xfrm>
            <a:prstGeom prst="rect">
              <a:avLst/>
            </a:prstGeom>
            <a:noFill/>
          </p:spPr>
          <p:txBody>
            <a:bodyPr lIns="36000" tIns="36000" rIns="36000" bIns="36000"/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kern="0" baseline="0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分解步驟來觀察每一次迴圈執行的結果：</a:t>
              </a:r>
            </a:p>
          </p:txBody>
        </p:sp>
      </p:grpSp>
      <p:pic>
        <p:nvPicPr>
          <p:cNvPr id="58371" name="Picture 2">
            <a:extLst>
              <a:ext uri="{FF2B5EF4-FFF2-40B4-BE49-F238E27FC236}">
                <a16:creationId xmlns="" xmlns:a16="http://schemas.microsoft.com/office/drawing/2014/main" id="{39DCF361-F3BF-0043-9C57-E74C1169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31149" r="2432" b="41187"/>
          <a:stretch>
            <a:fillRect/>
          </a:stretch>
        </p:blipFill>
        <p:spPr bwMode="auto">
          <a:xfrm>
            <a:off x="2800352" y="3384551"/>
            <a:ext cx="76676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>
            <a:extLst>
              <a:ext uri="{FF2B5EF4-FFF2-40B4-BE49-F238E27FC236}">
                <a16:creationId xmlns="" xmlns:a16="http://schemas.microsoft.com/office/drawing/2014/main" id="{77B45DDE-07B2-4942-B070-4F4DAE4D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1" b="13826"/>
          <a:stretch>
            <a:fillRect/>
          </a:stretch>
        </p:blipFill>
        <p:spPr bwMode="auto">
          <a:xfrm>
            <a:off x="6125680" y="1033464"/>
            <a:ext cx="4667609" cy="13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3">
            <a:extLst>
              <a:ext uri="{FF2B5EF4-FFF2-40B4-BE49-F238E27FC236}">
                <a16:creationId xmlns="" xmlns:a16="http://schemas.microsoft.com/office/drawing/2014/main" id="{DD11FD31-3533-5C4B-8589-4A7E18FD8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252" y="1444625"/>
            <a:ext cx="8281989" cy="9731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迴圈的每一次分解</a:t>
            </a:r>
          </a:p>
        </p:txBody>
      </p:sp>
      <p:sp>
        <p:nvSpPr>
          <p:cNvPr id="19" name="矩形 18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173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群組 12">
            <a:extLst>
              <a:ext uri="{FF2B5EF4-FFF2-40B4-BE49-F238E27FC236}">
                <a16:creationId xmlns="" xmlns:a16="http://schemas.microsoft.com/office/drawing/2014/main" id="{0E8C7A71-8941-F947-BF97-990F8FC3D3C5}"/>
              </a:ext>
            </a:extLst>
          </p:cNvPr>
          <p:cNvGrpSpPr>
            <a:grpSpLocks/>
          </p:cNvGrpSpPr>
          <p:nvPr/>
        </p:nvGrpSpPr>
        <p:grpSpPr bwMode="auto">
          <a:xfrm>
            <a:off x="2655888" y="2376489"/>
            <a:ext cx="7920038" cy="4175125"/>
            <a:chOff x="3131840" y="3240000"/>
            <a:chExt cx="7743214" cy="4176000"/>
          </a:xfrm>
        </p:grpSpPr>
        <p:grpSp>
          <p:nvGrpSpPr>
            <p:cNvPr id="59400" name="群組 13">
              <a:extLst>
                <a:ext uri="{FF2B5EF4-FFF2-40B4-BE49-F238E27FC236}">
                  <a16:creationId xmlns="" xmlns:a16="http://schemas.microsoft.com/office/drawing/2014/main" id="{9A3A58FE-0B77-EA41-9A43-9474509792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3240000"/>
              <a:ext cx="7708020" cy="4176000"/>
              <a:chOff x="3131840" y="2880000"/>
              <a:chExt cx="7708020" cy="4176000"/>
            </a:xfrm>
          </p:grpSpPr>
          <p:sp>
            <p:nvSpPr>
              <p:cNvPr id="16" name="圓角矩形 15">
                <a:extLst>
                  <a:ext uri="{FF2B5EF4-FFF2-40B4-BE49-F238E27FC236}">
                    <a16:creationId xmlns="" xmlns:a16="http://schemas.microsoft.com/office/drawing/2014/main" id="{CD847C7D-3239-5945-AE62-E8D1A25CA9CF}"/>
                  </a:ext>
                </a:extLst>
              </p:cNvPr>
              <p:cNvSpPr/>
              <p:nvPr/>
            </p:nvSpPr>
            <p:spPr>
              <a:xfrm>
                <a:off x="3131840" y="3095945"/>
                <a:ext cx="7707516" cy="3960055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400" b="1" kern="0" baseline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7" name="圓角矩形 16">
                <a:extLst>
                  <a:ext uri="{FF2B5EF4-FFF2-40B4-BE49-F238E27FC236}">
                    <a16:creationId xmlns="" xmlns:a16="http://schemas.microsoft.com/office/drawing/2014/main" id="{7ED3E57D-6DC5-9341-AC86-553168B0AD01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5968" cy="431890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b="1" kern="0" baseline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ITI SC MEDIUM" pitchFamily="2" charset="-128"/>
                    <a:ea typeface="HEITI SC MEDIUM" pitchFamily="2" charset="-128"/>
                  </a:rPr>
                  <a:t>分析</a:t>
                </a: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="" xmlns:a16="http://schemas.microsoft.com/office/drawing/2014/main" id="{53649338-9F31-CC4C-89EB-7AFAE722D3AB}"/>
                </a:ext>
              </a:extLst>
            </p:cNvPr>
            <p:cNvSpPr txBox="1"/>
            <p:nvPr/>
          </p:nvSpPr>
          <p:spPr>
            <a:xfrm>
              <a:off x="3273078" y="3743342"/>
              <a:ext cx="7601976" cy="431890"/>
            </a:xfrm>
            <a:prstGeom prst="rect">
              <a:avLst/>
            </a:prstGeom>
            <a:noFill/>
          </p:spPr>
          <p:txBody>
            <a:bodyPr lIns="36000" tIns="36000" rIns="36000" bIns="36000"/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kern="0" baseline="0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分解步驟來觀察每一次迴圈執行的結果：</a:t>
              </a:r>
            </a:p>
          </p:txBody>
        </p:sp>
      </p:grpSp>
      <p:pic>
        <p:nvPicPr>
          <p:cNvPr id="59395" name="Picture 2">
            <a:extLst>
              <a:ext uri="{FF2B5EF4-FFF2-40B4-BE49-F238E27FC236}">
                <a16:creationId xmlns="" xmlns:a16="http://schemas.microsoft.com/office/drawing/2014/main" id="{13E77C20-5386-804B-8AB0-05F6D541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31149" r="2432" b="32214"/>
          <a:stretch>
            <a:fillRect/>
          </a:stretch>
        </p:blipFill>
        <p:spPr bwMode="auto">
          <a:xfrm>
            <a:off x="2800401" y="3367088"/>
            <a:ext cx="76676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FA57DE63-37BB-7F42-8798-4BA2587B7926}"/>
              </a:ext>
            </a:extLst>
          </p:cNvPr>
          <p:cNvSpPr/>
          <p:nvPr/>
        </p:nvSpPr>
        <p:spPr>
          <a:xfrm>
            <a:off x="1431926" y="71439"/>
            <a:ext cx="6254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如何將三十張摸彩券打亂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7B45DDE-07B2-4942-B070-4F4DAE4D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1" b="13826"/>
          <a:stretch>
            <a:fillRect/>
          </a:stretch>
        </p:blipFill>
        <p:spPr bwMode="auto">
          <a:xfrm>
            <a:off x="6125680" y="1033464"/>
            <a:ext cx="4667609" cy="13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3">
            <a:extLst>
              <a:ext uri="{FF2B5EF4-FFF2-40B4-BE49-F238E27FC236}">
                <a16:creationId xmlns="" xmlns:a16="http://schemas.microsoft.com/office/drawing/2014/main" id="{DD11FD31-3533-5C4B-8589-4A7E18FD8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252" y="1444625"/>
            <a:ext cx="8281989" cy="9731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迴圈的每一次分解</a:t>
            </a:r>
          </a:p>
        </p:txBody>
      </p:sp>
      <p:sp>
        <p:nvSpPr>
          <p:cNvPr id="21" name="矩形 2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173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群組 12">
            <a:extLst>
              <a:ext uri="{FF2B5EF4-FFF2-40B4-BE49-F238E27FC236}">
                <a16:creationId xmlns="" xmlns:a16="http://schemas.microsoft.com/office/drawing/2014/main" id="{A5995042-B652-A44E-A980-5B1AD09DDC4F}"/>
              </a:ext>
            </a:extLst>
          </p:cNvPr>
          <p:cNvGrpSpPr>
            <a:grpSpLocks/>
          </p:cNvGrpSpPr>
          <p:nvPr/>
        </p:nvGrpSpPr>
        <p:grpSpPr bwMode="auto">
          <a:xfrm>
            <a:off x="2655888" y="2376489"/>
            <a:ext cx="7920038" cy="4175125"/>
            <a:chOff x="3131840" y="3240000"/>
            <a:chExt cx="7743214" cy="4176000"/>
          </a:xfrm>
        </p:grpSpPr>
        <p:grpSp>
          <p:nvGrpSpPr>
            <p:cNvPr id="60424" name="群組 13">
              <a:extLst>
                <a:ext uri="{FF2B5EF4-FFF2-40B4-BE49-F238E27FC236}">
                  <a16:creationId xmlns="" xmlns:a16="http://schemas.microsoft.com/office/drawing/2014/main" id="{7EDD29EF-12F2-614B-9714-8981379B15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3240000"/>
              <a:ext cx="7708020" cy="4176000"/>
              <a:chOff x="3131840" y="2880000"/>
              <a:chExt cx="7708020" cy="4176000"/>
            </a:xfrm>
          </p:grpSpPr>
          <p:sp>
            <p:nvSpPr>
              <p:cNvPr id="16" name="圓角矩形 15">
                <a:extLst>
                  <a:ext uri="{FF2B5EF4-FFF2-40B4-BE49-F238E27FC236}">
                    <a16:creationId xmlns="" xmlns:a16="http://schemas.microsoft.com/office/drawing/2014/main" id="{450C3EF8-00B2-7D4F-B6FC-FBF06F20B343}"/>
                  </a:ext>
                </a:extLst>
              </p:cNvPr>
              <p:cNvSpPr/>
              <p:nvPr/>
            </p:nvSpPr>
            <p:spPr>
              <a:xfrm>
                <a:off x="3131840" y="3095945"/>
                <a:ext cx="7707516" cy="3960055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400" b="1" kern="0" baseline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7" name="圓角矩形 16">
                <a:extLst>
                  <a:ext uri="{FF2B5EF4-FFF2-40B4-BE49-F238E27FC236}">
                    <a16:creationId xmlns="" xmlns:a16="http://schemas.microsoft.com/office/drawing/2014/main" id="{04960AA6-67B4-654B-BD11-03622430E1FE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5968" cy="431890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b="1" kern="0" baseline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ITI SC MEDIUM" pitchFamily="2" charset="-128"/>
                    <a:ea typeface="HEITI SC MEDIUM" pitchFamily="2" charset="-128"/>
                  </a:rPr>
                  <a:t>分析</a:t>
                </a: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="" xmlns:a16="http://schemas.microsoft.com/office/drawing/2014/main" id="{FE5D3ADF-D8D2-6640-93AD-D8C5CB67A60D}"/>
                </a:ext>
              </a:extLst>
            </p:cNvPr>
            <p:cNvSpPr txBox="1"/>
            <p:nvPr/>
          </p:nvSpPr>
          <p:spPr>
            <a:xfrm>
              <a:off x="3273078" y="3743342"/>
              <a:ext cx="7601976" cy="431890"/>
            </a:xfrm>
            <a:prstGeom prst="rect">
              <a:avLst/>
            </a:prstGeom>
            <a:noFill/>
          </p:spPr>
          <p:txBody>
            <a:bodyPr lIns="36000" tIns="36000" rIns="36000" bIns="36000"/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kern="0" baseline="0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分解步驟來觀察每一次迴圈執行的結果：</a:t>
              </a:r>
            </a:p>
          </p:txBody>
        </p:sp>
      </p:grpSp>
      <p:pic>
        <p:nvPicPr>
          <p:cNvPr id="60419" name="Picture 2">
            <a:extLst>
              <a:ext uri="{FF2B5EF4-FFF2-40B4-BE49-F238E27FC236}">
                <a16:creationId xmlns="" xmlns:a16="http://schemas.microsoft.com/office/drawing/2014/main" id="{5AB41D94-308D-EA44-8641-2098E1220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31148" r="2432" b="23241"/>
          <a:stretch>
            <a:fillRect/>
          </a:stretch>
        </p:blipFill>
        <p:spPr bwMode="auto">
          <a:xfrm>
            <a:off x="2800352" y="3348038"/>
            <a:ext cx="76676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A57DE63-37BB-7F42-8798-4BA2587B7926}"/>
              </a:ext>
            </a:extLst>
          </p:cNvPr>
          <p:cNvSpPr/>
          <p:nvPr/>
        </p:nvSpPr>
        <p:spPr>
          <a:xfrm>
            <a:off x="1431926" y="71439"/>
            <a:ext cx="6254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如何將三十張摸彩券打亂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77B45DDE-07B2-4942-B070-4F4DAE4D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1" b="13826"/>
          <a:stretch>
            <a:fillRect/>
          </a:stretch>
        </p:blipFill>
        <p:spPr bwMode="auto">
          <a:xfrm>
            <a:off x="6125680" y="1033464"/>
            <a:ext cx="4667609" cy="13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3">
            <a:extLst>
              <a:ext uri="{FF2B5EF4-FFF2-40B4-BE49-F238E27FC236}">
                <a16:creationId xmlns="" xmlns:a16="http://schemas.microsoft.com/office/drawing/2014/main" id="{DD11FD31-3533-5C4B-8589-4A7E18FD8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252" y="1444625"/>
            <a:ext cx="8281989" cy="9731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迴圈的每一次分解</a:t>
            </a:r>
          </a:p>
        </p:txBody>
      </p:sp>
      <p:sp>
        <p:nvSpPr>
          <p:cNvPr id="21" name="矩形 2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173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群組 12">
            <a:extLst>
              <a:ext uri="{FF2B5EF4-FFF2-40B4-BE49-F238E27FC236}">
                <a16:creationId xmlns="" xmlns:a16="http://schemas.microsoft.com/office/drawing/2014/main" id="{1D9AA5BD-6CC5-B54E-94FC-693458E58219}"/>
              </a:ext>
            </a:extLst>
          </p:cNvPr>
          <p:cNvGrpSpPr>
            <a:grpSpLocks/>
          </p:cNvGrpSpPr>
          <p:nvPr/>
        </p:nvGrpSpPr>
        <p:grpSpPr bwMode="auto">
          <a:xfrm>
            <a:off x="2655888" y="2376489"/>
            <a:ext cx="7920038" cy="4175125"/>
            <a:chOff x="3131840" y="3240000"/>
            <a:chExt cx="7743214" cy="4176000"/>
          </a:xfrm>
        </p:grpSpPr>
        <p:grpSp>
          <p:nvGrpSpPr>
            <p:cNvPr id="61448" name="群組 13">
              <a:extLst>
                <a:ext uri="{FF2B5EF4-FFF2-40B4-BE49-F238E27FC236}">
                  <a16:creationId xmlns="" xmlns:a16="http://schemas.microsoft.com/office/drawing/2014/main" id="{E8DD2C51-7DB3-4842-9CB1-F5D0A1FC4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3240000"/>
              <a:ext cx="7708020" cy="4176000"/>
              <a:chOff x="3131840" y="2880000"/>
              <a:chExt cx="7708020" cy="4176000"/>
            </a:xfrm>
          </p:grpSpPr>
          <p:sp>
            <p:nvSpPr>
              <p:cNvPr id="16" name="圓角矩形 15">
                <a:extLst>
                  <a:ext uri="{FF2B5EF4-FFF2-40B4-BE49-F238E27FC236}">
                    <a16:creationId xmlns="" xmlns:a16="http://schemas.microsoft.com/office/drawing/2014/main" id="{93AF23E6-C626-4445-9DA9-C0566319B563}"/>
                  </a:ext>
                </a:extLst>
              </p:cNvPr>
              <p:cNvSpPr/>
              <p:nvPr/>
            </p:nvSpPr>
            <p:spPr>
              <a:xfrm>
                <a:off x="3131840" y="3095945"/>
                <a:ext cx="7707516" cy="3960055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400" b="1" kern="0" baseline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7" name="圓角矩形 16">
                <a:extLst>
                  <a:ext uri="{FF2B5EF4-FFF2-40B4-BE49-F238E27FC236}">
                    <a16:creationId xmlns="" xmlns:a16="http://schemas.microsoft.com/office/drawing/2014/main" id="{51C79487-D0E1-0643-AC99-72B01EB986BC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5968" cy="431890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b="1" kern="0" baseline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ITI SC MEDIUM" pitchFamily="2" charset="-128"/>
                    <a:ea typeface="HEITI SC MEDIUM" pitchFamily="2" charset="-128"/>
                  </a:rPr>
                  <a:t>分析</a:t>
                </a: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="" xmlns:a16="http://schemas.microsoft.com/office/drawing/2014/main" id="{FB7407A2-A472-F142-8B97-2F49B8FB0A5C}"/>
                </a:ext>
              </a:extLst>
            </p:cNvPr>
            <p:cNvSpPr txBox="1"/>
            <p:nvPr/>
          </p:nvSpPr>
          <p:spPr>
            <a:xfrm>
              <a:off x="3273078" y="3743342"/>
              <a:ext cx="7601976" cy="431890"/>
            </a:xfrm>
            <a:prstGeom prst="rect">
              <a:avLst/>
            </a:prstGeom>
            <a:noFill/>
          </p:spPr>
          <p:txBody>
            <a:bodyPr lIns="36000" tIns="36000" rIns="36000" bIns="36000"/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kern="0" baseline="0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分解步驟來觀察每一次迴圈執行的結果：</a:t>
              </a:r>
            </a:p>
          </p:txBody>
        </p:sp>
      </p:grpSp>
      <p:pic>
        <p:nvPicPr>
          <p:cNvPr id="61443" name="Picture 2">
            <a:extLst>
              <a:ext uri="{FF2B5EF4-FFF2-40B4-BE49-F238E27FC236}">
                <a16:creationId xmlns="" xmlns:a16="http://schemas.microsoft.com/office/drawing/2014/main" id="{C020981F-3820-9C45-AF8E-EE38994D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31146" r="2432" b="3799"/>
          <a:stretch>
            <a:fillRect/>
          </a:stretch>
        </p:blipFill>
        <p:spPr bwMode="auto">
          <a:xfrm>
            <a:off x="2800352" y="3348039"/>
            <a:ext cx="766762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A57DE63-37BB-7F42-8798-4BA2587B7926}"/>
              </a:ext>
            </a:extLst>
          </p:cNvPr>
          <p:cNvSpPr/>
          <p:nvPr/>
        </p:nvSpPr>
        <p:spPr>
          <a:xfrm>
            <a:off x="1431926" y="71439"/>
            <a:ext cx="6254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如何將三十張摸彩券打亂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77B45DDE-07B2-4942-B070-4F4DAE4D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1" b="13826"/>
          <a:stretch>
            <a:fillRect/>
          </a:stretch>
        </p:blipFill>
        <p:spPr bwMode="auto">
          <a:xfrm>
            <a:off x="6125680" y="1033464"/>
            <a:ext cx="4667609" cy="13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3">
            <a:extLst>
              <a:ext uri="{FF2B5EF4-FFF2-40B4-BE49-F238E27FC236}">
                <a16:creationId xmlns="" xmlns:a16="http://schemas.microsoft.com/office/drawing/2014/main" id="{DD11FD31-3533-5C4B-8589-4A7E18FD8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252" y="1444625"/>
            <a:ext cx="8281989" cy="9731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迴圈的每一次分解</a:t>
            </a:r>
          </a:p>
        </p:txBody>
      </p:sp>
      <p:sp>
        <p:nvSpPr>
          <p:cNvPr id="21" name="矩形 2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173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BBDB89D-49DE-F847-A0FB-1EB37DD2FFEB}"/>
              </a:ext>
            </a:extLst>
          </p:cNvPr>
          <p:cNvSpPr/>
          <p:nvPr/>
        </p:nvSpPr>
        <p:spPr>
          <a:xfrm>
            <a:off x="1432249" y="72059"/>
            <a:ext cx="62531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如何將三十張摸彩券打亂</a:t>
            </a:r>
          </a:p>
        </p:txBody>
      </p:sp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935034DE-3D0D-6A47-B795-5E8813DE3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9" y="1152526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有些積木組合起來可以讓資料的順序打亂，組裝後，將這些積木取代原本插入資料的積木。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56324" name="Picture 2">
            <a:extLst>
              <a:ext uri="{FF2B5EF4-FFF2-40B4-BE49-F238E27FC236}">
                <a16:creationId xmlns="" xmlns:a16="http://schemas.microsoft.com/office/drawing/2014/main" id="{C84F3B29-7407-9A4F-A643-D0E92E4F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4" y="2822575"/>
            <a:ext cx="517366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3">
            <a:extLst>
              <a:ext uri="{FF2B5EF4-FFF2-40B4-BE49-F238E27FC236}">
                <a16:creationId xmlns="" xmlns:a16="http://schemas.microsoft.com/office/drawing/2014/main" id="{8ECBF321-B946-B943-8359-D7BB84C8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9" y="3160713"/>
            <a:ext cx="428942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04062D6-9A9D-B542-A40D-CA186D76CCCA}"/>
              </a:ext>
            </a:extLst>
          </p:cNvPr>
          <p:cNvSpPr/>
          <p:nvPr/>
        </p:nvSpPr>
        <p:spPr>
          <a:xfrm rot="19265491">
            <a:off x="5386389" y="4603987"/>
            <a:ext cx="1349375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7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→</a:t>
            </a:r>
            <a:endParaRPr lang="zh-TW" altLang="en-US" sz="7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cxnSp>
        <p:nvCxnSpPr>
          <p:cNvPr id="56328" name="直線接點 12">
            <a:extLst>
              <a:ext uri="{FF2B5EF4-FFF2-40B4-BE49-F238E27FC236}">
                <a16:creationId xmlns="" xmlns:a16="http://schemas.microsoft.com/office/drawing/2014/main" id="{CF944903-F71A-854D-9CCA-9304C0E278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92289" y="6064251"/>
            <a:ext cx="4073525" cy="11113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29" name="直線接點 15">
            <a:extLst>
              <a:ext uri="{FF2B5EF4-FFF2-40B4-BE49-F238E27FC236}">
                <a16:creationId xmlns="" xmlns:a16="http://schemas.microsoft.com/office/drawing/2014/main" id="{4DB8D702-F223-3548-8822-D405886F78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86502" y="5343525"/>
            <a:ext cx="4975225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430A55A-DB96-C842-ADC1-88E3E6856755}"/>
              </a:ext>
            </a:extLst>
          </p:cNvPr>
          <p:cNvSpPr/>
          <p:nvPr/>
        </p:nvSpPr>
        <p:spPr>
          <a:xfrm>
            <a:off x="5270501" y="5145088"/>
            <a:ext cx="698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取代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173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C8E66FA-9847-B048-A5F6-5AFC12FB147D}"/>
              </a:ext>
            </a:extLst>
          </p:cNvPr>
          <p:cNvSpPr/>
          <p:nvPr/>
        </p:nvSpPr>
        <p:spPr>
          <a:xfrm>
            <a:off x="1443038" y="144463"/>
            <a:ext cx="61102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36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4.</a:t>
            </a:r>
            <a:r>
              <a:rPr lang="zh-TW" altLang="en-US" sz="36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取用打亂後的前三張摸彩券</a:t>
            </a:r>
          </a:p>
        </p:txBody>
      </p:sp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13F80C75-DF19-C043-821B-D1F9A0238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1431926"/>
            <a:ext cx="8280400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取出清單的前三項，做為第一特獎、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第二特獎、第三特獎。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553B1F0-BF3D-E347-878E-C0297AA5457A}"/>
              </a:ext>
            </a:extLst>
          </p:cNvPr>
          <p:cNvSpPr/>
          <p:nvPr/>
        </p:nvSpPr>
        <p:spPr>
          <a:xfrm>
            <a:off x="1936752" y="3313114"/>
            <a:ext cx="5038725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4: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請將右方的積木進行組裝，讓小貓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說出前三項得獎名單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</a:p>
        </p:txBody>
      </p:sp>
      <p:pic>
        <p:nvPicPr>
          <p:cNvPr id="62468" name="Picture 3">
            <a:extLst>
              <a:ext uri="{FF2B5EF4-FFF2-40B4-BE49-F238E27FC236}">
                <a16:creationId xmlns="" xmlns:a16="http://schemas.microsoft.com/office/drawing/2014/main" id="{30DCAF92-E32E-A041-BD3B-D11CC8FC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4" y="3270251"/>
            <a:ext cx="304006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173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字方塊 10">
            <a:extLst>
              <a:ext uri="{FF2B5EF4-FFF2-40B4-BE49-F238E27FC236}">
                <a16:creationId xmlns="" xmlns:a16="http://schemas.microsoft.com/office/drawing/2014/main" id="{583985EB-EFFD-DD44-9112-68D0AC455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284" y="123826"/>
            <a:ext cx="35995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4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陣列補充範例</a:t>
            </a:r>
            <a:endParaRPr kumimoji="0" lang="en-US" altLang="zh-TW" sz="4400" b="1" kern="0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954653E2-DCCB-8A40-AFFA-9CCA26DCF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6" y="3232657"/>
            <a:ext cx="5148038" cy="1017761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lIns="72000" tIns="0" rIns="72000" anchor="ctr" anchorCtr="1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defRPr/>
            </a:pPr>
            <a:r>
              <a:rPr lang="en-US" altLang="zh-TW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 action="ppaction://hlinksldjump"/>
              </a:rPr>
              <a:t>找</a:t>
            </a:r>
            <a:r>
              <a:rPr lang="en-US" altLang="zh-TW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 action="ppaction://hlinksldjump"/>
              </a:rPr>
              <a:t>  </a:t>
            </a:r>
            <a:r>
              <a:rPr lang="zh-TW" altLang="en-US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 action="ppaction://hlinksldjump"/>
              </a:rPr>
              <a:t>因</a:t>
            </a:r>
            <a:r>
              <a:rPr lang="en-US" altLang="zh-TW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 action="ppaction://hlinksldjump"/>
              </a:rPr>
              <a:t>  </a:t>
            </a:r>
            <a:r>
              <a:rPr lang="zh-TW" altLang="en-US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 action="ppaction://hlinksldjump"/>
              </a:rPr>
              <a:t>數</a:t>
            </a:r>
            <a:endParaRPr lang="zh-TW" altLang="en-US" sz="5400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254B44AC-8DEE-DE41-B2E8-C005A2390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6" y="4598912"/>
            <a:ext cx="5148038" cy="101776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1298D6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defRPr/>
            </a:pPr>
            <a:r>
              <a:rPr lang="en-US" altLang="zh-TW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 action="ppaction://hlinksldjump"/>
              </a:rPr>
              <a:t>撲克發牌</a:t>
            </a:r>
            <a:endParaRPr lang="zh-TW" altLang="en-US" sz="5400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圖片 6">
            <a:hlinkClick r:id="rId4"/>
            <a:extLst>
              <a:ext uri="{FF2B5EF4-FFF2-40B4-BE49-F238E27FC236}">
                <a16:creationId xmlns="" xmlns:a16="http://schemas.microsoft.com/office/drawing/2014/main" id="{5FA437FC-AC7C-29F4-66C8-7A8E4BEB1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3782130" y="3435300"/>
            <a:ext cx="972344" cy="59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7">
            <a:hlinkClick r:id="rId6"/>
            <a:extLst>
              <a:ext uri="{FF2B5EF4-FFF2-40B4-BE49-F238E27FC236}">
                <a16:creationId xmlns="" xmlns:a16="http://schemas.microsoft.com/office/drawing/2014/main" id="{C8BC7DA2-2DC0-1122-ABE2-ADE4E713E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3791555" y="4808674"/>
            <a:ext cx="972346" cy="59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="" xmlns:a16="http://schemas.microsoft.com/office/drawing/2014/main" id="{C3BB191D-6452-20FD-50D1-5ECD27FAC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54" y="1852165"/>
            <a:ext cx="5129510" cy="1017761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lIns="72000" tIns="0" rIns="72000" anchor="ctr" anchorCtr="1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defRPr/>
            </a:pPr>
            <a:r>
              <a:rPr lang="en-US" altLang="zh-TW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" action="ppaction://hlinkshowjump?jump=nextslide"/>
              </a:rPr>
              <a:t>來</a:t>
            </a:r>
            <a:r>
              <a:rPr lang="en-US" altLang="zh-TW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" action="ppaction://hlinkshowjump?jump=nextslide"/>
              </a:rPr>
              <a:t>  </a:t>
            </a:r>
            <a:r>
              <a:rPr lang="zh-TW" altLang="en-US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" action="ppaction://hlinkshowjump?jump=nextslide"/>
              </a:rPr>
              <a:t>抽</a:t>
            </a:r>
            <a:r>
              <a:rPr lang="en-US" altLang="zh-TW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" action="ppaction://hlinkshowjump?jump=nextslide"/>
              </a:rPr>
              <a:t>  </a:t>
            </a:r>
            <a:r>
              <a:rPr lang="zh-TW" altLang="en-US" sz="54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" action="ppaction://hlinkshowjump?jump=nextslide"/>
              </a:rPr>
              <a:t>獎</a:t>
            </a:r>
            <a:endParaRPr lang="zh-TW" altLang="en-US" sz="5400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5">
            <a:hlinkClick r:id="rId8"/>
            <a:extLst>
              <a:ext uri="{FF2B5EF4-FFF2-40B4-BE49-F238E27FC236}">
                <a16:creationId xmlns="" xmlns:a16="http://schemas.microsoft.com/office/drawing/2014/main" id="{E64BF3DB-9B29-F0A7-D6CC-B7287DB7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3808512" y="2089671"/>
            <a:ext cx="945962" cy="58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AC220892-2AAE-D847-8B62-6AF6638FD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8" y="1152525"/>
            <a:ext cx="8280400" cy="10795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「取用打亂後的前三張摸彩券」完整程式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63491" name="Picture 2">
            <a:extLst>
              <a:ext uri="{FF2B5EF4-FFF2-40B4-BE49-F238E27FC236}">
                <a16:creationId xmlns="" xmlns:a16="http://schemas.microsoft.com/office/drawing/2014/main" id="{FC01FA5E-9ACB-D441-B086-48908A1C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7" y="2487614"/>
            <a:ext cx="70183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C8E66FA-9847-B048-A5F6-5AFC12FB147D}"/>
              </a:ext>
            </a:extLst>
          </p:cNvPr>
          <p:cNvSpPr/>
          <p:nvPr/>
        </p:nvSpPr>
        <p:spPr>
          <a:xfrm>
            <a:off x="1443038" y="144463"/>
            <a:ext cx="61102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36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4.</a:t>
            </a:r>
            <a:r>
              <a:rPr lang="zh-TW" altLang="en-US" sz="36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取用打亂後的前三張摸彩券</a:t>
            </a:r>
          </a:p>
        </p:txBody>
      </p:sp>
      <p:sp>
        <p:nvSpPr>
          <p:cNvPr id="10" name="矩形 9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173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>
            <a:extLst>
              <a:ext uri="{FF2B5EF4-FFF2-40B4-BE49-F238E27FC236}">
                <a16:creationId xmlns="" xmlns:a16="http://schemas.microsoft.com/office/drawing/2014/main" id="{0F9CE065-079A-9C42-9762-FE3CBEC4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2" y="3348038"/>
            <a:ext cx="5343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3">
            <a:extLst>
              <a:ext uri="{FF2B5EF4-FFF2-40B4-BE49-F238E27FC236}">
                <a16:creationId xmlns="" xmlns:a16="http://schemas.microsoft.com/office/drawing/2014/main" id="{F7EDF7E8-5D1C-D04D-A20A-0E12A76D0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2" y="2424114"/>
            <a:ext cx="10810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2118759-9E86-A146-85C0-EAA8BA4F7DBE}"/>
              </a:ext>
            </a:extLst>
          </p:cNvPr>
          <p:cNvSpPr/>
          <p:nvPr/>
        </p:nvSpPr>
        <p:spPr>
          <a:xfrm>
            <a:off x="3333752" y="6351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48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來抽獎</a:t>
            </a:r>
            <a:endParaRPr lang="zh-TW" altLang="en-US" sz="48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7588" name="Picture 2">
            <a:extLst>
              <a:ext uri="{FF2B5EF4-FFF2-40B4-BE49-F238E27FC236}">
                <a16:creationId xmlns="" xmlns:a16="http://schemas.microsoft.com/office/drawing/2014/main" id="{F190D38B-9EAD-E846-A6FC-4F8826C8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2892426"/>
            <a:ext cx="563562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圖片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708277-2F19-6E48-93C2-FCF657D4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6" y="5760690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906509A-4AA9-C344-B172-DD400E427E2C}"/>
              </a:ext>
            </a:extLst>
          </p:cNvPr>
          <p:cNvSpPr/>
          <p:nvPr/>
        </p:nvSpPr>
        <p:spPr>
          <a:xfrm>
            <a:off x="2020888" y="1265239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完整程式參考</a:t>
            </a:r>
          </a:p>
        </p:txBody>
      </p:sp>
      <p:pic>
        <p:nvPicPr>
          <p:cNvPr id="10" name="圖片 5">
            <a:hlinkClick r:id="rId7"/>
            <a:extLst>
              <a:ext uri="{FF2B5EF4-FFF2-40B4-BE49-F238E27FC236}">
                <a16:creationId xmlns="" xmlns:a16="http://schemas.microsoft.com/office/drawing/2014/main" id="{E04FA2E4-5215-4747-BE61-5D5D3D342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10856742" y="837348"/>
            <a:ext cx="1818356" cy="111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173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2">
            <a:extLst>
              <a:ext uri="{FF2B5EF4-FFF2-40B4-BE49-F238E27FC236}">
                <a16:creationId xmlns="" xmlns:a16="http://schemas.microsoft.com/office/drawing/2014/main" id="{056B66BF-C850-E04A-9F8A-63080552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46" y="3025180"/>
            <a:ext cx="3459493" cy="29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0448D401-62B9-FE41-B6BD-776A22F42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362" y="1152526"/>
            <a:ext cx="8729421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使用者輸入一個數字後，小貓會說出這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個數字的所有因數及因數的個數有幾個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?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執行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「找因數」的程式，想想這個程式是如何運作？</a:t>
            </a:r>
          </a:p>
        </p:txBody>
      </p:sp>
      <p:pic>
        <p:nvPicPr>
          <p:cNvPr id="68612" name="Picture 2">
            <a:extLst>
              <a:ext uri="{FF2B5EF4-FFF2-40B4-BE49-F238E27FC236}">
                <a16:creationId xmlns="" xmlns:a16="http://schemas.microsoft.com/office/drawing/2014/main" id="{655A75E5-D410-5742-AD70-505E40FF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48" y="3394618"/>
            <a:ext cx="3688934" cy="315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圖片 6">
            <a:extLst>
              <a:ext uri="{FF2B5EF4-FFF2-40B4-BE49-F238E27FC236}">
                <a16:creationId xmlns="" xmlns:a16="http://schemas.microsoft.com/office/drawing/2014/main" id="{D6E2AD61-0A6C-EF40-8438-4A030F8C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66" y="5717430"/>
            <a:ext cx="11969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6">
            <a:hlinkClick r:id="rId5"/>
            <a:extLst>
              <a:ext uri="{FF2B5EF4-FFF2-40B4-BE49-F238E27FC236}">
                <a16:creationId xmlns="" xmlns:a16="http://schemas.microsoft.com/office/drawing/2014/main" id="{BEC2709C-23DF-8345-9876-D10BDED4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10970985" y="1602218"/>
            <a:ext cx="1815086" cy="111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3">
            <a:extLst>
              <a:ext uri="{FF2B5EF4-FFF2-40B4-BE49-F238E27FC236}">
                <a16:creationId xmlns="" xmlns:a16="http://schemas.microsoft.com/office/drawing/2014/main" id="{FDF391F8-87E1-7CBA-5082-F8D726052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541" y="19463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找因數</a:t>
            </a:r>
          </a:p>
        </p:txBody>
      </p:sp>
      <p:sp>
        <p:nvSpPr>
          <p:cNvPr id="11" name="Rectangle 11">
            <a:hlinkClick r:id="rId7"/>
          </p:cNvPr>
          <p:cNvSpPr>
            <a:spLocks noChangeArrowheads="1"/>
          </p:cNvSpPr>
          <p:nvPr/>
        </p:nvSpPr>
        <p:spPr bwMode="auto">
          <a:xfrm>
            <a:off x="10942424" y="829358"/>
            <a:ext cx="1872208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eaLnBrk="1"/>
            <a:r>
              <a:rPr lang="en-US" altLang="zh-TW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Scratch</a:t>
            </a:r>
            <a:r>
              <a:rPr lang="zh-TW" altLang="en-US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陣列篇</a:t>
            </a:r>
            <a:r>
              <a:rPr lang="en-US" altLang="zh-TW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-</a:t>
            </a:r>
            <a:r>
              <a:rPr lang="zh-TW" altLang="en-US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找</a:t>
            </a:r>
            <a:r>
              <a:rPr lang="zh-TW" altLang="en-US" sz="1800" u="sng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因數</a:t>
            </a:r>
            <a:r>
              <a:rPr lang="en-US" altLang="zh-TW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(11:47)</a:t>
            </a:r>
            <a:endParaRPr lang="zh-TW" altLang="en-US" sz="1800" u="sng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2" name="AutoShape 12">
            <a:hlinkClick r:id="rId7"/>
          </p:cNvPr>
          <p:cNvSpPr>
            <a:spLocks noChangeArrowheads="1"/>
          </p:cNvSpPr>
          <p:nvPr/>
        </p:nvSpPr>
        <p:spPr bwMode="auto">
          <a:xfrm>
            <a:off x="9989929" y="900113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eaLnBrk="1"/>
            <a:r>
              <a:rPr lang="zh-TW" altLang="en-US" baseline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影片</a:t>
            </a:r>
          </a:p>
        </p:txBody>
      </p:sp>
      <p:sp>
        <p:nvSpPr>
          <p:cNvPr id="16" name="矩形 15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176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83475129-0EAB-0B40-ADB2-CBC83114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9" y="1079501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請使用者輸入一個數字後，小貓會說出這個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數字的所有因數及因數的個數有幾個。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="" xmlns:a16="http://schemas.microsoft.com/office/drawing/2014/main" id="{694E82AA-C38A-D549-807E-A2610781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9" y="2441575"/>
            <a:ext cx="4392613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">
            <a:extLst>
              <a:ext uri="{FF2B5EF4-FFF2-40B4-BE49-F238E27FC236}">
                <a16:creationId xmlns="" xmlns:a16="http://schemas.microsoft.com/office/drawing/2014/main" id="{B52BF282-DDF4-BB4A-AD84-D872DE2BB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6" y="6264276"/>
            <a:ext cx="8005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2">
            <a:extLst>
              <a:ext uri="{FF2B5EF4-FFF2-40B4-BE49-F238E27FC236}">
                <a16:creationId xmlns="" xmlns:a16="http://schemas.microsoft.com/office/drawing/2014/main" id="{482E87BD-FFD3-244F-B64C-0A31C5EB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3155950"/>
            <a:ext cx="4392612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圖片 7">
            <a:extLst>
              <a:ext uri="{FF2B5EF4-FFF2-40B4-BE49-F238E27FC236}">
                <a16:creationId xmlns="" xmlns:a16="http://schemas.microsoft.com/office/drawing/2014/main" id="{BCD88348-6EA2-4E40-98E8-8DA0A29C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9" y="5513388"/>
            <a:ext cx="7223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3">
            <a:extLst>
              <a:ext uri="{FF2B5EF4-FFF2-40B4-BE49-F238E27FC236}">
                <a16:creationId xmlns="" xmlns:a16="http://schemas.microsoft.com/office/drawing/2014/main" id="{FDF391F8-87E1-7CBA-5082-F8D726052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488" y="21259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找因數</a:t>
            </a:r>
          </a:p>
        </p:txBody>
      </p:sp>
      <p:sp>
        <p:nvSpPr>
          <p:cNvPr id="13" name="矩形 12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176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3">
            <a:extLst>
              <a:ext uri="{FF2B5EF4-FFF2-40B4-BE49-F238E27FC236}">
                <a16:creationId xmlns="" xmlns:a16="http://schemas.microsoft.com/office/drawing/2014/main" id="{568BC7F9-B803-3946-8BF7-CB7AF0AF1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9" y="1152526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問題拆解</a:t>
            </a:r>
            <a:endParaRPr lang="zh-TW" altLang="en-US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11" name="文字方塊 3">
            <a:extLst>
              <a:ext uri="{FF2B5EF4-FFF2-40B4-BE49-F238E27FC236}">
                <a16:creationId xmlns="" xmlns:a16="http://schemas.microsoft.com/office/drawing/2014/main" id="{837CE143-5301-AA4C-B1D1-ECAFE9FA3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9" y="1895476"/>
            <a:ext cx="8424863" cy="3108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詢問使用者數字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判斷因數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如何找出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由小到大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的每一個數字，以便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檢查是不是所輸入數字的因數？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儲存找到的因數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5.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如何讓小貓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說出所有因數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？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360000" indent="-360000" eaLnBrk="1" hangingPunct="1">
              <a:lnSpc>
                <a:spcPct val="120000"/>
              </a:lnSpc>
              <a:defRPr/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360000" indent="-360000" eaLnBrk="1" hangingPunct="1">
              <a:lnSpc>
                <a:spcPct val="120000"/>
              </a:lnSpc>
              <a:defRPr/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6" name="矩形 3">
            <a:extLst>
              <a:ext uri="{FF2B5EF4-FFF2-40B4-BE49-F238E27FC236}">
                <a16:creationId xmlns="" xmlns:a16="http://schemas.microsoft.com/office/drawing/2014/main" id="{3563F844-19F4-E180-36F4-33AB7D6EE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489" y="105158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找因數</a:t>
            </a:r>
          </a:p>
        </p:txBody>
      </p:sp>
      <p:sp>
        <p:nvSpPr>
          <p:cNvPr id="12" name="矩形 11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177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矩形 3">
            <a:extLst>
              <a:ext uri="{FF2B5EF4-FFF2-40B4-BE49-F238E27FC236}">
                <a16:creationId xmlns="" xmlns:a16="http://schemas.microsoft.com/office/drawing/2014/main" id="{ABBA99BC-4BCD-3749-8ED5-670C0218E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2" y="26989"/>
            <a:ext cx="4145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找因數</a:t>
            </a:r>
            <a:r>
              <a:rPr lang="en-US" altLang="zh-TW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</a:p>
        </p:txBody>
      </p:sp>
      <p:grpSp>
        <p:nvGrpSpPr>
          <p:cNvPr id="72706" name="群組 4">
            <a:extLst>
              <a:ext uri="{FF2B5EF4-FFF2-40B4-BE49-F238E27FC236}">
                <a16:creationId xmlns="" xmlns:a16="http://schemas.microsoft.com/office/drawing/2014/main" id="{AE08F692-593D-F045-827C-8B56D7D83FE2}"/>
              </a:ext>
            </a:extLst>
          </p:cNvPr>
          <p:cNvGrpSpPr>
            <a:grpSpLocks/>
          </p:cNvGrpSpPr>
          <p:nvPr/>
        </p:nvGrpSpPr>
        <p:grpSpPr bwMode="auto">
          <a:xfrm>
            <a:off x="2224088" y="1296989"/>
            <a:ext cx="7920038" cy="5254625"/>
            <a:chOff x="3131840" y="3240000"/>
            <a:chExt cx="7743214" cy="5256000"/>
          </a:xfrm>
        </p:grpSpPr>
        <p:grpSp>
          <p:nvGrpSpPr>
            <p:cNvPr id="72709" name="群組 8">
              <a:extLst>
                <a:ext uri="{FF2B5EF4-FFF2-40B4-BE49-F238E27FC236}">
                  <a16:creationId xmlns="" xmlns:a16="http://schemas.microsoft.com/office/drawing/2014/main" id="{4057A603-EB6A-5348-80C2-F0D9102A9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3240000"/>
              <a:ext cx="7708020" cy="5256000"/>
              <a:chOff x="3131840" y="2880000"/>
              <a:chExt cx="7708020" cy="5256000"/>
            </a:xfrm>
          </p:grpSpPr>
          <p:sp>
            <p:nvSpPr>
              <p:cNvPr id="12" name="圓角矩形 11">
                <a:extLst>
                  <a:ext uri="{FF2B5EF4-FFF2-40B4-BE49-F238E27FC236}">
                    <a16:creationId xmlns="" xmlns:a16="http://schemas.microsoft.com/office/drawing/2014/main" id="{44C0B59B-37CD-C742-9A4B-E2012A052058}"/>
                  </a:ext>
                </a:extLst>
              </p:cNvPr>
              <p:cNvSpPr/>
              <p:nvPr/>
            </p:nvSpPr>
            <p:spPr>
              <a:xfrm>
                <a:off x="3131840" y="3095956"/>
                <a:ext cx="7707516" cy="50400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3" name="圓角矩形 12">
                <a:extLst>
                  <a:ext uri="{FF2B5EF4-FFF2-40B4-BE49-F238E27FC236}">
                    <a16:creationId xmlns="" xmlns:a16="http://schemas.microsoft.com/office/drawing/2014/main" id="{0EE287B5-6687-8C40-B006-44027716EB0F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5968" cy="431913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b="1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分析</a:t>
                </a:r>
              </a:p>
            </p:txBody>
          </p:sp>
        </p:grpSp>
        <p:sp>
          <p:nvSpPr>
            <p:cNvPr id="10" name="文字方塊 3">
              <a:extLst>
                <a:ext uri="{FF2B5EF4-FFF2-40B4-BE49-F238E27FC236}">
                  <a16:creationId xmlns="" xmlns:a16="http://schemas.microsoft.com/office/drawing/2014/main" id="{E7FB608B-180F-EF41-9574-981CA151C17A}"/>
                </a:ext>
              </a:extLst>
            </p:cNvPr>
            <p:cNvSpPr txBox="1"/>
            <p:nvPr/>
          </p:nvSpPr>
          <p:spPr>
            <a:xfrm>
              <a:off x="3273078" y="3743369"/>
              <a:ext cx="7601976" cy="431913"/>
            </a:xfrm>
            <a:prstGeom prst="rect">
              <a:avLst/>
            </a:prstGeom>
            <a:noFill/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  <a:defRPr/>
              </a:pPr>
              <a:endParaRPr lang="zh-TW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圓角矩形 7">
            <a:extLst>
              <a:ext uri="{FF2B5EF4-FFF2-40B4-BE49-F238E27FC236}">
                <a16:creationId xmlns="" xmlns:a16="http://schemas.microsoft.com/office/drawing/2014/main" id="{FA06FAB6-F279-CA43-8313-689B4B769FB0}"/>
              </a:ext>
            </a:extLst>
          </p:cNvPr>
          <p:cNvSpPr/>
          <p:nvPr/>
        </p:nvSpPr>
        <p:spPr>
          <a:xfrm>
            <a:off x="4995863" y="1655764"/>
            <a:ext cx="2160588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 anchorCtr="1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始</a:t>
            </a:r>
          </a:p>
        </p:txBody>
      </p:sp>
      <p:sp>
        <p:nvSpPr>
          <p:cNvPr id="16" name="矩形 15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177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矩形 3">
            <a:extLst>
              <a:ext uri="{FF2B5EF4-FFF2-40B4-BE49-F238E27FC236}">
                <a16:creationId xmlns="" xmlns:a16="http://schemas.microsoft.com/office/drawing/2014/main" id="{8EBA3EE2-9A2E-0340-ABDF-4919B4105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2" y="26989"/>
            <a:ext cx="4145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找因數</a:t>
            </a:r>
            <a:r>
              <a:rPr lang="en-US" altLang="zh-TW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</a:p>
        </p:txBody>
      </p:sp>
      <p:grpSp>
        <p:nvGrpSpPr>
          <p:cNvPr id="73730" name="群組 4">
            <a:extLst>
              <a:ext uri="{FF2B5EF4-FFF2-40B4-BE49-F238E27FC236}">
                <a16:creationId xmlns="" xmlns:a16="http://schemas.microsoft.com/office/drawing/2014/main" id="{03D60264-0F54-E247-B2C3-6590E74361E5}"/>
              </a:ext>
            </a:extLst>
          </p:cNvPr>
          <p:cNvGrpSpPr>
            <a:grpSpLocks/>
          </p:cNvGrpSpPr>
          <p:nvPr/>
        </p:nvGrpSpPr>
        <p:grpSpPr bwMode="auto">
          <a:xfrm>
            <a:off x="2224088" y="1296989"/>
            <a:ext cx="7920038" cy="5254625"/>
            <a:chOff x="3131840" y="3240000"/>
            <a:chExt cx="7743214" cy="5256000"/>
          </a:xfrm>
        </p:grpSpPr>
        <p:grpSp>
          <p:nvGrpSpPr>
            <p:cNvPr id="73739" name="群組 8">
              <a:extLst>
                <a:ext uri="{FF2B5EF4-FFF2-40B4-BE49-F238E27FC236}">
                  <a16:creationId xmlns="" xmlns:a16="http://schemas.microsoft.com/office/drawing/2014/main" id="{29D6D414-168C-9744-A323-D78E8C0AC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3240000"/>
              <a:ext cx="7708020" cy="5256000"/>
              <a:chOff x="3131840" y="2880000"/>
              <a:chExt cx="7708020" cy="5256000"/>
            </a:xfrm>
          </p:grpSpPr>
          <p:sp>
            <p:nvSpPr>
              <p:cNvPr id="12" name="圓角矩形 11">
                <a:extLst>
                  <a:ext uri="{FF2B5EF4-FFF2-40B4-BE49-F238E27FC236}">
                    <a16:creationId xmlns="" xmlns:a16="http://schemas.microsoft.com/office/drawing/2014/main" id="{2B4DBAA8-9092-FE4C-8DAB-9D1EBCCF2B8F}"/>
                  </a:ext>
                </a:extLst>
              </p:cNvPr>
              <p:cNvSpPr/>
              <p:nvPr/>
            </p:nvSpPr>
            <p:spPr>
              <a:xfrm>
                <a:off x="3131840" y="3095956"/>
                <a:ext cx="7707516" cy="50400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3" name="圓角矩形 12">
                <a:extLst>
                  <a:ext uri="{FF2B5EF4-FFF2-40B4-BE49-F238E27FC236}">
                    <a16:creationId xmlns="" xmlns:a16="http://schemas.microsoft.com/office/drawing/2014/main" id="{EDB02606-CD4A-E845-88DC-1FB024A2A6BA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5968" cy="431913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b="1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分析</a:t>
                </a:r>
              </a:p>
            </p:txBody>
          </p:sp>
        </p:grpSp>
        <p:sp>
          <p:nvSpPr>
            <p:cNvPr id="10" name="文字方塊 3">
              <a:extLst>
                <a:ext uri="{FF2B5EF4-FFF2-40B4-BE49-F238E27FC236}">
                  <a16:creationId xmlns="" xmlns:a16="http://schemas.microsoft.com/office/drawing/2014/main" id="{A3E321FC-359B-9D41-A245-DB760CCD185D}"/>
                </a:ext>
              </a:extLst>
            </p:cNvPr>
            <p:cNvSpPr txBox="1"/>
            <p:nvPr/>
          </p:nvSpPr>
          <p:spPr>
            <a:xfrm>
              <a:off x="3273078" y="3743369"/>
              <a:ext cx="7601976" cy="431913"/>
            </a:xfrm>
            <a:prstGeom prst="rect">
              <a:avLst/>
            </a:prstGeom>
            <a:noFill/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  <a:defRPr/>
              </a:pPr>
              <a:endParaRPr lang="zh-TW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圓角矩形 7">
            <a:extLst>
              <a:ext uri="{FF2B5EF4-FFF2-40B4-BE49-F238E27FC236}">
                <a16:creationId xmlns="" xmlns:a16="http://schemas.microsoft.com/office/drawing/2014/main" id="{D153D65E-4D4F-9C46-8A2A-1F389C7FD683}"/>
              </a:ext>
            </a:extLst>
          </p:cNvPr>
          <p:cNvSpPr/>
          <p:nvPr/>
        </p:nvSpPr>
        <p:spPr>
          <a:xfrm>
            <a:off x="4995863" y="1655764"/>
            <a:ext cx="2160588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</a:t>
            </a:r>
          </a:p>
        </p:txBody>
      </p:sp>
      <p:cxnSp>
        <p:nvCxnSpPr>
          <p:cNvPr id="73732" name="直線單箭頭接點 8">
            <a:extLst>
              <a:ext uri="{FF2B5EF4-FFF2-40B4-BE49-F238E27FC236}">
                <a16:creationId xmlns="" xmlns:a16="http://schemas.microsoft.com/office/drawing/2014/main" id="{55124B52-8717-F945-9785-3FE7FEA254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16058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3" name="平行四邊形 13">
            <a:extLst>
              <a:ext uri="{FF2B5EF4-FFF2-40B4-BE49-F238E27FC236}">
                <a16:creationId xmlns="" xmlns:a16="http://schemas.microsoft.com/office/drawing/2014/main" id="{33B85309-14F0-2A46-A022-DD9996B5B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1" y="2376489"/>
            <a:ext cx="2159000" cy="503237"/>
          </a:xfrm>
          <a:prstGeom prst="parallelogram">
            <a:avLst>
              <a:gd name="adj" fmla="val 6695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輸入數字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73734" name="群組 14">
            <a:extLst>
              <a:ext uri="{FF2B5EF4-FFF2-40B4-BE49-F238E27FC236}">
                <a16:creationId xmlns="" xmlns:a16="http://schemas.microsoft.com/office/drawing/2014/main" id="{FE2B276A-4006-4E46-A9A2-A7DAF18DDED0}"/>
              </a:ext>
            </a:extLst>
          </p:cNvPr>
          <p:cNvGrpSpPr>
            <a:grpSpLocks/>
          </p:cNvGrpSpPr>
          <p:nvPr/>
        </p:nvGrpSpPr>
        <p:grpSpPr bwMode="auto">
          <a:xfrm>
            <a:off x="2584452" y="2376489"/>
            <a:ext cx="936625" cy="503237"/>
            <a:chOff x="-1404664" y="8109520"/>
            <a:chExt cx="936000" cy="504136"/>
          </a:xfrm>
        </p:grpSpPr>
        <p:sp>
          <p:nvSpPr>
            <p:cNvPr id="16" name="剪去對角線角落矩形 15">
              <a:extLst>
                <a:ext uri="{FF2B5EF4-FFF2-40B4-BE49-F238E27FC236}">
                  <a16:creationId xmlns="" xmlns:a16="http://schemas.microsoft.com/office/drawing/2014/main" id="{6C54E6A5-0417-5342-A23B-3BE0799110E6}"/>
                </a:ext>
              </a:extLst>
            </p:cNvPr>
            <p:cNvSpPr/>
            <p:nvPr/>
          </p:nvSpPr>
          <p:spPr>
            <a:xfrm>
              <a:off x="-1404664" y="8109520"/>
              <a:ext cx="936000" cy="504136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rgbClr val="4C9A6C"/>
            </a:solidFill>
            <a:ln w="25400"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2FDA699F-7A6D-DB41-8DD2-061EB12DA551}"/>
                </a:ext>
              </a:extLst>
            </p:cNvPr>
            <p:cNvSpPr/>
            <p:nvPr/>
          </p:nvSpPr>
          <p:spPr>
            <a:xfrm>
              <a:off x="-1404664" y="8109520"/>
              <a:ext cx="612366" cy="504136"/>
            </a:xfrm>
            <a:prstGeom prst="rect">
              <a:avLst/>
            </a:prstGeom>
            <a:solidFill>
              <a:srgbClr val="4C9A6C"/>
            </a:solidFill>
            <a:ln w="25400">
              <a:noFill/>
            </a:ln>
          </p:spPr>
          <p:txBody>
            <a:bodyPr lIns="36000" tIns="36000" rIns="36000" bIns="36000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輸入</a:t>
              </a:r>
            </a:p>
          </p:txBody>
        </p:sp>
      </p:grpSp>
      <p:sp>
        <p:nvSpPr>
          <p:cNvPr id="73735" name="圓角矩形 17">
            <a:extLst>
              <a:ext uri="{FF2B5EF4-FFF2-40B4-BE49-F238E27FC236}">
                <a16:creationId xmlns="" xmlns:a16="http://schemas.microsoft.com/office/drawing/2014/main" id="{DA5A3225-AE27-F14A-93AD-C001CB6B7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1655764"/>
            <a:ext cx="2160588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始</a:t>
            </a:r>
          </a:p>
        </p:txBody>
      </p:sp>
      <p:sp>
        <p:nvSpPr>
          <p:cNvPr id="21" name="矩形 2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177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矩形 3">
            <a:extLst>
              <a:ext uri="{FF2B5EF4-FFF2-40B4-BE49-F238E27FC236}">
                <a16:creationId xmlns="" xmlns:a16="http://schemas.microsoft.com/office/drawing/2014/main" id="{EFE7C63E-BDC3-3342-AFBF-70450FD78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2" y="26989"/>
            <a:ext cx="4145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找因數</a:t>
            </a:r>
            <a:r>
              <a:rPr lang="en-US" altLang="zh-TW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</a:p>
        </p:txBody>
      </p:sp>
      <p:grpSp>
        <p:nvGrpSpPr>
          <p:cNvPr id="74754" name="群組 4">
            <a:extLst>
              <a:ext uri="{FF2B5EF4-FFF2-40B4-BE49-F238E27FC236}">
                <a16:creationId xmlns="" xmlns:a16="http://schemas.microsoft.com/office/drawing/2014/main" id="{7D32B96D-397E-AA4A-80C9-5BAF165BFC92}"/>
              </a:ext>
            </a:extLst>
          </p:cNvPr>
          <p:cNvGrpSpPr>
            <a:grpSpLocks/>
          </p:cNvGrpSpPr>
          <p:nvPr/>
        </p:nvGrpSpPr>
        <p:grpSpPr bwMode="auto">
          <a:xfrm>
            <a:off x="2224088" y="1296989"/>
            <a:ext cx="7920038" cy="5254625"/>
            <a:chOff x="3131840" y="3240000"/>
            <a:chExt cx="7743214" cy="5256000"/>
          </a:xfrm>
        </p:grpSpPr>
        <p:grpSp>
          <p:nvGrpSpPr>
            <p:cNvPr id="74767" name="群組 8">
              <a:extLst>
                <a:ext uri="{FF2B5EF4-FFF2-40B4-BE49-F238E27FC236}">
                  <a16:creationId xmlns="" xmlns:a16="http://schemas.microsoft.com/office/drawing/2014/main" id="{ED87C733-45DB-5742-96B4-AEABC0FC0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3240000"/>
              <a:ext cx="7708020" cy="5256000"/>
              <a:chOff x="3131840" y="2880000"/>
              <a:chExt cx="7708020" cy="5256000"/>
            </a:xfrm>
          </p:grpSpPr>
          <p:sp>
            <p:nvSpPr>
              <p:cNvPr id="12" name="圓角矩形 11">
                <a:extLst>
                  <a:ext uri="{FF2B5EF4-FFF2-40B4-BE49-F238E27FC236}">
                    <a16:creationId xmlns="" xmlns:a16="http://schemas.microsoft.com/office/drawing/2014/main" id="{FB3C76C4-AB18-B64F-A1A3-AD9C99401110}"/>
                  </a:ext>
                </a:extLst>
              </p:cNvPr>
              <p:cNvSpPr/>
              <p:nvPr/>
            </p:nvSpPr>
            <p:spPr>
              <a:xfrm>
                <a:off x="3131840" y="3095956"/>
                <a:ext cx="7707516" cy="50400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3" name="圓角矩形 12">
                <a:extLst>
                  <a:ext uri="{FF2B5EF4-FFF2-40B4-BE49-F238E27FC236}">
                    <a16:creationId xmlns="" xmlns:a16="http://schemas.microsoft.com/office/drawing/2014/main" id="{9BE2AB8A-43A1-FA4E-8658-AB548EE64E91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5968" cy="431913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b="1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分析</a:t>
                </a:r>
              </a:p>
            </p:txBody>
          </p:sp>
        </p:grpSp>
        <p:sp>
          <p:nvSpPr>
            <p:cNvPr id="10" name="文字方塊 3">
              <a:extLst>
                <a:ext uri="{FF2B5EF4-FFF2-40B4-BE49-F238E27FC236}">
                  <a16:creationId xmlns="" xmlns:a16="http://schemas.microsoft.com/office/drawing/2014/main" id="{BA1C92DA-52B1-084F-96E4-88627A42F30E}"/>
                </a:ext>
              </a:extLst>
            </p:cNvPr>
            <p:cNvSpPr txBox="1"/>
            <p:nvPr/>
          </p:nvSpPr>
          <p:spPr>
            <a:xfrm>
              <a:off x="3273078" y="3743369"/>
              <a:ext cx="7601976" cy="431913"/>
            </a:xfrm>
            <a:prstGeom prst="rect">
              <a:avLst/>
            </a:prstGeom>
            <a:noFill/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  <a:defRPr/>
              </a:pPr>
              <a:endParaRPr lang="zh-TW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圓角矩形 7">
            <a:extLst>
              <a:ext uri="{FF2B5EF4-FFF2-40B4-BE49-F238E27FC236}">
                <a16:creationId xmlns="" xmlns:a16="http://schemas.microsoft.com/office/drawing/2014/main" id="{ACD69FE3-4562-AE47-927F-3E00DFFAB50A}"/>
              </a:ext>
            </a:extLst>
          </p:cNvPr>
          <p:cNvSpPr/>
          <p:nvPr/>
        </p:nvSpPr>
        <p:spPr>
          <a:xfrm>
            <a:off x="4995863" y="1655764"/>
            <a:ext cx="2160588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</a:t>
            </a:r>
          </a:p>
        </p:txBody>
      </p:sp>
      <p:cxnSp>
        <p:nvCxnSpPr>
          <p:cNvPr id="74756" name="直線單箭頭接點 8">
            <a:extLst>
              <a:ext uri="{FF2B5EF4-FFF2-40B4-BE49-F238E27FC236}">
                <a16:creationId xmlns="" xmlns:a16="http://schemas.microsoft.com/office/drawing/2014/main" id="{94B72723-212B-044F-8F64-F2CC555AFE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16058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57" name="平行四邊形 13">
            <a:extLst>
              <a:ext uri="{FF2B5EF4-FFF2-40B4-BE49-F238E27FC236}">
                <a16:creationId xmlns="" xmlns:a16="http://schemas.microsoft.com/office/drawing/2014/main" id="{F22AB181-640E-D647-BF93-78BA80FB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1" y="2376489"/>
            <a:ext cx="2159000" cy="503237"/>
          </a:xfrm>
          <a:prstGeom prst="parallelogram">
            <a:avLst>
              <a:gd name="adj" fmla="val 6695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輸入數字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剪去對角線角落矩形 15">
            <a:extLst>
              <a:ext uri="{FF2B5EF4-FFF2-40B4-BE49-F238E27FC236}">
                <a16:creationId xmlns="" xmlns:a16="http://schemas.microsoft.com/office/drawing/2014/main" id="{6D238C2F-C166-2043-8D4D-6CCF2247784E}"/>
              </a:ext>
            </a:extLst>
          </p:cNvPr>
          <p:cNvSpPr/>
          <p:nvPr/>
        </p:nvSpPr>
        <p:spPr>
          <a:xfrm>
            <a:off x="2584452" y="2376489"/>
            <a:ext cx="936625" cy="503237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DAEC982-6496-6F46-8CAE-1788CEEE5674}"/>
              </a:ext>
            </a:extLst>
          </p:cNvPr>
          <p:cNvSpPr/>
          <p:nvPr/>
        </p:nvSpPr>
        <p:spPr>
          <a:xfrm>
            <a:off x="2584451" y="2376489"/>
            <a:ext cx="576262" cy="503237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</a:t>
            </a:r>
          </a:p>
        </p:txBody>
      </p:sp>
      <p:sp>
        <p:nvSpPr>
          <p:cNvPr id="74760" name="圓角矩形 17">
            <a:extLst>
              <a:ext uri="{FF2B5EF4-FFF2-40B4-BE49-F238E27FC236}">
                <a16:creationId xmlns="" xmlns:a16="http://schemas.microsoft.com/office/drawing/2014/main" id="{C69B7AF6-CBE9-6A48-949E-E504B121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1655764"/>
            <a:ext cx="2160588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始</a:t>
            </a:r>
          </a:p>
        </p:txBody>
      </p:sp>
      <p:cxnSp>
        <p:nvCxnSpPr>
          <p:cNvPr id="74761" name="直線單箭頭接點 8">
            <a:extLst>
              <a:ext uri="{FF2B5EF4-FFF2-40B4-BE49-F238E27FC236}">
                <a16:creationId xmlns="" xmlns:a16="http://schemas.microsoft.com/office/drawing/2014/main" id="{1327B12F-09C9-E242-ACCD-6F169C84C7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879725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剪去對角線角落矩形 23">
            <a:extLst>
              <a:ext uri="{FF2B5EF4-FFF2-40B4-BE49-F238E27FC236}">
                <a16:creationId xmlns="" xmlns:a16="http://schemas.microsoft.com/office/drawing/2014/main" id="{7F31588B-EF0F-FB4F-B718-71CCC37E86EE}"/>
              </a:ext>
            </a:extLst>
          </p:cNvPr>
          <p:cNvSpPr/>
          <p:nvPr/>
        </p:nvSpPr>
        <p:spPr>
          <a:xfrm>
            <a:off x="4276726" y="3095626"/>
            <a:ext cx="3598862" cy="72072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重複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</a:t>
            </a:r>
            <a:endParaRPr lang="en-US" altLang="zh-TW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defRPr/>
            </a:pP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＝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，每次累加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74763" name="直線單箭頭接點 45">
            <a:extLst>
              <a:ext uri="{FF2B5EF4-FFF2-40B4-BE49-F238E27FC236}">
                <a16:creationId xmlns="" xmlns:a16="http://schemas.microsoft.com/office/drawing/2014/main" id="{55CB81B3-658F-364D-B8F0-FBF47ECEEE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16058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剪去對角線角落矩形 28">
            <a:extLst>
              <a:ext uri="{FF2B5EF4-FFF2-40B4-BE49-F238E27FC236}">
                <a16:creationId xmlns="" xmlns:a16="http://schemas.microsoft.com/office/drawing/2014/main" id="{DDF90B72-0645-1F41-A93D-6A361190A59B}"/>
              </a:ext>
            </a:extLst>
          </p:cNvPr>
          <p:cNvSpPr/>
          <p:nvPr/>
        </p:nvSpPr>
        <p:spPr>
          <a:xfrm>
            <a:off x="2584452" y="3240089"/>
            <a:ext cx="936625" cy="50482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E2006886-5290-B44A-ACE6-B9C73524D69B}"/>
              </a:ext>
            </a:extLst>
          </p:cNvPr>
          <p:cNvSpPr/>
          <p:nvPr/>
        </p:nvSpPr>
        <p:spPr>
          <a:xfrm>
            <a:off x="2584451" y="3240089"/>
            <a:ext cx="576262" cy="504825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處理</a:t>
            </a:r>
          </a:p>
        </p:txBody>
      </p:sp>
      <p:sp>
        <p:nvSpPr>
          <p:cNvPr id="23" name="矩形 22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177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矩形 3">
            <a:extLst>
              <a:ext uri="{FF2B5EF4-FFF2-40B4-BE49-F238E27FC236}">
                <a16:creationId xmlns="" xmlns:a16="http://schemas.microsoft.com/office/drawing/2014/main" id="{33E32B8A-42C6-044B-9A03-314E4A876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2" y="26989"/>
            <a:ext cx="4145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找因數</a:t>
            </a:r>
            <a:r>
              <a:rPr lang="en-US" altLang="zh-TW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</a:p>
        </p:txBody>
      </p:sp>
      <p:grpSp>
        <p:nvGrpSpPr>
          <p:cNvPr id="75778" name="群組 4">
            <a:extLst>
              <a:ext uri="{FF2B5EF4-FFF2-40B4-BE49-F238E27FC236}">
                <a16:creationId xmlns="" xmlns:a16="http://schemas.microsoft.com/office/drawing/2014/main" id="{14AF4D53-9DAF-B64A-A37C-90A40C39D4BD}"/>
              </a:ext>
            </a:extLst>
          </p:cNvPr>
          <p:cNvGrpSpPr>
            <a:grpSpLocks/>
          </p:cNvGrpSpPr>
          <p:nvPr/>
        </p:nvGrpSpPr>
        <p:grpSpPr bwMode="auto">
          <a:xfrm>
            <a:off x="2224088" y="1296989"/>
            <a:ext cx="7920038" cy="5254625"/>
            <a:chOff x="3131840" y="3240000"/>
            <a:chExt cx="7743214" cy="5256000"/>
          </a:xfrm>
        </p:grpSpPr>
        <p:grpSp>
          <p:nvGrpSpPr>
            <p:cNvPr id="75801" name="群組 8">
              <a:extLst>
                <a:ext uri="{FF2B5EF4-FFF2-40B4-BE49-F238E27FC236}">
                  <a16:creationId xmlns="" xmlns:a16="http://schemas.microsoft.com/office/drawing/2014/main" id="{2984555A-FFCC-6B44-AA3C-96BA6133D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3240000"/>
              <a:ext cx="7708020" cy="5256000"/>
              <a:chOff x="3131840" y="2880000"/>
              <a:chExt cx="7708020" cy="5256000"/>
            </a:xfrm>
          </p:grpSpPr>
          <p:sp>
            <p:nvSpPr>
              <p:cNvPr id="12" name="圓角矩形 11">
                <a:extLst>
                  <a:ext uri="{FF2B5EF4-FFF2-40B4-BE49-F238E27FC236}">
                    <a16:creationId xmlns="" xmlns:a16="http://schemas.microsoft.com/office/drawing/2014/main" id="{842EDA20-11CF-7D48-8456-6E570A19F1BA}"/>
                  </a:ext>
                </a:extLst>
              </p:cNvPr>
              <p:cNvSpPr/>
              <p:nvPr/>
            </p:nvSpPr>
            <p:spPr>
              <a:xfrm>
                <a:off x="3131840" y="3095956"/>
                <a:ext cx="7707516" cy="50400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3" name="圓角矩形 12">
                <a:extLst>
                  <a:ext uri="{FF2B5EF4-FFF2-40B4-BE49-F238E27FC236}">
                    <a16:creationId xmlns="" xmlns:a16="http://schemas.microsoft.com/office/drawing/2014/main" id="{5A771702-7015-3D48-85E5-30342AA30DA2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5968" cy="431913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b="1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分析</a:t>
                </a:r>
              </a:p>
            </p:txBody>
          </p:sp>
        </p:grpSp>
        <p:sp>
          <p:nvSpPr>
            <p:cNvPr id="10" name="文字方塊 3">
              <a:extLst>
                <a:ext uri="{FF2B5EF4-FFF2-40B4-BE49-F238E27FC236}">
                  <a16:creationId xmlns="" xmlns:a16="http://schemas.microsoft.com/office/drawing/2014/main" id="{35BFD47B-65AE-9443-90C9-86382A47ED6F}"/>
                </a:ext>
              </a:extLst>
            </p:cNvPr>
            <p:cNvSpPr txBox="1"/>
            <p:nvPr/>
          </p:nvSpPr>
          <p:spPr>
            <a:xfrm>
              <a:off x="3273078" y="3743369"/>
              <a:ext cx="7601976" cy="431913"/>
            </a:xfrm>
            <a:prstGeom prst="rect">
              <a:avLst/>
            </a:prstGeom>
            <a:noFill/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  <a:defRPr/>
              </a:pPr>
              <a:endParaRPr lang="zh-TW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圓角矩形 7">
            <a:extLst>
              <a:ext uri="{FF2B5EF4-FFF2-40B4-BE49-F238E27FC236}">
                <a16:creationId xmlns="" xmlns:a16="http://schemas.microsoft.com/office/drawing/2014/main" id="{71A5DCFC-371F-6546-AD76-300D0162AC15}"/>
              </a:ext>
            </a:extLst>
          </p:cNvPr>
          <p:cNvSpPr/>
          <p:nvPr/>
        </p:nvSpPr>
        <p:spPr>
          <a:xfrm>
            <a:off x="4995863" y="1655764"/>
            <a:ext cx="2160588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</a:t>
            </a:r>
          </a:p>
        </p:txBody>
      </p:sp>
      <p:cxnSp>
        <p:nvCxnSpPr>
          <p:cNvPr id="75780" name="直線單箭頭接點 8">
            <a:extLst>
              <a:ext uri="{FF2B5EF4-FFF2-40B4-BE49-F238E27FC236}">
                <a16:creationId xmlns="" xmlns:a16="http://schemas.microsoft.com/office/drawing/2014/main" id="{C67FD6C0-3359-1D40-B92B-82E9D82E06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16058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1" name="平行四邊形 13">
            <a:extLst>
              <a:ext uri="{FF2B5EF4-FFF2-40B4-BE49-F238E27FC236}">
                <a16:creationId xmlns="" xmlns:a16="http://schemas.microsoft.com/office/drawing/2014/main" id="{93A6AAE8-CDF1-9B4F-94B5-70A2767EC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1" y="2376489"/>
            <a:ext cx="2159000" cy="503237"/>
          </a:xfrm>
          <a:prstGeom prst="parallelogram">
            <a:avLst>
              <a:gd name="adj" fmla="val 6695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輸入數字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剪去對角線角落矩形 15">
            <a:extLst>
              <a:ext uri="{FF2B5EF4-FFF2-40B4-BE49-F238E27FC236}">
                <a16:creationId xmlns="" xmlns:a16="http://schemas.microsoft.com/office/drawing/2014/main" id="{4295DCC8-FAEB-C449-8510-C425413322FD}"/>
              </a:ext>
            </a:extLst>
          </p:cNvPr>
          <p:cNvSpPr/>
          <p:nvPr/>
        </p:nvSpPr>
        <p:spPr>
          <a:xfrm>
            <a:off x="2584452" y="2376489"/>
            <a:ext cx="936625" cy="503237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514DCE5-520F-7347-8807-0519ABA4FE81}"/>
              </a:ext>
            </a:extLst>
          </p:cNvPr>
          <p:cNvSpPr/>
          <p:nvPr/>
        </p:nvSpPr>
        <p:spPr>
          <a:xfrm>
            <a:off x="2584451" y="2376489"/>
            <a:ext cx="576262" cy="503237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</a:t>
            </a:r>
          </a:p>
        </p:txBody>
      </p:sp>
      <p:sp>
        <p:nvSpPr>
          <p:cNvPr id="75784" name="圓角矩形 17">
            <a:extLst>
              <a:ext uri="{FF2B5EF4-FFF2-40B4-BE49-F238E27FC236}">
                <a16:creationId xmlns="" xmlns:a16="http://schemas.microsoft.com/office/drawing/2014/main" id="{DDA0A843-4473-AB49-A01A-097211524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1655764"/>
            <a:ext cx="2160588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始</a:t>
            </a:r>
          </a:p>
        </p:txBody>
      </p:sp>
      <p:cxnSp>
        <p:nvCxnSpPr>
          <p:cNvPr id="75785" name="直線單箭頭接點 8">
            <a:extLst>
              <a:ext uri="{FF2B5EF4-FFF2-40B4-BE49-F238E27FC236}">
                <a16:creationId xmlns="" xmlns:a16="http://schemas.microsoft.com/office/drawing/2014/main" id="{A142249E-1FBD-904A-B2C9-6E3DD654E6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879725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剪去對角線角落矩形 23">
            <a:extLst>
              <a:ext uri="{FF2B5EF4-FFF2-40B4-BE49-F238E27FC236}">
                <a16:creationId xmlns="" xmlns:a16="http://schemas.microsoft.com/office/drawing/2014/main" id="{3D7904A5-9780-1548-82B4-DF8B0C091578}"/>
              </a:ext>
            </a:extLst>
          </p:cNvPr>
          <p:cNvSpPr/>
          <p:nvPr/>
        </p:nvSpPr>
        <p:spPr>
          <a:xfrm>
            <a:off x="4276726" y="3095626"/>
            <a:ext cx="3598862" cy="72072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重複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</a:t>
            </a:r>
            <a:endParaRPr lang="en-US" altLang="zh-TW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defRPr/>
            </a:pP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＝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，每次累加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75787" name="直線單箭頭接點 45">
            <a:extLst>
              <a:ext uri="{FF2B5EF4-FFF2-40B4-BE49-F238E27FC236}">
                <a16:creationId xmlns="" xmlns:a16="http://schemas.microsoft.com/office/drawing/2014/main" id="{9FCFE8BD-47B8-4242-9ED6-A4C02001B0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16058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剪去對角線角落矩形 28">
            <a:extLst>
              <a:ext uri="{FF2B5EF4-FFF2-40B4-BE49-F238E27FC236}">
                <a16:creationId xmlns="" xmlns:a16="http://schemas.microsoft.com/office/drawing/2014/main" id="{5B3A4E81-A215-5649-9680-D5C45E7CE8D3}"/>
              </a:ext>
            </a:extLst>
          </p:cNvPr>
          <p:cNvSpPr/>
          <p:nvPr/>
        </p:nvSpPr>
        <p:spPr>
          <a:xfrm>
            <a:off x="2584452" y="3240089"/>
            <a:ext cx="936625" cy="50482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088C8B0F-EAD7-C348-8FE1-0F7B6560C9CB}"/>
              </a:ext>
            </a:extLst>
          </p:cNvPr>
          <p:cNvSpPr/>
          <p:nvPr/>
        </p:nvSpPr>
        <p:spPr>
          <a:xfrm>
            <a:off x="2584451" y="3240089"/>
            <a:ext cx="576262" cy="504825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處理</a:t>
            </a:r>
          </a:p>
        </p:txBody>
      </p:sp>
      <p:sp>
        <p:nvSpPr>
          <p:cNvPr id="20" name="流程圖: 決策 46">
            <a:extLst>
              <a:ext uri="{FF2B5EF4-FFF2-40B4-BE49-F238E27FC236}">
                <a16:creationId xmlns="" xmlns:a16="http://schemas.microsoft.com/office/drawing/2014/main" id="{EB7E63B4-8E7E-F842-9B36-EA5EE22E4A70}"/>
              </a:ext>
            </a:extLst>
          </p:cNvPr>
          <p:cNvSpPr/>
          <p:nvPr/>
        </p:nvSpPr>
        <p:spPr>
          <a:xfrm>
            <a:off x="4254501" y="4032250"/>
            <a:ext cx="3600450" cy="865188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pt-BR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n </a:t>
            </a:r>
            <a:r>
              <a:rPr lang="zh-TW" altLang="pt-BR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除以 </a:t>
            </a:r>
            <a:r>
              <a:rPr lang="pt-BR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x </a:t>
            </a:r>
            <a:r>
              <a:rPr lang="zh-TW" altLang="pt-BR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是否整除？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cxnSp>
        <p:nvCxnSpPr>
          <p:cNvPr id="75791" name="直線單箭頭接點 47">
            <a:extLst>
              <a:ext uri="{FF2B5EF4-FFF2-40B4-BE49-F238E27FC236}">
                <a16:creationId xmlns="" xmlns:a16="http://schemas.microsoft.com/office/drawing/2014/main" id="{08AD51C7-9329-9F44-BDE9-BE6955BC96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4726" y="3816350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2" name="直線單箭頭接點 48">
            <a:extLst>
              <a:ext uri="{FF2B5EF4-FFF2-40B4-BE49-F238E27FC236}">
                <a16:creationId xmlns="" xmlns:a16="http://schemas.microsoft.com/office/drawing/2014/main" id="{E2CD9BF3-881C-584A-8911-0486339518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4726" y="489743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5793" name="群組 22">
            <a:extLst>
              <a:ext uri="{FF2B5EF4-FFF2-40B4-BE49-F238E27FC236}">
                <a16:creationId xmlns="" xmlns:a16="http://schemas.microsoft.com/office/drawing/2014/main" id="{7E3C5131-79F2-BC48-BD71-E5320E618A5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26163" y="4464051"/>
            <a:ext cx="2376488" cy="1439863"/>
            <a:chOff x="2077324" y="3960000"/>
            <a:chExt cx="2422677" cy="2376000"/>
          </a:xfrm>
        </p:grpSpPr>
        <p:sp>
          <p:nvSpPr>
            <p:cNvPr id="75799" name="矩形 20">
              <a:extLst>
                <a:ext uri="{FF2B5EF4-FFF2-40B4-BE49-F238E27FC236}">
                  <a16:creationId xmlns="" xmlns:a16="http://schemas.microsoft.com/office/drawing/2014/main" id="{9D4C79D3-792B-5142-89E5-741FD6768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324" y="3960000"/>
              <a:ext cx="660730" cy="2376000"/>
            </a:xfrm>
            <a:custGeom>
              <a:avLst/>
              <a:gdLst>
                <a:gd name="T0" fmla="*/ 0 w 2520000"/>
                <a:gd name="T1" fmla="*/ 2147483646 h 432000"/>
                <a:gd name="T2" fmla="*/ 0 w 2520000"/>
                <a:gd name="T3" fmla="*/ 2147483646 h 432000"/>
                <a:gd name="T4" fmla="*/ 0 w 2520000"/>
                <a:gd name="T5" fmla="*/ 0 h 432000"/>
                <a:gd name="T6" fmla="*/ 0 w 2520000"/>
                <a:gd name="T7" fmla="*/ 0 h 432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0000" h="432000">
                  <a:moveTo>
                    <a:pt x="2520000" y="432000"/>
                  </a:moveTo>
                  <a:lnTo>
                    <a:pt x="0" y="432000"/>
                  </a:lnTo>
                  <a:lnTo>
                    <a:pt x="0" y="0"/>
                  </a:lnTo>
                  <a:lnTo>
                    <a:pt x="252000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endParaRPr lang="zh-TW" altLang="en-US"/>
            </a:p>
          </p:txBody>
        </p:sp>
        <p:cxnSp>
          <p:nvCxnSpPr>
            <p:cNvPr id="75800" name="直線接點 30">
              <a:extLst>
                <a:ext uri="{FF2B5EF4-FFF2-40B4-BE49-F238E27FC236}">
                  <a16:creationId xmlns="" xmlns:a16="http://schemas.microsoft.com/office/drawing/2014/main" id="{DD09069D-F976-4B43-B2B6-B5AB1DDEF5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14032" y="6336000"/>
              <a:ext cx="2385969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8D5109B7-DD5E-C647-AEDB-06060AC36F8E}"/>
              </a:ext>
            </a:extLst>
          </p:cNvPr>
          <p:cNvSpPr/>
          <p:nvPr/>
        </p:nvSpPr>
        <p:spPr>
          <a:xfrm>
            <a:off x="5586413" y="4752975"/>
            <a:ext cx="431800" cy="43180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是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CB82AE56-9AE5-1044-9FB0-BB4A821E3229}"/>
              </a:ext>
            </a:extLst>
          </p:cNvPr>
          <p:cNvSpPr/>
          <p:nvPr/>
        </p:nvSpPr>
        <p:spPr>
          <a:xfrm>
            <a:off x="7889877" y="4068763"/>
            <a:ext cx="433387" cy="43180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否</a:t>
            </a:r>
          </a:p>
        </p:txBody>
      </p:sp>
      <p:sp>
        <p:nvSpPr>
          <p:cNvPr id="32" name="剪去對角線角落矩形 31">
            <a:extLst>
              <a:ext uri="{FF2B5EF4-FFF2-40B4-BE49-F238E27FC236}">
                <a16:creationId xmlns="" xmlns:a16="http://schemas.microsoft.com/office/drawing/2014/main" id="{F694637B-0109-014F-AF6D-A2559ABCCE81}"/>
              </a:ext>
            </a:extLst>
          </p:cNvPr>
          <p:cNvSpPr/>
          <p:nvPr/>
        </p:nvSpPr>
        <p:spPr>
          <a:xfrm>
            <a:off x="2584452" y="4176714"/>
            <a:ext cx="936625" cy="503237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E4FD49E6-9D3E-E64E-AEFB-9FDE5277F8B9}"/>
              </a:ext>
            </a:extLst>
          </p:cNvPr>
          <p:cNvSpPr/>
          <p:nvPr/>
        </p:nvSpPr>
        <p:spPr>
          <a:xfrm>
            <a:off x="2584451" y="4176714"/>
            <a:ext cx="576262" cy="503237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判斷</a:t>
            </a:r>
          </a:p>
        </p:txBody>
      </p:sp>
      <p:sp>
        <p:nvSpPr>
          <p:cNvPr id="36" name="矩形 35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177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矩形 3">
            <a:extLst>
              <a:ext uri="{FF2B5EF4-FFF2-40B4-BE49-F238E27FC236}">
                <a16:creationId xmlns="" xmlns:a16="http://schemas.microsoft.com/office/drawing/2014/main" id="{AE68046E-AA11-404B-B05A-CA0F824A5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2" y="26989"/>
            <a:ext cx="4145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找因數</a:t>
            </a:r>
            <a:r>
              <a:rPr lang="en-US" altLang="zh-TW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</a:p>
        </p:txBody>
      </p:sp>
      <p:grpSp>
        <p:nvGrpSpPr>
          <p:cNvPr id="76802" name="群組 4">
            <a:extLst>
              <a:ext uri="{FF2B5EF4-FFF2-40B4-BE49-F238E27FC236}">
                <a16:creationId xmlns="" xmlns:a16="http://schemas.microsoft.com/office/drawing/2014/main" id="{A3A78607-3165-6641-8B5D-115E4DF7FE6E}"/>
              </a:ext>
            </a:extLst>
          </p:cNvPr>
          <p:cNvGrpSpPr>
            <a:grpSpLocks/>
          </p:cNvGrpSpPr>
          <p:nvPr/>
        </p:nvGrpSpPr>
        <p:grpSpPr bwMode="auto">
          <a:xfrm>
            <a:off x="2224088" y="1296989"/>
            <a:ext cx="7920038" cy="5254625"/>
            <a:chOff x="3131840" y="3240000"/>
            <a:chExt cx="7743214" cy="5256000"/>
          </a:xfrm>
        </p:grpSpPr>
        <p:grpSp>
          <p:nvGrpSpPr>
            <p:cNvPr id="76834" name="群組 8">
              <a:extLst>
                <a:ext uri="{FF2B5EF4-FFF2-40B4-BE49-F238E27FC236}">
                  <a16:creationId xmlns="" xmlns:a16="http://schemas.microsoft.com/office/drawing/2014/main" id="{7B817FC8-0E36-394F-BC7E-A52B8AD4A1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3240000"/>
              <a:ext cx="7708020" cy="5256000"/>
              <a:chOff x="3131840" y="2880000"/>
              <a:chExt cx="7708020" cy="5256000"/>
            </a:xfrm>
          </p:grpSpPr>
          <p:sp>
            <p:nvSpPr>
              <p:cNvPr id="12" name="圓角矩形 11">
                <a:extLst>
                  <a:ext uri="{FF2B5EF4-FFF2-40B4-BE49-F238E27FC236}">
                    <a16:creationId xmlns="" xmlns:a16="http://schemas.microsoft.com/office/drawing/2014/main" id="{C22AFBE7-8ABA-2747-9A45-2F4684FFC8B0}"/>
                  </a:ext>
                </a:extLst>
              </p:cNvPr>
              <p:cNvSpPr/>
              <p:nvPr/>
            </p:nvSpPr>
            <p:spPr>
              <a:xfrm>
                <a:off x="3131840" y="3095956"/>
                <a:ext cx="7707516" cy="50400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3" name="圓角矩形 12">
                <a:extLst>
                  <a:ext uri="{FF2B5EF4-FFF2-40B4-BE49-F238E27FC236}">
                    <a16:creationId xmlns="" xmlns:a16="http://schemas.microsoft.com/office/drawing/2014/main" id="{A4E81A34-A166-0C4F-9BA1-387719FDB28B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5968" cy="431913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b="1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分析</a:t>
                </a:r>
              </a:p>
            </p:txBody>
          </p:sp>
        </p:grpSp>
        <p:sp>
          <p:nvSpPr>
            <p:cNvPr id="10" name="文字方塊 3">
              <a:extLst>
                <a:ext uri="{FF2B5EF4-FFF2-40B4-BE49-F238E27FC236}">
                  <a16:creationId xmlns="" xmlns:a16="http://schemas.microsoft.com/office/drawing/2014/main" id="{13B09451-2E34-5B44-984B-9610F83747D0}"/>
                </a:ext>
              </a:extLst>
            </p:cNvPr>
            <p:cNvSpPr txBox="1"/>
            <p:nvPr/>
          </p:nvSpPr>
          <p:spPr>
            <a:xfrm>
              <a:off x="3273078" y="3743369"/>
              <a:ext cx="7601976" cy="431913"/>
            </a:xfrm>
            <a:prstGeom prst="rect">
              <a:avLst/>
            </a:prstGeom>
            <a:noFill/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  <a:defRPr/>
              </a:pPr>
              <a:endParaRPr lang="zh-TW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圓角矩形 7">
            <a:extLst>
              <a:ext uri="{FF2B5EF4-FFF2-40B4-BE49-F238E27FC236}">
                <a16:creationId xmlns="" xmlns:a16="http://schemas.microsoft.com/office/drawing/2014/main" id="{1B77AED3-5C84-B340-9D4E-8877F2C40407}"/>
              </a:ext>
            </a:extLst>
          </p:cNvPr>
          <p:cNvSpPr/>
          <p:nvPr/>
        </p:nvSpPr>
        <p:spPr>
          <a:xfrm>
            <a:off x="4995863" y="1655764"/>
            <a:ext cx="2160588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</a:t>
            </a:r>
          </a:p>
        </p:txBody>
      </p:sp>
      <p:cxnSp>
        <p:nvCxnSpPr>
          <p:cNvPr id="76805" name="直線單箭頭接點 8">
            <a:extLst>
              <a:ext uri="{FF2B5EF4-FFF2-40B4-BE49-F238E27FC236}">
                <a16:creationId xmlns="" xmlns:a16="http://schemas.microsoft.com/office/drawing/2014/main" id="{AF7AACA8-7CB5-364E-956A-6771DE6357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16058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6" name="平行四邊形 13">
            <a:extLst>
              <a:ext uri="{FF2B5EF4-FFF2-40B4-BE49-F238E27FC236}">
                <a16:creationId xmlns="" xmlns:a16="http://schemas.microsoft.com/office/drawing/2014/main" id="{5B04FA2E-B636-0A44-8708-C22D5421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1" y="2376489"/>
            <a:ext cx="2159000" cy="503237"/>
          </a:xfrm>
          <a:prstGeom prst="parallelogram">
            <a:avLst>
              <a:gd name="adj" fmla="val 6695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輸入數字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剪去對角線角落矩形 15">
            <a:extLst>
              <a:ext uri="{FF2B5EF4-FFF2-40B4-BE49-F238E27FC236}">
                <a16:creationId xmlns="" xmlns:a16="http://schemas.microsoft.com/office/drawing/2014/main" id="{4EF3C80C-A03E-C044-92F3-6772EF969B0F}"/>
              </a:ext>
            </a:extLst>
          </p:cNvPr>
          <p:cNvSpPr/>
          <p:nvPr/>
        </p:nvSpPr>
        <p:spPr>
          <a:xfrm>
            <a:off x="2584452" y="2376489"/>
            <a:ext cx="936625" cy="503237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B2104F4A-8FD4-D942-AECE-06C0A9353263}"/>
              </a:ext>
            </a:extLst>
          </p:cNvPr>
          <p:cNvSpPr/>
          <p:nvPr/>
        </p:nvSpPr>
        <p:spPr>
          <a:xfrm>
            <a:off x="2584451" y="2376489"/>
            <a:ext cx="576262" cy="503237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</a:t>
            </a:r>
          </a:p>
        </p:txBody>
      </p:sp>
      <p:sp>
        <p:nvSpPr>
          <p:cNvPr id="76809" name="圓角矩形 17">
            <a:extLst>
              <a:ext uri="{FF2B5EF4-FFF2-40B4-BE49-F238E27FC236}">
                <a16:creationId xmlns="" xmlns:a16="http://schemas.microsoft.com/office/drawing/2014/main" id="{A1DBF855-D7F6-DE47-B4AA-B16745F75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1655764"/>
            <a:ext cx="2160588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始</a:t>
            </a:r>
          </a:p>
        </p:txBody>
      </p:sp>
      <p:cxnSp>
        <p:nvCxnSpPr>
          <p:cNvPr id="76810" name="直線單箭頭接點 8">
            <a:extLst>
              <a:ext uri="{FF2B5EF4-FFF2-40B4-BE49-F238E27FC236}">
                <a16:creationId xmlns="" xmlns:a16="http://schemas.microsoft.com/office/drawing/2014/main" id="{DBF96D6F-2565-0F42-BEF5-3FAE6E4332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879725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剪去對角線角落矩形 23">
            <a:extLst>
              <a:ext uri="{FF2B5EF4-FFF2-40B4-BE49-F238E27FC236}">
                <a16:creationId xmlns="" xmlns:a16="http://schemas.microsoft.com/office/drawing/2014/main" id="{F2447859-2903-1940-829A-CCEC40EF7A67}"/>
              </a:ext>
            </a:extLst>
          </p:cNvPr>
          <p:cNvSpPr/>
          <p:nvPr/>
        </p:nvSpPr>
        <p:spPr>
          <a:xfrm>
            <a:off x="4276726" y="3095626"/>
            <a:ext cx="3598862" cy="72072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重複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</a:t>
            </a:r>
            <a:endParaRPr lang="en-US" altLang="zh-TW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defRPr/>
            </a:pP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＝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，每次累加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76812" name="直線單箭頭接點 45">
            <a:extLst>
              <a:ext uri="{FF2B5EF4-FFF2-40B4-BE49-F238E27FC236}">
                <a16:creationId xmlns="" xmlns:a16="http://schemas.microsoft.com/office/drawing/2014/main" id="{744A5DB1-4ECD-294E-B29B-C56A6B792A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16058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剪去對角線角落矩形 28">
            <a:extLst>
              <a:ext uri="{FF2B5EF4-FFF2-40B4-BE49-F238E27FC236}">
                <a16:creationId xmlns="" xmlns:a16="http://schemas.microsoft.com/office/drawing/2014/main" id="{7057533E-6608-AB4F-B91F-B847C726674F}"/>
              </a:ext>
            </a:extLst>
          </p:cNvPr>
          <p:cNvSpPr/>
          <p:nvPr/>
        </p:nvSpPr>
        <p:spPr>
          <a:xfrm>
            <a:off x="2584452" y="3240089"/>
            <a:ext cx="936625" cy="50482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06C6CFE7-CC24-0148-8B78-780B56F57258}"/>
              </a:ext>
            </a:extLst>
          </p:cNvPr>
          <p:cNvSpPr/>
          <p:nvPr/>
        </p:nvSpPr>
        <p:spPr>
          <a:xfrm>
            <a:off x="2584451" y="3240089"/>
            <a:ext cx="576262" cy="504825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處理</a:t>
            </a:r>
          </a:p>
        </p:txBody>
      </p:sp>
      <p:sp>
        <p:nvSpPr>
          <p:cNvPr id="20" name="流程圖: 決策 46">
            <a:extLst>
              <a:ext uri="{FF2B5EF4-FFF2-40B4-BE49-F238E27FC236}">
                <a16:creationId xmlns="" xmlns:a16="http://schemas.microsoft.com/office/drawing/2014/main" id="{A0C12984-7267-E04C-A6DE-670FA8705880}"/>
              </a:ext>
            </a:extLst>
          </p:cNvPr>
          <p:cNvSpPr/>
          <p:nvPr/>
        </p:nvSpPr>
        <p:spPr>
          <a:xfrm>
            <a:off x="4254501" y="4032250"/>
            <a:ext cx="3600450" cy="865188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pt-BR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n </a:t>
            </a:r>
            <a:r>
              <a:rPr lang="zh-TW" altLang="pt-BR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除以 </a:t>
            </a:r>
            <a:r>
              <a:rPr lang="pt-BR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x </a:t>
            </a:r>
            <a:r>
              <a:rPr lang="zh-TW" altLang="pt-BR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是否整除？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cxnSp>
        <p:nvCxnSpPr>
          <p:cNvPr id="76816" name="直線單箭頭接點 47">
            <a:extLst>
              <a:ext uri="{FF2B5EF4-FFF2-40B4-BE49-F238E27FC236}">
                <a16:creationId xmlns="" xmlns:a16="http://schemas.microsoft.com/office/drawing/2014/main" id="{A1910FC3-8211-A142-8E35-68F52FC051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4726" y="3816350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7" name="直線單箭頭接點 48">
            <a:extLst>
              <a:ext uri="{FF2B5EF4-FFF2-40B4-BE49-F238E27FC236}">
                <a16:creationId xmlns="" xmlns:a16="http://schemas.microsoft.com/office/drawing/2014/main" id="{E9EEF646-1D11-744C-BB44-2F5A63B6F8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4726" y="489743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818" name="群組 22">
            <a:extLst>
              <a:ext uri="{FF2B5EF4-FFF2-40B4-BE49-F238E27FC236}">
                <a16:creationId xmlns="" xmlns:a16="http://schemas.microsoft.com/office/drawing/2014/main" id="{A6685115-6439-4243-9EA8-5BC4CC5A10B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26163" y="4464051"/>
            <a:ext cx="2376488" cy="1439863"/>
            <a:chOff x="2077324" y="3960000"/>
            <a:chExt cx="2422677" cy="2376000"/>
          </a:xfrm>
        </p:grpSpPr>
        <p:sp>
          <p:nvSpPr>
            <p:cNvPr id="76832" name="矩形 20">
              <a:extLst>
                <a:ext uri="{FF2B5EF4-FFF2-40B4-BE49-F238E27FC236}">
                  <a16:creationId xmlns="" xmlns:a16="http://schemas.microsoft.com/office/drawing/2014/main" id="{24EEC50E-AACA-E64C-8FAD-0671D0530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324" y="3960000"/>
              <a:ext cx="660730" cy="2376000"/>
            </a:xfrm>
            <a:custGeom>
              <a:avLst/>
              <a:gdLst>
                <a:gd name="T0" fmla="*/ 0 w 2520000"/>
                <a:gd name="T1" fmla="*/ 2147483646 h 432000"/>
                <a:gd name="T2" fmla="*/ 0 w 2520000"/>
                <a:gd name="T3" fmla="*/ 2147483646 h 432000"/>
                <a:gd name="T4" fmla="*/ 0 w 2520000"/>
                <a:gd name="T5" fmla="*/ 0 h 432000"/>
                <a:gd name="T6" fmla="*/ 0 w 2520000"/>
                <a:gd name="T7" fmla="*/ 0 h 432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0000" h="432000">
                  <a:moveTo>
                    <a:pt x="2520000" y="432000"/>
                  </a:moveTo>
                  <a:lnTo>
                    <a:pt x="0" y="432000"/>
                  </a:lnTo>
                  <a:lnTo>
                    <a:pt x="0" y="0"/>
                  </a:lnTo>
                  <a:lnTo>
                    <a:pt x="252000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endParaRPr lang="zh-TW" altLang="en-US"/>
            </a:p>
          </p:txBody>
        </p:sp>
        <p:cxnSp>
          <p:nvCxnSpPr>
            <p:cNvPr id="76833" name="直線接點 30">
              <a:extLst>
                <a:ext uri="{FF2B5EF4-FFF2-40B4-BE49-F238E27FC236}">
                  <a16:creationId xmlns="" xmlns:a16="http://schemas.microsoft.com/office/drawing/2014/main" id="{80CB2F29-CCA1-CC4B-90B3-44651B469A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14032" y="6336000"/>
              <a:ext cx="2385969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4E192F7A-E275-8042-91E1-0819E333F684}"/>
              </a:ext>
            </a:extLst>
          </p:cNvPr>
          <p:cNvSpPr/>
          <p:nvPr/>
        </p:nvSpPr>
        <p:spPr>
          <a:xfrm>
            <a:off x="5586413" y="4752975"/>
            <a:ext cx="431800" cy="43180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是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0244B11C-4733-5441-9179-09D2CD4D056A}"/>
              </a:ext>
            </a:extLst>
          </p:cNvPr>
          <p:cNvSpPr/>
          <p:nvPr/>
        </p:nvSpPr>
        <p:spPr>
          <a:xfrm>
            <a:off x="7889877" y="4068763"/>
            <a:ext cx="433387" cy="43180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否</a:t>
            </a:r>
          </a:p>
        </p:txBody>
      </p:sp>
      <p:sp>
        <p:nvSpPr>
          <p:cNvPr id="32" name="剪去對角線角落矩形 31">
            <a:extLst>
              <a:ext uri="{FF2B5EF4-FFF2-40B4-BE49-F238E27FC236}">
                <a16:creationId xmlns="" xmlns:a16="http://schemas.microsoft.com/office/drawing/2014/main" id="{6279D858-E16A-3E4A-92E4-34F024145B1E}"/>
              </a:ext>
            </a:extLst>
          </p:cNvPr>
          <p:cNvSpPr/>
          <p:nvPr/>
        </p:nvSpPr>
        <p:spPr>
          <a:xfrm>
            <a:off x="2584452" y="4176714"/>
            <a:ext cx="936625" cy="503237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2637F77-C223-BB40-B66F-0F8902AADC7A}"/>
              </a:ext>
            </a:extLst>
          </p:cNvPr>
          <p:cNvSpPr/>
          <p:nvPr/>
        </p:nvSpPr>
        <p:spPr>
          <a:xfrm>
            <a:off x="2584451" y="4176714"/>
            <a:ext cx="576262" cy="503237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判斷</a:t>
            </a:r>
          </a:p>
        </p:txBody>
      </p:sp>
      <p:sp>
        <p:nvSpPr>
          <p:cNvPr id="76823" name="平行四邊形 33">
            <a:extLst>
              <a:ext uri="{FF2B5EF4-FFF2-40B4-BE49-F238E27FC236}">
                <a16:creationId xmlns="" xmlns:a16="http://schemas.microsoft.com/office/drawing/2014/main" id="{EF0475A0-1CA6-DB47-AD86-540B32AAB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5111751"/>
            <a:ext cx="2160588" cy="504825"/>
          </a:xfrm>
          <a:prstGeom prst="parallelogram">
            <a:avLst>
              <a:gd name="adj" fmla="val 66794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輸出數字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76824" name="群組 34">
            <a:extLst>
              <a:ext uri="{FF2B5EF4-FFF2-40B4-BE49-F238E27FC236}">
                <a16:creationId xmlns="" xmlns:a16="http://schemas.microsoft.com/office/drawing/2014/main" id="{98BB9B4C-76A4-C741-8060-EA52AEFC7B7A}"/>
              </a:ext>
            </a:extLst>
          </p:cNvPr>
          <p:cNvGrpSpPr>
            <a:grpSpLocks/>
          </p:cNvGrpSpPr>
          <p:nvPr/>
        </p:nvGrpSpPr>
        <p:grpSpPr bwMode="auto">
          <a:xfrm>
            <a:off x="3670302" y="3455989"/>
            <a:ext cx="2339975" cy="2447925"/>
            <a:chOff x="2160000" y="3960000"/>
            <a:chExt cx="2340000" cy="2376000"/>
          </a:xfrm>
        </p:grpSpPr>
        <p:sp>
          <p:nvSpPr>
            <p:cNvPr id="76830" name="矩形 20">
              <a:extLst>
                <a:ext uri="{FF2B5EF4-FFF2-40B4-BE49-F238E27FC236}">
                  <a16:creationId xmlns="" xmlns:a16="http://schemas.microsoft.com/office/drawing/2014/main" id="{775F77C2-3CC8-5D43-A0EA-BD93B9B0D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000" y="3960000"/>
              <a:ext cx="648000" cy="2376000"/>
            </a:xfrm>
            <a:custGeom>
              <a:avLst/>
              <a:gdLst>
                <a:gd name="T0" fmla="*/ 0 w 2520000"/>
                <a:gd name="T1" fmla="*/ 2147483646 h 432000"/>
                <a:gd name="T2" fmla="*/ 0 w 2520000"/>
                <a:gd name="T3" fmla="*/ 2147483646 h 432000"/>
                <a:gd name="T4" fmla="*/ 0 w 2520000"/>
                <a:gd name="T5" fmla="*/ 0 h 432000"/>
                <a:gd name="T6" fmla="*/ 0 w 2520000"/>
                <a:gd name="T7" fmla="*/ 0 h 432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0000" h="432000">
                  <a:moveTo>
                    <a:pt x="2520000" y="432000"/>
                  </a:moveTo>
                  <a:lnTo>
                    <a:pt x="0" y="432000"/>
                  </a:lnTo>
                  <a:lnTo>
                    <a:pt x="0" y="0"/>
                  </a:lnTo>
                  <a:lnTo>
                    <a:pt x="252000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endParaRPr lang="zh-TW" altLang="en-US"/>
            </a:p>
          </p:txBody>
        </p:sp>
        <p:cxnSp>
          <p:nvCxnSpPr>
            <p:cNvPr id="76831" name="直線接點 36">
              <a:extLst>
                <a:ext uri="{FF2B5EF4-FFF2-40B4-BE49-F238E27FC236}">
                  <a16:creationId xmlns="" xmlns:a16="http://schemas.microsoft.com/office/drawing/2014/main" id="{D9576AD9-2C5B-E842-BA1E-B2078FBD1D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60000" y="6336000"/>
              <a:ext cx="2340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6825" name="橢圓 37">
            <a:extLst>
              <a:ext uri="{FF2B5EF4-FFF2-40B4-BE49-F238E27FC236}">
                <a16:creationId xmlns="" xmlns:a16="http://schemas.microsoft.com/office/drawing/2014/main" id="{14B866DC-0DFA-504E-A329-65398FDF2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6" y="5832476"/>
            <a:ext cx="144462" cy="1444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en-US"/>
          </a:p>
        </p:txBody>
      </p:sp>
      <p:cxnSp>
        <p:nvCxnSpPr>
          <p:cNvPr id="76826" name="直線單箭頭接點 50">
            <a:extLst>
              <a:ext uri="{FF2B5EF4-FFF2-40B4-BE49-F238E27FC236}">
                <a16:creationId xmlns="" xmlns:a16="http://schemas.microsoft.com/office/drawing/2014/main" id="{F0F0D808-0C81-2A49-A617-D6FE6B3BB4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3301" y="5616575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剪去對角線角落矩形 39">
            <a:extLst>
              <a:ext uri="{FF2B5EF4-FFF2-40B4-BE49-F238E27FC236}">
                <a16:creationId xmlns="" xmlns:a16="http://schemas.microsoft.com/office/drawing/2014/main" id="{5F0824C8-D592-B84B-B702-5109AFC0DE28}"/>
              </a:ext>
            </a:extLst>
          </p:cNvPr>
          <p:cNvSpPr/>
          <p:nvPr/>
        </p:nvSpPr>
        <p:spPr>
          <a:xfrm>
            <a:off x="2584452" y="5040314"/>
            <a:ext cx="936625" cy="50482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79C91E44-54EE-AA4D-93B0-1708B2440EB3}"/>
              </a:ext>
            </a:extLst>
          </p:cNvPr>
          <p:cNvSpPr/>
          <p:nvPr/>
        </p:nvSpPr>
        <p:spPr>
          <a:xfrm>
            <a:off x="2584451" y="5040314"/>
            <a:ext cx="576262" cy="504825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輸出</a:t>
            </a:r>
          </a:p>
        </p:txBody>
      </p:sp>
      <p:sp>
        <p:nvSpPr>
          <p:cNvPr id="44" name="矩形 43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177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>
            <a:hlinkClick r:id="rId2"/>
            <a:extLst>
              <a:ext uri="{FF2B5EF4-FFF2-40B4-BE49-F238E27FC236}">
                <a16:creationId xmlns="" xmlns:a16="http://schemas.microsoft.com/office/drawing/2014/main" id="{D78E1D4C-6CCF-4F18-40F3-6C2564A2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1963319" y="5246882"/>
            <a:ext cx="2395412" cy="146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3">
            <a:extLst>
              <a:ext uri="{FF2B5EF4-FFF2-40B4-BE49-F238E27FC236}">
                <a16:creationId xmlns="" xmlns:a16="http://schemas.microsoft.com/office/drawing/2014/main" id="{74838572-73D7-AF15-F446-E7A61C277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1" y="1728342"/>
            <a:ext cx="9290495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baseline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　　</a:t>
            </a:r>
            <a:r>
              <a:rPr lang="en-US" altLang="zh-TW" baseline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 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有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30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個人參加摸彩活動，分別有編號  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1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～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的摸彩券，要透過電腦進行抽獎，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抽出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位幸運者頒發獎品。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想一想，這個範例程式如何運作的呢？</a:t>
            </a:r>
          </a:p>
        </p:txBody>
      </p:sp>
      <p:sp>
        <p:nvSpPr>
          <p:cNvPr id="6" name="Rectangle 11">
            <a:hlinkClick r:id="rId4"/>
          </p:cNvPr>
          <p:cNvSpPr>
            <a:spLocks noChangeArrowheads="1"/>
          </p:cNvSpPr>
          <p:nvPr/>
        </p:nvSpPr>
        <p:spPr bwMode="auto">
          <a:xfrm>
            <a:off x="10953695" y="588284"/>
            <a:ext cx="1866930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algn="just" eaLnBrk="1"/>
            <a:r>
              <a:rPr lang="en-US" altLang="zh-TW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Scratch</a:t>
            </a:r>
            <a:r>
              <a:rPr lang="zh-TW" altLang="en-US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陣列篇</a:t>
            </a:r>
            <a:r>
              <a:rPr lang="en-US" altLang="zh-TW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-</a:t>
            </a:r>
            <a:r>
              <a:rPr lang="zh-TW" altLang="en-US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來</a:t>
            </a:r>
            <a:r>
              <a:rPr lang="zh-TW" altLang="en-US" sz="1800" u="sng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抽獎</a:t>
            </a:r>
            <a:r>
              <a:rPr lang="en-US" altLang="zh-TW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(07:42)</a:t>
            </a:r>
            <a:endParaRPr lang="zh-TW" altLang="en-US" sz="1800" u="sng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7" name="AutoShape 12">
            <a:hlinkClick r:id="rId4"/>
          </p:cNvPr>
          <p:cNvSpPr>
            <a:spLocks noChangeArrowheads="1"/>
          </p:cNvSpPr>
          <p:nvPr/>
        </p:nvSpPr>
        <p:spPr bwMode="auto">
          <a:xfrm>
            <a:off x="10001200" y="659039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eaLnBrk="1"/>
            <a:r>
              <a:rPr lang="zh-TW" altLang="en-US" baseline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影片</a:t>
            </a:r>
          </a:p>
        </p:txBody>
      </p:sp>
      <p:sp>
        <p:nvSpPr>
          <p:cNvPr id="8" name="矩形 3">
            <a:extLst>
              <a:ext uri="{FF2B5EF4-FFF2-40B4-BE49-F238E27FC236}">
                <a16:creationId xmlns="" xmlns:a16="http://schemas.microsoft.com/office/drawing/2014/main" id="{7D778DDD-757A-F04B-9FE2-DC2FAA3D2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72" y="26989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來抽獎</a:t>
            </a:r>
          </a:p>
        </p:txBody>
      </p:sp>
      <p:sp>
        <p:nvSpPr>
          <p:cNvPr id="9" name="矩形 8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170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矩形 3">
            <a:extLst>
              <a:ext uri="{FF2B5EF4-FFF2-40B4-BE49-F238E27FC236}">
                <a16:creationId xmlns="" xmlns:a16="http://schemas.microsoft.com/office/drawing/2014/main" id="{9BE76AC2-0E89-AB42-8F76-0A95477CE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2" y="26989"/>
            <a:ext cx="4145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找因數</a:t>
            </a:r>
            <a:r>
              <a:rPr lang="en-US" altLang="zh-TW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</a:p>
        </p:txBody>
      </p:sp>
      <p:grpSp>
        <p:nvGrpSpPr>
          <p:cNvPr id="77826" name="群組 4">
            <a:extLst>
              <a:ext uri="{FF2B5EF4-FFF2-40B4-BE49-F238E27FC236}">
                <a16:creationId xmlns="" xmlns:a16="http://schemas.microsoft.com/office/drawing/2014/main" id="{105C22A0-2EB0-9B4C-AF1D-9986351ED6FA}"/>
              </a:ext>
            </a:extLst>
          </p:cNvPr>
          <p:cNvGrpSpPr>
            <a:grpSpLocks/>
          </p:cNvGrpSpPr>
          <p:nvPr/>
        </p:nvGrpSpPr>
        <p:grpSpPr bwMode="auto">
          <a:xfrm>
            <a:off x="2224088" y="1296989"/>
            <a:ext cx="7920038" cy="5254625"/>
            <a:chOff x="3131840" y="3240000"/>
            <a:chExt cx="7743214" cy="5256000"/>
          </a:xfrm>
        </p:grpSpPr>
        <p:grpSp>
          <p:nvGrpSpPr>
            <p:cNvPr id="77863" name="群組 8">
              <a:extLst>
                <a:ext uri="{FF2B5EF4-FFF2-40B4-BE49-F238E27FC236}">
                  <a16:creationId xmlns="" xmlns:a16="http://schemas.microsoft.com/office/drawing/2014/main" id="{4991CF52-9F6A-7C49-A570-7F068B5A6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3240000"/>
              <a:ext cx="7708020" cy="5256000"/>
              <a:chOff x="3131840" y="2880000"/>
              <a:chExt cx="7708020" cy="5256000"/>
            </a:xfrm>
          </p:grpSpPr>
          <p:sp>
            <p:nvSpPr>
              <p:cNvPr id="12" name="圓角矩形 11">
                <a:extLst>
                  <a:ext uri="{FF2B5EF4-FFF2-40B4-BE49-F238E27FC236}">
                    <a16:creationId xmlns="" xmlns:a16="http://schemas.microsoft.com/office/drawing/2014/main" id="{C6DD60F2-2BFB-4A47-A042-9BA96E51E3FF}"/>
                  </a:ext>
                </a:extLst>
              </p:cNvPr>
              <p:cNvSpPr/>
              <p:nvPr/>
            </p:nvSpPr>
            <p:spPr>
              <a:xfrm>
                <a:off x="3131840" y="3095956"/>
                <a:ext cx="7707516" cy="50400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3" name="圓角矩形 12">
                <a:extLst>
                  <a:ext uri="{FF2B5EF4-FFF2-40B4-BE49-F238E27FC236}">
                    <a16:creationId xmlns="" xmlns:a16="http://schemas.microsoft.com/office/drawing/2014/main" id="{FA1F9247-AA51-3B4A-9A7A-A2A4D38F147D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5968" cy="431913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b="1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分析</a:t>
                </a:r>
              </a:p>
            </p:txBody>
          </p:sp>
        </p:grpSp>
        <p:sp>
          <p:nvSpPr>
            <p:cNvPr id="10" name="文字方塊 3">
              <a:extLst>
                <a:ext uri="{FF2B5EF4-FFF2-40B4-BE49-F238E27FC236}">
                  <a16:creationId xmlns="" xmlns:a16="http://schemas.microsoft.com/office/drawing/2014/main" id="{45007436-1DFC-EE4A-AD98-F6D8E9C29F9A}"/>
                </a:ext>
              </a:extLst>
            </p:cNvPr>
            <p:cNvSpPr txBox="1"/>
            <p:nvPr/>
          </p:nvSpPr>
          <p:spPr>
            <a:xfrm>
              <a:off x="3273078" y="3743369"/>
              <a:ext cx="7601976" cy="431913"/>
            </a:xfrm>
            <a:prstGeom prst="rect">
              <a:avLst/>
            </a:prstGeom>
            <a:noFill/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  <a:defRPr/>
              </a:pPr>
              <a:endParaRPr lang="zh-TW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圓角矩形 7">
            <a:extLst>
              <a:ext uri="{FF2B5EF4-FFF2-40B4-BE49-F238E27FC236}">
                <a16:creationId xmlns="" xmlns:a16="http://schemas.microsoft.com/office/drawing/2014/main" id="{77088F97-F6AA-3046-9458-EE3F9FC022CB}"/>
              </a:ext>
            </a:extLst>
          </p:cNvPr>
          <p:cNvSpPr/>
          <p:nvPr/>
        </p:nvSpPr>
        <p:spPr>
          <a:xfrm>
            <a:off x="4995863" y="1655764"/>
            <a:ext cx="2160588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</a:t>
            </a:r>
          </a:p>
        </p:txBody>
      </p:sp>
      <p:cxnSp>
        <p:nvCxnSpPr>
          <p:cNvPr id="77829" name="直線單箭頭接點 8">
            <a:extLst>
              <a:ext uri="{FF2B5EF4-FFF2-40B4-BE49-F238E27FC236}">
                <a16:creationId xmlns="" xmlns:a16="http://schemas.microsoft.com/office/drawing/2014/main" id="{6D621522-2BC9-1F44-9DF4-268DB86481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16058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0" name="平行四邊形 13">
            <a:extLst>
              <a:ext uri="{FF2B5EF4-FFF2-40B4-BE49-F238E27FC236}">
                <a16:creationId xmlns="" xmlns:a16="http://schemas.microsoft.com/office/drawing/2014/main" id="{F9BE895D-6CBF-744C-8410-8F47E324F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1" y="2376489"/>
            <a:ext cx="2159000" cy="503237"/>
          </a:xfrm>
          <a:prstGeom prst="parallelogram">
            <a:avLst>
              <a:gd name="adj" fmla="val 6695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輸入數字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剪去對角線角落矩形 15">
            <a:extLst>
              <a:ext uri="{FF2B5EF4-FFF2-40B4-BE49-F238E27FC236}">
                <a16:creationId xmlns="" xmlns:a16="http://schemas.microsoft.com/office/drawing/2014/main" id="{2A8A26A4-52A1-9C44-9046-5C294A829421}"/>
              </a:ext>
            </a:extLst>
          </p:cNvPr>
          <p:cNvSpPr/>
          <p:nvPr/>
        </p:nvSpPr>
        <p:spPr>
          <a:xfrm>
            <a:off x="2584452" y="2376489"/>
            <a:ext cx="936625" cy="503237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A89E03A6-CCDE-CD4A-8BB7-0EBB71948A42}"/>
              </a:ext>
            </a:extLst>
          </p:cNvPr>
          <p:cNvSpPr/>
          <p:nvPr/>
        </p:nvSpPr>
        <p:spPr>
          <a:xfrm>
            <a:off x="2584451" y="2376489"/>
            <a:ext cx="576262" cy="503237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</a:t>
            </a:r>
          </a:p>
        </p:txBody>
      </p:sp>
      <p:sp>
        <p:nvSpPr>
          <p:cNvPr id="77833" name="圓角矩形 17">
            <a:extLst>
              <a:ext uri="{FF2B5EF4-FFF2-40B4-BE49-F238E27FC236}">
                <a16:creationId xmlns="" xmlns:a16="http://schemas.microsoft.com/office/drawing/2014/main" id="{6A0080FD-7937-D349-B3D4-AE12CD48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1655764"/>
            <a:ext cx="2160588" cy="504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始</a:t>
            </a:r>
          </a:p>
        </p:txBody>
      </p:sp>
      <p:cxnSp>
        <p:nvCxnSpPr>
          <p:cNvPr id="77834" name="直線單箭頭接點 8">
            <a:extLst>
              <a:ext uri="{FF2B5EF4-FFF2-40B4-BE49-F238E27FC236}">
                <a16:creationId xmlns="" xmlns:a16="http://schemas.microsoft.com/office/drawing/2014/main" id="{B6D05CB4-79E0-354A-8EB9-D7B69639F4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879725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剪去對角線角落矩形 23">
            <a:extLst>
              <a:ext uri="{FF2B5EF4-FFF2-40B4-BE49-F238E27FC236}">
                <a16:creationId xmlns="" xmlns:a16="http://schemas.microsoft.com/office/drawing/2014/main" id="{7726747A-35C0-4C41-80BB-ABBDB52109A8}"/>
              </a:ext>
            </a:extLst>
          </p:cNvPr>
          <p:cNvSpPr/>
          <p:nvPr/>
        </p:nvSpPr>
        <p:spPr>
          <a:xfrm>
            <a:off x="4276726" y="3095626"/>
            <a:ext cx="3598862" cy="72072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重複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</a:t>
            </a:r>
            <a:endParaRPr lang="en-US" altLang="zh-TW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defRPr/>
            </a:pP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＝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，每次累加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77836" name="直線單箭頭接點 45">
            <a:extLst>
              <a:ext uri="{FF2B5EF4-FFF2-40B4-BE49-F238E27FC236}">
                <a16:creationId xmlns="" xmlns:a16="http://schemas.microsoft.com/office/drawing/2014/main" id="{DF473CD5-280D-C049-BDC5-DE96A9ECE0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6951" y="216058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剪去對角線角落矩形 28">
            <a:extLst>
              <a:ext uri="{FF2B5EF4-FFF2-40B4-BE49-F238E27FC236}">
                <a16:creationId xmlns="" xmlns:a16="http://schemas.microsoft.com/office/drawing/2014/main" id="{06B9E661-905D-C24F-95DF-3ECB554AC06B}"/>
              </a:ext>
            </a:extLst>
          </p:cNvPr>
          <p:cNvSpPr/>
          <p:nvPr/>
        </p:nvSpPr>
        <p:spPr>
          <a:xfrm>
            <a:off x="2584452" y="3240089"/>
            <a:ext cx="936625" cy="50482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806FA873-F1A1-1D46-82AC-D44DE4361E34}"/>
              </a:ext>
            </a:extLst>
          </p:cNvPr>
          <p:cNvSpPr/>
          <p:nvPr/>
        </p:nvSpPr>
        <p:spPr>
          <a:xfrm>
            <a:off x="2584451" y="3240089"/>
            <a:ext cx="576262" cy="504825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處理</a:t>
            </a:r>
          </a:p>
        </p:txBody>
      </p:sp>
      <p:sp>
        <p:nvSpPr>
          <p:cNvPr id="20" name="流程圖: 決策 46">
            <a:extLst>
              <a:ext uri="{FF2B5EF4-FFF2-40B4-BE49-F238E27FC236}">
                <a16:creationId xmlns="" xmlns:a16="http://schemas.microsoft.com/office/drawing/2014/main" id="{5962DEB5-0194-6941-A715-B9F4DDD364E0}"/>
              </a:ext>
            </a:extLst>
          </p:cNvPr>
          <p:cNvSpPr/>
          <p:nvPr/>
        </p:nvSpPr>
        <p:spPr>
          <a:xfrm>
            <a:off x="4254501" y="4032250"/>
            <a:ext cx="3600450" cy="865188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pt-BR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n </a:t>
            </a:r>
            <a:r>
              <a:rPr lang="zh-TW" altLang="pt-BR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除以 </a:t>
            </a:r>
            <a:r>
              <a:rPr lang="pt-BR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x </a:t>
            </a:r>
            <a:r>
              <a:rPr lang="zh-TW" altLang="pt-BR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是否整除？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cxnSp>
        <p:nvCxnSpPr>
          <p:cNvPr id="77840" name="直線單箭頭接點 47">
            <a:extLst>
              <a:ext uri="{FF2B5EF4-FFF2-40B4-BE49-F238E27FC236}">
                <a16:creationId xmlns="" xmlns:a16="http://schemas.microsoft.com/office/drawing/2014/main" id="{335C815F-2397-0948-A267-8EA17B2396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4726" y="3816350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1" name="直線單箭頭接點 48">
            <a:extLst>
              <a:ext uri="{FF2B5EF4-FFF2-40B4-BE49-F238E27FC236}">
                <a16:creationId xmlns="" xmlns:a16="http://schemas.microsoft.com/office/drawing/2014/main" id="{2F0AD4FA-4EFA-144B-B2A9-0A4F22C3B8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4726" y="4897438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7842" name="群組 22">
            <a:extLst>
              <a:ext uri="{FF2B5EF4-FFF2-40B4-BE49-F238E27FC236}">
                <a16:creationId xmlns="" xmlns:a16="http://schemas.microsoft.com/office/drawing/2014/main" id="{668291BB-9DCB-EE44-B499-87AA3A5A3FB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26163" y="4464051"/>
            <a:ext cx="2376488" cy="1439863"/>
            <a:chOff x="2077324" y="3960000"/>
            <a:chExt cx="2422677" cy="2376000"/>
          </a:xfrm>
        </p:grpSpPr>
        <p:sp>
          <p:nvSpPr>
            <p:cNvPr id="77861" name="矩形 20">
              <a:extLst>
                <a:ext uri="{FF2B5EF4-FFF2-40B4-BE49-F238E27FC236}">
                  <a16:creationId xmlns="" xmlns:a16="http://schemas.microsoft.com/office/drawing/2014/main" id="{765AB421-0A4B-4D40-B035-CAC57D36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324" y="3960000"/>
              <a:ext cx="660730" cy="2376000"/>
            </a:xfrm>
            <a:custGeom>
              <a:avLst/>
              <a:gdLst>
                <a:gd name="T0" fmla="*/ 0 w 2520000"/>
                <a:gd name="T1" fmla="*/ 2147483646 h 432000"/>
                <a:gd name="T2" fmla="*/ 0 w 2520000"/>
                <a:gd name="T3" fmla="*/ 2147483646 h 432000"/>
                <a:gd name="T4" fmla="*/ 0 w 2520000"/>
                <a:gd name="T5" fmla="*/ 0 h 432000"/>
                <a:gd name="T6" fmla="*/ 0 w 2520000"/>
                <a:gd name="T7" fmla="*/ 0 h 432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0000" h="432000">
                  <a:moveTo>
                    <a:pt x="2520000" y="432000"/>
                  </a:moveTo>
                  <a:lnTo>
                    <a:pt x="0" y="432000"/>
                  </a:lnTo>
                  <a:lnTo>
                    <a:pt x="0" y="0"/>
                  </a:lnTo>
                  <a:lnTo>
                    <a:pt x="252000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endParaRPr lang="zh-TW" altLang="en-US"/>
            </a:p>
          </p:txBody>
        </p:sp>
        <p:cxnSp>
          <p:nvCxnSpPr>
            <p:cNvPr id="77862" name="直線接點 30">
              <a:extLst>
                <a:ext uri="{FF2B5EF4-FFF2-40B4-BE49-F238E27FC236}">
                  <a16:creationId xmlns="" xmlns:a16="http://schemas.microsoft.com/office/drawing/2014/main" id="{337055D9-E65B-BD46-8D71-2EFD215461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14032" y="6336000"/>
              <a:ext cx="2385969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FD7D1C8E-351C-D448-A0BC-3ACDA149A0C2}"/>
              </a:ext>
            </a:extLst>
          </p:cNvPr>
          <p:cNvSpPr/>
          <p:nvPr/>
        </p:nvSpPr>
        <p:spPr>
          <a:xfrm>
            <a:off x="5586413" y="4752975"/>
            <a:ext cx="431800" cy="43180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是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C1CB42DF-8825-5244-A90F-09F8F6CEA977}"/>
              </a:ext>
            </a:extLst>
          </p:cNvPr>
          <p:cNvSpPr/>
          <p:nvPr/>
        </p:nvSpPr>
        <p:spPr>
          <a:xfrm>
            <a:off x="7889877" y="4068763"/>
            <a:ext cx="433387" cy="43180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36000" tIns="36000" rIns="36000" bIns="3600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否</a:t>
            </a:r>
          </a:p>
        </p:txBody>
      </p:sp>
      <p:sp>
        <p:nvSpPr>
          <p:cNvPr id="32" name="剪去對角線角落矩形 31">
            <a:extLst>
              <a:ext uri="{FF2B5EF4-FFF2-40B4-BE49-F238E27FC236}">
                <a16:creationId xmlns="" xmlns:a16="http://schemas.microsoft.com/office/drawing/2014/main" id="{5EDF3422-06A8-1647-9B8E-61678FD5CE84}"/>
              </a:ext>
            </a:extLst>
          </p:cNvPr>
          <p:cNvSpPr/>
          <p:nvPr/>
        </p:nvSpPr>
        <p:spPr>
          <a:xfrm>
            <a:off x="2584452" y="4176714"/>
            <a:ext cx="936625" cy="503237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D4A64F88-E54E-FA48-AB00-F7D0D0AB329E}"/>
              </a:ext>
            </a:extLst>
          </p:cNvPr>
          <p:cNvSpPr/>
          <p:nvPr/>
        </p:nvSpPr>
        <p:spPr>
          <a:xfrm>
            <a:off x="2584451" y="4176714"/>
            <a:ext cx="576262" cy="503237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判斷</a:t>
            </a:r>
          </a:p>
        </p:txBody>
      </p:sp>
      <p:sp>
        <p:nvSpPr>
          <p:cNvPr id="77847" name="平行四邊形 33">
            <a:extLst>
              <a:ext uri="{FF2B5EF4-FFF2-40B4-BE49-F238E27FC236}">
                <a16:creationId xmlns="" xmlns:a16="http://schemas.microsoft.com/office/drawing/2014/main" id="{431FE492-213F-5043-B995-B286CFF23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5111751"/>
            <a:ext cx="2160588" cy="504825"/>
          </a:xfrm>
          <a:prstGeom prst="parallelogram">
            <a:avLst>
              <a:gd name="adj" fmla="val 66794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輸出數字 </a:t>
            </a:r>
            <a:r>
              <a:rPr lang="en-US" altLang="zh-TW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</a:t>
            </a:r>
            <a:endParaRPr lang="zh-TW" altLang="en-US" b="1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77848" name="群組 34">
            <a:extLst>
              <a:ext uri="{FF2B5EF4-FFF2-40B4-BE49-F238E27FC236}">
                <a16:creationId xmlns="" xmlns:a16="http://schemas.microsoft.com/office/drawing/2014/main" id="{E7AFA525-9D83-564D-BE4D-519B2B432AFD}"/>
              </a:ext>
            </a:extLst>
          </p:cNvPr>
          <p:cNvGrpSpPr>
            <a:grpSpLocks/>
          </p:cNvGrpSpPr>
          <p:nvPr/>
        </p:nvGrpSpPr>
        <p:grpSpPr bwMode="auto">
          <a:xfrm>
            <a:off x="3670302" y="3455989"/>
            <a:ext cx="2339975" cy="2447925"/>
            <a:chOff x="2160000" y="3960000"/>
            <a:chExt cx="2340000" cy="2376000"/>
          </a:xfrm>
        </p:grpSpPr>
        <p:sp>
          <p:nvSpPr>
            <p:cNvPr id="77859" name="矩形 20">
              <a:extLst>
                <a:ext uri="{FF2B5EF4-FFF2-40B4-BE49-F238E27FC236}">
                  <a16:creationId xmlns="" xmlns:a16="http://schemas.microsoft.com/office/drawing/2014/main" id="{CF55E06B-3762-B74F-BE4F-E6DE3A066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000" y="3960000"/>
              <a:ext cx="648000" cy="2376000"/>
            </a:xfrm>
            <a:custGeom>
              <a:avLst/>
              <a:gdLst>
                <a:gd name="T0" fmla="*/ 0 w 2520000"/>
                <a:gd name="T1" fmla="*/ 2147483646 h 432000"/>
                <a:gd name="T2" fmla="*/ 0 w 2520000"/>
                <a:gd name="T3" fmla="*/ 2147483646 h 432000"/>
                <a:gd name="T4" fmla="*/ 0 w 2520000"/>
                <a:gd name="T5" fmla="*/ 0 h 432000"/>
                <a:gd name="T6" fmla="*/ 0 w 2520000"/>
                <a:gd name="T7" fmla="*/ 0 h 432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0000" h="432000">
                  <a:moveTo>
                    <a:pt x="2520000" y="432000"/>
                  </a:moveTo>
                  <a:lnTo>
                    <a:pt x="0" y="432000"/>
                  </a:lnTo>
                  <a:lnTo>
                    <a:pt x="0" y="0"/>
                  </a:lnTo>
                  <a:lnTo>
                    <a:pt x="252000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endParaRPr lang="zh-TW" altLang="en-US"/>
            </a:p>
          </p:txBody>
        </p:sp>
        <p:cxnSp>
          <p:nvCxnSpPr>
            <p:cNvPr id="77860" name="直線接點 36">
              <a:extLst>
                <a:ext uri="{FF2B5EF4-FFF2-40B4-BE49-F238E27FC236}">
                  <a16:creationId xmlns="" xmlns:a16="http://schemas.microsoft.com/office/drawing/2014/main" id="{4440CFC7-6E87-F340-9BC5-89B001D551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60000" y="6336000"/>
              <a:ext cx="2340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7849" name="橢圓 37">
            <a:extLst>
              <a:ext uri="{FF2B5EF4-FFF2-40B4-BE49-F238E27FC236}">
                <a16:creationId xmlns="" xmlns:a16="http://schemas.microsoft.com/office/drawing/2014/main" id="{C4C7037C-AE65-B440-BD22-1C583195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6" y="5832476"/>
            <a:ext cx="144462" cy="1444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en-US"/>
          </a:p>
        </p:txBody>
      </p:sp>
      <p:cxnSp>
        <p:nvCxnSpPr>
          <p:cNvPr id="77850" name="直線單箭頭接點 50">
            <a:extLst>
              <a:ext uri="{FF2B5EF4-FFF2-40B4-BE49-F238E27FC236}">
                <a16:creationId xmlns="" xmlns:a16="http://schemas.microsoft.com/office/drawing/2014/main" id="{8E7FA12E-E035-924B-8FF4-45CF9D967A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3301" y="5616575"/>
            <a:ext cx="0" cy="215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剪去對角線角落矩形 39">
            <a:extLst>
              <a:ext uri="{FF2B5EF4-FFF2-40B4-BE49-F238E27FC236}">
                <a16:creationId xmlns="" xmlns:a16="http://schemas.microsoft.com/office/drawing/2014/main" id="{4B1D4EB8-3D0B-CF4D-BC00-B78888F623D5}"/>
              </a:ext>
            </a:extLst>
          </p:cNvPr>
          <p:cNvSpPr/>
          <p:nvPr/>
        </p:nvSpPr>
        <p:spPr>
          <a:xfrm>
            <a:off x="2584452" y="5040314"/>
            <a:ext cx="936625" cy="50482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4C9A6C"/>
          </a:solidFill>
          <a:ln w="25400">
            <a:noFill/>
          </a:ln>
        </p:spPr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C65D7A8E-713B-714D-9E8D-2EC8C15D2E33}"/>
              </a:ext>
            </a:extLst>
          </p:cNvPr>
          <p:cNvSpPr/>
          <p:nvPr/>
        </p:nvSpPr>
        <p:spPr>
          <a:xfrm>
            <a:off x="2584451" y="5040314"/>
            <a:ext cx="576262" cy="504825"/>
          </a:xfrm>
          <a:prstGeom prst="rect">
            <a:avLst/>
          </a:prstGeom>
          <a:solidFill>
            <a:srgbClr val="4C9A6C"/>
          </a:solidFill>
          <a:ln w="25400">
            <a:noFill/>
          </a:ln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zh-TW" altLang="en-US" sz="1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輸出</a:t>
            </a:r>
          </a:p>
        </p:txBody>
      </p:sp>
      <p:sp>
        <p:nvSpPr>
          <p:cNvPr id="77853" name="圓角矩形 41">
            <a:extLst>
              <a:ext uri="{FF2B5EF4-FFF2-40B4-BE49-F238E27FC236}">
                <a16:creationId xmlns="" xmlns:a16="http://schemas.microsoft.com/office/drawing/2014/main" id="{B147510A-AE23-B84B-95DC-74B21BB52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6337300"/>
            <a:ext cx="2159000" cy="503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結束</a:t>
            </a:r>
          </a:p>
        </p:txBody>
      </p:sp>
      <p:grpSp>
        <p:nvGrpSpPr>
          <p:cNvPr id="77854" name="群組 42">
            <a:extLst>
              <a:ext uri="{FF2B5EF4-FFF2-40B4-BE49-F238E27FC236}">
                <a16:creationId xmlns="" xmlns:a16="http://schemas.microsoft.com/office/drawing/2014/main" id="{EC1E4E1C-0981-2B4E-8AAE-1895F90DC441}"/>
              </a:ext>
            </a:extLst>
          </p:cNvPr>
          <p:cNvGrpSpPr>
            <a:grpSpLocks/>
          </p:cNvGrpSpPr>
          <p:nvPr/>
        </p:nvGrpSpPr>
        <p:grpSpPr bwMode="auto">
          <a:xfrm>
            <a:off x="6040438" y="3457576"/>
            <a:ext cx="2808288" cy="2879725"/>
            <a:chOff x="4572000" y="3240000"/>
            <a:chExt cx="2808000" cy="2880000"/>
          </a:xfrm>
        </p:grpSpPr>
        <p:cxnSp>
          <p:nvCxnSpPr>
            <p:cNvPr id="77856" name="直線單箭頭接點 62">
              <a:extLst>
                <a:ext uri="{FF2B5EF4-FFF2-40B4-BE49-F238E27FC236}">
                  <a16:creationId xmlns="" xmlns:a16="http://schemas.microsoft.com/office/drawing/2014/main" id="{C9E2BE64-5ACB-1945-94E0-AEEFAB1CCA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10" y="5904000"/>
              <a:ext cx="0" cy="2160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57" name="矩形 20">
              <a:extLst>
                <a:ext uri="{FF2B5EF4-FFF2-40B4-BE49-F238E27FC236}">
                  <a16:creationId xmlns="" xmlns:a16="http://schemas.microsoft.com/office/drawing/2014/main" id="{222E6A06-2EBB-AB4D-9B26-069B3FCC4C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372000" y="3240000"/>
              <a:ext cx="1008000" cy="2664000"/>
            </a:xfrm>
            <a:custGeom>
              <a:avLst/>
              <a:gdLst>
                <a:gd name="T0" fmla="*/ 42 w 2520000"/>
                <a:gd name="T1" fmla="*/ 2147483646 h 432000"/>
                <a:gd name="T2" fmla="*/ 0 w 2520000"/>
                <a:gd name="T3" fmla="*/ 2147483646 h 432000"/>
                <a:gd name="T4" fmla="*/ 0 w 2520000"/>
                <a:gd name="T5" fmla="*/ 0 h 432000"/>
                <a:gd name="T6" fmla="*/ 42 w 2520000"/>
                <a:gd name="T7" fmla="*/ 0 h 432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0000" h="432000">
                  <a:moveTo>
                    <a:pt x="2520000" y="432000"/>
                  </a:moveTo>
                  <a:lnTo>
                    <a:pt x="0" y="432000"/>
                  </a:lnTo>
                  <a:lnTo>
                    <a:pt x="0" y="0"/>
                  </a:lnTo>
                  <a:lnTo>
                    <a:pt x="252000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/>
            <a:lstStyle/>
            <a:p>
              <a:endParaRPr lang="zh-TW" altLang="en-US"/>
            </a:p>
          </p:txBody>
        </p:sp>
        <p:cxnSp>
          <p:nvCxnSpPr>
            <p:cNvPr id="77858" name="直線接點 45">
              <a:extLst>
                <a:ext uri="{FF2B5EF4-FFF2-40B4-BE49-F238E27FC236}">
                  <a16:creationId xmlns="" xmlns:a16="http://schemas.microsoft.com/office/drawing/2014/main" id="{36492986-244F-BE4A-B8A2-0CEC67439C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0" y="5904000"/>
              <a:ext cx="280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矩形 45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177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438447E-7D90-2644-B992-7FAF9D87945C}"/>
              </a:ext>
            </a:extLst>
          </p:cNvPr>
          <p:cNvSpPr/>
          <p:nvPr/>
        </p:nvSpPr>
        <p:spPr>
          <a:xfrm>
            <a:off x="2008188" y="144463"/>
            <a:ext cx="5227638" cy="1262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如何詢問使用者數字</a:t>
            </a:r>
          </a:p>
          <a:p>
            <a:pPr eaLnBrk="1" hangingPunct="1">
              <a:defRPr/>
            </a:pP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FC7C50BC-A5E5-B94B-9392-A124649B9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9" y="1152526"/>
            <a:ext cx="9217025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1: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請依下方提示的組裝積木，完成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詢問使用者數字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的程式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提示：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請使用者輸入一個數字。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讓小貓說出這個數字。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想想看，如果按一下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小貓才說出這個數字，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要怎麼調整？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78851" name="Picture 2">
            <a:extLst>
              <a:ext uri="{FF2B5EF4-FFF2-40B4-BE49-F238E27FC236}">
                <a16:creationId xmlns="" xmlns:a16="http://schemas.microsoft.com/office/drawing/2014/main" id="{B0F8B6DB-0CA3-584E-9485-0B2A768C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6" y="2952750"/>
            <a:ext cx="3302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178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1A236E4-637A-DD4B-B22E-F5C9998CFB1B}"/>
              </a:ext>
            </a:extLst>
          </p:cNvPr>
          <p:cNvSpPr/>
          <p:nvPr/>
        </p:nvSpPr>
        <p:spPr>
          <a:xfrm>
            <a:off x="6064251" y="1500462"/>
            <a:ext cx="2236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組裝結果</a:t>
            </a:r>
          </a:p>
        </p:txBody>
      </p:sp>
      <p:pic>
        <p:nvPicPr>
          <p:cNvPr id="79876" name="Picture 2">
            <a:extLst>
              <a:ext uri="{FF2B5EF4-FFF2-40B4-BE49-F238E27FC236}">
                <a16:creationId xmlns="" xmlns:a16="http://schemas.microsoft.com/office/drawing/2014/main" id="{203C9BCA-02E7-8F4C-AC65-DA505B9E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4" y="2479650"/>
            <a:ext cx="29305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圖片 7">
            <a:extLst>
              <a:ext uri="{FF2B5EF4-FFF2-40B4-BE49-F238E27FC236}">
                <a16:creationId xmlns="" xmlns:a16="http://schemas.microsoft.com/office/drawing/2014/main" id="{65B799ED-86B5-7741-A525-C34FCE511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2" y="3200376"/>
            <a:ext cx="500538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6">
            <a:extLst>
              <a:ext uri="{FF2B5EF4-FFF2-40B4-BE49-F238E27FC236}">
                <a16:creationId xmlns="" xmlns:a16="http://schemas.microsoft.com/office/drawing/2014/main" id="{C5EB41B3-C86E-67B3-F20A-518299CA5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41" y="3679534"/>
            <a:ext cx="887413" cy="88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1438447E-7D90-2644-B992-7FAF9D87945C}"/>
              </a:ext>
            </a:extLst>
          </p:cNvPr>
          <p:cNvSpPr/>
          <p:nvPr/>
        </p:nvSpPr>
        <p:spPr>
          <a:xfrm>
            <a:off x="2008188" y="144463"/>
            <a:ext cx="5227638" cy="1262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如何詢問使用者數字</a:t>
            </a:r>
          </a:p>
          <a:p>
            <a:pPr eaLnBrk="1" hangingPunct="1">
              <a:defRPr/>
            </a:pP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178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80D20B1-13A6-414F-9CE3-5997DAAC8BD3}"/>
              </a:ext>
            </a:extLst>
          </p:cNvPr>
          <p:cNvSpPr/>
          <p:nvPr/>
        </p:nvSpPr>
        <p:spPr>
          <a:xfrm>
            <a:off x="2511426" y="144463"/>
            <a:ext cx="3816350" cy="1262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如何判斷因數</a:t>
            </a:r>
          </a:p>
          <a:p>
            <a:pPr eaLnBrk="1" hangingPunct="1">
              <a:defRPr/>
            </a:pP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B27329F-28FF-6644-A0CD-843F33DD7DA7}"/>
              </a:ext>
            </a:extLst>
          </p:cNvPr>
          <p:cNvSpPr/>
          <p:nvPr/>
        </p:nvSpPr>
        <p:spPr>
          <a:xfrm>
            <a:off x="1647826" y="1082676"/>
            <a:ext cx="89281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2: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依下方提示的積木進行組裝：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假設使用者輸入的數字是 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20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</a:t>
            </a:r>
            <a:endParaRPr lang="en-US" altLang="zh-TW" sz="36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如何判斷 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5 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是不是 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20 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的因數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80899" name="Picture 2">
            <a:extLst>
              <a:ext uri="{FF2B5EF4-FFF2-40B4-BE49-F238E27FC236}">
                <a16:creationId xmlns="" xmlns:a16="http://schemas.microsoft.com/office/drawing/2014/main" id="{130B1D8E-49E5-394C-9E56-0BFCD6BD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7" y="4229100"/>
            <a:ext cx="549433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00" name="群組 10">
            <a:extLst>
              <a:ext uri="{FF2B5EF4-FFF2-40B4-BE49-F238E27FC236}">
                <a16:creationId xmlns="" xmlns:a16="http://schemas.microsoft.com/office/drawing/2014/main" id="{0A6E7DBC-55DD-CD41-A805-163EE635941A}"/>
              </a:ext>
            </a:extLst>
          </p:cNvPr>
          <p:cNvGrpSpPr>
            <a:grpSpLocks/>
          </p:cNvGrpSpPr>
          <p:nvPr/>
        </p:nvGrpSpPr>
        <p:grpSpPr bwMode="auto">
          <a:xfrm>
            <a:off x="1863726" y="4672014"/>
            <a:ext cx="3313112" cy="2232025"/>
            <a:chOff x="359384" y="4149128"/>
            <a:chExt cx="2700000" cy="2088000"/>
          </a:xfrm>
        </p:grpSpPr>
        <p:grpSp>
          <p:nvGrpSpPr>
            <p:cNvPr id="80903" name="群組 11">
              <a:extLst>
                <a:ext uri="{FF2B5EF4-FFF2-40B4-BE49-F238E27FC236}">
                  <a16:creationId xmlns="" xmlns:a16="http://schemas.microsoft.com/office/drawing/2014/main" id="{57DF53F1-1ECD-E046-BEE7-421C0BCE7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384" y="4149128"/>
              <a:ext cx="2700000" cy="2088000"/>
              <a:chOff x="3131840" y="2880000"/>
              <a:chExt cx="2700000" cy="2088000"/>
            </a:xfrm>
          </p:grpSpPr>
          <p:sp>
            <p:nvSpPr>
              <p:cNvPr id="15" name="圓角矩形 14">
                <a:extLst>
                  <a:ext uri="{FF2B5EF4-FFF2-40B4-BE49-F238E27FC236}">
                    <a16:creationId xmlns="" xmlns:a16="http://schemas.microsoft.com/office/drawing/2014/main" id="{3DB49F4D-6FBA-1445-8025-528B93BCCA17}"/>
                  </a:ext>
                </a:extLst>
              </p:cNvPr>
              <p:cNvSpPr/>
              <p:nvPr/>
            </p:nvSpPr>
            <p:spPr>
              <a:xfrm>
                <a:off x="3131840" y="3095334"/>
                <a:ext cx="2700000" cy="187266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01AEA6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6" name="圓角矩形 15">
                <a:extLst>
                  <a:ext uri="{FF2B5EF4-FFF2-40B4-BE49-F238E27FC236}">
                    <a16:creationId xmlns="" xmlns:a16="http://schemas.microsoft.com/office/drawing/2014/main" id="{3DBC1151-6C49-5049-93A7-50783B3CB22F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296311" cy="432153"/>
              </a:xfrm>
              <a:prstGeom prst="roundRect">
                <a:avLst>
                  <a:gd name="adj" fmla="val 50000"/>
                </a:avLst>
              </a:prstGeom>
              <a:solidFill>
                <a:srgbClr val="8CD1CE"/>
              </a:solidFill>
              <a:ln w="25400">
                <a:solidFill>
                  <a:srgbClr val="01AEA6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400" b="1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小提示</a:t>
                </a:r>
              </a:p>
            </p:txBody>
          </p:sp>
        </p:grpSp>
        <p:sp>
          <p:nvSpPr>
            <p:cNvPr id="80904" name="文字方塊 12">
              <a:extLst>
                <a:ext uri="{FF2B5EF4-FFF2-40B4-BE49-F238E27FC236}">
                  <a16:creationId xmlns="" xmlns:a16="http://schemas.microsoft.com/office/drawing/2014/main" id="{AFF5DC2D-D62B-964D-BE8D-2610D83A3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013128"/>
              <a:ext cx="2448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defRPr kumimoji="1" sz="2000" baseline="-25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 baseline="-25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 baseline="-25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 baseline="-25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 baseline="-25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aseline="-25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2800"/>
                </a:lnSpc>
              </a:pPr>
              <a:endParaRPr lang="en-US" altLang="zh-TW" sz="1800" dirty="0">
                <a:ea typeface="標楷體" panose="02010601000101010101" pitchFamily="2" charset="-120"/>
              </a:endParaRPr>
            </a:p>
            <a:p>
              <a:pPr>
                <a:lnSpc>
                  <a:spcPts val="2800"/>
                </a:lnSpc>
              </a:pPr>
              <a:r>
                <a:rPr lang="zh-TW" altLang="en-US" sz="32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  </a:t>
              </a:r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此積木執行的結果是</a:t>
              </a:r>
              <a:endPara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>
                <a:lnSpc>
                  <a:spcPts val="2800"/>
                </a:lnSpc>
              </a:pPr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  找出兩數相除的餘數。</a:t>
              </a:r>
            </a:p>
          </p:txBody>
        </p:sp>
      </p:grpSp>
      <p:pic>
        <p:nvPicPr>
          <p:cNvPr id="80901" name="Picture 2">
            <a:extLst>
              <a:ext uri="{FF2B5EF4-FFF2-40B4-BE49-F238E27FC236}">
                <a16:creationId xmlns="" xmlns:a16="http://schemas.microsoft.com/office/drawing/2014/main" id="{DB28070C-EA7A-864B-9D74-A0A483FC3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2" t="57748" b="5130"/>
          <a:stretch>
            <a:fillRect/>
          </a:stretch>
        </p:blipFill>
        <p:spPr bwMode="auto">
          <a:xfrm>
            <a:off x="2444751" y="5427664"/>
            <a:ext cx="201771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178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43E5F6F-F311-ED40-9B8C-D04EBC35A832}"/>
              </a:ext>
            </a:extLst>
          </p:cNvPr>
          <p:cNvSpPr/>
          <p:nvPr/>
        </p:nvSpPr>
        <p:spPr>
          <a:xfrm>
            <a:off x="1768476" y="552450"/>
            <a:ext cx="89281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假設使用者輸入的數字是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20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如何判斷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5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是不是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的因數。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81923" name="Picture 2">
            <a:extLst>
              <a:ext uri="{FF2B5EF4-FFF2-40B4-BE49-F238E27FC236}">
                <a16:creationId xmlns="" xmlns:a16="http://schemas.microsoft.com/office/drawing/2014/main" id="{FAF655E5-06DF-F44F-A5C7-EF92D0CD4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2" y="3621089"/>
            <a:ext cx="51276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3CDEC22-C668-BA4F-BE83-7FA319876D71}"/>
              </a:ext>
            </a:extLst>
          </p:cNvPr>
          <p:cNvSpPr/>
          <p:nvPr/>
        </p:nvSpPr>
        <p:spPr>
          <a:xfrm>
            <a:off x="6497638" y="2800351"/>
            <a:ext cx="2236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組裝結果</a:t>
            </a:r>
          </a:p>
        </p:txBody>
      </p:sp>
      <p:grpSp>
        <p:nvGrpSpPr>
          <p:cNvPr id="81926" name="群組 1">
            <a:extLst>
              <a:ext uri="{FF2B5EF4-FFF2-40B4-BE49-F238E27FC236}">
                <a16:creationId xmlns="" xmlns:a16="http://schemas.microsoft.com/office/drawing/2014/main" id="{954F1634-780A-534E-9D4F-FDE9A17AD1C8}"/>
              </a:ext>
            </a:extLst>
          </p:cNvPr>
          <p:cNvGrpSpPr>
            <a:grpSpLocks/>
          </p:cNvGrpSpPr>
          <p:nvPr/>
        </p:nvGrpSpPr>
        <p:grpSpPr bwMode="auto">
          <a:xfrm>
            <a:off x="2198689" y="3275013"/>
            <a:ext cx="1958975" cy="2406650"/>
            <a:chOff x="323934" y="2964402"/>
            <a:chExt cx="2351744" cy="2876193"/>
          </a:xfrm>
        </p:grpSpPr>
        <p:pic>
          <p:nvPicPr>
            <p:cNvPr id="81928" name="Picture 2">
              <a:extLst>
                <a:ext uri="{FF2B5EF4-FFF2-40B4-BE49-F238E27FC236}">
                  <a16:creationId xmlns="" xmlns:a16="http://schemas.microsoft.com/office/drawing/2014/main" id="{FD6B1D9F-62C7-3444-81BC-19AB1737F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30"/>
            <a:stretch>
              <a:fillRect/>
            </a:stretch>
          </p:blipFill>
          <p:spPr bwMode="auto">
            <a:xfrm>
              <a:off x="323934" y="4679402"/>
              <a:ext cx="2351744" cy="11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29" name="Picture 2">
              <a:extLst>
                <a:ext uri="{FF2B5EF4-FFF2-40B4-BE49-F238E27FC236}">
                  <a16:creationId xmlns="" xmlns:a16="http://schemas.microsoft.com/office/drawing/2014/main" id="{8F77AA3C-11DB-2B4B-88E2-5CEE7B972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198"/>
            <a:stretch>
              <a:fillRect/>
            </a:stretch>
          </p:blipFill>
          <p:spPr bwMode="auto">
            <a:xfrm>
              <a:off x="372391" y="2964402"/>
              <a:ext cx="2195429" cy="143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45139EE-D6D6-EE41-A281-E5D8E151505B}"/>
              </a:ext>
            </a:extLst>
          </p:cNvPr>
          <p:cNvSpPr/>
          <p:nvPr/>
        </p:nvSpPr>
        <p:spPr>
          <a:xfrm>
            <a:off x="4672013" y="3922713"/>
            <a:ext cx="80010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→</a:t>
            </a:r>
            <a:endParaRPr lang="zh-TW" altLang="en-US" sz="4800" dirty="0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080D20B1-13A6-414F-9CE3-5997DAAC8BD3}"/>
              </a:ext>
            </a:extLst>
          </p:cNvPr>
          <p:cNvSpPr/>
          <p:nvPr/>
        </p:nvSpPr>
        <p:spPr>
          <a:xfrm>
            <a:off x="2511426" y="144463"/>
            <a:ext cx="3816350" cy="1262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如何判斷因數</a:t>
            </a:r>
          </a:p>
          <a:p>
            <a:pPr eaLnBrk="1" hangingPunct="1">
              <a:defRPr/>
            </a:pP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178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579EB77-ADFC-6040-AF8D-A7C88C0499E4}"/>
              </a:ext>
            </a:extLst>
          </p:cNvPr>
          <p:cNvSpPr/>
          <p:nvPr/>
        </p:nvSpPr>
        <p:spPr>
          <a:xfrm>
            <a:off x="2511426" y="144463"/>
            <a:ext cx="3816350" cy="1262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如何判斷因數</a:t>
            </a:r>
          </a:p>
          <a:p>
            <a:pPr eaLnBrk="1" hangingPunct="1">
              <a:defRPr/>
            </a:pP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C2CA889-EFBD-2C46-AD69-B57C32CF9170}"/>
              </a:ext>
            </a:extLst>
          </p:cNvPr>
          <p:cNvSpPr/>
          <p:nvPr/>
        </p:nvSpPr>
        <p:spPr>
          <a:xfrm>
            <a:off x="1768476" y="1355726"/>
            <a:ext cx="89281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設定變數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4C2D7A4-5C1D-4D43-8844-2468F2138F0C}"/>
              </a:ext>
            </a:extLst>
          </p:cNvPr>
          <p:cNvSpPr/>
          <p:nvPr/>
        </p:nvSpPr>
        <p:spPr>
          <a:xfrm>
            <a:off x="1622427" y="3040064"/>
            <a:ext cx="5329237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提示：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新增變數，命名為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數字</a:t>
            </a:r>
            <a:r>
              <a:rPr lang="zh-TW" altLang="en-US" sz="28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新增變數，命名為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第幾</a:t>
            </a:r>
            <a:endParaRPr lang="en-US" altLang="zh-TW" sz="28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個因數</a:t>
            </a:r>
            <a:r>
              <a:rPr lang="zh-TW" altLang="en-US" sz="2800" b="1" kern="0" baseline="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</a:p>
        </p:txBody>
      </p:sp>
      <p:pic>
        <p:nvPicPr>
          <p:cNvPr id="82949" name="Picture 3">
            <a:extLst>
              <a:ext uri="{FF2B5EF4-FFF2-40B4-BE49-F238E27FC236}">
                <a16:creationId xmlns="" xmlns:a16="http://schemas.microsoft.com/office/drawing/2014/main" id="{F16C2C9A-ED8C-884D-9D64-F2277702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7" y="2808288"/>
            <a:ext cx="4802187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圖片 5">
            <a:extLst>
              <a:ext uri="{FF2B5EF4-FFF2-40B4-BE49-F238E27FC236}">
                <a16:creationId xmlns="" xmlns:a16="http://schemas.microsoft.com/office/drawing/2014/main" id="{9247D64E-563C-4F47-BE50-0CAAE06E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1" y="48990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179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FD2A577-E9EC-5343-A225-7A78021A86BD}"/>
              </a:ext>
            </a:extLst>
          </p:cNvPr>
          <p:cNvSpPr/>
          <p:nvPr/>
        </p:nvSpPr>
        <p:spPr>
          <a:xfrm>
            <a:off x="2511426" y="144463"/>
            <a:ext cx="4330700" cy="1262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檢查是否為因數</a:t>
            </a:r>
          </a:p>
          <a:p>
            <a:pPr eaLnBrk="1" hangingPunct="1">
              <a:defRPr/>
            </a:pP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F55AA9B-E80C-DD46-BB77-8842D3AFD1B1}"/>
              </a:ext>
            </a:extLst>
          </p:cNvPr>
          <p:cNvSpPr/>
          <p:nvPr/>
        </p:nvSpPr>
        <p:spPr>
          <a:xfrm>
            <a:off x="1768476" y="911226"/>
            <a:ext cx="89281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將積木進行組裝：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讓小貓說出找到的因數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（檢查由小到大的每一個數字，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確認是不是所輸入數字的因數）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如果將                  </a:t>
            </a:r>
            <a:r>
              <a:rPr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  的順序相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反，結果會有何不同？    </a:t>
            </a:r>
          </a:p>
        </p:txBody>
      </p:sp>
      <p:pic>
        <p:nvPicPr>
          <p:cNvPr id="83972" name="Picture 2">
            <a:extLst>
              <a:ext uri="{FF2B5EF4-FFF2-40B4-BE49-F238E27FC236}">
                <a16:creationId xmlns="" xmlns:a16="http://schemas.microsoft.com/office/drawing/2014/main" id="{37A6C9AC-6E69-E247-B0BD-F667FFA4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/>
          <a:stretch>
            <a:fillRect/>
          </a:stretch>
        </p:blipFill>
        <p:spPr bwMode="auto">
          <a:xfrm>
            <a:off x="8475663" y="3335338"/>
            <a:ext cx="25590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">
            <a:extLst>
              <a:ext uri="{FF2B5EF4-FFF2-40B4-BE49-F238E27FC236}">
                <a16:creationId xmlns="" xmlns:a16="http://schemas.microsoft.com/office/drawing/2014/main" id="{233F1343-0AFD-DE43-A723-23936661C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4799013"/>
            <a:ext cx="17335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5">
            <a:extLst>
              <a:ext uri="{FF2B5EF4-FFF2-40B4-BE49-F238E27FC236}">
                <a16:creationId xmlns="" xmlns:a16="http://schemas.microsoft.com/office/drawing/2014/main" id="{06666D2D-A2AC-B94B-867F-3810CBD9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4" y="1862138"/>
            <a:ext cx="20494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4">
            <a:extLst>
              <a:ext uri="{FF2B5EF4-FFF2-40B4-BE49-F238E27FC236}">
                <a16:creationId xmlns="" xmlns:a16="http://schemas.microsoft.com/office/drawing/2014/main" id="{0B2F8919-6D06-9740-97F6-5E677192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5400675"/>
            <a:ext cx="16398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179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352FE63-F7E1-6F4B-917D-768C1F7B0D7E}"/>
              </a:ext>
            </a:extLst>
          </p:cNvPr>
          <p:cNvSpPr/>
          <p:nvPr/>
        </p:nvSpPr>
        <p:spPr>
          <a:xfrm>
            <a:off x="2511426" y="144463"/>
            <a:ext cx="4330700" cy="1262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檢查是否為因數</a:t>
            </a:r>
          </a:p>
          <a:p>
            <a:pPr eaLnBrk="1" hangingPunct="1">
              <a:defRPr/>
            </a:pP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DBC615D-76D6-0145-9830-6EDFE5C8309D}"/>
              </a:ext>
            </a:extLst>
          </p:cNvPr>
          <p:cNvSpPr/>
          <p:nvPr/>
        </p:nvSpPr>
        <p:spPr>
          <a:xfrm>
            <a:off x="1768476" y="911226"/>
            <a:ext cx="8928100" cy="68141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將積木進行組裝：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讓小貓說出找到的因數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（檢查由小到大的每一個數字，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確認是不是所輸入數字的因數）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如果將                    放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在              內與外，</a:t>
            </a:r>
            <a:b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</a:b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結果會有什麼不同？      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84996" name="Picture 2">
            <a:extLst>
              <a:ext uri="{FF2B5EF4-FFF2-40B4-BE49-F238E27FC236}">
                <a16:creationId xmlns="" xmlns:a16="http://schemas.microsoft.com/office/drawing/2014/main" id="{FF55DCBE-FFFA-634C-A1FB-02148FAF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/>
          <a:stretch>
            <a:fillRect/>
          </a:stretch>
        </p:blipFill>
        <p:spPr bwMode="auto">
          <a:xfrm>
            <a:off x="8475663" y="3335338"/>
            <a:ext cx="25590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>
            <a:extLst>
              <a:ext uri="{FF2B5EF4-FFF2-40B4-BE49-F238E27FC236}">
                <a16:creationId xmlns="" xmlns:a16="http://schemas.microsoft.com/office/drawing/2014/main" id="{1F663786-7048-ED45-8A9B-46030D77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6" y="5233988"/>
            <a:ext cx="1206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3">
            <a:extLst>
              <a:ext uri="{FF2B5EF4-FFF2-40B4-BE49-F238E27FC236}">
                <a16:creationId xmlns="" xmlns:a16="http://schemas.microsoft.com/office/drawing/2014/main" id="{5FFF47BF-7E96-AE45-A572-0CE02BD99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96" y="4765675"/>
            <a:ext cx="1733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5">
            <a:extLst>
              <a:ext uri="{FF2B5EF4-FFF2-40B4-BE49-F238E27FC236}">
                <a16:creationId xmlns="" xmlns:a16="http://schemas.microsoft.com/office/drawing/2014/main" id="{4A57A9FE-C378-D34B-8C13-4A1998151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4" y="1862138"/>
            <a:ext cx="20494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179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8D5271A-52BD-2145-9899-1DEBFD2D22F8}"/>
              </a:ext>
            </a:extLst>
          </p:cNvPr>
          <p:cNvSpPr/>
          <p:nvPr/>
        </p:nvSpPr>
        <p:spPr>
          <a:xfrm>
            <a:off x="2511426" y="144463"/>
            <a:ext cx="4330700" cy="1262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檢查是否為因數</a:t>
            </a:r>
          </a:p>
          <a:p>
            <a:pPr eaLnBrk="1" hangingPunct="1">
              <a:defRPr/>
            </a:pP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B845ECD-BBBD-364A-985B-2295F03F5391}"/>
              </a:ext>
            </a:extLst>
          </p:cNvPr>
          <p:cNvSpPr/>
          <p:nvPr/>
        </p:nvSpPr>
        <p:spPr>
          <a:xfrm>
            <a:off x="1788260" y="911226"/>
            <a:ext cx="1036902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將積木進行組裝：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讓小貓說出找到的因數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86020" name="Picture 2">
            <a:extLst>
              <a:ext uri="{FF2B5EF4-FFF2-40B4-BE49-F238E27FC236}">
                <a16:creationId xmlns="" xmlns:a16="http://schemas.microsoft.com/office/drawing/2014/main" id="{00409ED9-9F7D-014D-93BB-9086091E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9" y="3100389"/>
            <a:ext cx="4557713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4D2521B-50EC-6643-8C4A-ED17A7B955E8}"/>
              </a:ext>
            </a:extLst>
          </p:cNvPr>
          <p:cNvSpPr/>
          <p:nvPr/>
        </p:nvSpPr>
        <p:spPr>
          <a:xfrm>
            <a:off x="2209801" y="4332289"/>
            <a:ext cx="2236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組裝結果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CA7ED1C-4FE7-F846-8624-42127ADB1FC7}"/>
              </a:ext>
            </a:extLst>
          </p:cNvPr>
          <p:cNvSpPr/>
          <p:nvPr/>
        </p:nvSpPr>
        <p:spPr>
          <a:xfrm>
            <a:off x="4384676" y="4283076"/>
            <a:ext cx="8001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→</a:t>
            </a:r>
            <a:endParaRPr lang="zh-TW" altLang="en-US" sz="4800" dirty="0"/>
          </a:p>
        </p:txBody>
      </p:sp>
      <p:sp>
        <p:nvSpPr>
          <p:cNvPr id="13" name="矩形 12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179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8AA32E7-F9FC-384B-8D7A-E1CA911EE47A}"/>
              </a:ext>
            </a:extLst>
          </p:cNvPr>
          <p:cNvSpPr/>
          <p:nvPr/>
        </p:nvSpPr>
        <p:spPr>
          <a:xfrm>
            <a:off x="2511426" y="144464"/>
            <a:ext cx="43307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儲存找到的因數</a:t>
            </a: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E141215-4396-324B-A4FB-EE03EF72C15B}"/>
              </a:ext>
            </a:extLst>
          </p:cNvPr>
          <p:cNvSpPr/>
          <p:nvPr/>
        </p:nvSpPr>
        <p:spPr>
          <a:xfrm>
            <a:off x="1936751" y="1355725"/>
            <a:ext cx="8928100" cy="312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5: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設定清單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新增清單，命名為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所有因數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87044" name="Picture 2">
            <a:extLst>
              <a:ext uri="{FF2B5EF4-FFF2-40B4-BE49-F238E27FC236}">
                <a16:creationId xmlns="" xmlns:a16="http://schemas.microsoft.com/office/drawing/2014/main" id="{11DD892E-75EB-FB49-BD96-F59E3E3CF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7" y="2971800"/>
            <a:ext cx="5184775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圖片 6">
            <a:extLst>
              <a:ext uri="{FF2B5EF4-FFF2-40B4-BE49-F238E27FC236}">
                <a16:creationId xmlns="" xmlns:a16="http://schemas.microsoft.com/office/drawing/2014/main" id="{95F67934-C28E-7E4A-AE41-52CE955D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4" y="5170489"/>
            <a:ext cx="110331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180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3">
            <a:extLst>
              <a:ext uri="{FF2B5EF4-FFF2-40B4-BE49-F238E27FC236}">
                <a16:creationId xmlns="" xmlns:a16="http://schemas.microsoft.com/office/drawing/2014/main" id="{7D778DDD-757A-F04B-9FE2-DC2FAA3D2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72" y="26989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來抽獎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="" xmlns:a16="http://schemas.microsoft.com/office/drawing/2014/main" id="{DC36719E-DB39-6745-A203-8402A9546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1368425"/>
            <a:ext cx="46545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>
            <a:extLst>
              <a:ext uri="{FF2B5EF4-FFF2-40B4-BE49-F238E27FC236}">
                <a16:creationId xmlns="" xmlns:a16="http://schemas.microsoft.com/office/drawing/2014/main" id="{BE1F0552-70D2-1F46-98C9-530D300E5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4" y="2520950"/>
            <a:ext cx="4460875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圖片 6">
            <a:extLst>
              <a:ext uri="{FF2B5EF4-FFF2-40B4-BE49-F238E27FC236}">
                <a16:creationId xmlns="" xmlns:a16="http://schemas.microsoft.com/office/drawing/2014/main" id="{5517495B-6832-8C4F-8BAA-82E5728F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7" y="5041900"/>
            <a:ext cx="11953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170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A679DBC-1207-A749-B5AC-588C6145D6BA}"/>
              </a:ext>
            </a:extLst>
          </p:cNvPr>
          <p:cNvSpPr/>
          <p:nvPr/>
        </p:nvSpPr>
        <p:spPr>
          <a:xfrm>
            <a:off x="2511426" y="144464"/>
            <a:ext cx="43307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儲存找到的因數</a:t>
            </a: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3052311-A18C-8744-AE2F-A4FD03855C04}"/>
              </a:ext>
            </a:extLst>
          </p:cNvPr>
          <p:cNvSpPr/>
          <p:nvPr/>
        </p:nvSpPr>
        <p:spPr>
          <a:xfrm>
            <a:off x="1576388" y="1160563"/>
            <a:ext cx="89281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6: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修改原有程式，讓使用者可輸入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數字，並將此數字的所有因數儲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存到程式中。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88068" name="Picture 2">
            <a:extLst>
              <a:ext uri="{FF2B5EF4-FFF2-40B4-BE49-F238E27FC236}">
                <a16:creationId xmlns="" xmlns:a16="http://schemas.microsoft.com/office/drawing/2014/main" id="{CDC00ABA-9552-0A44-A792-85989C3A4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7" y="2551113"/>
            <a:ext cx="477678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0046F8E-8519-BD43-811E-3EE42CC54AFE}"/>
              </a:ext>
            </a:extLst>
          </p:cNvPr>
          <p:cNvSpPr/>
          <p:nvPr/>
        </p:nvSpPr>
        <p:spPr>
          <a:xfrm>
            <a:off x="7858127" y="6203951"/>
            <a:ext cx="1622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原有程式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pic>
        <p:nvPicPr>
          <p:cNvPr id="88070" name="圖片 6">
            <a:extLst>
              <a:ext uri="{FF2B5EF4-FFF2-40B4-BE49-F238E27FC236}">
                <a16:creationId xmlns="" xmlns:a16="http://schemas.microsoft.com/office/drawing/2014/main" id="{6B2CF52E-26DE-F740-8C4A-E26B443B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1" y="4200526"/>
            <a:ext cx="110331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2">
            <a:extLst>
              <a:ext uri="{FF2B5EF4-FFF2-40B4-BE49-F238E27FC236}">
                <a16:creationId xmlns="" xmlns:a16="http://schemas.microsoft.com/office/drawing/2014/main" id="{8FE30E33-3FB9-1241-9B3B-8075D3CF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7" y="3430588"/>
            <a:ext cx="3463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796C6BA-D46B-EB46-9A71-344AC99FC338}"/>
              </a:ext>
            </a:extLst>
          </p:cNvPr>
          <p:cNvSpPr/>
          <p:nvPr/>
        </p:nvSpPr>
        <p:spPr>
          <a:xfrm>
            <a:off x="1795464" y="4862513"/>
            <a:ext cx="5038725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想想看：</a:t>
            </a:r>
            <a:endParaRPr lang="en-US" altLang="zh-TW" sz="2400" b="1" kern="0" baseline="0" dirty="0">
              <a:solidFill>
                <a:schemeClr val="accent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r>
              <a:rPr lang="en-US" altLang="zh-TW" sz="24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24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為何要用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清單</a:t>
            </a:r>
            <a:r>
              <a:rPr lang="zh-TW" altLang="en-US" sz="24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而不是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變數</a:t>
            </a:r>
            <a:r>
              <a:rPr lang="zh-TW" altLang="en-US" sz="24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  <a:br>
              <a:rPr lang="zh-TW" altLang="en-US" sz="24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</a:br>
            <a:r>
              <a:rPr lang="zh-TW" altLang="en-US" sz="24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r>
              <a:rPr lang="en-US" altLang="zh-TW" sz="24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24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如何讓小貓從所有因數的</a:t>
            </a:r>
            <a:endParaRPr lang="en-US" altLang="zh-TW" sz="2400" b="1" kern="0" baseline="0" dirty="0">
              <a:solidFill>
                <a:schemeClr val="accent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4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清單中，依序找出因數？</a:t>
            </a:r>
            <a:endParaRPr lang="zh-TW" altLang="en-US" sz="2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180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AC73B68-9061-1343-92BE-55765581FE27}"/>
              </a:ext>
            </a:extLst>
          </p:cNvPr>
          <p:cNvSpPr/>
          <p:nvPr/>
        </p:nvSpPr>
        <p:spPr>
          <a:xfrm>
            <a:off x="2511426" y="144464"/>
            <a:ext cx="43307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儲存找到的因數</a:t>
            </a: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53A91C5-8399-9E46-9611-60FB349F3960}"/>
              </a:ext>
            </a:extLst>
          </p:cNvPr>
          <p:cNvSpPr/>
          <p:nvPr/>
        </p:nvSpPr>
        <p:spPr>
          <a:xfrm>
            <a:off x="1936751" y="1152526"/>
            <a:ext cx="8928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組裝結果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89092" name="Picture 2">
            <a:extLst>
              <a:ext uri="{FF2B5EF4-FFF2-40B4-BE49-F238E27FC236}">
                <a16:creationId xmlns="" xmlns:a16="http://schemas.microsoft.com/office/drawing/2014/main" id="{FB956BB0-591B-104B-AD19-4AB5B2B3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9" y="1946276"/>
            <a:ext cx="51863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180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2">
            <a:extLst>
              <a:ext uri="{FF2B5EF4-FFF2-40B4-BE49-F238E27FC236}">
                <a16:creationId xmlns="" xmlns:a16="http://schemas.microsoft.com/office/drawing/2014/main" id="{E5F9C55C-8E7A-E341-B985-84C272AA4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227263"/>
            <a:ext cx="4446588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EEC2E33-058E-A646-8CF0-F95DFFDDDA09}"/>
              </a:ext>
            </a:extLst>
          </p:cNvPr>
          <p:cNvSpPr/>
          <p:nvPr/>
        </p:nvSpPr>
        <p:spPr>
          <a:xfrm>
            <a:off x="1647826" y="1216025"/>
            <a:ext cx="74168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7: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依下方提示的積木進行組裝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2A7A90D-65EB-BA45-937C-99505F414E05}"/>
              </a:ext>
            </a:extLst>
          </p:cNvPr>
          <p:cNvSpPr/>
          <p:nvPr/>
        </p:nvSpPr>
        <p:spPr>
          <a:xfrm>
            <a:off x="1720852" y="2376488"/>
            <a:ext cx="50387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endParaRPr lang="en-US" altLang="zh-TW" sz="3200" b="1" kern="0" baseline="0" dirty="0">
              <a:solidFill>
                <a:schemeClr val="accent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讓小貓說出使用者輸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入數字的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所有因數</a:t>
            </a:r>
            <a:r>
              <a:rPr lang="zh-TW" altLang="en-US" sz="32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小貓最後說出使用者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輸入數字的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因數個數</a:t>
            </a:r>
            <a:r>
              <a:rPr lang="zh-TW" altLang="en-US" sz="32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  <a:endParaRPr lang="zh-TW" altLang="en-US" sz="3200" b="1" kern="0" baseline="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E8127BB-8ED9-8448-ADFA-8A261DE67C33}"/>
              </a:ext>
            </a:extLst>
          </p:cNvPr>
          <p:cNvSpPr/>
          <p:nvPr/>
        </p:nvSpPr>
        <p:spPr>
          <a:xfrm>
            <a:off x="1863727" y="144464"/>
            <a:ext cx="53562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5.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讓小貓說出所有因數</a:t>
            </a: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180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E8127BB-8ED9-8448-ADFA-8A261DE67C33}"/>
              </a:ext>
            </a:extLst>
          </p:cNvPr>
          <p:cNvSpPr/>
          <p:nvPr/>
        </p:nvSpPr>
        <p:spPr>
          <a:xfrm>
            <a:off x="1863727" y="144464"/>
            <a:ext cx="53562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5.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讓小貓說出所有因數</a:t>
            </a:r>
            <a:endParaRPr lang="zh-TW" altLang="en-US" sz="36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16CF335-A918-C641-AA9B-92B10907F706}"/>
              </a:ext>
            </a:extLst>
          </p:cNvPr>
          <p:cNvSpPr/>
          <p:nvPr/>
        </p:nvSpPr>
        <p:spPr>
          <a:xfrm>
            <a:off x="1936751" y="1355726"/>
            <a:ext cx="89281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組裝結果</a:t>
            </a:r>
          </a:p>
        </p:txBody>
      </p:sp>
      <p:pic>
        <p:nvPicPr>
          <p:cNvPr id="91140" name="Picture 2">
            <a:extLst>
              <a:ext uri="{FF2B5EF4-FFF2-40B4-BE49-F238E27FC236}">
                <a16:creationId xmlns="" xmlns:a16="http://schemas.microsoft.com/office/drawing/2014/main" id="{21F1D20C-9944-3A42-8999-EAED3183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EE4"/>
              </a:clrFrom>
              <a:clrTo>
                <a:srgbClr val="E3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7" y="2216151"/>
            <a:ext cx="77438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180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3">
            <a:extLst>
              <a:ext uri="{FF2B5EF4-FFF2-40B4-BE49-F238E27FC236}">
                <a16:creationId xmlns="" xmlns:a16="http://schemas.microsoft.com/office/drawing/2014/main" id="{9C0E252A-8B1B-A84B-9D2B-5A097822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7303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8A14F19-E5F2-E244-A7C4-B8B5A1A02636}"/>
              </a:ext>
            </a:extLst>
          </p:cNvPr>
          <p:cNvSpPr/>
          <p:nvPr/>
        </p:nvSpPr>
        <p:spPr>
          <a:xfrm>
            <a:off x="3333751" y="6351"/>
            <a:ext cx="203041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48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找因數</a:t>
            </a:r>
            <a:endParaRPr lang="zh-TW" altLang="en-US" sz="48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B858503-F7D6-1645-AFD2-656DC64B0DFE}"/>
              </a:ext>
            </a:extLst>
          </p:cNvPr>
          <p:cNvSpPr/>
          <p:nvPr/>
        </p:nvSpPr>
        <p:spPr>
          <a:xfrm>
            <a:off x="1766888" y="976314"/>
            <a:ext cx="2236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程式參考</a:t>
            </a:r>
          </a:p>
        </p:txBody>
      </p:sp>
      <p:pic>
        <p:nvPicPr>
          <p:cNvPr id="92166" name="圖片 11">
            <a:extLst>
              <a:ext uri="{FF2B5EF4-FFF2-40B4-BE49-F238E27FC236}">
                <a16:creationId xmlns="" xmlns:a16="http://schemas.microsoft.com/office/drawing/2014/main" id="{7A88DAB0-1868-EA4C-AA36-236F4FA3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1" y="2974975"/>
            <a:ext cx="467995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2">
            <a:extLst>
              <a:ext uri="{FF2B5EF4-FFF2-40B4-BE49-F238E27FC236}">
                <a16:creationId xmlns="" xmlns:a16="http://schemas.microsoft.com/office/drawing/2014/main" id="{76DBBF0C-0897-CD4F-97A4-E3DB00FEA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2" y="1900239"/>
            <a:ext cx="60991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6">
            <a:hlinkClick r:id="rId5"/>
            <a:extLst>
              <a:ext uri="{FF2B5EF4-FFF2-40B4-BE49-F238E27FC236}">
                <a16:creationId xmlns="" xmlns:a16="http://schemas.microsoft.com/office/drawing/2014/main" id="{794DC239-CFB4-1B42-A3EF-5FFE50F2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10949431" y="701883"/>
            <a:ext cx="1850209" cy="11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05772AF6-B1C8-4C9F-D803-862FAE26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6" y="5688682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180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3">
            <a:extLst>
              <a:ext uri="{FF2B5EF4-FFF2-40B4-BE49-F238E27FC236}">
                <a16:creationId xmlns="" xmlns:a16="http://schemas.microsoft.com/office/drawing/2014/main" id="{661DE44D-E7D2-4242-90B7-5D2191FC5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9" y="1152526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有十三張撲克牌（呈現背面），按綠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旗後經過洗牌，點選撲克牌背面圖示一下，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會依洗牌後的順序發出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一張撲克牌，十三張牌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發完撲克牌背面圖示會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消失。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執行「撲克發牌」的程式，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想想這個程式是如何運作？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93188" name="Picture 2">
            <a:extLst>
              <a:ext uri="{FF2B5EF4-FFF2-40B4-BE49-F238E27FC236}">
                <a16:creationId xmlns="" xmlns:a16="http://schemas.microsoft.com/office/drawing/2014/main" id="{5D94A987-0CFC-9149-A9D2-2512A77C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r="13116" b="23044"/>
          <a:stretch>
            <a:fillRect/>
          </a:stretch>
        </p:blipFill>
        <p:spPr bwMode="auto">
          <a:xfrm>
            <a:off x="6850064" y="2673350"/>
            <a:ext cx="3655193" cy="296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7">
            <a:hlinkClick r:id="rId3"/>
            <a:extLst>
              <a:ext uri="{FF2B5EF4-FFF2-40B4-BE49-F238E27FC236}">
                <a16:creationId xmlns="" xmlns:a16="http://schemas.microsoft.com/office/drawing/2014/main" id="{5127DDA5-0AFC-0B46-96EB-5DCEE5161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10885979" y="1656234"/>
            <a:ext cx="1868917" cy="114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3">
            <a:extLst>
              <a:ext uri="{FF2B5EF4-FFF2-40B4-BE49-F238E27FC236}">
                <a16:creationId xmlns="" xmlns:a16="http://schemas.microsoft.com/office/drawing/2014/main" id="{9AE530BA-F938-AC60-0B27-434F25F6A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842" y="-15115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撲克發牌</a:t>
            </a:r>
          </a:p>
        </p:txBody>
      </p:sp>
      <p:sp>
        <p:nvSpPr>
          <p:cNvPr id="11" name="Rectangle 11">
            <a:hlinkClick r:id="rId5"/>
          </p:cNvPr>
          <p:cNvSpPr>
            <a:spLocks noChangeArrowheads="1"/>
          </p:cNvSpPr>
          <p:nvPr/>
        </p:nvSpPr>
        <p:spPr bwMode="auto">
          <a:xfrm>
            <a:off x="10820916" y="829358"/>
            <a:ext cx="1999044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eaLnBrk="1"/>
            <a:r>
              <a:rPr lang="en-US" altLang="zh-TW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Scratch</a:t>
            </a:r>
            <a:r>
              <a:rPr lang="zh-TW" altLang="en-US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陣列篇</a:t>
            </a:r>
            <a:r>
              <a:rPr lang="en-US" altLang="zh-TW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-</a:t>
            </a:r>
            <a:r>
              <a:rPr lang="zh-TW" altLang="en-US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撲克發</a:t>
            </a:r>
            <a:r>
              <a:rPr lang="zh-TW" altLang="en-US" sz="1800" u="sng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牌</a:t>
            </a:r>
            <a:r>
              <a:rPr lang="en-US" altLang="zh-TW" sz="1800" u="sng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(12:38)</a:t>
            </a:r>
            <a:endParaRPr lang="zh-TW" altLang="en-US" sz="1800" u="sng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2" name="AutoShape 12">
            <a:hlinkClick r:id="rId5"/>
          </p:cNvPr>
          <p:cNvSpPr>
            <a:spLocks noChangeArrowheads="1"/>
          </p:cNvSpPr>
          <p:nvPr/>
        </p:nvSpPr>
        <p:spPr bwMode="auto">
          <a:xfrm>
            <a:off x="9868420" y="900113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eaLnBrk="1"/>
            <a:r>
              <a:rPr lang="zh-TW" altLang="en-US" baseline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影片</a:t>
            </a:r>
          </a:p>
        </p:txBody>
      </p:sp>
      <p:sp>
        <p:nvSpPr>
          <p:cNvPr id="15" name="矩形 14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184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="" xmlns:a16="http://schemas.microsoft.com/office/drawing/2014/main" id="{D3078EDA-0568-F041-822C-391DC6BC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2663826"/>
            <a:ext cx="45339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>
            <a:extLst>
              <a:ext uri="{FF2B5EF4-FFF2-40B4-BE49-F238E27FC236}">
                <a16:creationId xmlns="" xmlns:a16="http://schemas.microsoft.com/office/drawing/2014/main" id="{F3274D53-25F8-524E-BA0B-864F21870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512888"/>
            <a:ext cx="45339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圖片 5">
            <a:extLst>
              <a:ext uri="{FF2B5EF4-FFF2-40B4-BE49-F238E27FC236}">
                <a16:creationId xmlns="" xmlns:a16="http://schemas.microsoft.com/office/drawing/2014/main" id="{A0FD38A7-F04D-BD40-A9F3-6020633C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7" y="5041900"/>
            <a:ext cx="11953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3">
            <a:extLst>
              <a:ext uri="{FF2B5EF4-FFF2-40B4-BE49-F238E27FC236}">
                <a16:creationId xmlns="" xmlns:a16="http://schemas.microsoft.com/office/drawing/2014/main" id="{4B13BE72-BA2F-3301-0CD2-D9A6D53A3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456" y="7038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撲克發牌</a:t>
            </a:r>
          </a:p>
        </p:txBody>
      </p:sp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184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矩形 3">
            <a:extLst>
              <a:ext uri="{FF2B5EF4-FFF2-40B4-BE49-F238E27FC236}">
                <a16:creationId xmlns="" xmlns:a16="http://schemas.microsoft.com/office/drawing/2014/main" id="{1CAACD69-D71C-8941-8BB8-78C668680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129" y="0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撲克發牌</a:t>
            </a:r>
          </a:p>
        </p:txBody>
      </p:sp>
      <p:pic>
        <p:nvPicPr>
          <p:cNvPr id="95234" name="Picture 2">
            <a:extLst>
              <a:ext uri="{FF2B5EF4-FFF2-40B4-BE49-F238E27FC236}">
                <a16:creationId xmlns="" xmlns:a16="http://schemas.microsoft.com/office/drawing/2014/main" id="{A96B0C8F-36D4-954B-A6C5-5065371FA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6" y="1296989"/>
            <a:ext cx="439261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2">
            <a:extLst>
              <a:ext uri="{FF2B5EF4-FFF2-40B4-BE49-F238E27FC236}">
                <a16:creationId xmlns="" xmlns:a16="http://schemas.microsoft.com/office/drawing/2014/main" id="{B8E50062-E2E4-7C45-9187-13CFBA12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1" y="2820988"/>
            <a:ext cx="4602162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圖片 5">
            <a:extLst>
              <a:ext uri="{FF2B5EF4-FFF2-40B4-BE49-F238E27FC236}">
                <a16:creationId xmlns="" xmlns:a16="http://schemas.microsoft.com/office/drawing/2014/main" id="{2D368F52-4B61-B649-AFD2-75E20C7E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1" y="4881563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184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05AF5FC-5EFB-0943-A5E4-E9613624F322}"/>
              </a:ext>
            </a:extLst>
          </p:cNvPr>
          <p:cNvSpPr/>
          <p:nvPr/>
        </p:nvSpPr>
        <p:spPr>
          <a:xfrm>
            <a:off x="1647826" y="1296989"/>
            <a:ext cx="2236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問題拆解</a:t>
            </a:r>
          </a:p>
        </p:txBody>
      </p:sp>
      <p:sp>
        <p:nvSpPr>
          <p:cNvPr id="7" name="文字方塊 3">
            <a:extLst>
              <a:ext uri="{FF2B5EF4-FFF2-40B4-BE49-F238E27FC236}">
                <a16:creationId xmlns="" xmlns:a16="http://schemas.microsoft.com/office/drawing/2014/main" id="{E12C7E6E-4E77-5C4D-855E-181A55D85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9" y="1439864"/>
            <a:ext cx="8112125" cy="3108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 eaLnBrk="1" hangingPunct="1">
              <a:lnSpc>
                <a:spcPct val="120000"/>
              </a:lnSpc>
              <a:defRPr/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建立背景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如何在程式中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表示十三張撲克牌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(1).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執行時，如何建立發牌角色？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(2).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執行時，如何建立撲克牌角色？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如何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進行洗牌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？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處理發牌動畫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？</a:t>
            </a:r>
          </a:p>
          <a:p>
            <a:pPr marL="360000" indent="-360000" eaLnBrk="1" hangingPunct="1">
              <a:lnSpc>
                <a:spcPct val="120000"/>
              </a:lnSpc>
              <a:defRPr/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360000" indent="-360000" eaLnBrk="1" hangingPunct="1">
              <a:lnSpc>
                <a:spcPct val="120000"/>
              </a:lnSpc>
              <a:defRPr/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6" name="矩形 3">
            <a:extLst>
              <a:ext uri="{FF2B5EF4-FFF2-40B4-BE49-F238E27FC236}">
                <a16:creationId xmlns="" xmlns:a16="http://schemas.microsoft.com/office/drawing/2014/main" id="{C7CCC549-EF9E-DBC9-7766-EC663BB89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874" y="72059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撲克發牌</a:t>
            </a:r>
          </a:p>
        </p:txBody>
      </p:sp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185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>
            <a:extLst>
              <a:ext uri="{FF2B5EF4-FFF2-40B4-BE49-F238E27FC236}">
                <a16:creationId xmlns="" xmlns:a16="http://schemas.microsoft.com/office/drawing/2014/main" id="{67771450-0E15-464F-A72B-CA524112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2214564"/>
            <a:ext cx="52355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矩形 3">
            <a:extLst>
              <a:ext uri="{FF2B5EF4-FFF2-40B4-BE49-F238E27FC236}">
                <a16:creationId xmlns="" xmlns:a16="http://schemas.microsoft.com/office/drawing/2014/main" id="{BC27AE29-B8F9-CA4F-911F-465A7E87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9" y="26989"/>
            <a:ext cx="4181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如何建立背景</a:t>
            </a:r>
          </a:p>
        </p:txBody>
      </p:sp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E87A6571-F648-FB4F-920B-229A0C0A3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9" y="1154114"/>
            <a:ext cx="8424863" cy="46069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開新檔案，匯入舞臺背景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在角色區中，點選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下方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選個背景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按鍵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列的     。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從範例庫中，匯入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r>
              <a:rPr lang="en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Light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背景。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97284" name="Picture 3">
            <a:extLst>
              <a:ext uri="{FF2B5EF4-FFF2-40B4-BE49-F238E27FC236}">
                <a16:creationId xmlns="" xmlns:a16="http://schemas.microsoft.com/office/drawing/2014/main" id="{0D618614-ED99-C84C-95FF-200DF6A2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72" y="4249342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185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="" xmlns:a16="http://schemas.microsoft.com/office/drawing/2014/main" id="{9CB1868A-47F3-5949-86F4-2F19A714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1" y="1439864"/>
            <a:ext cx="6754812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3">
            <a:extLst>
              <a:ext uri="{FF2B5EF4-FFF2-40B4-BE49-F238E27FC236}">
                <a16:creationId xmlns="" xmlns:a16="http://schemas.microsoft.com/office/drawing/2014/main" id="{7D778DDD-757A-F04B-9FE2-DC2FAA3D2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72" y="26989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來抽獎</a:t>
            </a:r>
          </a:p>
        </p:txBody>
      </p:sp>
      <p:sp>
        <p:nvSpPr>
          <p:cNvPr id="9" name="矩形 8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170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矩形 3">
            <a:extLst>
              <a:ext uri="{FF2B5EF4-FFF2-40B4-BE49-F238E27FC236}">
                <a16:creationId xmlns="" xmlns:a16="http://schemas.microsoft.com/office/drawing/2014/main" id="{7AFC87EF-ACDB-DD47-9DA7-1BEEFDA9C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1" y="14289"/>
            <a:ext cx="48654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表示</a:t>
            </a:r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13</a:t>
            </a:r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張撲克牌</a:t>
            </a:r>
          </a:p>
        </p:txBody>
      </p:sp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1A4627D9-0C48-644E-8AB7-BA59ED98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1" y="1079501"/>
            <a:ext cx="8424862" cy="46085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問題拆解：需有兩個角色，一個是發牌，一個是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有十三個造型的撲克牌，每張撲克牌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的造型編號要對應到它的點數。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                        </a:t>
            </a:r>
          </a:p>
        </p:txBody>
      </p:sp>
      <p:pic>
        <p:nvPicPr>
          <p:cNvPr id="98307" name="Picture 2">
            <a:extLst>
              <a:ext uri="{FF2B5EF4-FFF2-40B4-BE49-F238E27FC236}">
                <a16:creationId xmlns="" xmlns:a16="http://schemas.microsoft.com/office/drawing/2014/main" id="{601BD9FE-16A1-7143-84FB-DF7170E22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3297238"/>
            <a:ext cx="43767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FDEF14B-030B-1746-A0BE-8779B00047F7}"/>
              </a:ext>
            </a:extLst>
          </p:cNvPr>
          <p:cNvSpPr/>
          <p:nvPr/>
        </p:nvSpPr>
        <p:spPr>
          <a:xfrm>
            <a:off x="1936752" y="3141664"/>
            <a:ext cx="5038725" cy="40872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新增角色</a:t>
            </a:r>
            <a:endParaRPr lang="en-US" altLang="zh-TW" sz="36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刪除預設的小貓角色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在角色區中，點選下方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選個角色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按鍵列的　　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5.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從電腦中，匯入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發牌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、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撲克牌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角色。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98309" name="Picture 3">
            <a:extLst>
              <a:ext uri="{FF2B5EF4-FFF2-40B4-BE49-F238E27FC236}">
                <a16:creationId xmlns="" xmlns:a16="http://schemas.microsoft.com/office/drawing/2014/main" id="{9918D311-D0B8-ED4F-A42C-BC0926C2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2" y="4875214"/>
            <a:ext cx="503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185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矩形 3">
            <a:extLst>
              <a:ext uri="{FF2B5EF4-FFF2-40B4-BE49-F238E27FC236}">
                <a16:creationId xmlns="" xmlns:a16="http://schemas.microsoft.com/office/drawing/2014/main" id="{11E6FBAA-7035-6749-B506-9F5721BAD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1" y="14289"/>
            <a:ext cx="48654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表示</a:t>
            </a:r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13</a:t>
            </a:r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張撲克牌</a:t>
            </a:r>
          </a:p>
        </p:txBody>
      </p:sp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2B89C7CD-F096-DA4D-81A0-1A6DD174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6" y="1079501"/>
            <a:ext cx="8424862" cy="46085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問題拆解：需有兩個角色，一個是發牌，一個是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有十三個造型的撲克牌，每張撲克牌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的造型編號要對應到它的點數。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                       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3D0826B-7381-154A-B5AE-931BF19AE8E3}"/>
              </a:ext>
            </a:extLst>
          </p:cNvPr>
          <p:cNvSpPr/>
          <p:nvPr/>
        </p:nvSpPr>
        <p:spPr>
          <a:xfrm>
            <a:off x="1833564" y="2949575"/>
            <a:ext cx="5287963" cy="45181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新增角色</a:t>
            </a:r>
            <a:endParaRPr lang="en-US" altLang="zh-TW" sz="36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6.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在撲克牌的造型面板中，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點選下方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選個造型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按鍵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列的　　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7.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從電腦中，匯入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～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13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的點數造型。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99332" name="Picture 3">
            <a:extLst>
              <a:ext uri="{FF2B5EF4-FFF2-40B4-BE49-F238E27FC236}">
                <a16:creationId xmlns="" xmlns:a16="http://schemas.microsoft.com/office/drawing/2014/main" id="{1E3C4991-CC76-E845-ADD2-B735E6A23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2" y="4968876"/>
            <a:ext cx="504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2">
            <a:extLst>
              <a:ext uri="{FF2B5EF4-FFF2-40B4-BE49-F238E27FC236}">
                <a16:creationId xmlns="" xmlns:a16="http://schemas.microsoft.com/office/drawing/2014/main" id="{4EF092B6-A49F-CC42-8EB6-5A222D72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4" y="2778125"/>
            <a:ext cx="364172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186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矩形 3">
            <a:extLst>
              <a:ext uri="{FF2B5EF4-FFF2-40B4-BE49-F238E27FC236}">
                <a16:creationId xmlns="" xmlns:a16="http://schemas.microsoft.com/office/drawing/2014/main" id="{4A78687E-D06A-944C-B62D-CC416688A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384" y="94210"/>
            <a:ext cx="4179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如何進行洗牌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06818C0-3C96-7A4E-98CD-4311BB31FB1E}"/>
              </a:ext>
            </a:extLst>
          </p:cNvPr>
          <p:cNvSpPr/>
          <p:nvPr/>
        </p:nvSpPr>
        <p:spPr>
          <a:xfrm>
            <a:off x="1698624" y="1604962"/>
            <a:ext cx="9204325" cy="31824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設定清單與變數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8.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新增清單，命名為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牌堆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67CEB0B-FF9A-CF4C-BF99-7A7548CCBA5F}"/>
              </a:ext>
            </a:extLst>
          </p:cNvPr>
          <p:cNvSpPr/>
          <p:nvPr/>
        </p:nvSpPr>
        <p:spPr>
          <a:xfrm>
            <a:off x="1698624" y="4871245"/>
            <a:ext cx="8650287" cy="288078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想想看，設定牌堆清單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的目的是什麼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?</a:t>
            </a: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100358" name="Picture 2">
            <a:extLst>
              <a:ext uri="{FF2B5EF4-FFF2-40B4-BE49-F238E27FC236}">
                <a16:creationId xmlns="" xmlns:a16="http://schemas.microsoft.com/office/drawing/2014/main" id="{A43CBCB0-5A0A-B147-8D29-36DC6858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3168650"/>
            <a:ext cx="43195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186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圖片 3">
            <a:extLst>
              <a:ext uri="{FF2B5EF4-FFF2-40B4-BE49-F238E27FC236}">
                <a16:creationId xmlns="" xmlns:a16="http://schemas.microsoft.com/office/drawing/2014/main" id="{C65127C3-E5DA-9848-8C1B-322B9366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2765425"/>
            <a:ext cx="4316412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7150A859-7E35-3E40-ADDF-C43798789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6" y="1079501"/>
            <a:ext cx="8424862" cy="46085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endParaRPr lang="zh-TW" altLang="en-US" sz="2800" b="1" kern="0" baseline="0" dirty="0">
              <a:solidFill>
                <a:schemeClr val="accent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2800" b="1" kern="0" baseline="0" dirty="0">
              <a:solidFill>
                <a:schemeClr val="accent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                       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1972474-A91B-B249-A77A-7BD988047C01}"/>
              </a:ext>
            </a:extLst>
          </p:cNvPr>
          <p:cNvSpPr/>
          <p:nvPr/>
        </p:nvSpPr>
        <p:spPr>
          <a:xfrm>
            <a:off x="1698624" y="1604962"/>
            <a:ext cx="9204325" cy="525066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設定清單與變數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9.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新增兩個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變數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，分別命名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為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點數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、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第幾張牌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想想看，為什麼要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設定兩個變數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?</a:t>
            </a: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2641B0C-69B8-634E-B1D8-ACFF9A08C197}"/>
              </a:ext>
            </a:extLst>
          </p:cNvPr>
          <p:cNvSpPr/>
          <p:nvPr/>
        </p:nvSpPr>
        <p:spPr>
          <a:xfrm>
            <a:off x="2252664" y="6329363"/>
            <a:ext cx="7959725" cy="210519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11" name="矩形 3">
            <a:extLst>
              <a:ext uri="{FF2B5EF4-FFF2-40B4-BE49-F238E27FC236}">
                <a16:creationId xmlns="" xmlns:a16="http://schemas.microsoft.com/office/drawing/2014/main" id="{4A78687E-D06A-944C-B62D-CC416688A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384" y="94210"/>
            <a:ext cx="4179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如何進行洗牌</a:t>
            </a:r>
          </a:p>
        </p:txBody>
      </p:sp>
      <p:sp>
        <p:nvSpPr>
          <p:cNvPr id="13" name="矩形 12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187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矩形 3">
            <a:extLst>
              <a:ext uri="{FF2B5EF4-FFF2-40B4-BE49-F238E27FC236}">
                <a16:creationId xmlns="" xmlns:a16="http://schemas.microsoft.com/office/drawing/2014/main" id="{9E1D49BD-EA8E-0D40-B3C7-F3FF087D2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384" y="94210"/>
            <a:ext cx="4179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如何進行洗牌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1B27974-48B8-4144-90BA-CAF457FC03DE}"/>
              </a:ext>
            </a:extLst>
          </p:cNvPr>
          <p:cNvSpPr/>
          <p:nvPr/>
        </p:nvSpPr>
        <p:spPr>
          <a:xfrm>
            <a:off x="1698627" y="1027113"/>
            <a:ext cx="85693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步驟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請依下列提示將積木進行組裝，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完成撲克牌角色的洗牌程式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8987824-E81B-954A-AECD-E95F6845B8E7}"/>
              </a:ext>
            </a:extLst>
          </p:cNvPr>
          <p:cNvSpPr/>
          <p:nvPr/>
        </p:nvSpPr>
        <p:spPr>
          <a:xfrm>
            <a:off x="2009777" y="2682875"/>
            <a:ext cx="5038725" cy="40203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要在哪個角色上組裝積木？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將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～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13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的點數插入牌堆清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單中，再將第幾張牌的變數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設為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0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，最後將撲克牌角色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隱藏。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想想看，為什麼最後要將此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撲克牌角色隱藏？</a:t>
            </a:r>
          </a:p>
        </p:txBody>
      </p:sp>
      <p:pic>
        <p:nvPicPr>
          <p:cNvPr id="102404" name="Picture 2">
            <a:extLst>
              <a:ext uri="{FF2B5EF4-FFF2-40B4-BE49-F238E27FC236}">
                <a16:creationId xmlns="" xmlns:a16="http://schemas.microsoft.com/office/drawing/2014/main" id="{ED5861B8-B3B2-F442-9203-B40B7AD45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376488"/>
            <a:ext cx="3910012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187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99D486C-BC4A-234C-8265-7FFB1F7ED925}"/>
              </a:ext>
            </a:extLst>
          </p:cNvPr>
          <p:cNvSpPr/>
          <p:nvPr/>
        </p:nvSpPr>
        <p:spPr>
          <a:xfrm>
            <a:off x="1792289" y="1368426"/>
            <a:ext cx="8569325" cy="137268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完成撲克牌角色的洗牌程式</a:t>
            </a:r>
          </a:p>
          <a:p>
            <a:pPr eaLnBrk="1" hangingPunct="1">
              <a:lnSpc>
                <a:spcPct val="7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E863E8B-967D-C34D-82EB-6538F5BD43E0}"/>
              </a:ext>
            </a:extLst>
          </p:cNvPr>
          <p:cNvSpPr/>
          <p:nvPr/>
        </p:nvSpPr>
        <p:spPr>
          <a:xfrm>
            <a:off x="2300289" y="3095625"/>
            <a:ext cx="5038725" cy="44505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組裝結果</a:t>
            </a:r>
          </a:p>
        </p:txBody>
      </p:sp>
      <p:pic>
        <p:nvPicPr>
          <p:cNvPr id="103428" name="Picture 2">
            <a:extLst>
              <a:ext uri="{FF2B5EF4-FFF2-40B4-BE49-F238E27FC236}">
                <a16:creationId xmlns="" xmlns:a16="http://schemas.microsoft.com/office/drawing/2014/main" id="{31A878CD-E5EF-EE4B-8031-69E676E0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2232025"/>
            <a:ext cx="55070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2">
            <a:extLst>
              <a:ext uri="{FF2B5EF4-FFF2-40B4-BE49-F238E27FC236}">
                <a16:creationId xmlns="" xmlns:a16="http://schemas.microsoft.com/office/drawing/2014/main" id="{B30CE63F-BE52-2949-9BEA-D9D5874A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2" y="3856039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="" xmlns:a16="http://schemas.microsoft.com/office/drawing/2014/main" id="{9E1D49BD-EA8E-0D40-B3C7-F3FF087D2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384" y="94210"/>
            <a:ext cx="4179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如何進行洗牌</a:t>
            </a:r>
          </a:p>
        </p:txBody>
      </p:sp>
      <p:sp>
        <p:nvSpPr>
          <p:cNvPr id="13" name="矩形 12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187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矩形 3">
            <a:extLst>
              <a:ext uri="{FF2B5EF4-FFF2-40B4-BE49-F238E27FC236}">
                <a16:creationId xmlns="" xmlns:a16="http://schemas.microsoft.com/office/drawing/2014/main" id="{E1385D1D-5868-0947-B0D1-17A04452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84139"/>
            <a:ext cx="368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如何處理發牌</a:t>
            </a:r>
          </a:p>
        </p:txBody>
      </p:sp>
      <p:sp>
        <p:nvSpPr>
          <p:cNvPr id="8" name="文字方塊 3">
            <a:extLst>
              <a:ext uri="{FF2B5EF4-FFF2-40B4-BE49-F238E27FC236}">
                <a16:creationId xmlns="" xmlns:a16="http://schemas.microsoft.com/office/drawing/2014/main" id="{7AF85CB3-E1B6-FE47-A627-69953FB8B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7" y="1079501"/>
            <a:ext cx="9094787" cy="22336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問題拆解：按下發牌角色，撲克牌會顯示第一張點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數，每按一下發牌，撲克牌會依牌堆清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單的索引值選取相對應的點數，等十三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張撲克牌都發出後發牌角色會自動隱藏。     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                        </a:t>
            </a:r>
          </a:p>
        </p:txBody>
      </p:sp>
      <p:pic>
        <p:nvPicPr>
          <p:cNvPr id="104451" name="Picture 2">
            <a:extLst>
              <a:ext uri="{FF2B5EF4-FFF2-40B4-BE49-F238E27FC236}">
                <a16:creationId xmlns="" xmlns:a16="http://schemas.microsoft.com/office/drawing/2014/main" id="{913E42C7-0BF4-DF46-83D6-BF869923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b="18655"/>
          <a:stretch>
            <a:fillRect/>
          </a:stretch>
        </p:blipFill>
        <p:spPr bwMode="auto">
          <a:xfrm>
            <a:off x="4017963" y="3455989"/>
            <a:ext cx="43815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8B3353-772F-5941-A6F9-2684EA61BA2B}"/>
              </a:ext>
            </a:extLst>
          </p:cNvPr>
          <p:cNvSpPr/>
          <p:nvPr/>
        </p:nvSpPr>
        <p:spPr>
          <a:xfrm>
            <a:off x="5249864" y="5902325"/>
            <a:ext cx="2879725" cy="44505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發牌   撲克牌</a:t>
            </a:r>
          </a:p>
        </p:txBody>
      </p:sp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188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矩形 3">
            <a:extLst>
              <a:ext uri="{FF2B5EF4-FFF2-40B4-BE49-F238E27FC236}">
                <a16:creationId xmlns="" xmlns:a16="http://schemas.microsoft.com/office/drawing/2014/main" id="{7F064AB1-62FB-6447-BDF2-0B29E9B6D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84139"/>
            <a:ext cx="471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如何處理發牌動畫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60B5771-6D2F-A746-81A8-FCC254C44D93}"/>
              </a:ext>
            </a:extLst>
          </p:cNvPr>
          <p:cNvSpPr/>
          <p:nvPr/>
        </p:nvSpPr>
        <p:spPr>
          <a:xfrm>
            <a:off x="1912939" y="1260476"/>
            <a:ext cx="8639175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步驟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5: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請依下列提示將積木進行組裝，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完成撲克牌角色的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洗牌程式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F24573D-EF66-DD4D-80B3-962EC635FCF4}"/>
              </a:ext>
            </a:extLst>
          </p:cNvPr>
          <p:cNvSpPr/>
          <p:nvPr/>
        </p:nvSpPr>
        <p:spPr>
          <a:xfrm>
            <a:off x="1794124" y="2886076"/>
            <a:ext cx="5038725" cy="3330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當按下發牌角色，撲克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牌角色就會顯示第一張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點數的程式。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zh-TW" altLang="en-US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每按一下發牌角色，撲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克牌角色會依牌堆清單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中的索引值選取相對應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點數的程式。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最後發牌角色為何要隱藏？</a:t>
            </a:r>
          </a:p>
        </p:txBody>
      </p:sp>
      <p:pic>
        <p:nvPicPr>
          <p:cNvPr id="105477" name="Picture 2">
            <a:extLst>
              <a:ext uri="{FF2B5EF4-FFF2-40B4-BE49-F238E27FC236}">
                <a16:creationId xmlns="" xmlns:a16="http://schemas.microsoft.com/office/drawing/2014/main" id="{E628A2F2-6584-C54F-A3B3-39085B97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1" y="2736851"/>
            <a:ext cx="4252912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188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3">
            <a:extLst>
              <a:ext uri="{FF2B5EF4-FFF2-40B4-BE49-F238E27FC236}">
                <a16:creationId xmlns="" xmlns:a16="http://schemas.microsoft.com/office/drawing/2014/main" id="{611A4C17-C80D-2C4B-9CAA-E3807DF9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6" y="936626"/>
            <a:ext cx="9239250" cy="46085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                                 </a:t>
            </a:r>
          </a:p>
        </p:txBody>
      </p:sp>
      <p:pic>
        <p:nvPicPr>
          <p:cNvPr id="106499" name="Picture 2">
            <a:extLst>
              <a:ext uri="{FF2B5EF4-FFF2-40B4-BE49-F238E27FC236}">
                <a16:creationId xmlns="" xmlns:a16="http://schemas.microsoft.com/office/drawing/2014/main" id="{A485F2ED-09A6-8F44-80D4-AFA560395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2640" b="71185"/>
          <a:stretch>
            <a:fillRect/>
          </a:stretch>
        </p:blipFill>
        <p:spPr bwMode="auto">
          <a:xfrm>
            <a:off x="5176839" y="2664446"/>
            <a:ext cx="1560513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2">
            <a:extLst>
              <a:ext uri="{FF2B5EF4-FFF2-40B4-BE49-F238E27FC236}">
                <a16:creationId xmlns="" xmlns:a16="http://schemas.microsoft.com/office/drawing/2014/main" id="{4D02948F-3F93-FB49-964B-87050DBDD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3" b="14"/>
          <a:stretch>
            <a:fillRect/>
          </a:stretch>
        </p:blipFill>
        <p:spPr bwMode="auto">
          <a:xfrm>
            <a:off x="7094538" y="1721470"/>
            <a:ext cx="344328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C977E9DE-74EE-D74F-B9F0-60FDB02AE53F}"/>
              </a:ext>
            </a:extLst>
          </p:cNvPr>
          <p:cNvSpPr/>
          <p:nvPr/>
        </p:nvSpPr>
        <p:spPr>
          <a:xfrm>
            <a:off x="2082802" y="2227883"/>
            <a:ext cx="2230437" cy="44505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組裝結果</a:t>
            </a:r>
          </a:p>
        </p:txBody>
      </p:sp>
      <p:grpSp>
        <p:nvGrpSpPr>
          <p:cNvPr id="106503" name="群組 2">
            <a:extLst>
              <a:ext uri="{FF2B5EF4-FFF2-40B4-BE49-F238E27FC236}">
                <a16:creationId xmlns="" xmlns:a16="http://schemas.microsoft.com/office/drawing/2014/main" id="{A8468728-B90D-FC4B-989A-3169FE4E26B5}"/>
              </a:ext>
            </a:extLst>
          </p:cNvPr>
          <p:cNvGrpSpPr>
            <a:grpSpLocks/>
          </p:cNvGrpSpPr>
          <p:nvPr/>
        </p:nvGrpSpPr>
        <p:grpSpPr bwMode="auto">
          <a:xfrm>
            <a:off x="2511427" y="3010521"/>
            <a:ext cx="1081087" cy="1531977"/>
            <a:chOff x="935856" y="4252119"/>
            <a:chExt cx="1081088" cy="1531950"/>
          </a:xfrm>
        </p:grpSpPr>
        <p:pic>
          <p:nvPicPr>
            <p:cNvPr id="106504" name="Picture 3">
              <a:extLst>
                <a:ext uri="{FF2B5EF4-FFF2-40B4-BE49-F238E27FC236}">
                  <a16:creationId xmlns="" xmlns:a16="http://schemas.microsoft.com/office/drawing/2014/main" id="{D07AC232-62D8-D64B-A010-0D2473402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856" y="4252119"/>
              <a:ext cx="1081088" cy="108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98D7A684-D837-794E-B4EA-35179FC1F565}"/>
                </a:ext>
              </a:extLst>
            </p:cNvPr>
            <p:cNvSpPr/>
            <p:nvPr/>
          </p:nvSpPr>
          <p:spPr>
            <a:xfrm>
              <a:off x="1096193" y="5471297"/>
              <a:ext cx="761748" cy="312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70000"/>
                </a:lnSpc>
                <a:defRPr/>
              </a:pPr>
              <a:r>
                <a:rPr lang="zh-TW" altLang="en-US" b="1" kern="0" baseline="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 Unicode MS"/>
                </a:rPr>
                <a:t>發牌 </a:t>
              </a:r>
            </a:p>
          </p:txBody>
        </p:sp>
      </p:grpSp>
      <p:sp>
        <p:nvSpPr>
          <p:cNvPr id="11" name="矩形 3">
            <a:extLst>
              <a:ext uri="{FF2B5EF4-FFF2-40B4-BE49-F238E27FC236}">
                <a16:creationId xmlns="" xmlns:a16="http://schemas.microsoft.com/office/drawing/2014/main" id="{7F064AB1-62FB-6447-BDF2-0B29E9B6D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84139"/>
            <a:ext cx="471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如何處理發牌動畫</a:t>
            </a:r>
          </a:p>
        </p:txBody>
      </p:sp>
      <p:sp>
        <p:nvSpPr>
          <p:cNvPr id="16" name="矩形 15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188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矩形 3">
            <a:extLst>
              <a:ext uri="{FF2B5EF4-FFF2-40B4-BE49-F238E27FC236}">
                <a16:creationId xmlns="" xmlns:a16="http://schemas.microsoft.com/office/drawing/2014/main" id="{7464C4CD-1D83-0644-A44C-C33904334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84139"/>
            <a:ext cx="471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如何處理發牌動畫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751122C-9724-3A4C-9430-091CDD712F14}"/>
              </a:ext>
            </a:extLst>
          </p:cNvPr>
          <p:cNvSpPr/>
          <p:nvPr/>
        </p:nvSpPr>
        <p:spPr>
          <a:xfrm>
            <a:off x="1912939" y="1260476"/>
            <a:ext cx="8639175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步驟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6: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請依下列提示將積木進行組裝，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     完成撲克牌角色的發牌動畫</a:t>
            </a:r>
          </a:p>
        </p:txBody>
      </p:sp>
      <p:pic>
        <p:nvPicPr>
          <p:cNvPr id="107523" name="Picture 2">
            <a:extLst>
              <a:ext uri="{FF2B5EF4-FFF2-40B4-BE49-F238E27FC236}">
                <a16:creationId xmlns="" xmlns:a16="http://schemas.microsoft.com/office/drawing/2014/main" id="{85C39AD1-B844-D14E-9220-EF339A52F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4" y="3160713"/>
            <a:ext cx="503872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4D223ED7-B9E2-0440-8725-5C986402F0CB}"/>
              </a:ext>
            </a:extLst>
          </p:cNvPr>
          <p:cNvSpPr/>
          <p:nvPr/>
        </p:nvSpPr>
        <p:spPr>
          <a:xfrm>
            <a:off x="1720852" y="3221038"/>
            <a:ext cx="5038725" cy="3116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當發牌角色被按下時，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撲克牌角色如何知道，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並執行下一個指令？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zh-TW" altLang="en-US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當再次按下發牌角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色時，撲克牌角色如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何顯示與牌堆清單中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相對應的點數？</a:t>
            </a:r>
          </a:p>
        </p:txBody>
      </p:sp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188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3243CCDE-74E5-BF4F-A435-DE91CBB1B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9" y="1152526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問題拆解</a:t>
            </a:r>
          </a:p>
        </p:txBody>
      </p:sp>
      <p:sp>
        <p:nvSpPr>
          <p:cNvPr id="8" name="文字方塊 3">
            <a:extLst>
              <a:ext uri="{FF2B5EF4-FFF2-40B4-BE49-F238E27FC236}">
                <a16:creationId xmlns="" xmlns:a16="http://schemas.microsoft.com/office/drawing/2014/main" id="{614E9280-F723-C248-830C-A0CA3B42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313" y="1872259"/>
            <a:ext cx="9001125" cy="30972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514350" indent="-51435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如何表示三十張摸彩券？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514350" indent="-51435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如何將三十張摸彩券放入摸彩箱？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執行時，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摸彩箱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的設定與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摸彩劵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的設定。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如何將三十張摸彩券打亂？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執行時，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如何表示打亂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如何取出打亂後的前三張摸彩券？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執行時，如何取出第一、第二、第三特獎？</a:t>
            </a:r>
          </a:p>
        </p:txBody>
      </p:sp>
      <p:sp>
        <p:nvSpPr>
          <p:cNvPr id="49156" name="投影片編號版面配置區 1">
            <a:extLst>
              <a:ext uri="{FF2B5EF4-FFF2-40B4-BE49-F238E27FC236}">
                <a16:creationId xmlns="" xmlns:a16="http://schemas.microsoft.com/office/drawing/2014/main" id="{33523154-7384-5942-B906-E7AF5A52651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292129" y="6704013"/>
            <a:ext cx="2987712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FF480D-EF63-F648-8438-27BF47F574F6}" type="slidenum">
              <a:rPr lang="en-US" altLang="zh-TW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/>
          </a:p>
        </p:txBody>
      </p:sp>
      <p:sp>
        <p:nvSpPr>
          <p:cNvPr id="6" name="矩形 3">
            <a:extLst>
              <a:ext uri="{FF2B5EF4-FFF2-40B4-BE49-F238E27FC236}">
                <a16:creationId xmlns="" xmlns:a16="http://schemas.microsoft.com/office/drawing/2014/main" id="{7D778DDD-757A-F04B-9FE2-DC2FAA3D2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72" y="26989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來抽獎</a:t>
            </a:r>
          </a:p>
        </p:txBody>
      </p:sp>
      <p:sp>
        <p:nvSpPr>
          <p:cNvPr id="11" name="矩形 10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171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3">
            <a:extLst>
              <a:ext uri="{FF2B5EF4-FFF2-40B4-BE49-F238E27FC236}">
                <a16:creationId xmlns="" xmlns:a16="http://schemas.microsoft.com/office/drawing/2014/main" id="{5D022605-4869-2949-A9AE-6ED5F254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24" y="3541244"/>
            <a:ext cx="4488036" cy="337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6" name="矩形 3">
            <a:extLst>
              <a:ext uri="{FF2B5EF4-FFF2-40B4-BE49-F238E27FC236}">
                <a16:creationId xmlns="" xmlns:a16="http://schemas.microsoft.com/office/drawing/2014/main" id="{D4CA05CA-FA7A-4045-A177-0FFDF5DDF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4" y="84139"/>
            <a:ext cx="471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如何處理發牌動畫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103C5E0-C8CE-904F-A234-811ADBCECDB6}"/>
              </a:ext>
            </a:extLst>
          </p:cNvPr>
          <p:cNvSpPr/>
          <p:nvPr/>
        </p:nvSpPr>
        <p:spPr>
          <a:xfrm>
            <a:off x="1912939" y="1260476"/>
            <a:ext cx="8639175" cy="12557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請依下列提示將積木進行組裝，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完成撲克牌角色的發牌動畫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FF08FDC-F967-0942-AABB-45FB00E60A87}"/>
              </a:ext>
            </a:extLst>
          </p:cNvPr>
          <p:cNvSpPr/>
          <p:nvPr/>
        </p:nvSpPr>
        <p:spPr>
          <a:xfrm>
            <a:off x="1912938" y="2987675"/>
            <a:ext cx="2230438" cy="48910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組裝結果</a:t>
            </a:r>
          </a:p>
        </p:txBody>
      </p:sp>
      <p:pic>
        <p:nvPicPr>
          <p:cNvPr id="108550" name="Picture 2">
            <a:extLst>
              <a:ext uri="{FF2B5EF4-FFF2-40B4-BE49-F238E27FC236}">
                <a16:creationId xmlns="" xmlns:a16="http://schemas.microsoft.com/office/drawing/2014/main" id="{D55F1320-3AC9-B54A-8C1E-D81A545D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EFE4"/>
              </a:clrFrom>
              <a:clrTo>
                <a:srgbClr val="E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85" y="3386607"/>
            <a:ext cx="3409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D1D6F4F8-4FDF-3D41-992D-B80D6559B3FF}"/>
              </a:ext>
            </a:extLst>
          </p:cNvPr>
          <p:cNvSpPr txBox="1"/>
          <p:nvPr/>
        </p:nvSpPr>
        <p:spPr>
          <a:xfrm>
            <a:off x="6957102" y="4421846"/>
            <a:ext cx="3908442" cy="748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利用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當收到廣播訊息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積木。 </a:t>
            </a:r>
          </a:p>
          <a:p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利用變數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第幾張牌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 </a:t>
            </a:r>
          </a:p>
        </p:txBody>
      </p:sp>
      <p:sp>
        <p:nvSpPr>
          <p:cNvPr id="12" name="矩形 11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188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09D01A9-B0E3-B649-9CD1-D1C45F19047E}"/>
              </a:ext>
            </a:extLst>
          </p:cNvPr>
          <p:cNvSpPr/>
          <p:nvPr/>
        </p:nvSpPr>
        <p:spPr>
          <a:xfrm>
            <a:off x="3333751" y="6351"/>
            <a:ext cx="26463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48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撲克發牌</a:t>
            </a:r>
            <a:endParaRPr lang="zh-TW" altLang="en-US" sz="48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64D4513-5391-0C46-9CC2-0529358396E3}"/>
              </a:ext>
            </a:extLst>
          </p:cNvPr>
          <p:cNvSpPr/>
          <p:nvPr/>
        </p:nvSpPr>
        <p:spPr>
          <a:xfrm>
            <a:off x="1766889" y="976314"/>
            <a:ext cx="377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各角色程式參考</a:t>
            </a:r>
          </a:p>
        </p:txBody>
      </p:sp>
      <p:pic>
        <p:nvPicPr>
          <p:cNvPr id="109572" name="Picture 3">
            <a:extLst>
              <a:ext uri="{FF2B5EF4-FFF2-40B4-BE49-F238E27FC236}">
                <a16:creationId xmlns="" xmlns:a16="http://schemas.microsoft.com/office/drawing/2014/main" id="{900B90E8-9EBB-084A-B45E-24A442902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218440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4">
            <a:extLst>
              <a:ext uri="{FF2B5EF4-FFF2-40B4-BE49-F238E27FC236}">
                <a16:creationId xmlns="" xmlns:a16="http://schemas.microsoft.com/office/drawing/2014/main" id="{A7E632A0-C1CA-1846-B678-F7E19A66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1" y="2544763"/>
            <a:ext cx="15478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5">
            <a:extLst>
              <a:ext uri="{FF2B5EF4-FFF2-40B4-BE49-F238E27FC236}">
                <a16:creationId xmlns="" xmlns:a16="http://schemas.microsoft.com/office/drawing/2014/main" id="{F5E35F86-803B-9643-B9E6-CEA01F23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7" y="2493963"/>
            <a:ext cx="3709987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03E42DC-E40E-3546-B611-3D2B1BA71FB0}"/>
              </a:ext>
            </a:extLst>
          </p:cNvPr>
          <p:cNvSpPr/>
          <p:nvPr/>
        </p:nvSpPr>
        <p:spPr>
          <a:xfrm>
            <a:off x="2614614" y="3363913"/>
            <a:ext cx="761747" cy="312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發牌 </a:t>
            </a:r>
          </a:p>
        </p:txBody>
      </p:sp>
      <p:pic>
        <p:nvPicPr>
          <p:cNvPr id="11" name="圖片 7">
            <a:hlinkClick r:id="rId5"/>
            <a:extLst>
              <a:ext uri="{FF2B5EF4-FFF2-40B4-BE49-F238E27FC236}">
                <a16:creationId xmlns="" xmlns:a16="http://schemas.microsoft.com/office/drawing/2014/main" id="{D00D1647-CA8F-2E41-967B-C92BCDFB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10857631" y="611277"/>
            <a:ext cx="1943969" cy="119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188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2E7EBD5-703B-0445-ABF6-D59522C87530}"/>
              </a:ext>
            </a:extLst>
          </p:cNvPr>
          <p:cNvSpPr/>
          <p:nvPr/>
        </p:nvSpPr>
        <p:spPr>
          <a:xfrm>
            <a:off x="3333751" y="6351"/>
            <a:ext cx="26463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48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撲克發牌</a:t>
            </a:r>
            <a:endParaRPr lang="zh-TW" altLang="en-US" sz="48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F270025-A297-A943-A323-DE6512E102C8}"/>
              </a:ext>
            </a:extLst>
          </p:cNvPr>
          <p:cNvSpPr/>
          <p:nvPr/>
        </p:nvSpPr>
        <p:spPr>
          <a:xfrm>
            <a:off x="1766889" y="976314"/>
            <a:ext cx="377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各角色程式參考</a:t>
            </a:r>
          </a:p>
        </p:txBody>
      </p:sp>
      <p:pic>
        <p:nvPicPr>
          <p:cNvPr id="110596" name="Picture 2">
            <a:extLst>
              <a:ext uri="{FF2B5EF4-FFF2-40B4-BE49-F238E27FC236}">
                <a16:creationId xmlns="" xmlns:a16="http://schemas.microsoft.com/office/drawing/2014/main" id="{5F32C47E-BB9E-ED46-AA4F-F0B13C089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2189164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3">
            <a:extLst>
              <a:ext uri="{FF2B5EF4-FFF2-40B4-BE49-F238E27FC236}">
                <a16:creationId xmlns="" xmlns:a16="http://schemas.microsoft.com/office/drawing/2014/main" id="{C427B14A-E303-9C42-9B5E-A7F95324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2" y="2613026"/>
            <a:ext cx="550862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4">
            <a:extLst>
              <a:ext uri="{FF2B5EF4-FFF2-40B4-BE49-F238E27FC236}">
                <a16:creationId xmlns="" xmlns:a16="http://schemas.microsoft.com/office/drawing/2014/main" id="{1351E13A-C0F4-124F-805A-5EF0E9F22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2457451"/>
            <a:ext cx="39957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4BA74DC-2CE1-5745-87E7-DC9B233BF4C4}"/>
              </a:ext>
            </a:extLst>
          </p:cNvPr>
          <p:cNvSpPr/>
          <p:nvPr/>
        </p:nvSpPr>
        <p:spPr>
          <a:xfrm>
            <a:off x="2024064" y="3575050"/>
            <a:ext cx="1018227" cy="312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撲克牌 </a:t>
            </a:r>
          </a:p>
        </p:txBody>
      </p:sp>
      <p:pic>
        <p:nvPicPr>
          <p:cNvPr id="11" name="圖片 7">
            <a:hlinkClick r:id="rId5"/>
            <a:extLst>
              <a:ext uri="{FF2B5EF4-FFF2-40B4-BE49-F238E27FC236}">
                <a16:creationId xmlns="" xmlns:a16="http://schemas.microsoft.com/office/drawing/2014/main" id="{420EC4A7-9736-9541-9658-55D3360B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10887076" y="613150"/>
            <a:ext cx="1940925" cy="119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188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矩形 3">
            <a:extLst>
              <a:ext uri="{FF2B5EF4-FFF2-40B4-BE49-F238E27FC236}">
                <a16:creationId xmlns="" xmlns:a16="http://schemas.microsoft.com/office/drawing/2014/main" id="{73B34BAB-800B-4B4F-B972-471F4BC4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858" y="84139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陣列的應用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C413BA7-2DCF-2B42-9768-F42E3EC382C3}"/>
              </a:ext>
            </a:extLst>
          </p:cNvPr>
          <p:cNvSpPr/>
          <p:nvPr/>
        </p:nvSpPr>
        <p:spPr>
          <a:xfrm>
            <a:off x="1792288" y="1871664"/>
            <a:ext cx="9145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zh-TW" altLang="en-US" sz="4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本單元我們學到：</a:t>
            </a:r>
            <a:endParaRPr lang="en-US" altLang="zh-TW" sz="4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4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4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en-US" altLang="zh-TW" sz="4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4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利用</a:t>
            </a:r>
            <a:r>
              <a:rPr lang="zh-TW" altLang="en-US" sz="4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陣列</a:t>
            </a:r>
            <a:r>
              <a:rPr lang="zh-TW" altLang="en-US" sz="4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來有效率的存取資料。</a:t>
            </a:r>
            <a:endParaRPr lang="en-US" altLang="zh-TW" sz="4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altLang="zh-TW" sz="4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zh-TW" altLang="en-US" sz="4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</a:t>
            </a:r>
            <a:r>
              <a:rPr lang="en-US" altLang="zh-TW" sz="4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4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應用</a:t>
            </a:r>
            <a:r>
              <a:rPr lang="zh-TW" altLang="en-US" sz="44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清單</a:t>
            </a:r>
            <a:r>
              <a:rPr lang="zh-TW" altLang="en-US" sz="4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來處理大量的資料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5">
            <a:extLst>
              <a:ext uri="{FF2B5EF4-FFF2-40B4-BE49-F238E27FC236}">
                <a16:creationId xmlns="" xmlns:a16="http://schemas.microsoft.com/office/drawing/2014/main" id="{0583AE84-39F0-2544-8536-53CE3522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512" y="2511198"/>
            <a:ext cx="39814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電腦輔助教學的趨勢">
            <a:extLst>
              <a:ext uri="{FF2B5EF4-FFF2-40B4-BE49-F238E27FC236}">
                <a16:creationId xmlns="" xmlns:a16="http://schemas.microsoft.com/office/drawing/2014/main" id="{1B386613-EEC6-5F48-A33F-3C325BA4A34A}"/>
              </a:ext>
            </a:extLst>
          </p:cNvPr>
          <p:cNvSpPr txBox="1">
            <a:spLocks/>
          </p:cNvSpPr>
          <p:nvPr/>
        </p:nvSpPr>
        <p:spPr bwMode="auto">
          <a:xfrm>
            <a:off x="928192" y="-124493"/>
            <a:ext cx="712879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問題與討論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32B22C8-3829-054D-8D5D-3BF9EE84BCDA}"/>
              </a:ext>
            </a:extLst>
          </p:cNvPr>
          <p:cNvSpPr/>
          <p:nvPr/>
        </p:nvSpPr>
        <p:spPr>
          <a:xfrm>
            <a:off x="3503212" y="1512218"/>
            <a:ext cx="5795176" cy="995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你還想知道什麼</a:t>
            </a:r>
            <a:r>
              <a:rPr lang="en-US" altLang="zh-TW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875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C68CA123-5EC1-A449-9DEE-19E680E34BCA}"/>
              </a:ext>
            </a:extLst>
          </p:cNvPr>
          <p:cNvSpPr/>
          <p:nvPr/>
        </p:nvSpPr>
        <p:spPr>
          <a:xfrm>
            <a:off x="1720851" y="71439"/>
            <a:ext cx="57404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如何表示三十張摸彩券</a:t>
            </a:r>
            <a:endParaRPr lang="zh-TW" altLang="en-US" sz="40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016C953E-C47C-BB41-82D3-CCA7C90C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9" y="1298476"/>
            <a:ext cx="8424863" cy="503827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用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～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30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的數字表示三十張不同的摸彩券，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另外再準備一個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清單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，命名為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摸彩箱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，用來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儲存這三十個數字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1: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設定清單與變數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新增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清單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命名為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摸彩箱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50179" name="Picture 2">
            <a:extLst>
              <a:ext uri="{FF2B5EF4-FFF2-40B4-BE49-F238E27FC236}">
                <a16:creationId xmlns="" xmlns:a16="http://schemas.microsoft.com/office/drawing/2014/main" id="{688DB08F-9632-7344-A62E-9EF16F9F3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2973288"/>
            <a:ext cx="48021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圖片 6">
            <a:extLst>
              <a:ext uri="{FF2B5EF4-FFF2-40B4-BE49-F238E27FC236}">
                <a16:creationId xmlns="" xmlns:a16="http://schemas.microsoft.com/office/drawing/2014/main" id="{1101380C-FB3B-9240-825C-23D277D3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13" y="4898529"/>
            <a:ext cx="7667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171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5DDF975-86B7-8543-8302-848452A21E0C}"/>
              </a:ext>
            </a:extLst>
          </p:cNvPr>
          <p:cNvSpPr/>
          <p:nvPr/>
        </p:nvSpPr>
        <p:spPr>
          <a:xfrm>
            <a:off x="1720851" y="71439"/>
            <a:ext cx="57404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如何表示三十張摸彩券</a:t>
            </a:r>
            <a:endParaRPr lang="zh-TW" altLang="en-US" sz="40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1D6341AB-1082-2743-B855-7CCAB6B60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9" y="1266280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用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～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30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的數字表示三十張不同的摸彩券，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另外再準備一個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清單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，命名為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摸彩箱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，用來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儲存這三十個數字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1: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設定清單與變數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新增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變數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        命名為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號碼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51203" name="Picture 2">
            <a:extLst>
              <a:ext uri="{FF2B5EF4-FFF2-40B4-BE49-F238E27FC236}">
                <a16:creationId xmlns="" xmlns:a16="http://schemas.microsoft.com/office/drawing/2014/main" id="{FF7883F5-BFF8-8E42-B29D-8B3413FC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137942"/>
            <a:ext cx="4802188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172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D4C7AA0-EE4E-3B41-ACE8-42B6EC7D9355}"/>
              </a:ext>
            </a:extLst>
          </p:cNvPr>
          <p:cNvSpPr/>
          <p:nvPr/>
        </p:nvSpPr>
        <p:spPr>
          <a:xfrm>
            <a:off x="1431926" y="71439"/>
            <a:ext cx="6254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2.</a:t>
            </a:r>
            <a:r>
              <a:rPr lang="zh-TW" altLang="en-US" sz="4000" b="1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如何將摸彩券放入摸彩箱</a:t>
            </a:r>
            <a:endParaRPr lang="zh-TW" altLang="en-US" sz="4000" b="1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BE183891-633A-8D42-9C8A-8CA43801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302" y="1172741"/>
            <a:ext cx="8424863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要將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30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張摸彩卷放入摸彩箱，可使用已經學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過的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重覆迴圈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，將以下的積木做出與問題相符的指令</a:t>
            </a:r>
            <a:r>
              <a:rPr lang="zh-TW" altLang="en-US" sz="3200" b="1" kern="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pic>
        <p:nvPicPr>
          <p:cNvPr id="52227" name="Picture 2">
            <a:extLst>
              <a:ext uri="{FF2B5EF4-FFF2-40B4-BE49-F238E27FC236}">
                <a16:creationId xmlns="" xmlns:a16="http://schemas.microsoft.com/office/drawing/2014/main" id="{C427AB2B-F8DD-2646-8174-6DA350CB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52" y="2541166"/>
            <a:ext cx="3732213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9FD73F8-E428-1648-AA44-B0F78542D332}"/>
              </a:ext>
            </a:extLst>
          </p:cNvPr>
          <p:cNvSpPr/>
          <p:nvPr/>
        </p:nvSpPr>
        <p:spPr>
          <a:xfrm>
            <a:off x="2046039" y="3358729"/>
            <a:ext cx="4224337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步驟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2: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請依右方提示的積木進行組裝，將數字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 ∼ 30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放入摸彩箱清單。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42736" y="0"/>
            <a:ext cx="1658864" cy="36726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217672" y="26633"/>
            <a:ext cx="109649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版面配置區 4"/>
          <p:cNvSpPr txBox="1">
            <a:spLocks/>
          </p:cNvSpPr>
          <p:nvPr/>
        </p:nvSpPr>
        <p:spPr bwMode="auto">
          <a:xfrm>
            <a:off x="11145664" y="-39915"/>
            <a:ext cx="11544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>
                <a:solidFill>
                  <a:srgbClr val="000000"/>
                </a:solidFill>
              </a:rPr>
              <a:t>備</a:t>
            </a:r>
            <a:r>
              <a:rPr lang="zh-TW" altLang="en-US" kern="0" dirty="0" smtClean="0">
                <a:solidFill>
                  <a:srgbClr val="000000"/>
                </a:solidFill>
              </a:rPr>
              <a:t>課</a:t>
            </a:r>
            <a:r>
              <a:rPr lang="en-US" altLang="zh-TW" kern="0" dirty="0" smtClean="0">
                <a:solidFill>
                  <a:srgbClr val="000000"/>
                </a:solidFill>
              </a:rPr>
              <a:t>172</a:t>
            </a:r>
            <a:endParaRPr lang="zh-TW" alt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1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1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18414</TotalTime>
  <Words>2558</Words>
  <Application>Microsoft Office PowerPoint</Application>
  <PresentationFormat>自訂</PresentationFormat>
  <Paragraphs>519</Paragraphs>
  <Slides>64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3" baseType="lpstr">
      <vt:lpstr>Arial Unicode MS</vt:lpstr>
      <vt:lpstr>HEITI SC MEDIUM</vt:lpstr>
      <vt:lpstr>Microsoft JhengHei</vt:lpstr>
      <vt:lpstr>Microsoft JhengHei</vt:lpstr>
      <vt:lpstr>新細明體</vt:lpstr>
      <vt:lpstr>標楷體</vt:lpstr>
      <vt:lpstr>Arial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e00225</dc:creator>
  <cp:lastModifiedBy>呂唯楨</cp:lastModifiedBy>
  <cp:revision>599</cp:revision>
  <cp:lastPrinted>2021-06-13T16:15:20Z</cp:lastPrinted>
  <dcterms:created xsi:type="dcterms:W3CDTF">2007-12-05T03:43:27Z</dcterms:created>
  <dcterms:modified xsi:type="dcterms:W3CDTF">2025-07-25T10:28:11Z</dcterms:modified>
</cp:coreProperties>
</file>