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76" r:id="rId2"/>
    <p:sldId id="277" r:id="rId3"/>
    <p:sldId id="709" r:id="rId4"/>
    <p:sldId id="538" r:id="rId5"/>
    <p:sldId id="706" r:id="rId6"/>
    <p:sldId id="699" r:id="rId7"/>
    <p:sldId id="738" r:id="rId8"/>
    <p:sldId id="670" r:id="rId9"/>
    <p:sldId id="451" r:id="rId10"/>
    <p:sldId id="584" r:id="rId11"/>
    <p:sldId id="540" r:id="rId12"/>
    <p:sldId id="711" r:id="rId13"/>
    <p:sldId id="710" r:id="rId14"/>
    <p:sldId id="701" r:id="rId15"/>
    <p:sldId id="586" r:id="rId16"/>
    <p:sldId id="585" r:id="rId17"/>
    <p:sldId id="587" r:id="rId18"/>
    <p:sldId id="751" r:id="rId19"/>
    <p:sldId id="752" r:id="rId20"/>
    <p:sldId id="753" r:id="rId21"/>
    <p:sldId id="588" r:id="rId22"/>
    <p:sldId id="589" r:id="rId23"/>
    <p:sldId id="590" r:id="rId24"/>
    <p:sldId id="702" r:id="rId25"/>
    <p:sldId id="591" r:id="rId26"/>
    <p:sldId id="754" r:id="rId27"/>
    <p:sldId id="592" r:id="rId28"/>
    <p:sldId id="703" r:id="rId29"/>
    <p:sldId id="593" r:id="rId30"/>
    <p:sldId id="594" r:id="rId31"/>
    <p:sldId id="595" r:id="rId32"/>
    <p:sldId id="596" r:id="rId33"/>
    <p:sldId id="597" r:id="rId34"/>
    <p:sldId id="740" r:id="rId35"/>
    <p:sldId id="739" r:id="rId36"/>
    <p:sldId id="598" r:id="rId37"/>
    <p:sldId id="700" r:id="rId38"/>
    <p:sldId id="600" r:id="rId39"/>
    <p:sldId id="708" r:id="rId40"/>
    <p:sldId id="712" r:id="rId41"/>
    <p:sldId id="599" r:id="rId42"/>
    <p:sldId id="601" r:id="rId43"/>
    <p:sldId id="602" r:id="rId44"/>
    <p:sldId id="714" r:id="rId45"/>
    <p:sldId id="741" r:id="rId46"/>
    <p:sldId id="715" r:id="rId47"/>
    <p:sldId id="603" r:id="rId48"/>
    <p:sldId id="717" r:id="rId49"/>
    <p:sldId id="716" r:id="rId50"/>
    <p:sldId id="604" r:id="rId51"/>
    <p:sldId id="605" r:id="rId52"/>
    <p:sldId id="608" r:id="rId53"/>
    <p:sldId id="606" r:id="rId54"/>
    <p:sldId id="607" r:id="rId55"/>
    <p:sldId id="693" r:id="rId56"/>
    <p:sldId id="694" r:id="rId57"/>
    <p:sldId id="695" r:id="rId58"/>
    <p:sldId id="696" r:id="rId59"/>
    <p:sldId id="697" r:id="rId60"/>
    <p:sldId id="698" r:id="rId61"/>
    <p:sldId id="704" r:id="rId62"/>
    <p:sldId id="610" r:id="rId63"/>
    <p:sldId id="755" r:id="rId64"/>
    <p:sldId id="611" r:id="rId65"/>
    <p:sldId id="609" r:id="rId66"/>
    <p:sldId id="718" r:id="rId67"/>
    <p:sldId id="612" r:id="rId68"/>
    <p:sldId id="719" r:id="rId69"/>
    <p:sldId id="720" r:id="rId70"/>
    <p:sldId id="742" r:id="rId71"/>
    <p:sldId id="743" r:id="rId72"/>
    <p:sldId id="613" r:id="rId73"/>
    <p:sldId id="721" r:id="rId74"/>
    <p:sldId id="722" r:id="rId75"/>
    <p:sldId id="614" r:id="rId76"/>
    <p:sldId id="724" r:id="rId77"/>
    <p:sldId id="615" r:id="rId78"/>
    <p:sldId id="725" r:id="rId79"/>
    <p:sldId id="726" r:id="rId80"/>
    <p:sldId id="744" r:id="rId81"/>
    <p:sldId id="728" r:id="rId82"/>
    <p:sldId id="729" r:id="rId83"/>
    <p:sldId id="730" r:id="rId84"/>
    <p:sldId id="731" r:id="rId85"/>
    <p:sldId id="732" r:id="rId86"/>
    <p:sldId id="733" r:id="rId87"/>
    <p:sldId id="734" r:id="rId88"/>
    <p:sldId id="735" r:id="rId89"/>
    <p:sldId id="736" r:id="rId90"/>
    <p:sldId id="737" r:id="rId91"/>
    <p:sldId id="750" r:id="rId92"/>
    <p:sldId id="582" r:id="rId93"/>
    <p:sldId id="622" r:id="rId94"/>
    <p:sldId id="623" r:id="rId95"/>
    <p:sldId id="756" r:id="rId96"/>
    <p:sldId id="667" r:id="rId97"/>
    <p:sldId id="745" r:id="rId98"/>
    <p:sldId id="746" r:id="rId99"/>
    <p:sldId id="747" r:id="rId100"/>
    <p:sldId id="748" r:id="rId101"/>
    <p:sldId id="749" r:id="rId102"/>
    <p:sldId id="369" r:id="rId103"/>
  </p:sldIdLst>
  <p:sldSz cx="10080625" cy="7200900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0305"/>
    <a:srgbClr val="DE5827"/>
    <a:srgbClr val="015F9F"/>
    <a:srgbClr val="00B0DE"/>
    <a:srgbClr val="BBE0E3"/>
    <a:srgbClr val="D8E7D5"/>
    <a:srgbClr val="000000"/>
    <a:srgbClr val="E36082"/>
    <a:srgbClr val="C3502A"/>
    <a:srgbClr val="B75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7" autoAdjust="0"/>
    <p:restoredTop sz="92184" autoAdjust="0"/>
  </p:normalViewPr>
  <p:slideViewPr>
    <p:cSldViewPr>
      <p:cViewPr varScale="1">
        <p:scale>
          <a:sx n="61" d="100"/>
          <a:sy n="61" d="100"/>
        </p:scale>
        <p:origin x="1368" y="84"/>
      </p:cViewPr>
      <p:guideLst>
        <p:guide orient="horz" pos="2268"/>
        <p:guide pos="3175"/>
      </p:guideLst>
    </p:cSldViewPr>
  </p:slideViewPr>
  <p:outlineViewPr>
    <p:cViewPr>
      <p:scale>
        <a:sx n="33" d="100"/>
        <a:sy n="33" d="100"/>
      </p:scale>
      <p:origin x="0" y="-1237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="" xmlns:a16="http://schemas.microsoft.com/office/drawing/2014/main" id="{DA2BD76C-B549-E347-A457-DA391B2F8B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67" name="Rectangle 3">
            <a:extLst>
              <a:ext uri="{FF2B5EF4-FFF2-40B4-BE49-F238E27FC236}">
                <a16:creationId xmlns="" xmlns:a16="http://schemas.microsoft.com/office/drawing/2014/main" id="{5251F058-9AD8-FA47-90AD-BA4A8AF2661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2" name="Rectangle 4">
            <a:extLst>
              <a:ext uri="{FF2B5EF4-FFF2-40B4-BE49-F238E27FC236}">
                <a16:creationId xmlns="" xmlns:a16="http://schemas.microsoft.com/office/drawing/2014/main" id="{311525EB-E880-6449-85F6-AB61B7005CB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3600" y="768350"/>
            <a:ext cx="5372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>
            <a:extLst>
              <a:ext uri="{FF2B5EF4-FFF2-40B4-BE49-F238E27FC236}">
                <a16:creationId xmlns="" xmlns:a16="http://schemas.microsoft.com/office/drawing/2014/main" id="{83760CE9-4465-4548-AFC8-435A6DE61E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88070" name="Rectangle 6">
            <a:extLst>
              <a:ext uri="{FF2B5EF4-FFF2-40B4-BE49-F238E27FC236}">
                <a16:creationId xmlns="" xmlns:a16="http://schemas.microsoft.com/office/drawing/2014/main" id="{2798D06E-44D8-5C43-B2CB-EE2FFD2FE7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71" name="Rectangle 7">
            <a:extLst>
              <a:ext uri="{FF2B5EF4-FFF2-40B4-BE49-F238E27FC236}">
                <a16:creationId xmlns="" xmlns:a16="http://schemas.microsoft.com/office/drawing/2014/main" id="{C806492E-26F4-644C-B756-A876D3082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/>
            </a:lvl1pPr>
          </a:lstStyle>
          <a:p>
            <a:pPr>
              <a:defRPr/>
            </a:pPr>
            <a:fld id="{120F3185-A2E3-104D-AB43-FF4C91FFDE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4837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影像版面配置區 1">
            <a:extLst>
              <a:ext uri="{FF2B5EF4-FFF2-40B4-BE49-F238E27FC236}">
                <a16:creationId xmlns="" xmlns:a16="http://schemas.microsoft.com/office/drawing/2014/main" id="{B682CB67-661D-D44D-8090-FAF7EDB3A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備忘稿版面配置區 2">
            <a:extLst>
              <a:ext uri="{FF2B5EF4-FFF2-40B4-BE49-F238E27FC236}">
                <a16:creationId xmlns="" xmlns:a16="http://schemas.microsoft.com/office/drawing/2014/main" id="{7D303AB8-8FB3-3543-B3BD-C6A6E1D3D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7" name="投影片編號版面配置區 3">
            <a:extLst>
              <a:ext uri="{FF2B5EF4-FFF2-40B4-BE49-F238E27FC236}">
                <a16:creationId xmlns="" xmlns:a16="http://schemas.microsoft.com/office/drawing/2014/main" id="{BB52A778-BF84-4547-A245-56A66212E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F6EB913-4129-8E44-B07E-50CB6CBEE1B7}" type="slidenum">
              <a:rPr lang="en-US" altLang="zh-TW" sz="1300" baseline="0" smtClean="0"/>
              <a:pPr/>
              <a:t>2</a:t>
            </a:fld>
            <a:endParaRPr lang="en-US" altLang="zh-TW" sz="1300" baseline="0"/>
          </a:p>
        </p:txBody>
      </p:sp>
    </p:spTree>
    <p:extLst>
      <p:ext uri="{BB962C8B-B14F-4D97-AF65-F5344CB8AC3E}">
        <p14:creationId xmlns:p14="http://schemas.microsoft.com/office/powerpoint/2010/main" val="261866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影像版面配置區 1">
            <a:extLst>
              <a:ext uri="{FF2B5EF4-FFF2-40B4-BE49-F238E27FC236}">
                <a16:creationId xmlns="" xmlns:a16="http://schemas.microsoft.com/office/drawing/2014/main" id="{B682CB67-661D-D44D-8090-FAF7EDB3A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備忘稿版面配置區 2">
            <a:extLst>
              <a:ext uri="{FF2B5EF4-FFF2-40B4-BE49-F238E27FC236}">
                <a16:creationId xmlns="" xmlns:a16="http://schemas.microsoft.com/office/drawing/2014/main" id="{7D303AB8-8FB3-3543-B3BD-C6A6E1D3D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7" name="投影片編號版面配置區 3">
            <a:extLst>
              <a:ext uri="{FF2B5EF4-FFF2-40B4-BE49-F238E27FC236}">
                <a16:creationId xmlns="" xmlns:a16="http://schemas.microsoft.com/office/drawing/2014/main" id="{BB52A778-BF84-4547-A245-56A66212E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F6EB913-4129-8E44-B07E-50CB6CBEE1B7}" type="slidenum">
              <a:rPr lang="en-US" altLang="zh-TW" sz="1300" baseline="0" smtClean="0"/>
              <a:pPr/>
              <a:t>10</a:t>
            </a:fld>
            <a:endParaRPr lang="en-US" altLang="zh-TW" sz="1300" baseline="0"/>
          </a:p>
        </p:txBody>
      </p:sp>
    </p:spTree>
    <p:extLst>
      <p:ext uri="{BB962C8B-B14F-4D97-AF65-F5344CB8AC3E}">
        <p14:creationId xmlns:p14="http://schemas.microsoft.com/office/powerpoint/2010/main" val="3186253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影像版面配置區 1">
            <a:extLst>
              <a:ext uri="{FF2B5EF4-FFF2-40B4-BE49-F238E27FC236}">
                <a16:creationId xmlns="" xmlns:a16="http://schemas.microsoft.com/office/drawing/2014/main" id="{B682CB67-661D-D44D-8090-FAF7EDB3A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備忘稿版面配置區 2">
            <a:extLst>
              <a:ext uri="{FF2B5EF4-FFF2-40B4-BE49-F238E27FC236}">
                <a16:creationId xmlns="" xmlns:a16="http://schemas.microsoft.com/office/drawing/2014/main" id="{7D303AB8-8FB3-3543-B3BD-C6A6E1D3D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7" name="投影片編號版面配置區 3">
            <a:extLst>
              <a:ext uri="{FF2B5EF4-FFF2-40B4-BE49-F238E27FC236}">
                <a16:creationId xmlns="" xmlns:a16="http://schemas.microsoft.com/office/drawing/2014/main" id="{BB52A778-BF84-4547-A245-56A66212E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F6EB913-4129-8E44-B07E-50CB6CBEE1B7}" type="slidenum">
              <a:rPr lang="en-US" altLang="zh-TW" sz="1300" baseline="0" smtClean="0"/>
              <a:pPr/>
              <a:t>21</a:t>
            </a:fld>
            <a:endParaRPr lang="en-US" altLang="zh-TW" sz="1300" baseline="0"/>
          </a:p>
        </p:txBody>
      </p:sp>
    </p:spTree>
    <p:extLst>
      <p:ext uri="{BB962C8B-B14F-4D97-AF65-F5344CB8AC3E}">
        <p14:creationId xmlns:p14="http://schemas.microsoft.com/office/powerpoint/2010/main" val="4039586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影像版面配置區 1">
            <a:extLst>
              <a:ext uri="{FF2B5EF4-FFF2-40B4-BE49-F238E27FC236}">
                <a16:creationId xmlns="" xmlns:a16="http://schemas.microsoft.com/office/drawing/2014/main" id="{B682CB67-661D-D44D-8090-FAF7EDB3A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備忘稿版面配置區 2">
            <a:extLst>
              <a:ext uri="{FF2B5EF4-FFF2-40B4-BE49-F238E27FC236}">
                <a16:creationId xmlns="" xmlns:a16="http://schemas.microsoft.com/office/drawing/2014/main" id="{7D303AB8-8FB3-3543-B3BD-C6A6E1D3D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7" name="投影片編號版面配置區 3">
            <a:extLst>
              <a:ext uri="{FF2B5EF4-FFF2-40B4-BE49-F238E27FC236}">
                <a16:creationId xmlns="" xmlns:a16="http://schemas.microsoft.com/office/drawing/2014/main" id="{BB52A778-BF84-4547-A245-56A66212E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F6EB913-4129-8E44-B07E-50CB6CBEE1B7}" type="slidenum">
              <a:rPr lang="en-US" altLang="zh-TW" sz="1300" baseline="0" smtClean="0"/>
              <a:pPr/>
              <a:t>30</a:t>
            </a:fld>
            <a:endParaRPr lang="en-US" altLang="zh-TW" sz="1300" baseline="0"/>
          </a:p>
        </p:txBody>
      </p:sp>
    </p:spTree>
    <p:extLst>
      <p:ext uri="{BB962C8B-B14F-4D97-AF65-F5344CB8AC3E}">
        <p14:creationId xmlns:p14="http://schemas.microsoft.com/office/powerpoint/2010/main" val="1495103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影像版面配置區 1">
            <a:extLst>
              <a:ext uri="{FF2B5EF4-FFF2-40B4-BE49-F238E27FC236}">
                <a16:creationId xmlns="" xmlns:a16="http://schemas.microsoft.com/office/drawing/2014/main" id="{B682CB67-661D-D44D-8090-FAF7EDB3A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備忘稿版面配置區 2">
            <a:extLst>
              <a:ext uri="{FF2B5EF4-FFF2-40B4-BE49-F238E27FC236}">
                <a16:creationId xmlns="" xmlns:a16="http://schemas.microsoft.com/office/drawing/2014/main" id="{7D303AB8-8FB3-3543-B3BD-C6A6E1D3D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7" name="投影片編號版面配置區 3">
            <a:extLst>
              <a:ext uri="{FF2B5EF4-FFF2-40B4-BE49-F238E27FC236}">
                <a16:creationId xmlns="" xmlns:a16="http://schemas.microsoft.com/office/drawing/2014/main" id="{BB52A778-BF84-4547-A245-56A66212E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F6EB913-4129-8E44-B07E-50CB6CBEE1B7}" type="slidenum">
              <a:rPr lang="en-US" altLang="zh-TW" sz="1300" baseline="0" smtClean="0"/>
              <a:pPr/>
              <a:t>64</a:t>
            </a:fld>
            <a:endParaRPr lang="en-US" altLang="zh-TW" sz="1300" baseline="0"/>
          </a:p>
        </p:txBody>
      </p:sp>
    </p:spTree>
    <p:extLst>
      <p:ext uri="{BB962C8B-B14F-4D97-AF65-F5344CB8AC3E}">
        <p14:creationId xmlns:p14="http://schemas.microsoft.com/office/powerpoint/2010/main" val="1595977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F3185-A2E3-104D-AB43-FF4C91FFDE93}" type="slidenum">
              <a:rPr lang="en-US" altLang="zh-TW" smtClean="0"/>
              <a:pPr>
                <a:defRPr/>
              </a:pPr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2060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F3185-A2E3-104D-AB43-FF4C91FFDE93}" type="slidenum">
              <a:rPr lang="en-US" altLang="zh-TW" smtClean="0"/>
              <a:pPr>
                <a:defRPr/>
              </a:pPr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58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650" y="2236788"/>
            <a:ext cx="8569325" cy="15430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12888" y="4079875"/>
            <a:ext cx="7056437" cy="1841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755D5E4-20D9-C64F-B01A-C41F72C3DC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8042F3B-B387-D545-83B6-9E1BD52DA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CD15E35-9F95-D14D-B4DA-469DD7CCF1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BCCE8-B13F-0E47-85E3-B4E506F148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975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10438" y="287338"/>
            <a:ext cx="2266950" cy="614521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04825" y="287338"/>
            <a:ext cx="6653213" cy="614521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7B6FBCC-C200-D546-BB3F-9B29602A78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1C6355F-5C64-EA47-A021-A7A8D924F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319CDF8-402C-484A-99A0-94E3B06083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4583E-0940-964E-9F29-F0F994C781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196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48C7520-85B1-274A-A871-0CFBE5EB05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CA54527-0F76-9F4A-ABF1-4AEF6096F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87D3BCA-0739-5846-AC39-6249CB3218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623E6-2A19-664E-8822-CC8B9AD4AB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466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6925" y="4627563"/>
            <a:ext cx="8567738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96925" y="3052763"/>
            <a:ext cx="8567738" cy="157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10979A9-D4D0-8B47-B0B7-825813E7D8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50F6B4-ACB9-774E-9E20-630315F3C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29921F1-7FDE-6041-A941-2FE6FFAD26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5CEBA-F2B5-734D-B37E-944A311BA1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795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4825" y="1679575"/>
            <a:ext cx="44592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16513" y="1679575"/>
            <a:ext cx="44608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83D7229-D44E-2242-92B8-875E49587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DD1FE0C-CC7A-E746-B6C3-54406D8C8C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2DA347D-E6E6-7A42-AB5C-372EDDE62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03266-E5AE-9F4B-B967-5542C0329C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01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5" y="288925"/>
            <a:ext cx="9072563" cy="12001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4825" y="1611313"/>
            <a:ext cx="4452938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4825" y="2284413"/>
            <a:ext cx="4452938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21275" y="1611313"/>
            <a:ext cx="4456113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21275" y="2284413"/>
            <a:ext cx="4456113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19B9F994-E396-1240-A352-2FA2A41EC5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6AFBCD39-2BA3-7D4F-AABA-E0A522E92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13DB1AC0-EC55-5D47-B997-A012E02750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20D0-C399-0247-9BC3-FECB34839E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9841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1">
            <a:extLst>
              <a:ext uri="{FF2B5EF4-FFF2-40B4-BE49-F238E27FC236}">
                <a16:creationId xmlns="" xmlns:a16="http://schemas.microsoft.com/office/drawing/2014/main" id="{C81D611C-1AA6-7E4D-B2B6-6EF9165C1A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93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5" y="287338"/>
            <a:ext cx="3316288" cy="1219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41763" y="287338"/>
            <a:ext cx="5635625" cy="61452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04825" y="1506538"/>
            <a:ext cx="3316288" cy="4926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35A123E-2550-0841-A51C-EF76F3C34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E9721A-91E0-3143-B8D5-A26B62270E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3F31A8D-BB5D-6844-BBEE-EDFE65379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5D552-AA16-5C48-ACB5-120610EDEB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748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6438" y="5040313"/>
            <a:ext cx="6048375" cy="5953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76438" y="642938"/>
            <a:ext cx="6048375" cy="4321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76438" y="5635625"/>
            <a:ext cx="6048375" cy="84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75FFCAF-07E7-1F42-9FE7-34212A9877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D5487D2-4E8F-454A-AE62-D1CBA1C313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14EACBF-3FDE-EA44-8AB2-95EFA995B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51C3-8186-8243-B6E0-1C52DBA68AA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7612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5768F0B-14E7-9849-BEB7-F2D1CA847A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15DB11B-10EA-D64E-ABAC-4289156460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F5787B5-6DC3-5141-88A0-01517F9BD4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6F01E-01EF-0847-9B8E-37F74DC386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201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51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8CFCD4EC-424E-8947-B752-6F01E273C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287338"/>
            <a:ext cx="907256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18D2A1E1-7AD4-D643-8B76-C1155BCDC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679575"/>
            <a:ext cx="90725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F8AEACF8-345F-8443-99E1-264AC0DB69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556375"/>
            <a:ext cx="2351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defTabSz="1011238" eaLnBrk="1" hangingPunct="1">
              <a:defRPr sz="15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4B76ABD0-EA55-5140-84B2-3DC6072134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556375"/>
            <a:ext cx="3190875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algn="ctr" defTabSz="1011238" eaLnBrk="1" hangingPunct="1">
              <a:defRPr sz="15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EDAC4B60-BA6E-1042-B333-477D58150B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556375"/>
            <a:ext cx="2352675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algn="r" defTabSz="1011238" eaLnBrk="1" hangingPunct="1">
              <a:defRPr sz="1500" baseline="0"/>
            </a:lvl1pPr>
          </a:lstStyle>
          <a:p>
            <a:pPr>
              <a:defRPr/>
            </a:pPr>
            <a:fld id="{405B58DA-1AD2-3F4C-B167-629153D4ED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6" r:id="rId6"/>
    <p:sldLayoutId id="2147483792" r:id="rId7"/>
    <p:sldLayoutId id="2147483793" r:id="rId8"/>
    <p:sldLayoutId id="2147483794" r:id="rId9"/>
    <p:sldLayoutId id="2147483795" r:id="rId10"/>
  </p:sldLayoutIdLst>
  <p:hf sldNum="0" hdr="0" ftr="0" dt="0"/>
  <p:txStyles>
    <p:titleStyle>
      <a:lvl1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2pPr>
      <a:lvl3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3pPr>
      <a:lvl4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4pPr>
      <a:lvl5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5pPr>
      <a:lvl6pPr marL="4572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6pPr>
      <a:lvl7pPr marL="9144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79413" indent="-379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35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3159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63650" indent="-252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70063" indent="-2524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74888" indent="-252413" algn="l" defTabSz="1011238" rtl="0" eaLnBrk="0" fontAlgn="base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7320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892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6464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1036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NEKELySo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h5.hle.com.tw/h5mp4/02j/09Te/&#36039;&#35338;&#31185;&#25216;/3&#19979;/&#31532;5&#31456;/3&#19979;&#36039;&#31185;5-2&#20160;&#40636;&#26159;&#20108;&#36914;&#20301;.mp4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NEKELySo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5Dp2D2abaZ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5.hle.com.tw/h5mp4/02j/09Te/&#36039;&#35338;&#31185;&#25216;/3&#19979;/&#31532;5&#31456;/3&#19979;&#36039;&#31185;5-2&#20108;&#36914;&#20301;&#33287;&#21313;&#36914;&#20301;&#36681;&#25563;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play2048.co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learningcontent.cisco.com/games/binary/index.html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ames.penjee.com/binary-bonanza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dbHfP1-CJKM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zB85kTs-sEw" TargetMode="Externa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3&#19979;/&#31532;5&#31456;/3&#19979;&#36039;&#31185;5-4&#32882;&#38899;&#30340;&#19977;&#35201;&#32032;.mp4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-m4h0.hle.com.tw/9b-5-7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onlinetonegenerator.com/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Akl1GLZcfgQ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5ES_p69R6zA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WkXt-SOMX1k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h5.hle.com.tw/h5mp4/02j/09Te/&#36039;&#35338;&#31185;&#25216;/3&#19979;/&#31532;5&#31456;/3&#19979;&#36039;&#31185;5-4Podcast-&#35069;&#20316;&#26997;&#36895;&#19978;&#25163;-&#36629;&#39686;&#23416;&#26371;&#20154;&#32882;&#32654;&#21270;&#38899;&#35338;&#21098;&#36655;&#33258;&#35069;&#37197;&#27138;.mp4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5BTqzVG-BZc&amp;t=17s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3&#19979;/&#31532;5&#31456;/3&#19979;&#36039;&#31185;5-4Audacity&#32882;&#38899;&#21098;&#36655;&#23526;&#20316;.mp4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hyperlink" Target="https://www.youtube.com/watch?v=hGsxqXCByVE" TargetMode="Externa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Xhp8ByNmMgY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Bblr9SWVGNA" TargetMode="External"/><Relationship Id="rId5" Type="http://schemas.openxmlformats.org/officeDocument/2006/relationships/hyperlink" Target="https://www.youtube.com/watch?v=Y92OvGP9mGQ" TargetMode="External"/><Relationship Id="rId4" Type="http://schemas.openxmlformats.org/officeDocument/2006/relationships/hyperlink" Target="https://youtu.be/L74adnHfSQw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60Hmxmd39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hyperlink" Target="https://www.youtube.com/watch?v=1vFzbpa1BP0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nYulAnCWVZc" TargetMode="Externa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R6hPkHG8U1k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hyperlink" Target="https://www.youtube.com/watch?v=VsefOJjva5I" TargetMode="External"/><Relationship Id="rId4" Type="http://schemas.openxmlformats.org/officeDocument/2006/relationships/hyperlink" Target="https://www.youtube.com/watch?v=_Q6hLkwtYoc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5.hle.com.tw/h5mp4/02j/09Te/&#36039;&#35338;&#31185;&#25216;/3&#19979;/&#31532;5&#31456;/3&#19979;&#36039;&#31185;5-5Canva&#24433;&#20687;&#21098;&#36655;&#23526;&#20316;.mp4" TargetMode="External"/><Relationship Id="rId5" Type="http://schemas.openxmlformats.org/officeDocument/2006/relationships/hyperlink" Target="https://h5.hle.com.tw/h5mp4/02j/09Te/&#36039;&#35338;&#31185;&#25216;/3&#19979;/&#31532;5&#31456;/3&#19979;&#36039;&#31185;5-5Canva&#24118;&#33879;&#20320;&#36629;&#39686;&#29609;&#35373;&#35336;.mp4" TargetMode="External"/><Relationship Id="rId4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youtube.com/watch?v=aUZZ-Pg0iC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61IFMgBgg0g" TargetMode="External"/><Relationship Id="rId5" Type="http://schemas.openxmlformats.org/officeDocument/2006/relationships/hyperlink" Target="https://www.youtube.com/watch?v=Xva6CfvqT30" TargetMode="External"/><Relationship Id="rId4" Type="http://schemas.openxmlformats.org/officeDocument/2006/relationships/hyperlink" Target="https://www.youtube.com/watch?v=_hzxC5FvqdA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qt.hle.com.tw/edisc3.html?tid=112_2_JTE_EBOOK_6_5&amp;tt=Ebook&amp;platform=Hanlin_Eboo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>
            <a:extLst>
              <a:ext uri="{FF2B5EF4-FFF2-40B4-BE49-F238E27FC236}">
                <a16:creationId xmlns="" xmlns:a16="http://schemas.microsoft.com/office/drawing/2014/main" id="{5DF2F437-33A6-C645-8D17-13F27760D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報 告 大 綱">
            <a:extLst>
              <a:ext uri="{FF2B5EF4-FFF2-40B4-BE49-F238E27FC236}">
                <a16:creationId xmlns="" xmlns:a16="http://schemas.microsoft.com/office/drawing/2014/main" id="{D508E870-9445-BC42-AA63-0C990BBE6154}"/>
              </a:ext>
            </a:extLst>
          </p:cNvPr>
          <p:cNvSpPr txBox="1">
            <a:spLocks/>
          </p:cNvSpPr>
          <p:nvPr/>
        </p:nvSpPr>
        <p:spPr bwMode="auto">
          <a:xfrm>
            <a:off x="719832" y="-215974"/>
            <a:ext cx="5832649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資料數位化原理與方法</a:t>
            </a:r>
          </a:p>
        </p:txBody>
      </p:sp>
      <p:sp>
        <p:nvSpPr>
          <p:cNvPr id="73" name="Rectangle 12">
            <a:extLst>
              <a:ext uri="{FF2B5EF4-FFF2-40B4-BE49-F238E27FC236}">
                <a16:creationId xmlns="" xmlns:a16="http://schemas.microsoft.com/office/drawing/2014/main" id="{2E5FAA85-9FF6-8547-BD76-EA2797486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1482321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1.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數位化的概念</a:t>
            </a:r>
          </a:p>
        </p:txBody>
      </p:sp>
      <p:sp>
        <p:nvSpPr>
          <p:cNvPr id="74" name="Rectangle 12">
            <a:extLst>
              <a:ext uri="{FF2B5EF4-FFF2-40B4-BE49-F238E27FC236}">
                <a16:creationId xmlns="" xmlns:a16="http://schemas.microsoft.com/office/drawing/2014/main" id="{D1AD5898-E420-C541-8426-E871255F0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2514286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2.</a:t>
            </a: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數字系統</a:t>
            </a:r>
          </a:p>
        </p:txBody>
      </p:sp>
      <p:sp>
        <p:nvSpPr>
          <p:cNvPr id="75" name="Rectangle 12">
            <a:extLst>
              <a:ext uri="{FF2B5EF4-FFF2-40B4-BE49-F238E27FC236}">
                <a16:creationId xmlns="" xmlns:a16="http://schemas.microsoft.com/office/drawing/2014/main" id="{7FC16288-9F10-8D4D-B472-0F61529E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3522398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3.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文字資料數位化</a:t>
            </a:r>
          </a:p>
        </p:txBody>
      </p:sp>
      <p:sp>
        <p:nvSpPr>
          <p:cNvPr id="76" name="Rectangle 12">
            <a:extLst>
              <a:ext uri="{FF2B5EF4-FFF2-40B4-BE49-F238E27FC236}">
                <a16:creationId xmlns="" xmlns:a16="http://schemas.microsoft.com/office/drawing/2014/main" id="{308EB036-62FA-7C48-9580-E04D0EC04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4543013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4.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聲音數位化</a:t>
            </a:r>
          </a:p>
        </p:txBody>
      </p:sp>
      <p:sp>
        <p:nvSpPr>
          <p:cNvPr id="77" name="Rectangle 12">
            <a:extLst>
              <a:ext uri="{FF2B5EF4-FFF2-40B4-BE49-F238E27FC236}">
                <a16:creationId xmlns="" xmlns:a16="http://schemas.microsoft.com/office/drawing/2014/main" id="{F4F6DD4A-D3C3-9E44-9566-FFA1AA0FC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5551125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5.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影像數位化</a:t>
            </a:r>
          </a:p>
        </p:txBody>
      </p:sp>
    </p:spTree>
    <p:extLst>
      <p:ext uri="{BB962C8B-B14F-4D97-AF65-F5344CB8AC3E}">
        <p14:creationId xmlns:p14="http://schemas.microsoft.com/office/powerpoint/2010/main" val="42399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A963044-1091-4EE6-AD56-40F7AA6C5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2" y="1970407"/>
            <a:ext cx="9018000" cy="3646267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2388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資訊中英文對照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5603EE9-DD60-3E88-05C1-533E65ED2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17"/>
          <a:stretch/>
        </p:blipFill>
        <p:spPr>
          <a:xfrm>
            <a:off x="647824" y="1602164"/>
            <a:ext cx="9217024" cy="42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387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2388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資訊中英文對照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D096882C-29A1-D99D-A5BE-FCEE24D06E69}"/>
              </a:ext>
            </a:extLst>
          </p:cNvPr>
          <p:cNvGrpSpPr/>
          <p:nvPr/>
        </p:nvGrpSpPr>
        <p:grpSpPr>
          <a:xfrm>
            <a:off x="681248" y="1661313"/>
            <a:ext cx="9183600" cy="4671404"/>
            <a:chOff x="681248" y="1661313"/>
            <a:chExt cx="9183600" cy="4671404"/>
          </a:xfrm>
        </p:grpSpPr>
        <p:pic>
          <p:nvPicPr>
            <p:cNvPr id="6" name="圖片 5">
              <a:extLst>
                <a:ext uri="{FF2B5EF4-FFF2-40B4-BE49-F238E27FC236}">
                  <a16:creationId xmlns="" xmlns:a16="http://schemas.microsoft.com/office/drawing/2014/main" id="{101F585A-55E4-07A2-515A-E6E84E176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008" y="2016274"/>
              <a:ext cx="8740800" cy="4316443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="" xmlns:a16="http://schemas.microsoft.com/office/drawing/2014/main" id="{95603EE9-DD60-3E88-05C1-533E65ED2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317"/>
            <a:stretch/>
          </p:blipFill>
          <p:spPr>
            <a:xfrm>
              <a:off x="681248" y="1661313"/>
              <a:ext cx="9183600" cy="425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3258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圖片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80851B7-814D-9F40-970E-02C08501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35786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D69CADFB-8AC0-EC4C-911B-75019FBDD63D}"/>
              </a:ext>
            </a:extLst>
          </p:cNvPr>
          <p:cNvSpPr txBox="1">
            <a:spLocks/>
          </p:cNvSpPr>
          <p:nvPr/>
        </p:nvSpPr>
        <p:spPr bwMode="auto">
          <a:xfrm>
            <a:off x="1260764" y="-101889"/>
            <a:ext cx="428360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</a:rPr>
              <a:t>問題與討論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3FCC31D2-7134-5040-B4B7-5B46057EEE36}"/>
              </a:ext>
            </a:extLst>
          </p:cNvPr>
          <p:cNvSpPr/>
          <p:nvPr/>
        </p:nvSpPr>
        <p:spPr>
          <a:xfrm>
            <a:off x="1491214" y="772816"/>
            <a:ext cx="6409917" cy="282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260"/>
              </a:lnSpc>
            </a:pPr>
            <a:r>
              <a:rPr lang="zh-TW" altLang="en-US" sz="8800" b="1" dirty="0">
                <a:latin typeface="PingFang TC" panose="020B0400000000000000" pitchFamily="34" charset="-120"/>
                <a:ea typeface="PingFang TC" panose="020B0400000000000000" pitchFamily="34" charset="-120"/>
              </a:rPr>
              <a:t>你還想知道什麼</a:t>
            </a:r>
            <a:r>
              <a:rPr lang="en-US" altLang="zh-TW" sz="8800" b="1" dirty="0">
                <a:latin typeface="Calibri" panose="020F0502020204030204" pitchFamily="34" charset="0"/>
                <a:ea typeface="PingFang TC Semibold" panose="020B0400000000000000" pitchFamily="34" charset="-120"/>
              </a:rPr>
              <a:t>?</a:t>
            </a:r>
          </a:p>
          <a:p>
            <a:pPr>
              <a:lnSpc>
                <a:spcPts val="11260"/>
              </a:lnSpc>
            </a:pPr>
            <a:endParaRPr lang="zh-TW" altLang="en-US" sz="8000" dirty="0">
              <a:latin typeface="PingFang TC Semibold" panose="020B0400000000000000" pitchFamily="34" charset="-120"/>
              <a:ea typeface="PingFang TC Semibold" panose="020B0400000000000000" pitchFamily="34" charset="-120"/>
            </a:endParaRPr>
          </a:p>
        </p:txBody>
      </p:sp>
      <p:pic>
        <p:nvPicPr>
          <p:cNvPr id="11" name="圖片 5">
            <a:extLst>
              <a:ext uri="{FF2B5EF4-FFF2-40B4-BE49-F238E27FC236}">
                <a16:creationId xmlns="" xmlns:a16="http://schemas.microsoft.com/office/drawing/2014/main" id="{895ACC24-A7F2-0543-9D80-41EAC38D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9494" y="2304306"/>
            <a:ext cx="4805034" cy="452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6434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數字系統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658725"/>
            <a:ext cx="5472608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十進位數字使用十個不同的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符號，由小到大依次是 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4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5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7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9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，也就是</a:t>
            </a:r>
            <a:r>
              <a:rPr kumimoji="0" lang="zh-TW" altLang="en-US" sz="31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以十為基</a:t>
            </a:r>
            <a:endParaRPr kumimoji="0" lang="en-US" altLang="zh-TW" sz="31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數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</a:t>
            </a:r>
            <a:r>
              <a:rPr kumimoji="0" lang="zh-TW" altLang="en-US" sz="31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逢十進位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的數字系統。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二進位只有使用兩個符號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，也就是</a:t>
            </a:r>
            <a:r>
              <a:rPr kumimoji="0" lang="zh-TW" altLang="en-US" sz="31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以二為基數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31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逢二就進位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的數字系統。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E40CA2-A02C-464A-A426-DEF91288C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84" y="1296194"/>
            <a:ext cx="3780338" cy="5190696"/>
          </a:xfrm>
          <a:prstGeom prst="rect">
            <a:avLst/>
          </a:prstGeom>
        </p:spPr>
      </p:pic>
      <p:pic>
        <p:nvPicPr>
          <p:cNvPr id="2" name="圖片 1">
            <a:hlinkClick r:id="rId3"/>
            <a:extLst>
              <a:ext uri="{FF2B5EF4-FFF2-40B4-BE49-F238E27FC236}">
                <a16:creationId xmlns="" xmlns:a16="http://schemas.microsoft.com/office/drawing/2014/main" id="{179456E2-E3D3-2384-D5B6-862AD9DF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279691" y="108794"/>
            <a:ext cx="1730156" cy="106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8370625" y="21527"/>
            <a:ext cx="1710000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424688" y="52893"/>
            <a:ext cx="1188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148-149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11">
            <a:hlinkClick r:id="rId5"/>
          </p:cNvPr>
          <p:cNvSpPr>
            <a:spLocks noChangeArrowheads="1"/>
          </p:cNvSpPr>
          <p:nvPr/>
        </p:nvSpPr>
        <p:spPr bwMode="auto">
          <a:xfrm>
            <a:off x="1462116" y="1142639"/>
            <a:ext cx="199402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just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什麼是二進位？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0" name="AutoShape 12">
            <a:hlinkClick r:id="rId5"/>
          </p:cNvPr>
          <p:cNvSpPr>
            <a:spLocks noChangeArrowheads="1"/>
          </p:cNvSpPr>
          <p:nvPr/>
        </p:nvSpPr>
        <p:spPr bwMode="auto">
          <a:xfrm>
            <a:off x="381970" y="1030109"/>
            <a:ext cx="1107772" cy="59707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19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數字系統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2736354"/>
            <a:ext cx="4385031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二進位只有使用兩個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符號： 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，也就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是</a:t>
            </a:r>
            <a:r>
              <a:rPr kumimoji="0" lang="zh-TW" altLang="en-US" sz="31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以二為基數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</a:t>
            </a:r>
            <a:r>
              <a:rPr kumimoji="0" lang="zh-TW" altLang="en-US" sz="31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逢二</a:t>
            </a:r>
            <a:endParaRPr kumimoji="0" lang="en-US" altLang="zh-TW" sz="31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就進位</a:t>
            </a:r>
            <a:r>
              <a:rPr kumimoji="0" lang="zh-TW" altLang="en-US" sz="31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的數字系統。</a:t>
            </a: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4A6AB78-7A75-969B-B92A-DB412A81B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37" y="1389142"/>
            <a:ext cx="5210019" cy="4680784"/>
          </a:xfrm>
          <a:prstGeom prst="rect">
            <a:avLst/>
          </a:prstGeom>
        </p:spPr>
      </p:pic>
      <p:pic>
        <p:nvPicPr>
          <p:cNvPr id="2" name="圖片 1">
            <a:hlinkClick r:id="rId3"/>
            <a:extLst>
              <a:ext uri="{FF2B5EF4-FFF2-40B4-BE49-F238E27FC236}">
                <a16:creationId xmlns="" xmlns:a16="http://schemas.microsoft.com/office/drawing/2014/main" id="{3940B6D1-F41B-85FC-6133-CF875B02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279691" y="108794"/>
            <a:ext cx="1730156" cy="106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380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數字系統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15FBD70A-A7BC-1BC9-2EEA-70891D15F437}"/>
              </a:ext>
            </a:extLst>
          </p:cNvPr>
          <p:cNvGrpSpPr/>
          <p:nvPr/>
        </p:nvGrpSpPr>
        <p:grpSpPr>
          <a:xfrm>
            <a:off x="359792" y="1496756"/>
            <a:ext cx="9284775" cy="4761456"/>
            <a:chOff x="460595" y="1496756"/>
            <a:chExt cx="9284775" cy="4761456"/>
          </a:xfrm>
        </p:grpSpPr>
        <p:pic>
          <p:nvPicPr>
            <p:cNvPr id="4" name="圖片 3">
              <a:extLst>
                <a:ext uri="{FF2B5EF4-FFF2-40B4-BE49-F238E27FC236}">
                  <a16:creationId xmlns="" xmlns:a16="http://schemas.microsoft.com/office/drawing/2014/main" id="{5662B8C7-3CA4-6ADE-D2F4-9CE71EAB7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595" y="1601183"/>
              <a:ext cx="5299797" cy="4657029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="" xmlns:a16="http://schemas.microsoft.com/office/drawing/2014/main" id="{40588F6B-C2B8-2208-526F-C9B709A68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9"/>
            <a:stretch/>
          </p:blipFill>
          <p:spPr>
            <a:xfrm>
              <a:off x="5256336" y="1496756"/>
              <a:ext cx="4489034" cy="4726800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8370625" y="21527"/>
            <a:ext cx="1710000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424688" y="52893"/>
            <a:ext cx="1188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148-149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157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871960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數字系統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359792" y="1260190"/>
            <a:ext cx="7344816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二進位位數與數值對照表： 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2740C78-2FCB-6E49-B43A-747859CB4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9688" r="-68" b="11268"/>
          <a:stretch/>
        </p:blipFill>
        <p:spPr>
          <a:xfrm>
            <a:off x="1257394" y="2592338"/>
            <a:ext cx="7056784" cy="126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6ADD9BB3-7E78-0C45-9518-32C96CA48382}"/>
              </a:ext>
            </a:extLst>
          </p:cNvPr>
          <p:cNvGrpSpPr/>
          <p:nvPr/>
        </p:nvGrpSpPr>
        <p:grpSpPr>
          <a:xfrm>
            <a:off x="1223889" y="4536554"/>
            <a:ext cx="7128791" cy="1296144"/>
            <a:chOff x="686327" y="4392538"/>
            <a:chExt cx="7128791" cy="1296144"/>
          </a:xfrm>
        </p:grpSpPr>
        <p:pic>
          <p:nvPicPr>
            <p:cNvPr id="8" name="圖片 7">
              <a:extLst>
                <a:ext uri="{FF2B5EF4-FFF2-40B4-BE49-F238E27FC236}">
                  <a16:creationId xmlns="" xmlns:a16="http://schemas.microsoft.com/office/drawing/2014/main" id="{329FF8B6-1E06-3740-99B7-2E55D996F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" t="9688" r="-68" b="11268"/>
            <a:stretch/>
          </p:blipFill>
          <p:spPr>
            <a:xfrm>
              <a:off x="686327" y="4393782"/>
              <a:ext cx="7056784" cy="12948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4D6BE2FD-96CF-E844-9E59-D2D57CF3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" t="9687" r="2309" b="6385"/>
            <a:stretch/>
          </p:blipFill>
          <p:spPr>
            <a:xfrm>
              <a:off x="2376016" y="4392538"/>
              <a:ext cx="5439102" cy="12961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1" name="圖片 5">
            <a:hlinkClick r:id="rId4"/>
            <a:extLst>
              <a:ext uri="{FF2B5EF4-FFF2-40B4-BE49-F238E27FC236}">
                <a16:creationId xmlns="" xmlns:a16="http://schemas.microsoft.com/office/drawing/2014/main" id="{4E56EED1-14C6-B847-9ECF-C7C4005E2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280673" y="107727"/>
            <a:ext cx="1730156" cy="10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7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079872" y="-180305"/>
            <a:ext cx="48245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36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二進位與十進位轉換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401" y="1512218"/>
            <a:ext cx="9169274" cy="68407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先將十進位數字改寫成 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10 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的乘方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來拆解數字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6B0494DE-2143-E765-F05B-61A2CDE63994}"/>
              </a:ext>
            </a:extLst>
          </p:cNvPr>
          <p:cNvSpPr txBox="1"/>
          <p:nvPr/>
        </p:nvSpPr>
        <p:spPr>
          <a:xfrm>
            <a:off x="287401" y="2361318"/>
            <a:ext cx="89431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</a:t>
            </a:r>
            <a:r>
              <a:rPr kumimoji="0" lang="en-US" altLang="zh-TW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  <a:r>
              <a:rPr kumimoji="0" lang="zh-TW" altLang="en-US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 </a:t>
            </a:r>
            <a:r>
              <a:rPr kumimoji="0" lang="en-US" altLang="zh-TW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213 </a:t>
            </a:r>
            <a:r>
              <a:rPr kumimoji="0" lang="zh-TW" altLang="en-US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這個十進位數字用基數 </a:t>
            </a:r>
            <a:r>
              <a:rPr kumimoji="0" lang="en-US" altLang="zh-TW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10 </a:t>
            </a:r>
            <a:r>
              <a:rPr kumimoji="0" lang="zh-TW" altLang="en-US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的乘方來表示。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F4F9AFF7-55C9-B3D0-54E4-27E7C83E3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43" y="3769216"/>
            <a:ext cx="4469414" cy="191946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9A1235F9-3AD1-A0C2-A368-4AE7E5CF9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4" y="3078267"/>
            <a:ext cx="4190197" cy="29512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>
            <a:hlinkClick r:id="rId4"/>
          </p:cNvPr>
          <p:cNvSpPr>
            <a:spLocks noChangeArrowheads="1"/>
          </p:cNvSpPr>
          <p:nvPr/>
        </p:nvSpPr>
        <p:spPr bwMode="auto">
          <a:xfrm>
            <a:off x="7243756" y="985393"/>
            <a:ext cx="2376238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just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二進位與十進位轉換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3" name="AutoShape 12">
            <a:hlinkClick r:id="rId4"/>
          </p:cNvPr>
          <p:cNvSpPr>
            <a:spLocks noChangeArrowheads="1"/>
          </p:cNvSpPr>
          <p:nvPr/>
        </p:nvSpPr>
        <p:spPr bwMode="auto">
          <a:xfrm>
            <a:off x="6163610" y="872863"/>
            <a:ext cx="1107772" cy="59707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0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◎ 電腦輔助學習趨勢…">
            <a:extLst>
              <a:ext uri="{FF2B5EF4-FFF2-40B4-BE49-F238E27FC236}">
                <a16:creationId xmlns="" xmlns:a16="http://schemas.microsoft.com/office/drawing/2014/main" id="{09BC24B5-59F4-8B46-A153-589E2B82B5CA}"/>
              </a:ext>
            </a:extLst>
          </p:cNvPr>
          <p:cNvSpPr txBox="1">
            <a:spLocks/>
          </p:cNvSpPr>
          <p:nvPr/>
        </p:nvSpPr>
        <p:spPr bwMode="auto">
          <a:xfrm>
            <a:off x="455674" y="1338004"/>
            <a:ext cx="9169274" cy="155648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再類推到二進位數字，寫成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的乘方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後，將數字乘開後相加，則可獲得相對應的十進位數字。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9" name="報 告 大 綱">
            <a:extLst>
              <a:ext uri="{FF2B5EF4-FFF2-40B4-BE49-F238E27FC236}">
                <a16:creationId xmlns="" xmlns:a16="http://schemas.microsoft.com/office/drawing/2014/main" id="{3B44F488-79E6-1C40-A50F-AC28B066CB80}"/>
              </a:ext>
            </a:extLst>
          </p:cNvPr>
          <p:cNvSpPr txBox="1">
            <a:spLocks/>
          </p:cNvSpPr>
          <p:nvPr/>
        </p:nvSpPr>
        <p:spPr bwMode="auto">
          <a:xfrm>
            <a:off x="1079872" y="-180305"/>
            <a:ext cx="48245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36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二進位與十進位轉換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82915ACD-32E8-D6BB-380D-188929DB309C}"/>
              </a:ext>
            </a:extLst>
          </p:cNvPr>
          <p:cNvSpPr txBox="1"/>
          <p:nvPr/>
        </p:nvSpPr>
        <p:spPr>
          <a:xfrm>
            <a:off x="617781" y="2560888"/>
            <a:ext cx="8845059" cy="99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</a:t>
            </a:r>
            <a:r>
              <a:rPr kumimoji="0" lang="en-US" altLang="zh-TW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  <a:r>
              <a:rPr kumimoji="0" lang="zh-TW" altLang="en-US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 </a:t>
            </a:r>
            <a:r>
              <a:rPr kumimoji="0" lang="en-US" altLang="zh-TW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1110 </a:t>
            </a:r>
            <a:r>
              <a:rPr kumimoji="0" lang="zh-TW" altLang="en-US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這個二進位數字用基數 </a:t>
            </a:r>
            <a:r>
              <a:rPr kumimoji="0" lang="en-US" altLang="zh-TW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 </a:t>
            </a:r>
            <a:r>
              <a:rPr kumimoji="0" lang="zh-TW" altLang="en-US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的乘方來表示，</a:t>
            </a:r>
            <a:endParaRPr kumimoji="0" lang="en-US" altLang="zh-TW" sz="2600" b="1" baseline="0" dirty="0">
              <a:solidFill>
                <a:srgbClr val="95030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    並轉換成十進位數字。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DD7FBEE4-1018-5721-AB43-D377785CE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16" y="4183862"/>
            <a:ext cx="4449879" cy="19227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A0F77B3D-9EC7-CA43-B860-318929A10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0" y="3556032"/>
            <a:ext cx="4449880" cy="262323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92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CF589DD-C452-8D40-BBB1-90810CAE84C7}"/>
              </a:ext>
            </a:extLst>
          </p:cNvPr>
          <p:cNvSpPr/>
          <p:nvPr/>
        </p:nvSpPr>
        <p:spPr bwMode="auto">
          <a:xfrm>
            <a:off x="7727950" y="3006675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789FAD-3099-174F-BC4A-7693191C0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79"/>
          <a:stretch/>
        </p:blipFill>
        <p:spPr>
          <a:xfrm>
            <a:off x="132690" y="2232295"/>
            <a:ext cx="5987742" cy="4194499"/>
          </a:xfrm>
          <a:prstGeom prst="rect">
            <a:avLst/>
          </a:prstGeom>
        </p:spPr>
      </p:pic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444469" y="1827238"/>
            <a:ext cx="3528391" cy="469855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將十進位數字除以</a:t>
            </a:r>
            <a:r>
              <a:rPr kumimoji="0" lang="en-US" altLang="zh-TW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zh-TW" altLang="en-US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，得到第一次商和餘數。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14350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再將商除以</a:t>
            </a:r>
            <a:r>
              <a:rPr kumimoji="0" lang="en-US" altLang="zh-TW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zh-TW" altLang="en-US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，得到第二次商和餘數。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14350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以此類推直到商等於 </a:t>
            </a:r>
            <a:r>
              <a:rPr kumimoji="0" lang="en-US" altLang="zh-TW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 </a:t>
            </a:r>
            <a:r>
              <a:rPr kumimoji="0" lang="zh-TW" altLang="en-US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為止。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14350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判斷每次得到的餘數是代表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基數</a:t>
            </a:r>
            <a:r>
              <a:rPr kumimoji="0"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的幾次方</a:t>
            </a:r>
            <a:r>
              <a:rPr kumimoji="0" lang="zh-TW" altLang="en-US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，依序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由後往前排列</a:t>
            </a:r>
            <a:r>
              <a:rPr kumimoji="0" lang="zh-TW" altLang="en-US" sz="2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，就可以得到相對應的二進位數字。</a:t>
            </a: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D5742683-52ED-0A4F-8521-C909D342C4BD}"/>
              </a:ext>
            </a:extLst>
          </p:cNvPr>
          <p:cNvCxnSpPr/>
          <p:nvPr/>
        </p:nvCxnSpPr>
        <p:spPr bwMode="auto">
          <a:xfrm flipH="1">
            <a:off x="5987742" y="2232296"/>
            <a:ext cx="564738" cy="5760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E5827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3C5E2781-0323-D349-8EE7-13C9238C4E8C}"/>
              </a:ext>
            </a:extLst>
          </p:cNvPr>
          <p:cNvCxnSpPr/>
          <p:nvPr/>
        </p:nvCxnSpPr>
        <p:spPr bwMode="auto">
          <a:xfrm flipH="1" flipV="1">
            <a:off x="5987742" y="3096394"/>
            <a:ext cx="564738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E5827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448A68E0-A647-8643-9FE3-CA4544B62F81}"/>
              </a:ext>
            </a:extLst>
          </p:cNvPr>
          <p:cNvCxnSpPr>
            <a:stCxn id="17" idx="1"/>
          </p:cNvCxnSpPr>
          <p:nvPr/>
        </p:nvCxnSpPr>
        <p:spPr bwMode="auto">
          <a:xfrm flipH="1">
            <a:off x="2952080" y="4176515"/>
            <a:ext cx="3492389" cy="870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E5827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53273C1F-7F22-6144-BCA0-7F82AFF5AE9A}"/>
              </a:ext>
            </a:extLst>
          </p:cNvPr>
          <p:cNvCxnSpPr/>
          <p:nvPr/>
        </p:nvCxnSpPr>
        <p:spPr bwMode="auto">
          <a:xfrm flipH="1">
            <a:off x="2159992" y="4968602"/>
            <a:ext cx="4284478" cy="776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E5827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◎ 電腦輔助學習趨勢…">
            <a:extLst>
              <a:ext uri="{FF2B5EF4-FFF2-40B4-BE49-F238E27FC236}">
                <a16:creationId xmlns="" xmlns:a16="http://schemas.microsoft.com/office/drawing/2014/main" id="{4BB5DDC6-C06E-7045-ADF1-4C169AC480E2}"/>
              </a:ext>
            </a:extLst>
          </p:cNvPr>
          <p:cNvSpPr txBox="1">
            <a:spLocks/>
          </p:cNvSpPr>
          <p:nvPr/>
        </p:nvSpPr>
        <p:spPr bwMode="auto">
          <a:xfrm>
            <a:off x="-108018" y="1115351"/>
            <a:ext cx="9612584" cy="155648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</a:t>
            </a:r>
            <a:r>
              <a:rPr kumimoji="0" lang="en-US" altLang="zh-TW" sz="32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  <a:r>
              <a:rPr kumimoji="0" lang="zh-TW" altLang="en-US" sz="32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</a:t>
            </a:r>
            <a:r>
              <a:rPr kumimoji="0" lang="en-US" altLang="zh-TW" sz="32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20</a:t>
            </a:r>
            <a:r>
              <a:rPr kumimoji="0" lang="zh-TW" altLang="en-US" sz="32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這個十進位數字轉換成二進位數字 。</a:t>
            </a:r>
            <a:endParaRPr kumimoji="0" lang="en-US" altLang="zh-TW" sz="2800" b="1" baseline="0" dirty="0">
              <a:solidFill>
                <a:srgbClr val="95030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報 告 大 綱">
            <a:extLst>
              <a:ext uri="{FF2B5EF4-FFF2-40B4-BE49-F238E27FC236}">
                <a16:creationId xmlns="" xmlns:a16="http://schemas.microsoft.com/office/drawing/2014/main" id="{72B50682-0AF1-184B-A73C-5C4E1617486F}"/>
              </a:ext>
            </a:extLst>
          </p:cNvPr>
          <p:cNvSpPr txBox="1">
            <a:spLocks/>
          </p:cNvSpPr>
          <p:nvPr/>
        </p:nvSpPr>
        <p:spPr bwMode="auto">
          <a:xfrm>
            <a:off x="1079872" y="-180305"/>
            <a:ext cx="48245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36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二進位與十進位轉換</a:t>
            </a:r>
          </a:p>
        </p:txBody>
      </p:sp>
      <p:sp>
        <p:nvSpPr>
          <p:cNvPr id="13" name="矩形 12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1697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CF589DD-C452-8D40-BBB1-90810CAE84C7}"/>
              </a:ext>
            </a:extLst>
          </p:cNvPr>
          <p:cNvSpPr/>
          <p:nvPr/>
        </p:nvSpPr>
        <p:spPr bwMode="auto">
          <a:xfrm>
            <a:off x="7727950" y="3006675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2" name="◎ 電腦輔助學習趨勢…">
            <a:extLst>
              <a:ext uri="{FF2B5EF4-FFF2-40B4-BE49-F238E27FC236}">
                <a16:creationId xmlns="" xmlns:a16="http://schemas.microsoft.com/office/drawing/2014/main" id="{4BB5DDC6-C06E-7045-ADF1-4C169AC480E2}"/>
              </a:ext>
            </a:extLst>
          </p:cNvPr>
          <p:cNvSpPr txBox="1">
            <a:spLocks/>
          </p:cNvSpPr>
          <p:nvPr/>
        </p:nvSpPr>
        <p:spPr bwMode="auto">
          <a:xfrm>
            <a:off x="575816" y="1115351"/>
            <a:ext cx="4212226" cy="155648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玩遊戲學二進位</a:t>
            </a:r>
            <a:endParaRPr kumimoji="0" lang="en-US" altLang="zh-TW" sz="2800" b="1" baseline="0" dirty="0">
              <a:solidFill>
                <a:srgbClr val="95030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報 告 大 綱">
            <a:extLst>
              <a:ext uri="{FF2B5EF4-FFF2-40B4-BE49-F238E27FC236}">
                <a16:creationId xmlns="" xmlns:a16="http://schemas.microsoft.com/office/drawing/2014/main" id="{72B50682-0AF1-184B-A73C-5C4E1617486F}"/>
              </a:ext>
            </a:extLst>
          </p:cNvPr>
          <p:cNvSpPr txBox="1">
            <a:spLocks/>
          </p:cNvSpPr>
          <p:nvPr/>
        </p:nvSpPr>
        <p:spPr bwMode="auto">
          <a:xfrm>
            <a:off x="1583928" y="-180305"/>
            <a:ext cx="48245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36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2048</a:t>
            </a:r>
            <a:endParaRPr lang="en" altLang="zh-TW" sz="36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8CD0D523-20AB-5228-8F36-9302C005D904}"/>
              </a:ext>
            </a:extLst>
          </p:cNvPr>
          <p:cNvSpPr txBox="1"/>
          <p:nvPr/>
        </p:nvSpPr>
        <p:spPr>
          <a:xfrm>
            <a:off x="4407506" y="4349596"/>
            <a:ext cx="56013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4800" baseline="0" dirty="0">
                <a:effectLst/>
                <a:latin typeface="TimesNewRomanPSMT"/>
                <a:hlinkClick r:id="rId2"/>
              </a:rPr>
              <a:t>https://play2048.co/</a:t>
            </a:r>
            <a:r>
              <a:rPr lang="zh-TW" altLang="en-US" sz="4800" baseline="0" dirty="0">
                <a:effectLst/>
                <a:latin typeface="TimesNewRomanPSMT"/>
              </a:rPr>
              <a:t> </a:t>
            </a:r>
            <a:endParaRPr lang="en" altLang="zh-TW" sz="4800" baseline="0" dirty="0">
              <a:effectLst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A8A860E9-05ED-A2AC-5C8D-DD6F031EB3DD}"/>
              </a:ext>
            </a:extLst>
          </p:cNvPr>
          <p:cNvSpPr txBox="1"/>
          <p:nvPr/>
        </p:nvSpPr>
        <p:spPr>
          <a:xfrm>
            <a:off x="1498410" y="1790699"/>
            <a:ext cx="75883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baseline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遊戲由 </a:t>
            </a:r>
            <a:r>
              <a:rPr lang="en-US" altLang="zh-TW" sz="3200" b="1" baseline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 </a:t>
            </a:r>
            <a:r>
              <a:rPr lang="zh-TW" altLang="en-US" sz="3200" b="1" baseline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的數字方塊開始，透過左右移動 將方塊重疊後進位。 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DB9E09EB-FD6A-B5BC-AABA-DB47DD6EF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91" y="3109168"/>
            <a:ext cx="3151233" cy="36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96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CF589DD-C452-8D40-BBB1-90810CAE84C7}"/>
              </a:ext>
            </a:extLst>
          </p:cNvPr>
          <p:cNvSpPr/>
          <p:nvPr/>
        </p:nvSpPr>
        <p:spPr bwMode="auto">
          <a:xfrm>
            <a:off x="7727950" y="3006675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2" name="◎ 電腦輔助學習趨勢…">
            <a:extLst>
              <a:ext uri="{FF2B5EF4-FFF2-40B4-BE49-F238E27FC236}">
                <a16:creationId xmlns="" xmlns:a16="http://schemas.microsoft.com/office/drawing/2014/main" id="{4BB5DDC6-C06E-7045-ADF1-4C169AC480E2}"/>
              </a:ext>
            </a:extLst>
          </p:cNvPr>
          <p:cNvSpPr txBox="1">
            <a:spLocks/>
          </p:cNvSpPr>
          <p:nvPr/>
        </p:nvSpPr>
        <p:spPr bwMode="auto">
          <a:xfrm>
            <a:off x="575816" y="1115351"/>
            <a:ext cx="4212226" cy="155648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玩遊戲學二進位</a:t>
            </a:r>
            <a:endParaRPr kumimoji="0" lang="en-US" altLang="zh-TW" sz="2800" b="1" baseline="0" dirty="0">
              <a:solidFill>
                <a:srgbClr val="95030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報 告 大 綱">
            <a:extLst>
              <a:ext uri="{FF2B5EF4-FFF2-40B4-BE49-F238E27FC236}">
                <a16:creationId xmlns="" xmlns:a16="http://schemas.microsoft.com/office/drawing/2014/main" id="{72B50682-0AF1-184B-A73C-5C4E1617486F}"/>
              </a:ext>
            </a:extLst>
          </p:cNvPr>
          <p:cNvSpPr txBox="1">
            <a:spLocks/>
          </p:cNvSpPr>
          <p:nvPr/>
        </p:nvSpPr>
        <p:spPr bwMode="auto">
          <a:xfrm>
            <a:off x="1583928" y="-180305"/>
            <a:ext cx="48245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" altLang="zh-TW" sz="36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Binary Game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8CD0D523-20AB-5228-8F36-9302C005D904}"/>
              </a:ext>
            </a:extLst>
          </p:cNvPr>
          <p:cNvSpPr txBox="1"/>
          <p:nvPr/>
        </p:nvSpPr>
        <p:spPr>
          <a:xfrm>
            <a:off x="2015976" y="5662551"/>
            <a:ext cx="51693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3200" baseline="0" dirty="0">
                <a:effectLst/>
                <a:latin typeface="TimesNewRomanPSMT"/>
                <a:hlinkClick r:id="rId2"/>
              </a:rPr>
              <a:t>https://learningcontent.cisco.com/games/binary/index.html</a:t>
            </a:r>
            <a:r>
              <a:rPr lang="zh-TW" altLang="en-US" sz="3200" baseline="0" dirty="0">
                <a:effectLst/>
                <a:latin typeface="TimesNewRomanPSMT"/>
              </a:rPr>
              <a:t> </a:t>
            </a:r>
            <a:endParaRPr lang="en" altLang="zh-TW" sz="3200" baseline="0" dirty="0">
              <a:effectLst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3CCFE4B5-E4AA-901D-3375-E4724FE6D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0" y="2610228"/>
            <a:ext cx="9512357" cy="2800174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A8A860E9-05ED-A2AC-5C8D-DD6F031EB3DD}"/>
              </a:ext>
            </a:extLst>
          </p:cNvPr>
          <p:cNvSpPr txBox="1"/>
          <p:nvPr/>
        </p:nvSpPr>
        <p:spPr>
          <a:xfrm>
            <a:off x="2150840" y="1744833"/>
            <a:ext cx="60578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baseline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在時間內消除陸續出現的數字列 </a:t>
            </a:r>
          </a:p>
        </p:txBody>
      </p:sp>
    </p:spTree>
    <p:extLst>
      <p:ext uri="{BB962C8B-B14F-4D97-AF65-F5344CB8AC3E}">
        <p14:creationId xmlns:p14="http://schemas.microsoft.com/office/powerpoint/2010/main" val="3876589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報 告 大 綱">
            <a:extLst>
              <a:ext uri="{FF2B5EF4-FFF2-40B4-BE49-F238E27FC236}">
                <a16:creationId xmlns="" xmlns:a16="http://schemas.microsoft.com/office/drawing/2014/main" id="{D508E870-9445-BC42-AA63-0C990BBE6154}"/>
              </a:ext>
            </a:extLst>
          </p:cNvPr>
          <p:cNvSpPr txBox="1">
            <a:spLocks/>
          </p:cNvSpPr>
          <p:nvPr/>
        </p:nvSpPr>
        <p:spPr bwMode="auto">
          <a:xfrm>
            <a:off x="719832" y="-215974"/>
            <a:ext cx="5832649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目     錄</a:t>
            </a:r>
          </a:p>
        </p:txBody>
      </p:sp>
      <p:sp>
        <p:nvSpPr>
          <p:cNvPr id="72" name="Text Box 36">
            <a:extLst>
              <a:ext uri="{FF2B5EF4-FFF2-40B4-BE49-F238E27FC236}">
                <a16:creationId xmlns="" xmlns:a16="http://schemas.microsoft.com/office/drawing/2014/main" id="{A47F4BA4-3A75-0741-A945-69045EEE474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873694" y="11121908"/>
            <a:ext cx="340847" cy="5233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hangingPunct="1">
              <a:defRPr/>
            </a:pPr>
            <a:r>
              <a:rPr lang="zh-TW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3" name="報 告 大 綱">
            <a:extLst>
              <a:ext uri="{FF2B5EF4-FFF2-40B4-BE49-F238E27FC236}">
                <a16:creationId xmlns="" xmlns:a16="http://schemas.microsoft.com/office/drawing/2014/main" id="{556A75C0-8EE0-544D-BD27-B1C2D041A7BE}"/>
              </a:ext>
            </a:extLst>
          </p:cNvPr>
          <p:cNvSpPr txBox="1">
            <a:spLocks/>
          </p:cNvSpPr>
          <p:nvPr/>
        </p:nvSpPr>
        <p:spPr>
          <a:xfrm>
            <a:off x="1610220" y="960593"/>
            <a:ext cx="573434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z="440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資料數位化原理與方法</a:t>
            </a:r>
          </a:p>
        </p:txBody>
      </p:sp>
      <p:sp>
        <p:nvSpPr>
          <p:cNvPr id="74" name="Rectangle 12">
            <a:extLst>
              <a:ext uri="{FF2B5EF4-FFF2-40B4-BE49-F238E27FC236}">
                <a16:creationId xmlns="" xmlns:a16="http://schemas.microsoft.com/office/drawing/2014/main" id="{27A115DE-C9B9-3849-A538-7DD2070CE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932" y="1920413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1.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數位化的概念</a:t>
            </a:r>
          </a:p>
        </p:txBody>
      </p:sp>
      <p:sp>
        <p:nvSpPr>
          <p:cNvPr id="75" name="Rectangle 12">
            <a:extLst>
              <a:ext uri="{FF2B5EF4-FFF2-40B4-BE49-F238E27FC236}">
                <a16:creationId xmlns="" xmlns:a16="http://schemas.microsoft.com/office/drawing/2014/main" id="{F0F1933C-B76E-C747-BF74-DF1F6AD0D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932" y="2952378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2.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數字系統</a:t>
            </a:r>
          </a:p>
        </p:txBody>
      </p:sp>
      <p:sp>
        <p:nvSpPr>
          <p:cNvPr id="76" name="Rectangle 12">
            <a:extLst>
              <a:ext uri="{FF2B5EF4-FFF2-40B4-BE49-F238E27FC236}">
                <a16:creationId xmlns="" xmlns:a16="http://schemas.microsoft.com/office/drawing/2014/main" id="{78410578-181E-F047-952D-BFAFAE1C4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927" y="3960490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3.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文字資料數位化</a:t>
            </a:r>
          </a:p>
        </p:txBody>
      </p:sp>
      <p:sp>
        <p:nvSpPr>
          <p:cNvPr id="77" name="Rectangle 12">
            <a:extLst>
              <a:ext uri="{FF2B5EF4-FFF2-40B4-BE49-F238E27FC236}">
                <a16:creationId xmlns="" xmlns:a16="http://schemas.microsoft.com/office/drawing/2014/main" id="{369DBD37-ACE3-3C48-B218-4FA518970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932" y="4981105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4.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聲音數位化</a:t>
            </a:r>
          </a:p>
        </p:txBody>
      </p:sp>
      <p:sp>
        <p:nvSpPr>
          <p:cNvPr id="78" name="Rectangle 12">
            <a:extLst>
              <a:ext uri="{FF2B5EF4-FFF2-40B4-BE49-F238E27FC236}">
                <a16:creationId xmlns="" xmlns:a16="http://schemas.microsoft.com/office/drawing/2014/main" id="{3DD70D98-CF51-7D4F-893F-A69597F59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927" y="5989217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5.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影像數位化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4D5DC73E-A184-4F49-8B72-82B930260B87}"/>
              </a:ext>
            </a:extLst>
          </p:cNvPr>
          <p:cNvSpPr txBox="1"/>
          <p:nvPr/>
        </p:nvSpPr>
        <p:spPr>
          <a:xfrm>
            <a:off x="2578308" y="-644577"/>
            <a:ext cx="184731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CF589DD-C452-8D40-BBB1-90810CAE84C7}"/>
              </a:ext>
            </a:extLst>
          </p:cNvPr>
          <p:cNvSpPr/>
          <p:nvPr/>
        </p:nvSpPr>
        <p:spPr bwMode="auto">
          <a:xfrm>
            <a:off x="7727950" y="3006675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2" name="◎ 電腦輔助學習趨勢…">
            <a:extLst>
              <a:ext uri="{FF2B5EF4-FFF2-40B4-BE49-F238E27FC236}">
                <a16:creationId xmlns="" xmlns:a16="http://schemas.microsoft.com/office/drawing/2014/main" id="{4BB5DDC6-C06E-7045-ADF1-4C169AC480E2}"/>
              </a:ext>
            </a:extLst>
          </p:cNvPr>
          <p:cNvSpPr txBox="1">
            <a:spLocks/>
          </p:cNvSpPr>
          <p:nvPr/>
        </p:nvSpPr>
        <p:spPr bwMode="auto">
          <a:xfrm>
            <a:off x="575816" y="1115351"/>
            <a:ext cx="6264696" cy="155648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9503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玩遊戲學十進位轉二進位</a:t>
            </a:r>
            <a:endParaRPr kumimoji="0" lang="en-US" altLang="zh-TW" sz="2800" b="1" baseline="0" dirty="0">
              <a:solidFill>
                <a:srgbClr val="95030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報 告 大 綱">
            <a:extLst>
              <a:ext uri="{FF2B5EF4-FFF2-40B4-BE49-F238E27FC236}">
                <a16:creationId xmlns="" xmlns:a16="http://schemas.microsoft.com/office/drawing/2014/main" id="{72B50682-0AF1-184B-A73C-5C4E1617486F}"/>
              </a:ext>
            </a:extLst>
          </p:cNvPr>
          <p:cNvSpPr txBox="1">
            <a:spLocks/>
          </p:cNvSpPr>
          <p:nvPr/>
        </p:nvSpPr>
        <p:spPr bwMode="auto">
          <a:xfrm>
            <a:off x="1583928" y="-180305"/>
            <a:ext cx="48245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" altLang="zh-TW" sz="36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Binary Game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8CD0D523-20AB-5228-8F36-9302C005D904}"/>
              </a:ext>
            </a:extLst>
          </p:cNvPr>
          <p:cNvSpPr txBox="1"/>
          <p:nvPr/>
        </p:nvSpPr>
        <p:spPr>
          <a:xfrm>
            <a:off x="1473690" y="6085549"/>
            <a:ext cx="7632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3200" baseline="0" dirty="0">
                <a:effectLst/>
                <a:latin typeface="TimesNewRomanPSMT"/>
                <a:hlinkClick r:id="rId2"/>
              </a:rPr>
              <a:t>https://games.penjee.com/binary-bonanza/</a:t>
            </a:r>
            <a:r>
              <a:rPr lang="zh-TW" altLang="en-US" sz="3200" baseline="0" dirty="0">
                <a:effectLst/>
                <a:latin typeface="TimesNewRomanPSMT"/>
              </a:rPr>
              <a:t> </a:t>
            </a:r>
            <a:endParaRPr lang="en" altLang="zh-TW" sz="3200" baseline="0" dirty="0">
              <a:effectLst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A8A860E9-05ED-A2AC-5C8D-DD6F031EB3DD}"/>
              </a:ext>
            </a:extLst>
          </p:cNvPr>
          <p:cNvSpPr txBox="1"/>
          <p:nvPr/>
        </p:nvSpPr>
        <p:spPr>
          <a:xfrm>
            <a:off x="1075419" y="1756999"/>
            <a:ext cx="84293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baseline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關卡模式：須消除完該關卡所有十進位數字。</a:t>
            </a:r>
            <a:endParaRPr lang="en-US" altLang="zh-TW" sz="3200" b="1" baseline="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b="1" baseline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限時模式：須在時限內消除完該關卡所有十</a:t>
            </a:r>
            <a:endParaRPr lang="en-US" altLang="zh-TW" sz="3200" b="1" baseline="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</a:t>
            </a:r>
            <a:r>
              <a:rPr lang="zh-TW" altLang="en-US" sz="3200" b="1" baseline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進位數字即過關。  </a:t>
            </a:r>
          </a:p>
          <a:p>
            <a:r>
              <a:rPr lang="zh-TW" altLang="en-US" sz="3200" b="1" baseline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="" xmlns:a16="http://schemas.microsoft.com/office/drawing/2014/main" id="{F142A97D-8BBC-04FF-5B83-848136BB5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12" y="3600450"/>
            <a:ext cx="8558799" cy="23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4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報 告 大 綱">
            <a:extLst>
              <a:ext uri="{FF2B5EF4-FFF2-40B4-BE49-F238E27FC236}">
                <a16:creationId xmlns="" xmlns:a16="http://schemas.microsoft.com/office/drawing/2014/main" id="{D508E870-9445-BC42-AA63-0C990BBE6154}"/>
              </a:ext>
            </a:extLst>
          </p:cNvPr>
          <p:cNvSpPr txBox="1">
            <a:spLocks/>
          </p:cNvSpPr>
          <p:nvPr/>
        </p:nvSpPr>
        <p:spPr bwMode="auto">
          <a:xfrm>
            <a:off x="719832" y="-215974"/>
            <a:ext cx="5832649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資料數位化原理與方法</a:t>
            </a:r>
          </a:p>
        </p:txBody>
      </p:sp>
      <p:sp>
        <p:nvSpPr>
          <p:cNvPr id="72" name="Text Box 36">
            <a:extLst>
              <a:ext uri="{FF2B5EF4-FFF2-40B4-BE49-F238E27FC236}">
                <a16:creationId xmlns="" xmlns:a16="http://schemas.microsoft.com/office/drawing/2014/main" id="{A47F4BA4-3A75-0741-A945-69045EEE474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51994" y="6287150"/>
            <a:ext cx="340847" cy="5233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hangingPunct="1">
              <a:defRPr/>
            </a:pPr>
            <a:r>
              <a:rPr lang="zh-TW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3" name="Rectangle 12">
            <a:extLst>
              <a:ext uri="{FF2B5EF4-FFF2-40B4-BE49-F238E27FC236}">
                <a16:creationId xmlns="" xmlns:a16="http://schemas.microsoft.com/office/drawing/2014/main" id="{DBE13454-7EA5-574A-946D-A845A1374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1482321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1.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數位化的概念</a:t>
            </a:r>
          </a:p>
        </p:txBody>
      </p:sp>
      <p:sp>
        <p:nvSpPr>
          <p:cNvPr id="74" name="Rectangle 12">
            <a:extLst>
              <a:ext uri="{FF2B5EF4-FFF2-40B4-BE49-F238E27FC236}">
                <a16:creationId xmlns="" xmlns:a16="http://schemas.microsoft.com/office/drawing/2014/main" id="{2D27CDCB-2730-A948-A9A0-B4DCF1DC0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2514286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2.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數字系統</a:t>
            </a:r>
          </a:p>
        </p:txBody>
      </p:sp>
      <p:sp>
        <p:nvSpPr>
          <p:cNvPr id="75" name="Rectangle 12">
            <a:extLst>
              <a:ext uri="{FF2B5EF4-FFF2-40B4-BE49-F238E27FC236}">
                <a16:creationId xmlns="" xmlns:a16="http://schemas.microsoft.com/office/drawing/2014/main" id="{6E5D55F6-2692-A945-90DF-B30AB4642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3522398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3.</a:t>
            </a: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文字資料數位化</a:t>
            </a:r>
          </a:p>
        </p:txBody>
      </p:sp>
      <p:sp>
        <p:nvSpPr>
          <p:cNvPr id="76" name="Rectangle 12">
            <a:extLst>
              <a:ext uri="{FF2B5EF4-FFF2-40B4-BE49-F238E27FC236}">
                <a16:creationId xmlns="" xmlns:a16="http://schemas.microsoft.com/office/drawing/2014/main" id="{6C6DEF54-8472-C34C-A6B3-1D2810378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4543013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4.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聲音數位化</a:t>
            </a:r>
          </a:p>
        </p:txBody>
      </p:sp>
      <p:sp>
        <p:nvSpPr>
          <p:cNvPr id="77" name="Rectangle 12">
            <a:extLst>
              <a:ext uri="{FF2B5EF4-FFF2-40B4-BE49-F238E27FC236}">
                <a16:creationId xmlns="" xmlns:a16="http://schemas.microsoft.com/office/drawing/2014/main" id="{CAF1CC0D-E0AD-0B41-BC79-88F7DC13C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5551125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5.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影像數位化</a:t>
            </a:r>
          </a:p>
        </p:txBody>
      </p:sp>
    </p:spTree>
    <p:extLst>
      <p:ext uri="{BB962C8B-B14F-4D97-AF65-F5344CB8AC3E}">
        <p14:creationId xmlns:p14="http://schemas.microsoft.com/office/powerpoint/2010/main" val="2013000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08297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文字資料數位化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935856" y="1368233"/>
            <a:ext cx="8161162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電腦可以儲存與處理文字資料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包含中文、英文、符號等類型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，將每一個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文字資料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對應一個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二進位碼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來作識別。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將文字資料轉換成二進位碼的系統是一種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編碼系統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常用的編碼系統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ASCII</a:t>
            </a:r>
          </a:p>
          <a:p>
            <a:pPr lvl="1" algn="just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Big-5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碼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Unicode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2" name="圖片 5">
            <a:hlinkClick r:id="rId2"/>
            <a:extLst>
              <a:ext uri="{FF2B5EF4-FFF2-40B4-BE49-F238E27FC236}">
                <a16:creationId xmlns="" xmlns:a16="http://schemas.microsoft.com/office/drawing/2014/main" id="{AF199464-0011-24C8-FA41-F1406310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280673" y="107727"/>
            <a:ext cx="1730156" cy="10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8211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01597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ASCII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95574" y="1440210"/>
            <a:ext cx="8377186" cy="49685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美國資訊交換標準碼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(American Standard Code for Information Interchange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簡稱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ASCII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 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ASCII code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由</a:t>
            </a:r>
            <a:r>
              <a:rPr kumimoji="0" lang="zh-TW" altLang="en-US" sz="3200" b="1" u="sng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美國國家標準局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制訂，以 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 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來表示一個字元，最多可達 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256 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個字元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，用來表示大小寫的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英文字母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阿拉伯數字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及多種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常用符號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4955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23888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文字資料數位化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D655D8F7-A9E9-E88B-DC77-BD6D2A36A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90" y="1044500"/>
            <a:ext cx="6584826" cy="565229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954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ASCII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65970" y="1992442"/>
            <a:ext cx="4608512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當按下鍵盤的</a:t>
            </a:r>
            <a:r>
              <a: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鍵，電腦就會將其轉換成</a:t>
            </a:r>
            <a:r>
              <a: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ASCII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二進位碼</a:t>
            </a:r>
            <a:r>
              <a:rPr kumimoji="0" lang="en-US" altLang="zh-TW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(01000001)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進行處理。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再以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二進位碼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對照 </a:t>
            </a:r>
            <a:r>
              <a: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ASCII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後，輸出該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對應值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於螢幕上。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CC3B03-B8A5-0744-8AD3-D2C44C4F6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320" y="1450267"/>
            <a:ext cx="4456378" cy="481447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F273EDF0-5587-C446-86C1-150C02919A9F}"/>
              </a:ext>
            </a:extLst>
          </p:cNvPr>
          <p:cNvSpPr/>
          <p:nvPr/>
        </p:nvSpPr>
        <p:spPr bwMode="auto">
          <a:xfrm>
            <a:off x="8712720" y="5112618"/>
            <a:ext cx="28803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x-none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0081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ASCII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48885" y="1368369"/>
            <a:ext cx="9182854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常有人將電腦所能顯示的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256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個字元統稱為 </a:t>
            </a:r>
            <a:r>
              <a: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ASCII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碼，但嚴格來說，</a:t>
            </a:r>
            <a:r>
              <a:rPr kumimoji="0" lang="en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ASCII 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碼僅有 </a:t>
            </a:r>
            <a:r>
              <a: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128 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個字元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代碼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至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127)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而 </a:t>
            </a:r>
            <a:r>
              <a: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PC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 字元集則是從代碼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至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255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，其代碼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128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至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255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的部份，則通常稱為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擴充的 </a:t>
            </a:r>
            <a:r>
              <a:rPr kumimoji="0" lang="en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ASCII 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字元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2" name="圖片 5">
            <a:hlinkClick r:id="rId2"/>
            <a:extLst>
              <a:ext uri="{FF2B5EF4-FFF2-40B4-BE49-F238E27FC236}">
                <a16:creationId xmlns="" xmlns:a16="http://schemas.microsoft.com/office/drawing/2014/main" id="{CAC61A29-0659-A80C-4CA1-37CA1CE4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3" b="73730" l="14063" r="86230">
                        <a14:foregroundMark x1="22559" y1="43457" x2="73926" y2="56738"/>
                        <a14:foregroundMark x1="25488" y1="37598" x2="65723" y2="64063"/>
                        <a14:foregroundMark x1="65723" y1="64063" x2="29883" y2="37598"/>
                        <a14:foregroundMark x1="22559" y1="31641" x2="64844" y2="61133"/>
                        <a14:foregroundMark x1="64844" y1="61133" x2="21094" y2="47852"/>
                        <a14:foregroundMark x1="34180" y1="32129" x2="78711" y2="48633"/>
                        <a14:foregroundMark x1="78711" y1="48633" x2="36426" y2="69727"/>
                        <a14:foregroundMark x1="36426" y1="69727" x2="58887" y2="27832"/>
                        <a14:foregroundMark x1="58887" y1="27832" x2="76074" y2="71875"/>
                        <a14:foregroundMark x1="76074" y1="71875" x2="65137" y2="7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3759224" y="4591376"/>
            <a:ext cx="2217192" cy="13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5D9B8A5A-2186-8029-6FFE-DFD748C0EC1F}"/>
              </a:ext>
            </a:extLst>
          </p:cNvPr>
          <p:cNvSpPr txBox="1"/>
          <p:nvPr/>
        </p:nvSpPr>
        <p:spPr>
          <a:xfrm>
            <a:off x="3931716" y="5910852"/>
            <a:ext cx="2217192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什麼是</a:t>
            </a:r>
            <a:r>
              <a:rPr lang="en" altLang="zh-TW" sz="4000" b="1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ASCII </a:t>
            </a:r>
          </a:p>
        </p:txBody>
      </p:sp>
    </p:spTree>
    <p:extLst>
      <p:ext uri="{BB962C8B-B14F-4D97-AF65-F5344CB8AC3E}">
        <p14:creationId xmlns:p14="http://schemas.microsoft.com/office/powerpoint/2010/main" val="2488466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159992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Big-5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碼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07542" y="1512218"/>
            <a:ext cx="5496866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1984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年，我國資訊工業策進會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(Institute for Information Industry)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</a:t>
            </a:r>
            <a:r>
              <a: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編碼方式，制訂了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Big-5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碼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(Big-5 code)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中文編碼系統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Big-5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碼可以表示</a:t>
            </a:r>
            <a:r>
              <a: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萬多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中文字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標點符號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注音符號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全形英文字母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目前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Big-5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碼廣泛使用在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臺灣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香港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等地。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BDA2AC-0C5B-D74E-87FF-5B44AED0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780" y="1296194"/>
            <a:ext cx="2896411" cy="518457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1164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23888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pic>
        <p:nvPicPr>
          <p:cNvPr id="7" name="圖片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AFD564CC-BAF4-7C41-A445-1C2DB021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69" y="219974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◎ 電腦輔助學習趨勢…">
            <a:extLst>
              <a:ext uri="{FF2B5EF4-FFF2-40B4-BE49-F238E27FC236}">
                <a16:creationId xmlns="" xmlns:a16="http://schemas.microsoft.com/office/drawing/2014/main" id="{210346C9-182D-564A-A0FD-07C5CC7A1F70}"/>
              </a:ext>
            </a:extLst>
          </p:cNvPr>
          <p:cNvSpPr txBox="1">
            <a:spLocks/>
          </p:cNvSpPr>
          <p:nvPr/>
        </p:nvSpPr>
        <p:spPr bwMode="auto">
          <a:xfrm>
            <a:off x="424959" y="1368202"/>
            <a:ext cx="8292727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想想看，中文字典中收錄的字約達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4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萬個， 若要將這些中文字全部編列完， 需要多少個位元呢？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14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個位元有 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16,384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種變化。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15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個位元有 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32,768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種變化。 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個位元有 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65,536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種變化。 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因此中文是以 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word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（字組）為單位，一個 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word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由 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個位元組成，也就是全形字。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3354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727944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Unicode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07542" y="1584226"/>
            <a:ext cx="4704778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Unicode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編碼系統又稱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萬國碼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、統一碼或萬用碼，為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1991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年美國制訂的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全球通用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文字編碼系統。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Unicode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 </a:t>
            </a:r>
            <a:r>
              <a: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 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來表示一個字元，因此共可表示 </a:t>
            </a:r>
            <a:r>
              <a: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65,536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個字元或符號，可涵蓋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各國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常用的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文字、字母及符號。</a:t>
            </a:r>
            <a:endParaRPr kumimoji="0" lang="en-US" altLang="zh-TW" sz="30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B42260-A4AB-5C41-9FCC-AED3D69A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336" y="1469014"/>
            <a:ext cx="4176464" cy="501175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67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11920" y="-143966"/>
            <a:ext cx="396044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數位化的概念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15776" y="1116509"/>
            <a:ext cx="941658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資料數位化，除了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可備份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來達到較好的保存，也進行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編修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傳遞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，或是分析數位資料，來擴展其價值 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A42D4C9A-690C-B953-2A8B-500A0EB9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2174211"/>
            <a:ext cx="5184576" cy="488329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2246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報 告 大 綱">
            <a:extLst>
              <a:ext uri="{FF2B5EF4-FFF2-40B4-BE49-F238E27FC236}">
                <a16:creationId xmlns="" xmlns:a16="http://schemas.microsoft.com/office/drawing/2014/main" id="{D508E870-9445-BC42-AA63-0C990BBE6154}"/>
              </a:ext>
            </a:extLst>
          </p:cNvPr>
          <p:cNvSpPr txBox="1">
            <a:spLocks/>
          </p:cNvSpPr>
          <p:nvPr/>
        </p:nvSpPr>
        <p:spPr bwMode="auto">
          <a:xfrm>
            <a:off x="719832" y="-215974"/>
            <a:ext cx="5832649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資料數位化原理與方法</a:t>
            </a:r>
          </a:p>
        </p:txBody>
      </p:sp>
      <p:sp>
        <p:nvSpPr>
          <p:cNvPr id="72" name="Text Box 36">
            <a:extLst>
              <a:ext uri="{FF2B5EF4-FFF2-40B4-BE49-F238E27FC236}">
                <a16:creationId xmlns="" xmlns:a16="http://schemas.microsoft.com/office/drawing/2014/main" id="{A47F4BA4-3A75-0741-A945-69045EEE474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51994" y="6287150"/>
            <a:ext cx="340847" cy="5233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hangingPunct="1">
              <a:defRPr/>
            </a:pPr>
            <a:r>
              <a:rPr lang="zh-TW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3" name="Rectangle 12">
            <a:extLst>
              <a:ext uri="{FF2B5EF4-FFF2-40B4-BE49-F238E27FC236}">
                <a16:creationId xmlns="" xmlns:a16="http://schemas.microsoft.com/office/drawing/2014/main" id="{AE22CEC9-8C87-2A47-9E52-A94D4070F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1482321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1.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數位化的概念</a:t>
            </a:r>
          </a:p>
        </p:txBody>
      </p:sp>
      <p:sp>
        <p:nvSpPr>
          <p:cNvPr id="74" name="Rectangle 12">
            <a:extLst>
              <a:ext uri="{FF2B5EF4-FFF2-40B4-BE49-F238E27FC236}">
                <a16:creationId xmlns="" xmlns:a16="http://schemas.microsoft.com/office/drawing/2014/main" id="{0A0D47BD-5FC6-CC4C-A442-4D203EAAF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2514286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2.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數字系統</a:t>
            </a:r>
          </a:p>
        </p:txBody>
      </p:sp>
      <p:sp>
        <p:nvSpPr>
          <p:cNvPr id="75" name="Rectangle 12">
            <a:extLst>
              <a:ext uri="{FF2B5EF4-FFF2-40B4-BE49-F238E27FC236}">
                <a16:creationId xmlns="" xmlns:a16="http://schemas.microsoft.com/office/drawing/2014/main" id="{B906B76D-9828-4247-85F2-F3EE5ABB7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3522398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3.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文字資料數位化</a:t>
            </a:r>
          </a:p>
        </p:txBody>
      </p:sp>
      <p:sp>
        <p:nvSpPr>
          <p:cNvPr id="76" name="Rectangle 12">
            <a:extLst>
              <a:ext uri="{FF2B5EF4-FFF2-40B4-BE49-F238E27FC236}">
                <a16:creationId xmlns="" xmlns:a16="http://schemas.microsoft.com/office/drawing/2014/main" id="{8DB09867-A5CB-7C43-806A-28B2423E0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4543013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4.</a:t>
            </a: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聲音數位化</a:t>
            </a:r>
          </a:p>
        </p:txBody>
      </p:sp>
      <p:sp>
        <p:nvSpPr>
          <p:cNvPr id="77" name="Rectangle 12">
            <a:extLst>
              <a:ext uri="{FF2B5EF4-FFF2-40B4-BE49-F238E27FC236}">
                <a16:creationId xmlns="" xmlns:a16="http://schemas.microsoft.com/office/drawing/2014/main" id="{782C6940-DBD6-4A49-822E-267BEF81C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5551125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5.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影像數位化</a:t>
            </a:r>
          </a:p>
        </p:txBody>
      </p:sp>
    </p:spTree>
    <p:extLst>
      <p:ext uri="{BB962C8B-B14F-4D97-AF65-F5344CB8AC3E}">
        <p14:creationId xmlns:p14="http://schemas.microsoft.com/office/powerpoint/2010/main" val="13292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727944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聲音數位化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1410299"/>
            <a:ext cx="9145016" cy="140415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人類能聽到各種聲音，是它的物理現象以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空氣的</a:t>
            </a:r>
            <a:endParaRPr kumimoji="0" lang="en-US" altLang="zh-TW" sz="32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波動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來刺激耳膜，並傳遞到大腦處理產生聽覺。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聲音的三要素：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響度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音調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音色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D78FEE-3C10-F545-8EA4-813226400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5" t="30769"/>
          <a:stretch/>
        </p:blipFill>
        <p:spPr>
          <a:xfrm>
            <a:off x="173031" y="4284526"/>
            <a:ext cx="9691817" cy="219624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E9A0809-825B-E742-802D-88DF666663D1}"/>
              </a:ext>
            </a:extLst>
          </p:cNvPr>
          <p:cNvSpPr txBox="1"/>
          <p:nvPr/>
        </p:nvSpPr>
        <p:spPr>
          <a:xfrm>
            <a:off x="173031" y="3407460"/>
            <a:ext cx="10136108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響度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：聲音的強弱，與振幅有關，振幅越大響度越強。 </a:t>
            </a:r>
          </a:p>
          <a:p>
            <a:endParaRPr kumimoji="1"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7901479" y="510031"/>
            <a:ext cx="1944216" cy="381976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just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聲音的三要素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0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6812860" y="432098"/>
            <a:ext cx="1107772" cy="59707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9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0CD085A-6B1E-F140-A33F-6913C6F1BE79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聲音數位化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E76706-6BD3-AE4B-A1D7-8F3C3C067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6" t="35841"/>
          <a:stretch/>
        </p:blipFill>
        <p:spPr>
          <a:xfrm>
            <a:off x="359792" y="4166380"/>
            <a:ext cx="8517133" cy="1882341"/>
          </a:xfrm>
          <a:prstGeom prst="rect">
            <a:avLst/>
          </a:prstGeom>
        </p:spPr>
      </p:pic>
      <p:sp>
        <p:nvSpPr>
          <p:cNvPr id="7" name="◎ 電腦輔助學習趨勢…">
            <a:extLst>
              <a:ext uri="{FF2B5EF4-FFF2-40B4-BE49-F238E27FC236}">
                <a16:creationId xmlns="" xmlns:a16="http://schemas.microsoft.com/office/drawing/2014/main" id="{BE1DA716-5F4D-5544-95F0-7E3C627CEE0A}"/>
              </a:ext>
            </a:extLst>
          </p:cNvPr>
          <p:cNvSpPr txBox="1">
            <a:spLocks/>
          </p:cNvSpPr>
          <p:nvPr/>
        </p:nvSpPr>
        <p:spPr bwMode="auto">
          <a:xfrm>
            <a:off x="359792" y="1135991"/>
            <a:ext cx="8953250" cy="140415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聲音的三要素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聲音包含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響度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音調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音色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等三個要素。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4627747C-8207-0740-8078-C44ADB366047}"/>
              </a:ext>
            </a:extLst>
          </p:cNvPr>
          <p:cNvSpPr txBox="1"/>
          <p:nvPr/>
        </p:nvSpPr>
        <p:spPr>
          <a:xfrm>
            <a:off x="364574" y="2751451"/>
            <a:ext cx="9572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音調</a:t>
            </a:r>
            <a:r>
              <a:rPr kumimoji="0" lang="zh-TW" altLang="en-US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：聲音的高低，與頻率有關，頻率越高音調越高。</a:t>
            </a:r>
            <a:endParaRPr kumimoji="0" lang="en-US" altLang="zh-TW" sz="30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r>
              <a:rPr kumimoji="0" lang="zh-TW" altLang="en-US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人耳可以聽到的頻率大約在 </a:t>
            </a:r>
            <a:r>
              <a:rPr kumimoji="0" lang="en-US" altLang="zh-TW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20</a:t>
            </a:r>
            <a:r>
              <a:rPr kumimoji="0" lang="en" altLang="zh-TW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Hz ∼ 20,000Hz</a:t>
            </a:r>
            <a:r>
              <a:rPr kumimoji="0" lang="zh-TW" altLang="en-US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 </a:t>
            </a:r>
          </a:p>
          <a:p>
            <a:endParaRPr kumimoji="1" lang="zh-TW" altLang="en-US" sz="3000" dirty="0"/>
          </a:p>
        </p:txBody>
      </p:sp>
      <p:sp>
        <p:nvSpPr>
          <p:cNvPr id="11" name="矩形 10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902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聲音數位化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D0BED0-9A26-CC41-B75E-627C05744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40511"/>
          <a:stretch/>
        </p:blipFill>
        <p:spPr>
          <a:xfrm>
            <a:off x="279492" y="4543063"/>
            <a:ext cx="9521640" cy="2052228"/>
          </a:xfrm>
          <a:prstGeom prst="rect">
            <a:avLst/>
          </a:prstGeom>
        </p:spPr>
      </p:pic>
      <p:sp>
        <p:nvSpPr>
          <p:cNvPr id="6" name="◎ 電腦輔助學習趨勢…">
            <a:extLst>
              <a:ext uri="{FF2B5EF4-FFF2-40B4-BE49-F238E27FC236}">
                <a16:creationId xmlns="" xmlns:a16="http://schemas.microsoft.com/office/drawing/2014/main" id="{ACAC0D9B-D2D4-3446-AB99-0D09845F6329}"/>
              </a:ext>
            </a:extLst>
          </p:cNvPr>
          <p:cNvSpPr txBox="1">
            <a:spLocks/>
          </p:cNvSpPr>
          <p:nvPr/>
        </p:nvSpPr>
        <p:spPr bwMode="auto">
          <a:xfrm>
            <a:off x="695574" y="1260190"/>
            <a:ext cx="9105558" cy="140415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聲音的三要素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聲音包含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響度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音調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音色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等三個要素。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7AF08CBE-FE24-3B43-96D1-56E4FBC75477}"/>
              </a:ext>
            </a:extLst>
          </p:cNvPr>
          <p:cNvSpPr txBox="1"/>
          <p:nvPr/>
        </p:nvSpPr>
        <p:spPr>
          <a:xfrm>
            <a:off x="279492" y="2898257"/>
            <a:ext cx="9521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音色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：聲音的特色，與波形有關；我們之所以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. </a:t>
            </a:r>
          </a:p>
          <a:p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能辨別不同的聲音，是因為音色不同 。 </a:t>
            </a:r>
          </a:p>
        </p:txBody>
      </p:sp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7413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DE85E7D-A890-76D1-B162-91A71A6DF735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聲音數位化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7AF08CBE-FE24-3B43-96D1-56E4FBC75477}"/>
              </a:ext>
            </a:extLst>
          </p:cNvPr>
          <p:cNvSpPr txBox="1"/>
          <p:nvPr/>
        </p:nvSpPr>
        <p:spPr>
          <a:xfrm>
            <a:off x="279491" y="1292126"/>
            <a:ext cx="98011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實作練習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網頁左右兩邊可選擇不同的樂器，在同樣的音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階時，可看見不一樣的波形、聽見不同的音色。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F520E3E-5C37-44B8-8BC1-8E44F263A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36" y="3389414"/>
            <a:ext cx="6555614" cy="280316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6560E50E-DE2C-D347-5892-7298E3078685}"/>
              </a:ext>
            </a:extLst>
          </p:cNvPr>
          <p:cNvSpPr txBox="1"/>
          <p:nvPr/>
        </p:nvSpPr>
        <p:spPr>
          <a:xfrm>
            <a:off x="2462252" y="6192738"/>
            <a:ext cx="574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4000" dirty="0">
                <a:effectLst/>
                <a:latin typeface="TimesNewRomanPSMT"/>
                <a:hlinkClick r:id="rId3"/>
              </a:rPr>
              <a:t>https://url-m4h0.hle.com.tw/9b-5-7</a:t>
            </a:r>
            <a:r>
              <a:rPr lang="zh-TW" altLang="en-US" sz="4000" dirty="0">
                <a:effectLst/>
                <a:latin typeface="TimesNewRomanPSMT"/>
                <a:hlinkClick r:id="rId3"/>
              </a:rPr>
              <a:t>  </a:t>
            </a:r>
            <a:r>
              <a:rPr lang="en" altLang="zh-TW" sz="4000" dirty="0">
                <a:effectLst/>
                <a:latin typeface="TimesNewRomanPSMT"/>
                <a:hlinkClick r:id="rId3"/>
              </a:rPr>
              <a:t> </a:t>
            </a:r>
            <a:endParaRPr lang="en" altLang="zh-TW" sz="4000" dirty="0">
              <a:effectLst/>
            </a:endParaRP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7232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DE85E7D-A890-76D1-B162-91A71A6DF735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439912" y="-180305"/>
            <a:ext cx="36004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聲音數位化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7AF08CBE-FE24-3B43-96D1-56E4FBC75477}"/>
              </a:ext>
            </a:extLst>
          </p:cNvPr>
          <p:cNvSpPr txBox="1"/>
          <p:nvPr/>
        </p:nvSpPr>
        <p:spPr>
          <a:xfrm>
            <a:off x="279492" y="1292126"/>
            <a:ext cx="9521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實作練習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音調產生器 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6560E50E-DE2C-D347-5892-7298E3078685}"/>
              </a:ext>
            </a:extLst>
          </p:cNvPr>
          <p:cNvSpPr txBox="1"/>
          <p:nvPr/>
        </p:nvSpPr>
        <p:spPr>
          <a:xfrm>
            <a:off x="2462252" y="5888877"/>
            <a:ext cx="574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4800" dirty="0">
                <a:effectLst/>
                <a:latin typeface="TimesNewRomanPSMT"/>
                <a:hlinkClick r:id="rId2"/>
              </a:rPr>
              <a:t>https://onlinetonegenerator.com/</a:t>
            </a:r>
            <a:r>
              <a:rPr lang="zh-TW" altLang="en-US" sz="4800" dirty="0">
                <a:effectLst/>
                <a:latin typeface="TimesNewRomanPSMT"/>
              </a:rPr>
              <a:t> </a:t>
            </a:r>
            <a:endParaRPr kumimoji="1" lang="zh-TW" altLang="en-US" sz="4800" dirty="0"/>
          </a:p>
        </p:txBody>
      </p:sp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4B37918F-BBE0-E31B-6235-836EDAA49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53" y="1503362"/>
            <a:ext cx="3984010" cy="41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38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86384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聲音數位化的方法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719832" y="792138"/>
            <a:ext cx="8161162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自然界的聲音是由物體振動而產生，屬於連續性的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類比訊號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，數位化須將傳統的聲波用 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 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 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的數位格式來儲存。 </a:t>
            </a: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將聲音從類比訊號轉換成數位訊號的過程，稱為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聲音數位化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 </a:t>
            </a:r>
            <a:endParaRPr kumimoji="0" lang="zh-TW" altLang="en-US" sz="3200" b="1" baseline="0" dirty="0">
              <a:solidFill>
                <a:srgbClr val="95030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聲音數位化的過程：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取樣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sampling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量化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quantize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編碼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(encoding) </a:t>
            </a: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3453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B08993CF-D8B3-45FC-5FFA-5E1A3BCD4FFC}"/>
              </a:ext>
            </a:extLst>
          </p:cNvPr>
          <p:cNvGrpSpPr/>
          <p:nvPr/>
        </p:nvGrpSpPr>
        <p:grpSpPr>
          <a:xfrm>
            <a:off x="215776" y="2016274"/>
            <a:ext cx="9577064" cy="3953977"/>
            <a:chOff x="471265" y="1909563"/>
            <a:chExt cx="9897639" cy="3953977"/>
          </a:xfrm>
        </p:grpSpPr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C6A8CA2A-3D69-7056-0CDB-4D07D693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65" y="1944266"/>
              <a:ext cx="5964757" cy="3517238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92440B3F-718E-8087-6E6B-769E0DD56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" r="6142"/>
            <a:stretch/>
          </p:blipFill>
          <p:spPr>
            <a:xfrm>
              <a:off x="5328344" y="1909563"/>
              <a:ext cx="5040560" cy="3953977"/>
            </a:xfrm>
            <a:prstGeom prst="rect">
              <a:avLst/>
            </a:prstGeom>
          </p:spPr>
        </p:pic>
      </p:grp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9CBC1615-CC53-65D6-4FCA-417C9CFCA1CE}"/>
              </a:ext>
            </a:extLst>
          </p:cNvPr>
          <p:cNvSpPr txBox="1">
            <a:spLocks/>
          </p:cNvSpPr>
          <p:nvPr/>
        </p:nvSpPr>
        <p:spPr bwMode="auto">
          <a:xfrm>
            <a:off x="86384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聲音數位化的方法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40A22CF0-50F9-8392-D993-CD2F3B40ED6A}"/>
              </a:ext>
            </a:extLst>
          </p:cNvPr>
          <p:cNvSpPr txBox="1"/>
          <p:nvPr/>
        </p:nvSpPr>
        <p:spPr>
          <a:xfrm>
            <a:off x="2808064" y="5750037"/>
            <a:ext cx="5049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聲音數位化的過程</a:t>
            </a:r>
            <a:endParaRPr lang="zh-TW" altLang="en-US" sz="3200" dirty="0"/>
          </a:p>
        </p:txBody>
      </p:sp>
      <p:sp>
        <p:nvSpPr>
          <p:cNvPr id="12" name="矩形 11"/>
          <p:cNvSpPr/>
          <p:nvPr/>
        </p:nvSpPr>
        <p:spPr>
          <a:xfrm>
            <a:off x="8370625" y="21527"/>
            <a:ext cx="1710000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424688" y="52893"/>
            <a:ext cx="1188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156-157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5931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95574" y="1260190"/>
            <a:ext cx="8305178" cy="169218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取樣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是在類比聲音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固定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的時間間隔，取出音波訊號，而每秒音訊被取樣的次數稱為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取樣頻率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sampling rate</a:t>
            </a:r>
            <a:r>
              <a:rPr kumimoji="0" lang="en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單位是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赫茲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Hz)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r>
              <a:rPr kumimoji="0" lang="en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2C1EF1B5-E9E2-A0B1-DD90-ECD142FD69A6}"/>
              </a:ext>
            </a:extLst>
          </p:cNvPr>
          <p:cNvSpPr txBox="1">
            <a:spLocks/>
          </p:cNvSpPr>
          <p:nvPr/>
        </p:nvSpPr>
        <p:spPr bwMode="auto">
          <a:xfrm>
            <a:off x="86384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聲音的取樣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C3901ED6-56AE-AC0A-A0E8-CCE52A31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4" y="3096059"/>
            <a:ext cx="6404248" cy="38558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1893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9B7E5D44-70B0-1242-AC23-622B5D384CE7}"/>
              </a:ext>
            </a:extLst>
          </p:cNvPr>
          <p:cNvGrpSpPr/>
          <p:nvPr/>
        </p:nvGrpSpPr>
        <p:grpSpPr>
          <a:xfrm>
            <a:off x="431800" y="1215525"/>
            <a:ext cx="9001000" cy="5760044"/>
            <a:chOff x="611560" y="4003771"/>
            <a:chExt cx="8064000" cy="1859796"/>
          </a:xfrm>
        </p:grpSpPr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AE37E513-CDD8-1A41-8CBB-CBF730A85A85}"/>
                </a:ext>
              </a:extLst>
            </p:cNvPr>
            <p:cNvGrpSpPr/>
            <p:nvPr/>
          </p:nvGrpSpPr>
          <p:grpSpPr>
            <a:xfrm>
              <a:off x="611560" y="4003771"/>
              <a:ext cx="8064000" cy="1859796"/>
              <a:chOff x="3131840" y="2950715"/>
              <a:chExt cx="8064000" cy="1859796"/>
            </a:xfrm>
          </p:grpSpPr>
          <p:sp>
            <p:nvSpPr>
              <p:cNvPr id="17" name="圓角矩形 16">
                <a:extLst>
                  <a:ext uri="{FF2B5EF4-FFF2-40B4-BE49-F238E27FC236}">
                    <a16:creationId xmlns="" xmlns:a16="http://schemas.microsoft.com/office/drawing/2014/main" id="{AAE43DA2-BBD0-4740-9982-A5FC0D8A544E}"/>
                  </a:ext>
                </a:extLst>
              </p:cNvPr>
              <p:cNvSpPr/>
              <p:nvPr/>
            </p:nvSpPr>
            <p:spPr>
              <a:xfrm>
                <a:off x="3131840" y="3046511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標楷體" pitchFamily="65" charset="-120"/>
                  <a:cs typeface="Arial"/>
                  <a:sym typeface="Arial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="" xmlns:a16="http://schemas.microsoft.com/office/drawing/2014/main" id="{F5217EE4-BA7F-504A-B131-030FFAC46B76}"/>
                  </a:ext>
                </a:extLst>
              </p:cNvPr>
              <p:cNvSpPr/>
              <p:nvPr/>
            </p:nvSpPr>
            <p:spPr>
              <a:xfrm>
                <a:off x="3131841" y="2950715"/>
                <a:ext cx="1483776" cy="17297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baseline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小知識</a:t>
                </a:r>
                <a:endPara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D07E8289-3A21-0E40-882F-6A4F2024134E}"/>
                </a:ext>
              </a:extLst>
            </p:cNvPr>
            <p:cNvSpPr txBox="1"/>
            <p:nvPr/>
          </p:nvSpPr>
          <p:spPr>
            <a:xfrm>
              <a:off x="763048" y="4205309"/>
              <a:ext cx="7848000" cy="108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" altLang="zh-TW" sz="32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Hz(</a:t>
              </a:r>
              <a:r>
                <a:rPr kumimoji="0" lang="zh-TW" altLang="en-US" sz="32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赫茲</a:t>
              </a:r>
              <a:r>
                <a:rPr kumimoji="0" lang="en-US" altLang="zh-TW" sz="32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) 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頻率是指單位時間內事件重複發生的次數，採用國際單位制表示，其單位為赫茲</a:t>
              </a:r>
              <a:r>
                <a:rPr kumimoji="0" lang="en-US" altLang="zh-TW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kumimoji="0" lang="en" altLang="zh-TW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Hertz</a:t>
              </a:r>
              <a:r>
                <a:rPr kumimoji="0" lang="zh-TW" altLang="en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，</a:t>
              </a:r>
              <a:r>
                <a:rPr kumimoji="0" lang="zh-TW" altLang="en-US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簡稱 </a:t>
              </a:r>
              <a:r>
                <a:rPr kumimoji="0" lang="en" altLang="zh-TW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Hz)</a:t>
              </a:r>
              <a:r>
                <a:rPr kumimoji="0" lang="zh-TW" altLang="en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，</a:t>
              </a:r>
              <a:r>
                <a:rPr kumimoji="0" lang="zh-TW" altLang="en-US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是以德國物理學家</a:t>
              </a:r>
              <a:r>
                <a:rPr kumimoji="0" lang="zh-TW" altLang="en-US" sz="2800" b="1" u="sng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海因里希</a:t>
              </a:r>
              <a:r>
                <a:rPr kumimoji="0" lang="en-US" altLang="zh-TW" sz="2800" b="1" u="sng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.</a:t>
              </a:r>
              <a:r>
                <a:rPr kumimoji="0" lang="zh-TW" altLang="en-US" sz="2800" b="1" u="sng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赫茲</a:t>
              </a:r>
              <a:r>
                <a:rPr kumimoji="0" lang="zh-TW" altLang="en-US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命名，常用於描述樂音、電腦時鐘頻率與無線電波等。</a:t>
              </a:r>
              <a:endParaRPr kumimoji="0" lang="en-US" altLang="zh-TW" sz="28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如果一個聲音的頻率是 </a:t>
              </a:r>
              <a:r>
                <a:rPr kumimoji="0" lang="en-US" altLang="zh-TW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5</a:t>
              </a:r>
              <a:r>
                <a:rPr kumimoji="0" lang="en" altLang="zh-TW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Hz</a:t>
              </a:r>
              <a:r>
                <a:rPr kumimoji="0" lang="zh-TW" altLang="en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，</a:t>
              </a:r>
              <a:r>
                <a:rPr kumimoji="0" lang="zh-TW" altLang="en-US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代表每秒來回振動 </a:t>
              </a:r>
              <a:r>
                <a:rPr kumimoji="0" lang="en-US" altLang="zh-TW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5 </a:t>
              </a:r>
              <a:r>
                <a:rPr kumimoji="0" lang="zh-TW" altLang="en-US" sz="28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次。 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28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7E6E6E9-D9EF-ECC2-1710-EAEB01257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36" y="5073150"/>
            <a:ext cx="6220318" cy="1757751"/>
          </a:xfrm>
          <a:prstGeom prst="rect">
            <a:avLst/>
          </a:prstGeom>
        </p:spPr>
      </p:pic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A9EDD2BC-B65C-F683-6167-0A9D903192B6}"/>
              </a:ext>
            </a:extLst>
          </p:cNvPr>
          <p:cNvSpPr txBox="1">
            <a:spLocks/>
          </p:cNvSpPr>
          <p:nvPr/>
        </p:nvSpPr>
        <p:spPr bwMode="auto">
          <a:xfrm>
            <a:off x="86384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聲音的取樣</a:t>
            </a:r>
          </a:p>
        </p:txBody>
      </p:sp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4884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4B4FD81-948B-2A06-3D95-DD951ADF3406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11920" y="-143966"/>
            <a:ext cx="396044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數位化的概念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1260190"/>
            <a:ext cx="921702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電腦只能看懂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是受限於電腦的中央處理器結構設計，因為要儲存資料的裝置只有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兩種不同的狀態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，例如：檯燈的電路狀態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電源關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(0)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：低電壓，電源開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(1)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：高電壓。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54D52AFB-7568-2D4D-80E6-9D261AD72A7A}"/>
              </a:ext>
            </a:extLst>
          </p:cNvPr>
          <p:cNvSpPr txBox="1"/>
          <p:nvPr/>
        </p:nvSpPr>
        <p:spPr>
          <a:xfrm>
            <a:off x="4672815" y="6840810"/>
            <a:ext cx="1087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1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P</a:t>
            </a:r>
            <a:r>
              <a:rPr lang="zh-TW" altLang="en-US" sz="1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 </a:t>
            </a:r>
            <a:r>
              <a:rPr lang="en-US" altLang="zh-TW" sz="1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147</a:t>
            </a:r>
            <a:endParaRPr lang="en-US" altLang="zh-TW" sz="1400" b="1" baseline="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CDBCA5D-7658-6AA1-2AEE-FFFD39CFB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1" y="3487423"/>
            <a:ext cx="8070121" cy="335338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9305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778AD5BE-AF5C-3B46-4397-3E09A5835509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007864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聲音的取樣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75778" y="2721491"/>
            <a:ext cx="8377186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取樣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頻率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越高，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取樣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品質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就越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好，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所需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儲存空間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也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越大。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1E28EEB-4F35-F29B-8F91-72288D93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71" y="1108217"/>
            <a:ext cx="5400477" cy="608329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0180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007864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聲音的取樣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95574" y="1368202"/>
            <a:ext cx="8161162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常見的聲音的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取樣頻率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電話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每秒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8,000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次樣本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無線電廣播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每秒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22,050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次樣本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音樂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CD : 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每秒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44,100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次樣本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數位電視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每秒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48,000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次樣本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Font typeface="Wingdings" pitchFamily="2" charset="2"/>
              <a:buChar char="v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人類能聽到聲音的頻率範圍約為 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20</a:t>
            </a:r>
            <a:r>
              <a:rPr kumimoji="0" lang="en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Hz ∼ 20,000Hz 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之間。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872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863848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聲音的量化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47824" y="1080170"/>
            <a:ext cx="8856984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用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固定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的刻度來表示每個取樣樣本在特定時間點的強度。這種量化的刻度，稱為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位元深度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位元深度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越深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，取樣所呈現的量化數值就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越精細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E5DC500-DEE6-97A3-7FCD-C7ED2B8D9EA4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="" xmlns:a16="http://schemas.microsoft.com/office/drawing/2014/main" id="{FF7621D4-59BC-8D12-97A0-EB64CCF98D0F}"/>
              </a:ext>
            </a:extLst>
          </p:cNvPr>
          <p:cNvGrpSpPr/>
          <p:nvPr/>
        </p:nvGrpSpPr>
        <p:grpSpPr>
          <a:xfrm>
            <a:off x="863848" y="3342654"/>
            <a:ext cx="8640960" cy="5442372"/>
            <a:chOff x="611560" y="4003771"/>
            <a:chExt cx="8064001" cy="1489741"/>
          </a:xfrm>
        </p:grpSpPr>
        <p:grpSp>
          <p:nvGrpSpPr>
            <p:cNvPr id="9" name="群組 8">
              <a:extLst>
                <a:ext uri="{FF2B5EF4-FFF2-40B4-BE49-F238E27FC236}">
                  <a16:creationId xmlns="" xmlns:a16="http://schemas.microsoft.com/office/drawing/2014/main" id="{34CBD500-7D3C-4202-A744-3C507A022EF0}"/>
                </a:ext>
              </a:extLst>
            </p:cNvPr>
            <p:cNvGrpSpPr/>
            <p:nvPr/>
          </p:nvGrpSpPr>
          <p:grpSpPr>
            <a:xfrm>
              <a:off x="611560" y="4003771"/>
              <a:ext cx="8064000" cy="956041"/>
              <a:chOff x="3131840" y="2950715"/>
              <a:chExt cx="8064000" cy="956041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="" xmlns:a16="http://schemas.microsoft.com/office/drawing/2014/main" id="{23A68A6B-91BC-353C-E565-BC84487065F1}"/>
                  </a:ext>
                </a:extLst>
              </p:cNvPr>
              <p:cNvSpPr/>
              <p:nvPr/>
            </p:nvSpPr>
            <p:spPr>
              <a:xfrm>
                <a:off x="3131840" y="3046511"/>
                <a:ext cx="8064000" cy="860245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標楷體" pitchFamily="65" charset="-120"/>
                  <a:cs typeface="Arial"/>
                  <a:sym typeface="Arial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="" xmlns:a16="http://schemas.microsoft.com/office/drawing/2014/main" id="{89441595-E83E-4299-EC4F-A72FBC637A5F}"/>
                  </a:ext>
                </a:extLst>
              </p:cNvPr>
              <p:cNvSpPr/>
              <p:nvPr/>
            </p:nvSpPr>
            <p:spPr>
              <a:xfrm>
                <a:off x="3131841" y="2950715"/>
                <a:ext cx="1483776" cy="17297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baseline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小知識</a:t>
                </a:r>
                <a:endPara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p:grpSp>
        <p:sp>
          <p:nvSpPr>
            <p:cNvPr id="10" name="文字方塊 9">
              <a:extLst>
                <a:ext uri="{FF2B5EF4-FFF2-40B4-BE49-F238E27FC236}">
                  <a16:creationId xmlns="" xmlns:a16="http://schemas.microsoft.com/office/drawing/2014/main" id="{9B8E84BB-7DFB-85D4-0928-B9AAF1C5F13F}"/>
                </a:ext>
              </a:extLst>
            </p:cNvPr>
            <p:cNvSpPr txBox="1"/>
            <p:nvPr/>
          </p:nvSpPr>
          <p:spPr>
            <a:xfrm>
              <a:off x="827561" y="4227513"/>
              <a:ext cx="7848000" cy="126599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32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位元深度</a:t>
              </a:r>
              <a:r>
                <a:rPr kumimoji="0" lang="en-US" altLang="zh-TW" sz="32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kumimoji="0" lang="en" altLang="zh-TW" sz="32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bit depth) 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3200" b="1" kern="0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位元深度是指用多少位元來表示每個取樣值，量化的精度。位元深度越高，表示每個取樣值的可能數值範圍越大。 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2937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151880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聲音的量化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2BD66FDB-AFF1-8163-74EE-D53786045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8" y="1224186"/>
            <a:ext cx="8172908" cy="527654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F403970-E35F-B2AD-7A71-5981158E536D}"/>
              </a:ext>
            </a:extLst>
          </p:cNvPr>
          <p:cNvSpPr txBox="1"/>
          <p:nvPr/>
        </p:nvSpPr>
        <p:spPr>
          <a:xfrm>
            <a:off x="1871960" y="6615013"/>
            <a:ext cx="5690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2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 </a:t>
            </a:r>
            <a:r>
              <a:rPr kumimoji="0" lang="zh-TW" altLang="en-US" sz="2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位元、</a:t>
            </a:r>
            <a:r>
              <a:rPr kumimoji="0" lang="en-US" altLang="zh-TW" sz="2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 </a:t>
            </a:r>
            <a:r>
              <a:rPr kumimoji="0" lang="zh-TW" altLang="en-US" sz="2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位元與 </a:t>
            </a:r>
            <a:r>
              <a:rPr kumimoji="0" lang="en-US" altLang="zh-TW" sz="2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 </a:t>
            </a:r>
            <a:r>
              <a:rPr kumimoji="0" lang="zh-TW" altLang="en-US" sz="2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位元不同位元深度的曲線圖 </a:t>
            </a:r>
          </a:p>
        </p:txBody>
      </p:sp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1695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151880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聲音的量化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91679" y="1080170"/>
            <a:ext cx="9097266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提高位元深度則可以提升聲音的品質。聲音數位化常用是 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位元或 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位元來量化。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個位元來表示，將可以轉換為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256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(2</a:t>
            </a:r>
            <a:r>
              <a:rPr kumimoji="0" lang="en-US" altLang="zh-TW" sz="3400" b="1" baseline="30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種不同的數值。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個位元來表示，將可以轉換為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65,536</a:t>
            </a:r>
            <a:r>
              <a:rPr kumimoji="0" lang="en-US" altLang="zh-TW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(2</a:t>
            </a:r>
            <a:r>
              <a:rPr kumimoji="0" lang="en-US" altLang="zh-TW" sz="3400" b="1" baseline="30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</a:t>
            </a:r>
            <a:r>
              <a:rPr kumimoji="0" lang="en-US" altLang="zh-TW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種不同的數值。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日常生活中常見的 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MP3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音樂格式就是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使用 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個位元表示。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6857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151880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聲音的量化</a:t>
            </a:r>
          </a:p>
        </p:txBody>
      </p:sp>
      <p:pic>
        <p:nvPicPr>
          <p:cNvPr id="2" name="圖片 1">
            <a:hlinkClick r:id="rId2"/>
            <a:extLst>
              <a:ext uri="{FF2B5EF4-FFF2-40B4-BE49-F238E27FC236}">
                <a16:creationId xmlns="" xmlns:a16="http://schemas.microsoft.com/office/drawing/2014/main" id="{B3182CC6-0C2A-188D-95F5-FC5CD1FC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286000" y="3384426"/>
            <a:ext cx="3322264" cy="203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7F733ED5-D0B1-71E5-62F1-498E82168E22}"/>
              </a:ext>
            </a:extLst>
          </p:cNvPr>
          <p:cNvSpPr txBox="1"/>
          <p:nvPr/>
        </p:nvSpPr>
        <p:spPr>
          <a:xfrm>
            <a:off x="863616" y="1377728"/>
            <a:ext cx="8569183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Wingdings" pitchFamily="2" charset="2"/>
              <a:buChar char="n"/>
              <a:tabLst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位元深度越深，需要儲存的數據就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越多，就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需更多的儲存空間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 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974A2575-CCAE-60E7-3C41-4938985ECF2D}"/>
              </a:ext>
            </a:extLst>
          </p:cNvPr>
          <p:cNvSpPr txBox="1"/>
          <p:nvPr/>
        </p:nvSpPr>
        <p:spPr>
          <a:xfrm>
            <a:off x="935856" y="5544666"/>
            <a:ext cx="50391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3200" b="1" baseline="0" dirty="0">
                <a:solidFill>
                  <a:srgbClr val="0F0F0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聲音檔案的「解析度」</a:t>
            </a:r>
          </a:p>
        </p:txBody>
      </p:sp>
      <p:pic>
        <p:nvPicPr>
          <p:cNvPr id="9" name="圖片 8">
            <a:hlinkClick r:id="rId4"/>
            <a:extLst>
              <a:ext uri="{FF2B5EF4-FFF2-40B4-BE49-F238E27FC236}">
                <a16:creationId xmlns="" xmlns:a16="http://schemas.microsoft.com/office/drawing/2014/main" id="{A9808D22-072F-F44C-C486-EBC632A4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5760392" y="3482355"/>
            <a:ext cx="3322264" cy="203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1AFECC63-E6CB-2939-DD98-492B444A29BF}"/>
              </a:ext>
            </a:extLst>
          </p:cNvPr>
          <p:cNvSpPr txBox="1"/>
          <p:nvPr/>
        </p:nvSpPr>
        <p:spPr>
          <a:xfrm>
            <a:off x="6192440" y="5544665"/>
            <a:ext cx="28008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3200" b="1" baseline="0" dirty="0">
                <a:solidFill>
                  <a:srgbClr val="0F0F0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音訊檔案格式</a:t>
            </a:r>
          </a:p>
        </p:txBody>
      </p:sp>
      <p:sp>
        <p:nvSpPr>
          <p:cNvPr id="11" name="矩形 10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0549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151880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聲音的編碼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91679" y="1073554"/>
            <a:ext cx="9097266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音訊編碼就是將所取樣的數值，編成一長串 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 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的組合，再存成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數位檔案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DE097BD8-897A-B159-2EA7-C54034CEA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8" y="2347361"/>
            <a:ext cx="6657214" cy="4865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6043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BBBDB81E-36B7-E356-1CC4-2390B0D21445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007864" y="-108297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聲音的編碼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1188182"/>
            <a:ext cx="8737226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tabLst>
                <a:tab pos="1905000" algn="l"/>
              </a:tabLst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音樂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CD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，是以 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44,100Hz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的取樣頻率和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位元的取樣解析度，並用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雙聲道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來儲存音訊，所以 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30 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秒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的檔案大小需 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5,292,000Bytes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位元組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的儲存空間。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BA5E905-9B52-4467-4B5B-F629DF30E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2" y="3250314"/>
            <a:ext cx="8254813" cy="375332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163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9B7E5D44-70B0-1242-AC23-622B5D384CE7}"/>
              </a:ext>
            </a:extLst>
          </p:cNvPr>
          <p:cNvGrpSpPr/>
          <p:nvPr/>
        </p:nvGrpSpPr>
        <p:grpSpPr>
          <a:xfrm>
            <a:off x="431800" y="1215525"/>
            <a:ext cx="9170090" cy="5481269"/>
            <a:chOff x="611560" y="4003771"/>
            <a:chExt cx="8215488" cy="1859796"/>
          </a:xfrm>
        </p:grpSpPr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AE37E513-CDD8-1A41-8CBB-CBF730A85A85}"/>
                </a:ext>
              </a:extLst>
            </p:cNvPr>
            <p:cNvGrpSpPr/>
            <p:nvPr/>
          </p:nvGrpSpPr>
          <p:grpSpPr>
            <a:xfrm>
              <a:off x="611560" y="4003771"/>
              <a:ext cx="8064000" cy="1859796"/>
              <a:chOff x="3131840" y="2950715"/>
              <a:chExt cx="8064000" cy="1859796"/>
            </a:xfrm>
          </p:grpSpPr>
          <p:sp>
            <p:nvSpPr>
              <p:cNvPr id="17" name="圓角矩形 16">
                <a:extLst>
                  <a:ext uri="{FF2B5EF4-FFF2-40B4-BE49-F238E27FC236}">
                    <a16:creationId xmlns="" xmlns:a16="http://schemas.microsoft.com/office/drawing/2014/main" id="{AAE43DA2-BBD0-4740-9982-A5FC0D8A544E}"/>
                  </a:ext>
                </a:extLst>
              </p:cNvPr>
              <p:cNvSpPr/>
              <p:nvPr/>
            </p:nvSpPr>
            <p:spPr>
              <a:xfrm>
                <a:off x="3131840" y="3046511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標楷體" pitchFamily="65" charset="-120"/>
                  <a:cs typeface="Arial"/>
                  <a:sym typeface="Arial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="" xmlns:a16="http://schemas.microsoft.com/office/drawing/2014/main" id="{F5217EE4-BA7F-504A-B131-030FFAC46B76}"/>
                  </a:ext>
                </a:extLst>
              </p:cNvPr>
              <p:cNvSpPr/>
              <p:nvPr/>
            </p:nvSpPr>
            <p:spPr>
              <a:xfrm>
                <a:off x="3131841" y="2950715"/>
                <a:ext cx="1483776" cy="17297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baseline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小知識</a:t>
                </a:r>
                <a:endPara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D07E8289-3A21-0E40-882F-6A4F2024134E}"/>
                </a:ext>
              </a:extLst>
            </p:cNvPr>
            <p:cNvSpPr txBox="1"/>
            <p:nvPr/>
          </p:nvSpPr>
          <p:spPr>
            <a:xfrm>
              <a:off x="763048" y="4205309"/>
              <a:ext cx="8064000" cy="108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7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常見的數位聲音格式 </a:t>
              </a: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" altLang="zh-TW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MP3</a:t>
              </a: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：用壓縮演算法將人無法感知的聲音數據刪除，</a:t>
              </a:r>
              <a:endParaRPr kumimoji="0" lang="en-US" altLang="zh-TW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大幅減少儲存空間，但音質比 </a:t>
              </a:r>
              <a:r>
                <a:rPr kumimoji="0" lang="en" altLang="zh-TW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CD </a:t>
              </a: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差，檔案相  </a:t>
              </a:r>
              <a:endParaRPr kumimoji="0" lang="en-US" altLang="zh-TW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對比較小。 </a:t>
              </a:r>
              <a:endParaRPr kumimoji="0" lang="en" altLang="zh-TW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en-US" altLang="zh-TW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AAC</a:t>
              </a: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：用較好的壓縮演算法，比 </a:t>
              </a:r>
              <a:r>
                <a:rPr kumimoji="0" lang="en" altLang="zh-TW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MP3 </a:t>
              </a: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更小的檔案， </a:t>
              </a:r>
              <a:endParaRPr kumimoji="0" lang="en-US" altLang="zh-TW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並能保有較好的音質。</a:t>
              </a:r>
              <a:endParaRPr kumimoji="0" lang="en-US" altLang="zh-TW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-US" altLang="zh-TW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WAV</a:t>
              </a: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：用 </a:t>
              </a:r>
              <a:r>
                <a:rPr kumimoji="0" lang="en-US" altLang="zh-TW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PCM </a:t>
              </a: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編碼而沒有進行壓縮，盡可能保有原</a:t>
              </a:r>
              <a:endParaRPr kumimoji="0" lang="en-US" altLang="zh-TW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始聲音數據細節，音質較高，檔案比 </a:t>
              </a:r>
              <a:r>
                <a:rPr kumimoji="0" lang="en-US" altLang="zh-TW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MP3 </a:t>
              </a: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大。 </a:t>
              </a:r>
              <a:endParaRPr kumimoji="0" lang="en-US" altLang="zh-TW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" altLang="zh-TW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WM</a:t>
              </a:r>
              <a:r>
                <a:rPr kumimoji="0" lang="en-US" altLang="zh-TW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V</a:t>
              </a: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：針對網路傳輸聲音來開發，支援串流技術 ，</a:t>
              </a:r>
              <a:endParaRPr kumimoji="0" lang="en-US" altLang="zh-TW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27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並加入版權保護，可防止複製、限制播放次數。 </a:t>
              </a: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" altLang="zh-TW" sz="27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27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A9EDD2BC-B65C-F683-6167-0A9D903192B6}"/>
              </a:ext>
            </a:extLst>
          </p:cNvPr>
          <p:cNvSpPr txBox="1">
            <a:spLocks/>
          </p:cNvSpPr>
          <p:nvPr/>
        </p:nvSpPr>
        <p:spPr bwMode="auto">
          <a:xfrm>
            <a:off x="86384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數位聲音格式</a:t>
            </a:r>
          </a:p>
        </p:txBody>
      </p:sp>
      <p:pic>
        <p:nvPicPr>
          <p:cNvPr id="3" name="圖片 2">
            <a:hlinkClick r:id="rId2"/>
            <a:extLst>
              <a:ext uri="{FF2B5EF4-FFF2-40B4-BE49-F238E27FC236}">
                <a16:creationId xmlns="" xmlns:a16="http://schemas.microsoft.com/office/drawing/2014/main" id="{87B4A5F0-70C0-1851-DDA7-2AC8FAB7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052686" y="102044"/>
            <a:ext cx="1956178" cy="120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107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007864" y="-108297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聲音的編輯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75816" y="1728242"/>
            <a:ext cx="8737226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將聲音數位化的目的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儲存聲音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非線性編輯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Windows10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作業系統有內建的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播放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聲音檔軟體。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如果要對聲音檔做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剪輯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，就需要再加裝聲音編輯軟體。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11">
            <a:hlinkClick r:id="rId2"/>
          </p:cNvPr>
          <p:cNvSpPr>
            <a:spLocks noChangeArrowheads="1"/>
          </p:cNvSpPr>
          <p:nvPr/>
        </p:nvSpPr>
        <p:spPr bwMode="auto">
          <a:xfrm>
            <a:off x="2232000" y="1072134"/>
            <a:ext cx="3745280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Podcast 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製作極速上手！輕鬆學會人聲美化 </a:t>
            </a:r>
            <a:r>
              <a:rPr kumimoji="0" lang="en-US" altLang="zh-TW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+ 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音訊剪輯 </a:t>
            </a:r>
            <a:r>
              <a:rPr kumimoji="0" lang="en-US" altLang="zh-TW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+ 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自製配樂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9" name="AutoShape 12">
            <a:hlinkClick r:id="rId2"/>
          </p:cNvPr>
          <p:cNvSpPr>
            <a:spLocks noChangeArrowheads="1"/>
          </p:cNvSpPr>
          <p:nvPr/>
        </p:nvSpPr>
        <p:spPr bwMode="auto">
          <a:xfrm>
            <a:off x="1076729" y="1072134"/>
            <a:ext cx="1182897" cy="637561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8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11920" y="-143966"/>
            <a:ext cx="396044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數位化的概念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486271"/>
            <a:ext cx="921702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數位化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(digitize)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就是把非數位化的資料，轉換成電腦所能識別的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，即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二進位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(binary)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的形式，電腦才能夠識別、儲存與處理。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下圖檯燈的電源「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關開關開關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」動作就像是數位化轉換後的 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01010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17C3878-9E25-F5F0-BDE4-F572D0424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3816474"/>
            <a:ext cx="6205438" cy="33481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0803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431800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線性編輯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vs. 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非線性編輯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1584226"/>
            <a:ext cx="9001000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線性編輯：早期聲音使用錄音帶的方式來儲存，透過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磁頭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讀取磁帶上的資料，再透過電子設備將它轉換為聲音，基於磁帶的物理特性，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編輯聲音時需要用捲動的方式來尋找特定資料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 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非線性編輯：聲音數位化後，電腦的聲音編輯軟體操作介面透過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時間軸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的移動，可以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直接跳到任意的地方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編輯，不用像磁帶那樣需要花時間等待它的捲動。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="" xmlns:a16="http://schemas.microsoft.com/office/drawing/2014/main" id="{229CE53E-4D17-244C-B5D4-7F120DE5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093542" y="162642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85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516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15775" y="1080170"/>
            <a:ext cx="9864849" cy="48245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為數位音訊編輯軟體，是開放原始碼的自由軟體。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https://</a:t>
            </a:r>
            <a:r>
              <a:rPr kumimoji="0" lang="en-US" altLang="zh-TW" sz="3200" b="1" baseline="0" dirty="0" err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www.audacityteam.org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/download/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8D93FC0-E76D-AC52-2B8D-29C4CC324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8" y="2520330"/>
            <a:ext cx="6647139" cy="44644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6886410" y="581107"/>
            <a:ext cx="2736304" cy="373593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Audacity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聲音剪輯實作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8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5731139" y="442609"/>
            <a:ext cx="1182897" cy="637561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37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75816" y="1152178"/>
            <a:ext cx="6192688" cy="72008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Audacity </a:t>
            </a: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操作介面</a:t>
            </a:r>
            <a:endParaRPr kumimoji="0" lang="en-US" altLang="zh-TW" sz="4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4023F7-1DB0-A443-9AFF-FF72BCBAA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95" y="2078408"/>
            <a:ext cx="7385059" cy="46183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69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03808" y="1368202"/>
            <a:ext cx="8856984" cy="504056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algn="just" defTabSz="914400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聲音的錄製　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7678678-0711-FD42-AD65-2F8B0A11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389157"/>
            <a:ext cx="507167" cy="433205"/>
          </a:xfrm>
          <a:prstGeom prst="rect">
            <a:avLst/>
          </a:prstGeom>
        </p:spPr>
      </p:pic>
      <p:sp>
        <p:nvSpPr>
          <p:cNvPr id="9" name="◎ 電腦輔助學習趨勢…">
            <a:extLst>
              <a:ext uri="{FF2B5EF4-FFF2-40B4-BE49-F238E27FC236}">
                <a16:creationId xmlns="" xmlns:a16="http://schemas.microsoft.com/office/drawing/2014/main" id="{17F76F32-BC8E-9B41-A505-FEE25EE7F093}"/>
              </a:ext>
            </a:extLst>
          </p:cNvPr>
          <p:cNvSpPr txBox="1">
            <a:spLocks/>
          </p:cNvSpPr>
          <p:nvPr/>
        </p:nvSpPr>
        <p:spPr bwMode="auto">
          <a:xfrm>
            <a:off x="960464" y="2317523"/>
            <a:ext cx="307429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按下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錄製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鍵，可開始用麥克風錄音。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1F0AF6B-4A84-0743-88DF-FEE5A5C11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3294502"/>
            <a:ext cx="490833" cy="386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33FABC5-1BF4-2041-9446-B9AD95AB5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08" y="4107808"/>
            <a:ext cx="495300" cy="406400"/>
          </a:xfrm>
          <a:prstGeom prst="rect">
            <a:avLst/>
          </a:prstGeom>
        </p:spPr>
      </p:pic>
      <p:sp>
        <p:nvSpPr>
          <p:cNvPr id="12" name="◎ 電腦輔助學習趨勢…">
            <a:extLst>
              <a:ext uri="{FF2B5EF4-FFF2-40B4-BE49-F238E27FC236}">
                <a16:creationId xmlns="" xmlns:a16="http://schemas.microsoft.com/office/drawing/2014/main" id="{7DC4963F-30BD-CC41-89A1-B19976B86B47}"/>
              </a:ext>
            </a:extLst>
          </p:cNvPr>
          <p:cNvSpPr txBox="1">
            <a:spLocks/>
          </p:cNvSpPr>
          <p:nvPr/>
        </p:nvSpPr>
        <p:spPr bwMode="auto">
          <a:xfrm>
            <a:off x="925665" y="3200290"/>
            <a:ext cx="307429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按下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停止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鍵，可以結束錄音。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3" name="◎ 電腦輔助學習趨勢…">
            <a:extLst>
              <a:ext uri="{FF2B5EF4-FFF2-40B4-BE49-F238E27FC236}">
                <a16:creationId xmlns="" xmlns:a16="http://schemas.microsoft.com/office/drawing/2014/main" id="{A124ACDC-112D-C44F-A53C-7B33B7F78273}"/>
              </a:ext>
            </a:extLst>
          </p:cNvPr>
          <p:cNvSpPr txBox="1">
            <a:spLocks/>
          </p:cNvSpPr>
          <p:nvPr/>
        </p:nvSpPr>
        <p:spPr bwMode="auto">
          <a:xfrm>
            <a:off x="960464" y="4032498"/>
            <a:ext cx="307429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錄製聲音時，音軌上就會顯示每一個固定的時間間隔取樣與量化的結果，會以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波形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的方式呈現。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5" name="圖片 14">
            <a:hlinkClick r:id="rId5"/>
            <a:extLst>
              <a:ext uri="{FF2B5EF4-FFF2-40B4-BE49-F238E27FC236}">
                <a16:creationId xmlns="" xmlns:a16="http://schemas.microsoft.com/office/drawing/2014/main" id="{6561731B-C664-674C-B211-C688ECECC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093542" y="162642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6A04452-7602-6486-21A3-65F28266E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15" y="2606668"/>
            <a:ext cx="5259388" cy="300227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21575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03808" y="1469362"/>
            <a:ext cx="5400600" cy="504056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耳機與麥克風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0EC4CF1-601D-6741-83E3-8C5B749C6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2480754"/>
            <a:ext cx="9120256" cy="32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43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782616" y="1800250"/>
            <a:ext cx="3617736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開啟現有聲音檔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4AE9EF-2354-4946-A302-933DDDB65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56" y="2654716"/>
            <a:ext cx="507167" cy="433205"/>
          </a:xfrm>
          <a:prstGeom prst="rect">
            <a:avLst/>
          </a:prstGeom>
        </p:spPr>
      </p:pic>
      <p:sp>
        <p:nvSpPr>
          <p:cNvPr id="11" name="◎ 電腦輔助學習趨勢…">
            <a:extLst>
              <a:ext uri="{FF2B5EF4-FFF2-40B4-BE49-F238E27FC236}">
                <a16:creationId xmlns="" xmlns:a16="http://schemas.microsoft.com/office/drawing/2014/main" id="{6E654F78-51FD-4940-BBE1-356212C1A513}"/>
              </a:ext>
            </a:extLst>
          </p:cNvPr>
          <p:cNvSpPr txBox="1">
            <a:spLocks/>
          </p:cNvSpPr>
          <p:nvPr/>
        </p:nvSpPr>
        <p:spPr bwMode="auto">
          <a:xfrm>
            <a:off x="848446" y="2592338"/>
            <a:ext cx="642411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在功能表中，選取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檔案→開啟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30D2B7-EA6D-9E4F-A5E3-189C38A9D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15" y="3312418"/>
            <a:ext cx="8762125" cy="319726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0B24661F-FBA5-3D41-9596-8E00DCADA335}"/>
              </a:ext>
            </a:extLst>
          </p:cNvPr>
          <p:cNvSpPr/>
          <p:nvPr/>
        </p:nvSpPr>
        <p:spPr>
          <a:xfrm>
            <a:off x="643468" y="1051473"/>
            <a:ext cx="2645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聲音的剪輯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719832" y="1800250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30697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566592" y="1800250"/>
            <a:ext cx="3617736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開啟現有聲音檔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="" xmlns:a16="http://schemas.microsoft.com/office/drawing/2014/main" id="{6E654F78-51FD-4940-BBE1-356212C1A513}"/>
              </a:ext>
            </a:extLst>
          </p:cNvPr>
          <p:cNvSpPr txBox="1">
            <a:spLocks/>
          </p:cNvSpPr>
          <p:nvPr/>
        </p:nvSpPr>
        <p:spPr bwMode="auto">
          <a:xfrm>
            <a:off x="1267936" y="2428253"/>
            <a:ext cx="730076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在跳出的對話方塊中，選擇一個聲音檔。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0A6445D-621B-3041-8B6C-B53D87BA0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03" y="2493653"/>
            <a:ext cx="490833" cy="386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821A39-6497-DA4C-96B1-9FDB33E02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035" y="3132268"/>
            <a:ext cx="5385501" cy="3780550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36E4BB66-5FFA-F640-8184-5A31274FD3BF}"/>
              </a:ext>
            </a:extLst>
          </p:cNvPr>
          <p:cNvSpPr/>
          <p:nvPr/>
        </p:nvSpPr>
        <p:spPr>
          <a:xfrm>
            <a:off x="431800" y="1800250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FB7EC76B-FCB8-1648-A7DD-754948108B15}"/>
              </a:ext>
            </a:extLst>
          </p:cNvPr>
          <p:cNvSpPr/>
          <p:nvPr/>
        </p:nvSpPr>
        <p:spPr>
          <a:xfrm>
            <a:off x="643468" y="1051473"/>
            <a:ext cx="2645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聲音的剪輯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86514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710608" y="1728242"/>
            <a:ext cx="3617736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截取聲音檔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="" xmlns:a16="http://schemas.microsoft.com/office/drawing/2014/main" id="{6E654F78-51FD-4940-BBE1-356212C1A513}"/>
              </a:ext>
            </a:extLst>
          </p:cNvPr>
          <p:cNvSpPr txBox="1">
            <a:spLocks/>
          </p:cNvSpPr>
          <p:nvPr/>
        </p:nvSpPr>
        <p:spPr bwMode="auto">
          <a:xfrm>
            <a:off x="835888" y="2333657"/>
            <a:ext cx="7732816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選擇工具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將要截取下來的部分框選起來。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229D125-1B6C-4143-B6F3-821F40049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56" y="2359305"/>
            <a:ext cx="495300" cy="406400"/>
          </a:xfrm>
          <a:prstGeom prst="rect">
            <a:avLst/>
          </a:prstGeom>
        </p:spPr>
      </p:pic>
      <p:sp>
        <p:nvSpPr>
          <p:cNvPr id="15" name="圓角矩形 14">
            <a:extLst>
              <a:ext uri="{FF2B5EF4-FFF2-40B4-BE49-F238E27FC236}">
                <a16:creationId xmlns="" xmlns:a16="http://schemas.microsoft.com/office/drawing/2014/main" id="{45EA2612-8587-8F41-8C18-76D98ABDE16A}"/>
              </a:ext>
            </a:extLst>
          </p:cNvPr>
          <p:cNvSpPr/>
          <p:nvPr/>
        </p:nvSpPr>
        <p:spPr>
          <a:xfrm>
            <a:off x="575816" y="1757593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DFCF4CCC-6790-4644-87AA-701CE6D459BC}"/>
              </a:ext>
            </a:extLst>
          </p:cNvPr>
          <p:cNvSpPr/>
          <p:nvPr/>
        </p:nvSpPr>
        <p:spPr>
          <a:xfrm>
            <a:off x="489580" y="1051473"/>
            <a:ext cx="2953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聲音的剪輯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CCC2136-2E71-1EEE-D186-CAC0E6308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49" y="2880370"/>
            <a:ext cx="6989902" cy="432053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6022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="" xmlns:a16="http://schemas.microsoft.com/office/drawing/2014/main" id="{6E654F78-51FD-4940-BBE1-356212C1A513}"/>
              </a:ext>
            </a:extLst>
          </p:cNvPr>
          <p:cNvSpPr txBox="1">
            <a:spLocks/>
          </p:cNvSpPr>
          <p:nvPr/>
        </p:nvSpPr>
        <p:spPr bwMode="auto">
          <a:xfrm>
            <a:off x="1267936" y="2333657"/>
            <a:ext cx="6508680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在功能表中，選取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編輯→複製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9F50E1E-4AF6-D742-9320-3DF27A7AE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56" y="2405665"/>
            <a:ext cx="482600" cy="406400"/>
          </a:xfrm>
          <a:prstGeom prst="rect">
            <a:avLst/>
          </a:prstGeom>
        </p:spPr>
      </p:pic>
      <p:sp>
        <p:nvSpPr>
          <p:cNvPr id="15" name="◎ 電腦輔助學習趨勢…">
            <a:extLst>
              <a:ext uri="{FF2B5EF4-FFF2-40B4-BE49-F238E27FC236}">
                <a16:creationId xmlns="" xmlns:a16="http://schemas.microsoft.com/office/drawing/2014/main" id="{4A887D7F-C7FC-4648-B160-06EB1C9DE551}"/>
              </a:ext>
            </a:extLst>
          </p:cNvPr>
          <p:cNvSpPr txBox="1">
            <a:spLocks/>
          </p:cNvSpPr>
          <p:nvPr/>
        </p:nvSpPr>
        <p:spPr bwMode="auto">
          <a:xfrm>
            <a:off x="1710608" y="1728242"/>
            <a:ext cx="3617736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截取聲音檔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6" name="圓角矩形 15">
            <a:extLst>
              <a:ext uri="{FF2B5EF4-FFF2-40B4-BE49-F238E27FC236}">
                <a16:creationId xmlns="" xmlns:a16="http://schemas.microsoft.com/office/drawing/2014/main" id="{0AF7DAB7-4136-764E-A73C-5F020110B436}"/>
              </a:ext>
            </a:extLst>
          </p:cNvPr>
          <p:cNvSpPr/>
          <p:nvPr/>
        </p:nvSpPr>
        <p:spPr>
          <a:xfrm>
            <a:off x="575816" y="1757593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89BA9469-919A-E945-919B-8849D990016A}"/>
              </a:ext>
            </a:extLst>
          </p:cNvPr>
          <p:cNvSpPr/>
          <p:nvPr/>
        </p:nvSpPr>
        <p:spPr>
          <a:xfrm>
            <a:off x="489580" y="1051473"/>
            <a:ext cx="2953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聲音的剪輯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C8AFA254-878F-47E0-31F3-F6FD145CF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2" y="2884072"/>
            <a:ext cx="7050304" cy="4028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2749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="" xmlns:a16="http://schemas.microsoft.com/office/drawing/2014/main" id="{6E654F78-51FD-4940-BBE1-356212C1A513}"/>
              </a:ext>
            </a:extLst>
          </p:cNvPr>
          <p:cNvSpPr txBox="1">
            <a:spLocks/>
          </p:cNvSpPr>
          <p:nvPr/>
        </p:nvSpPr>
        <p:spPr bwMode="auto">
          <a:xfrm>
            <a:off x="835887" y="2376314"/>
            <a:ext cx="924473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在功能表中，選取</a:t>
            </a:r>
            <a:r>
              <a:rPr kumimoji="0" lang="zh-TW" altLang="en-US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檔案→新增</a:t>
            </a:r>
            <a:r>
              <a:rPr kumimoji="0" lang="zh-TW" altLang="en-US" sz="2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，將出現新的 </a:t>
            </a:r>
            <a:r>
              <a:rPr kumimoji="0" lang="en-US" altLang="zh-TW" sz="2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Audacity </a:t>
            </a:r>
            <a:r>
              <a:rPr kumimoji="0" lang="zh-TW" altLang="en-US" sz="2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視窗</a:t>
            </a:r>
            <a:endParaRPr kumimoji="0" lang="en-US" altLang="zh-TW" sz="2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52A5F8C-5953-3248-85E2-4D17E6BD8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06" y="2420908"/>
            <a:ext cx="469121" cy="386819"/>
          </a:xfrm>
          <a:prstGeom prst="rect">
            <a:avLst/>
          </a:prstGeom>
        </p:spPr>
      </p:pic>
      <p:sp>
        <p:nvSpPr>
          <p:cNvPr id="13" name="◎ 電腦輔助學習趨勢…">
            <a:extLst>
              <a:ext uri="{FF2B5EF4-FFF2-40B4-BE49-F238E27FC236}">
                <a16:creationId xmlns="" xmlns:a16="http://schemas.microsoft.com/office/drawing/2014/main" id="{0B788C2A-99B9-6A4F-825C-60381FC4057E}"/>
              </a:ext>
            </a:extLst>
          </p:cNvPr>
          <p:cNvSpPr txBox="1">
            <a:spLocks/>
          </p:cNvSpPr>
          <p:nvPr/>
        </p:nvSpPr>
        <p:spPr bwMode="auto">
          <a:xfrm>
            <a:off x="1710608" y="1770899"/>
            <a:ext cx="3617736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截取聲音檔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="" xmlns:a16="http://schemas.microsoft.com/office/drawing/2014/main" id="{357C5AAE-0B5A-8147-A8EB-DC8247B780C8}"/>
              </a:ext>
            </a:extLst>
          </p:cNvPr>
          <p:cNvSpPr/>
          <p:nvPr/>
        </p:nvSpPr>
        <p:spPr>
          <a:xfrm>
            <a:off x="575816" y="1800250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FD33B6B6-4D1C-214C-9316-7A60C4D078BA}"/>
              </a:ext>
            </a:extLst>
          </p:cNvPr>
          <p:cNvSpPr/>
          <p:nvPr/>
        </p:nvSpPr>
        <p:spPr>
          <a:xfrm>
            <a:off x="489580" y="1051473"/>
            <a:ext cx="2953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聲音的剪輯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FF5FCD2-7585-B88A-A407-237AA6AF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6" y="2955752"/>
            <a:ext cx="7084745" cy="402753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6394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11920" y="-143966"/>
            <a:ext cx="396044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數位化的概念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811986" y="1512218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一條電路能表示開與關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種不同的狀態，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兩條電路就能有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4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種不同的狀態，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用四條電路就能表示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16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種不同的狀態，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八條電路就能表示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256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種不同的狀態。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透過中央處理器每秒取樣的次數就能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得到代表不同狀態的資料。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54D52AFB-7568-2D4D-80E6-9D261AD72A7A}"/>
              </a:ext>
            </a:extLst>
          </p:cNvPr>
          <p:cNvSpPr txBox="1"/>
          <p:nvPr/>
        </p:nvSpPr>
        <p:spPr>
          <a:xfrm>
            <a:off x="4680272" y="6840810"/>
            <a:ext cx="1087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1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P</a:t>
            </a:r>
            <a:r>
              <a:rPr lang="zh-TW" altLang="en-US" sz="1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 </a:t>
            </a:r>
            <a:r>
              <a:rPr lang="en-US" altLang="zh-TW" sz="1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147</a:t>
            </a:r>
            <a:endParaRPr lang="en-US" altLang="zh-TW" sz="1400" b="1" baseline="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55254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="" xmlns:a16="http://schemas.microsoft.com/office/drawing/2014/main" id="{6E654F78-51FD-4940-BBE1-356212C1A513}"/>
              </a:ext>
            </a:extLst>
          </p:cNvPr>
          <p:cNvSpPr txBox="1">
            <a:spLocks/>
          </p:cNvSpPr>
          <p:nvPr/>
        </p:nvSpPr>
        <p:spPr bwMode="auto">
          <a:xfrm>
            <a:off x="979903" y="2612407"/>
            <a:ext cx="3052297" cy="12241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在新的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Audacity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視窗中，選取功能表的編輯→貼上。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7A4616A-DB13-544F-B24A-5AE6F1B25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7" y="2742805"/>
            <a:ext cx="469121" cy="393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4E909BE-2B66-D945-91FC-4810EEBA5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28" y="4618936"/>
            <a:ext cx="454718" cy="373102"/>
          </a:xfrm>
          <a:prstGeom prst="rect">
            <a:avLst/>
          </a:prstGeom>
        </p:spPr>
      </p:pic>
      <p:sp>
        <p:nvSpPr>
          <p:cNvPr id="16" name="◎ 電腦輔助學習趨勢…">
            <a:extLst>
              <a:ext uri="{FF2B5EF4-FFF2-40B4-BE49-F238E27FC236}">
                <a16:creationId xmlns="" xmlns:a16="http://schemas.microsoft.com/office/drawing/2014/main" id="{25028507-2813-604B-ACB0-31ECA8FE596A}"/>
              </a:ext>
            </a:extLst>
          </p:cNvPr>
          <p:cNvSpPr txBox="1">
            <a:spLocks/>
          </p:cNvSpPr>
          <p:nvPr/>
        </p:nvSpPr>
        <p:spPr bwMode="auto">
          <a:xfrm>
            <a:off x="979902" y="4536554"/>
            <a:ext cx="2764265" cy="12241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貼上選取的音軌後，即完成我們需要的聲音。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="" xmlns:a16="http://schemas.microsoft.com/office/drawing/2014/main" id="{D4C24B5D-C7E1-F644-BE38-FA2573BD23A4}"/>
              </a:ext>
            </a:extLst>
          </p:cNvPr>
          <p:cNvSpPr txBox="1">
            <a:spLocks/>
          </p:cNvSpPr>
          <p:nvPr/>
        </p:nvSpPr>
        <p:spPr bwMode="auto">
          <a:xfrm>
            <a:off x="1710608" y="1770899"/>
            <a:ext cx="3617736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截取聲音檔</a:t>
            </a:r>
            <a:endParaRPr kumimoji="0" lang="en-US" altLang="zh-TW" sz="2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8" name="圓角矩形 17">
            <a:extLst>
              <a:ext uri="{FF2B5EF4-FFF2-40B4-BE49-F238E27FC236}">
                <a16:creationId xmlns="" xmlns:a16="http://schemas.microsoft.com/office/drawing/2014/main" id="{64F3D225-240B-8A4C-8770-E02B5E0EC67B}"/>
              </a:ext>
            </a:extLst>
          </p:cNvPr>
          <p:cNvSpPr/>
          <p:nvPr/>
        </p:nvSpPr>
        <p:spPr>
          <a:xfrm>
            <a:off x="575816" y="1800250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850964A2-A6FC-4C40-917E-BA61402369A3}"/>
              </a:ext>
            </a:extLst>
          </p:cNvPr>
          <p:cNvSpPr/>
          <p:nvPr/>
        </p:nvSpPr>
        <p:spPr>
          <a:xfrm>
            <a:off x="489580" y="1051473"/>
            <a:ext cx="2953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聲音的剪輯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DC432784-3757-AC2D-1C87-323203845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553" y="2577890"/>
            <a:ext cx="5970303" cy="339882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3089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</a:t>
            </a:r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03808" y="1469362"/>
            <a:ext cx="5400600" cy="504056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聲音的儲存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使用功能表的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檔案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→儲存專案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，即是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使用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Audacity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的格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式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存檔。</a:t>
            </a:r>
            <a:endParaRPr kumimoji="0" lang="en-US" altLang="zh-TW" sz="1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22745CC9-C47F-8C69-0501-11F4B641C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08" y="1944266"/>
            <a:ext cx="5535935" cy="42445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9772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943968" y="-19150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endParaRPr lang="zh-TW" altLang="en-US" sz="4000" kern="0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71947" y="1152178"/>
            <a:ext cx="3444865" cy="456999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聲音的儲存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若想要聲音檔能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一般的聲音播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放程式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中使用，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就需要使用功能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表的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檔案→匯出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將聲音檔匯出成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常見的聲音檔格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式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11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CAD09F2-18D2-07E6-A3D0-B7790A924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22" y="1750094"/>
            <a:ext cx="5864510" cy="44910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382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719832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Audacity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教學影音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13C35AF9-1539-DAFB-9E69-45EECF77065A}"/>
              </a:ext>
            </a:extLst>
          </p:cNvPr>
          <p:cNvSpPr txBox="1"/>
          <p:nvPr/>
        </p:nvSpPr>
        <p:spPr>
          <a:xfrm>
            <a:off x="2779170" y="1596420"/>
            <a:ext cx="5038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操作介面設定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DF08382C-C0FF-FE10-6995-AAD2B272443B}"/>
              </a:ext>
            </a:extLst>
          </p:cNvPr>
          <p:cNvSpPr txBox="1"/>
          <p:nvPr/>
        </p:nvSpPr>
        <p:spPr>
          <a:xfrm>
            <a:off x="2817553" y="3036580"/>
            <a:ext cx="5038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聲音的錄製與剪輯 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EC0823C6-95AD-A4B0-0247-968EAEFFDA98}"/>
              </a:ext>
            </a:extLst>
          </p:cNvPr>
          <p:cNvSpPr txBox="1"/>
          <p:nvPr/>
        </p:nvSpPr>
        <p:spPr>
          <a:xfrm>
            <a:off x="2808064" y="4423039"/>
            <a:ext cx="5038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切割音檔教學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93158B06-85EB-DABB-7515-50FB4B843935}"/>
              </a:ext>
            </a:extLst>
          </p:cNvPr>
          <p:cNvSpPr txBox="1"/>
          <p:nvPr/>
        </p:nvSpPr>
        <p:spPr>
          <a:xfrm>
            <a:off x="2882102" y="5700876"/>
            <a:ext cx="5038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剪輯後製教學 </a:t>
            </a:r>
          </a:p>
        </p:txBody>
      </p:sp>
      <p:pic>
        <p:nvPicPr>
          <p:cNvPr id="12" name="圖片 11">
            <a:hlinkClick r:id="rId2"/>
            <a:extLst>
              <a:ext uri="{FF2B5EF4-FFF2-40B4-BE49-F238E27FC236}">
                <a16:creationId xmlns="" xmlns:a16="http://schemas.microsoft.com/office/drawing/2014/main" id="{A98EBAE5-CE79-6686-D255-8E803BFD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82556" y="2788755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>
            <a:hlinkClick r:id="rId4"/>
            <a:extLst>
              <a:ext uri="{FF2B5EF4-FFF2-40B4-BE49-F238E27FC236}">
                <a16:creationId xmlns="" xmlns:a16="http://schemas.microsoft.com/office/drawing/2014/main" id="{E0D401D5-6AAF-5B82-1EF0-2A29C708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82556" y="1367686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>
            <a:hlinkClick r:id="rId5"/>
            <a:extLst>
              <a:ext uri="{FF2B5EF4-FFF2-40B4-BE49-F238E27FC236}">
                <a16:creationId xmlns="" xmlns:a16="http://schemas.microsoft.com/office/drawing/2014/main" id="{56272976-7599-508E-6BD2-60F0D932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935856" y="4152730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>
            <a:hlinkClick r:id="rId6"/>
            <a:extLst>
              <a:ext uri="{FF2B5EF4-FFF2-40B4-BE49-F238E27FC236}">
                <a16:creationId xmlns="" xmlns:a16="http://schemas.microsoft.com/office/drawing/2014/main" id="{5FBF55D0-7441-87C7-EAE1-20B4493D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930943" y="5516705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1414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報 告 大 綱">
            <a:extLst>
              <a:ext uri="{FF2B5EF4-FFF2-40B4-BE49-F238E27FC236}">
                <a16:creationId xmlns="" xmlns:a16="http://schemas.microsoft.com/office/drawing/2014/main" id="{D508E870-9445-BC42-AA63-0C990BBE6154}"/>
              </a:ext>
            </a:extLst>
          </p:cNvPr>
          <p:cNvSpPr txBox="1">
            <a:spLocks/>
          </p:cNvSpPr>
          <p:nvPr/>
        </p:nvSpPr>
        <p:spPr bwMode="auto">
          <a:xfrm>
            <a:off x="719832" y="-215974"/>
            <a:ext cx="5832649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資料數位化原理與方法</a:t>
            </a:r>
          </a:p>
        </p:txBody>
      </p:sp>
      <p:sp>
        <p:nvSpPr>
          <p:cNvPr id="72" name="Text Box 36">
            <a:extLst>
              <a:ext uri="{FF2B5EF4-FFF2-40B4-BE49-F238E27FC236}">
                <a16:creationId xmlns="" xmlns:a16="http://schemas.microsoft.com/office/drawing/2014/main" id="{A47F4BA4-3A75-0741-A945-69045EEE474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51994" y="6287150"/>
            <a:ext cx="340847" cy="5233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hangingPunct="1">
              <a:defRPr/>
            </a:pPr>
            <a:r>
              <a:rPr lang="zh-TW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4" name="Rectangle 12">
            <a:extLst>
              <a:ext uri="{FF2B5EF4-FFF2-40B4-BE49-F238E27FC236}">
                <a16:creationId xmlns="" xmlns:a16="http://schemas.microsoft.com/office/drawing/2014/main" id="{638AA342-7911-7445-92A2-628F96321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1482321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1.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數位化的概念</a:t>
            </a:r>
          </a:p>
        </p:txBody>
      </p:sp>
      <p:sp>
        <p:nvSpPr>
          <p:cNvPr id="75" name="Rectangle 12">
            <a:extLst>
              <a:ext uri="{FF2B5EF4-FFF2-40B4-BE49-F238E27FC236}">
                <a16:creationId xmlns="" xmlns:a16="http://schemas.microsoft.com/office/drawing/2014/main" id="{8FB47F04-BB10-D743-A6EF-63E6E2554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2514286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2.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數字系統</a:t>
            </a:r>
          </a:p>
        </p:txBody>
      </p:sp>
      <p:sp>
        <p:nvSpPr>
          <p:cNvPr id="76" name="Rectangle 12">
            <a:extLst>
              <a:ext uri="{FF2B5EF4-FFF2-40B4-BE49-F238E27FC236}">
                <a16:creationId xmlns="" xmlns:a16="http://schemas.microsoft.com/office/drawing/2014/main" id="{284E2C4B-AE96-154D-B1F5-517653D94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3522398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3.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文字資料數位化</a:t>
            </a:r>
          </a:p>
        </p:txBody>
      </p:sp>
      <p:sp>
        <p:nvSpPr>
          <p:cNvPr id="77" name="Rectangle 12">
            <a:extLst>
              <a:ext uri="{FF2B5EF4-FFF2-40B4-BE49-F238E27FC236}">
                <a16:creationId xmlns="" xmlns:a16="http://schemas.microsoft.com/office/drawing/2014/main" id="{9B246EDD-3C30-3745-99C5-FCD45B6F7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4543013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4.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聲音數位化</a:t>
            </a:r>
          </a:p>
        </p:txBody>
      </p:sp>
      <p:sp>
        <p:nvSpPr>
          <p:cNvPr id="78" name="Rectangle 12">
            <a:extLst>
              <a:ext uri="{FF2B5EF4-FFF2-40B4-BE49-F238E27FC236}">
                <a16:creationId xmlns="" xmlns:a16="http://schemas.microsoft.com/office/drawing/2014/main" id="{26ADAF76-4D10-F94E-A66D-B57C771CC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5551125"/>
            <a:ext cx="5826652" cy="851593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5.</a:t>
            </a: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影像數位化</a:t>
            </a:r>
          </a:p>
        </p:txBody>
      </p:sp>
    </p:spTree>
    <p:extLst>
      <p:ext uri="{BB962C8B-B14F-4D97-AF65-F5344CB8AC3E}">
        <p14:creationId xmlns:p14="http://schemas.microsoft.com/office/powerpoint/2010/main" val="3738095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影像數位化</a:t>
            </a:r>
          </a:p>
        </p:txBody>
      </p:sp>
      <p:sp>
        <p:nvSpPr>
          <p:cNvPr id="6" name="◎ 電腦輔助學習趨勢…">
            <a:extLst>
              <a:ext uri="{FF2B5EF4-FFF2-40B4-BE49-F238E27FC236}">
                <a16:creationId xmlns="" xmlns:a16="http://schemas.microsoft.com/office/drawing/2014/main" id="{9B8E0F0A-C5C9-C243-9DE8-6D209EA5ED85}"/>
              </a:ext>
            </a:extLst>
          </p:cNvPr>
          <p:cNvSpPr txBox="1">
            <a:spLocks/>
          </p:cNvSpPr>
          <p:nvPr/>
        </p:nvSpPr>
        <p:spPr bwMode="auto">
          <a:xfrm>
            <a:off x="695574" y="1584226"/>
            <a:ext cx="8305178" cy="475252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數位影像是利用數位相機、手機、掃描器或特定的電腦繪圖軟體繪製而成，數位影像格式可區分為兩種：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1.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點陣圖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bitmap image)</a:t>
            </a: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向量圖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vector image)</a:t>
            </a: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數位相片屬於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點陣圖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，是用一系列的數值來表示，讓電腦或其他數位設備來進行處理或顯示。 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hlinkClick r:id="rId3"/>
            <a:extLst>
              <a:ext uri="{FF2B5EF4-FFF2-40B4-BE49-F238E27FC236}">
                <a16:creationId xmlns="" xmlns:a16="http://schemas.microsoft.com/office/drawing/2014/main" id="{21AA11E6-D044-B1BB-5E8E-A04CAE844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079095" y="180812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66626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影像數位化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5FA6A609-EA59-2F14-5D07-DFC952E917CD}"/>
              </a:ext>
            </a:extLst>
          </p:cNvPr>
          <p:cNvSpPr txBox="1"/>
          <p:nvPr/>
        </p:nvSpPr>
        <p:spPr>
          <a:xfrm>
            <a:off x="431553" y="6040011"/>
            <a:ext cx="9649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電腦世界的每一張影像都是一系列的數值所構成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F1E1FC61-5797-1E77-2813-D3F04E074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74" y="1194406"/>
            <a:ext cx="6764486" cy="4812088"/>
          </a:xfrm>
          <a:prstGeom prst="rect">
            <a:avLst/>
          </a:prstGeom>
        </p:spPr>
      </p:pic>
      <p:pic>
        <p:nvPicPr>
          <p:cNvPr id="2" name="圖片 1">
            <a:hlinkClick r:id="rId4"/>
            <a:extLst>
              <a:ext uri="{FF2B5EF4-FFF2-40B4-BE49-F238E27FC236}">
                <a16:creationId xmlns="" xmlns:a16="http://schemas.microsoft.com/office/drawing/2014/main" id="{36A174E4-76B0-8013-E928-A7BBD1D59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079095" y="180812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42095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影像的取樣</a:t>
            </a:r>
          </a:p>
        </p:txBody>
      </p:sp>
      <p:sp>
        <p:nvSpPr>
          <p:cNvPr id="6" name="◎ 電腦輔助學習趨勢…">
            <a:extLst>
              <a:ext uri="{FF2B5EF4-FFF2-40B4-BE49-F238E27FC236}">
                <a16:creationId xmlns="" xmlns:a16="http://schemas.microsoft.com/office/drawing/2014/main" id="{9B8E0F0A-C5C9-C243-9DE8-6D209EA5ED85}"/>
              </a:ext>
            </a:extLst>
          </p:cNvPr>
          <p:cNvSpPr txBox="1">
            <a:spLocks/>
          </p:cNvSpPr>
          <p:nvPr/>
        </p:nvSpPr>
        <p:spPr bwMode="auto">
          <a:xfrm>
            <a:off x="326504" y="1157675"/>
            <a:ext cx="9178303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構成點陣圖的基本單位是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像素</a:t>
            </a: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pixel)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，像素越多，存下來的影像就越精緻。 </a:t>
            </a: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把數位相片放大，會發現其影像是由一格一格的色塊所組成，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每一個色塊表示一個像素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9B917D7B-77B6-E39B-EDC7-F1E6FFA9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12" y="3816474"/>
            <a:ext cx="6552728" cy="308450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904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9B7E5D44-70B0-1242-AC23-622B5D384CE7}"/>
              </a:ext>
            </a:extLst>
          </p:cNvPr>
          <p:cNvGrpSpPr/>
          <p:nvPr/>
        </p:nvGrpSpPr>
        <p:grpSpPr>
          <a:xfrm>
            <a:off x="431800" y="1215525"/>
            <a:ext cx="9170090" cy="5481269"/>
            <a:chOff x="611560" y="4003771"/>
            <a:chExt cx="8215488" cy="1859796"/>
          </a:xfrm>
        </p:grpSpPr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AE37E513-CDD8-1A41-8CBB-CBF730A85A85}"/>
                </a:ext>
              </a:extLst>
            </p:cNvPr>
            <p:cNvGrpSpPr/>
            <p:nvPr/>
          </p:nvGrpSpPr>
          <p:grpSpPr>
            <a:xfrm>
              <a:off x="611560" y="4003771"/>
              <a:ext cx="8064000" cy="1859796"/>
              <a:chOff x="3131840" y="2950715"/>
              <a:chExt cx="8064000" cy="1859796"/>
            </a:xfrm>
          </p:grpSpPr>
          <p:sp>
            <p:nvSpPr>
              <p:cNvPr id="17" name="圓角矩形 16">
                <a:extLst>
                  <a:ext uri="{FF2B5EF4-FFF2-40B4-BE49-F238E27FC236}">
                    <a16:creationId xmlns="" xmlns:a16="http://schemas.microsoft.com/office/drawing/2014/main" id="{AAE43DA2-BBD0-4740-9982-A5FC0D8A544E}"/>
                  </a:ext>
                </a:extLst>
              </p:cNvPr>
              <p:cNvSpPr/>
              <p:nvPr/>
            </p:nvSpPr>
            <p:spPr>
              <a:xfrm>
                <a:off x="3131840" y="3046511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標楷體" pitchFamily="65" charset="-120"/>
                  <a:cs typeface="Arial"/>
                  <a:sym typeface="Arial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="" xmlns:a16="http://schemas.microsoft.com/office/drawing/2014/main" id="{F5217EE4-BA7F-504A-B131-030FFAC46B76}"/>
                  </a:ext>
                </a:extLst>
              </p:cNvPr>
              <p:cNvSpPr/>
              <p:nvPr/>
            </p:nvSpPr>
            <p:spPr>
              <a:xfrm>
                <a:off x="3131841" y="2950715"/>
                <a:ext cx="1483776" cy="17297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baseline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小知識</a:t>
                </a:r>
                <a:endPara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D07E8289-3A21-0E40-882F-6A4F2024134E}"/>
                </a:ext>
              </a:extLst>
            </p:cNvPr>
            <p:cNvSpPr txBox="1"/>
            <p:nvPr/>
          </p:nvSpPr>
          <p:spPr>
            <a:xfrm>
              <a:off x="763048" y="4205309"/>
              <a:ext cx="8064000" cy="108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36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常見的點陣圖格式 </a:t>
              </a:r>
              <a:endParaRPr kumimoji="0"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JPEG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：廣泛應用在數位攝影與網路傳輸，可以調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 整壓縮程度來控制圖檔的品質。 </a:t>
              </a: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PNG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：用無失真的壓縮方式，是網頁常見的圖檔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 格式，支援透明度，可以呈現更好的色彩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 和亮度。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BMP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：一種不壓縮的圖檔格式，檔案比較大，常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用於印刷和圖形設計，不適合在網路存取。 </a:t>
              </a: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A9EDD2BC-B65C-F683-6167-0A9D903192B6}"/>
              </a:ext>
            </a:extLst>
          </p:cNvPr>
          <p:cNvSpPr txBox="1">
            <a:spLocks/>
          </p:cNvSpPr>
          <p:nvPr/>
        </p:nvSpPr>
        <p:spPr bwMode="auto">
          <a:xfrm>
            <a:off x="719832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常見的點陣圖格式</a:t>
            </a:r>
          </a:p>
        </p:txBody>
      </p:sp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9703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9B7E5D44-70B0-1242-AC23-622B5D384CE7}"/>
              </a:ext>
            </a:extLst>
          </p:cNvPr>
          <p:cNvGrpSpPr/>
          <p:nvPr/>
        </p:nvGrpSpPr>
        <p:grpSpPr>
          <a:xfrm>
            <a:off x="455267" y="1116508"/>
            <a:ext cx="9170090" cy="5796310"/>
            <a:chOff x="611560" y="4003771"/>
            <a:chExt cx="8215488" cy="1844528"/>
          </a:xfrm>
        </p:grpSpPr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AE37E513-CDD8-1A41-8CBB-CBF730A85A85}"/>
                </a:ext>
              </a:extLst>
            </p:cNvPr>
            <p:cNvGrpSpPr/>
            <p:nvPr/>
          </p:nvGrpSpPr>
          <p:grpSpPr>
            <a:xfrm>
              <a:off x="611560" y="4003771"/>
              <a:ext cx="8064000" cy="1844528"/>
              <a:chOff x="3131840" y="2950715"/>
              <a:chExt cx="8064000" cy="1844528"/>
            </a:xfrm>
          </p:grpSpPr>
          <p:sp>
            <p:nvSpPr>
              <p:cNvPr id="17" name="圓角矩形 16">
                <a:extLst>
                  <a:ext uri="{FF2B5EF4-FFF2-40B4-BE49-F238E27FC236}">
                    <a16:creationId xmlns="" xmlns:a16="http://schemas.microsoft.com/office/drawing/2014/main" id="{AAE43DA2-BBD0-4740-9982-A5FC0D8A544E}"/>
                  </a:ext>
                </a:extLst>
              </p:cNvPr>
              <p:cNvSpPr/>
              <p:nvPr/>
            </p:nvSpPr>
            <p:spPr>
              <a:xfrm>
                <a:off x="3131840" y="3031243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標楷體" pitchFamily="65" charset="-120"/>
                  <a:cs typeface="Arial"/>
                  <a:sym typeface="Arial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="" xmlns:a16="http://schemas.microsoft.com/office/drawing/2014/main" id="{F5217EE4-BA7F-504A-B131-030FFAC46B76}"/>
                  </a:ext>
                </a:extLst>
              </p:cNvPr>
              <p:cNvSpPr/>
              <p:nvPr/>
            </p:nvSpPr>
            <p:spPr>
              <a:xfrm>
                <a:off x="3131841" y="2950715"/>
                <a:ext cx="1483776" cy="17297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baseline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小知識</a:t>
                </a:r>
                <a:endPara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D07E8289-3A21-0E40-882F-6A4F2024134E}"/>
                </a:ext>
              </a:extLst>
            </p:cNvPr>
            <p:cNvSpPr txBox="1"/>
            <p:nvPr/>
          </p:nvSpPr>
          <p:spPr>
            <a:xfrm>
              <a:off x="763048" y="4205309"/>
              <a:ext cx="8064000" cy="108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36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常見的點陣圖格式 </a:t>
              </a:r>
              <a:endParaRPr kumimoji="0"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TIFF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：支援多種色彩模式和多種壓縮方法，可有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較高的影像品質，常用於高品質印刷和圖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形設計。 </a:t>
              </a: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HEIC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：比 </a:t>
              </a: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JPEG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有更高效的壓縮效率和更好的品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質，是 </a:t>
              </a: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Apple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設備的影像格式 。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GIF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：網頁上常見的圖檔格式，由多張 </a:t>
              </a: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GIF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圖像可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組成簡單的動畫。只使用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8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位元來呈現，最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多呈現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256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種顏色。</a:t>
              </a: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A9EDD2BC-B65C-F683-6167-0A9D903192B6}"/>
              </a:ext>
            </a:extLst>
          </p:cNvPr>
          <p:cNvSpPr txBox="1">
            <a:spLocks/>
          </p:cNvSpPr>
          <p:nvPr/>
        </p:nvSpPr>
        <p:spPr bwMode="auto">
          <a:xfrm>
            <a:off x="719832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常見的點陣圖格式</a:t>
            </a:r>
          </a:p>
        </p:txBody>
      </p:sp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7053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11920" y="-143966"/>
            <a:ext cx="396044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數位化的概念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1080170"/>
            <a:ext cx="921702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數位化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(digitize)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只有兩種狀態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和 </a:t>
            </a:r>
            <a:r>
              <a:rPr kumimoji="0" lang="en-US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，而 類比資料則不是絕對的，可再細分為更精準的單位或數值。 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類比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資料如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溫度、濕度、距 離、身高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等。數位式的溫度顯示器，在偵測到類比溫度後，轉換成數位的數值並顯示， 此種轉換為數位化資料的過程。 </a:t>
            </a: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200807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0C51CD8-0566-5505-5EFF-52EDEE6C6515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83928" y="-180305"/>
            <a:ext cx="3456384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向量圖</a:t>
            </a:r>
          </a:p>
        </p:txBody>
      </p:sp>
      <p:sp>
        <p:nvSpPr>
          <p:cNvPr id="6" name="◎ 電腦輔助學習趨勢…">
            <a:extLst>
              <a:ext uri="{FF2B5EF4-FFF2-40B4-BE49-F238E27FC236}">
                <a16:creationId xmlns="" xmlns:a16="http://schemas.microsoft.com/office/drawing/2014/main" id="{9B8E0F0A-C5C9-C243-9DE8-6D209EA5ED85}"/>
              </a:ext>
            </a:extLst>
          </p:cNvPr>
          <p:cNvSpPr txBox="1">
            <a:spLocks/>
          </p:cNvSpPr>
          <p:nvPr/>
        </p:nvSpPr>
        <p:spPr bwMode="auto">
          <a:xfrm>
            <a:off x="326504" y="1157675"/>
            <a:ext cx="9178303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用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數學公式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來描述圖像，圖像由點、線和曲線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組成，具有無限放大不會失真；具有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檔案小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容易編輯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的特性，常用於標誌設計、動畫製作。 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D887FF8C-E658-E205-BA5B-94F0EB2F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57" y="2975011"/>
            <a:ext cx="6081015" cy="40474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0017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27950" y="3024386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9B7E5D44-70B0-1242-AC23-622B5D384CE7}"/>
              </a:ext>
            </a:extLst>
          </p:cNvPr>
          <p:cNvGrpSpPr/>
          <p:nvPr/>
        </p:nvGrpSpPr>
        <p:grpSpPr>
          <a:xfrm>
            <a:off x="550742" y="1152178"/>
            <a:ext cx="9170090" cy="5292254"/>
            <a:chOff x="611560" y="4003771"/>
            <a:chExt cx="8215488" cy="1844528"/>
          </a:xfrm>
        </p:grpSpPr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AE37E513-CDD8-1A41-8CBB-CBF730A85A85}"/>
                </a:ext>
              </a:extLst>
            </p:cNvPr>
            <p:cNvGrpSpPr/>
            <p:nvPr/>
          </p:nvGrpSpPr>
          <p:grpSpPr>
            <a:xfrm>
              <a:off x="611560" y="4003771"/>
              <a:ext cx="8064000" cy="1844528"/>
              <a:chOff x="3131840" y="2950715"/>
              <a:chExt cx="8064000" cy="1844528"/>
            </a:xfrm>
          </p:grpSpPr>
          <p:sp>
            <p:nvSpPr>
              <p:cNvPr id="17" name="圓角矩形 16">
                <a:extLst>
                  <a:ext uri="{FF2B5EF4-FFF2-40B4-BE49-F238E27FC236}">
                    <a16:creationId xmlns="" xmlns:a16="http://schemas.microsoft.com/office/drawing/2014/main" id="{AAE43DA2-BBD0-4740-9982-A5FC0D8A544E}"/>
                  </a:ext>
                </a:extLst>
              </p:cNvPr>
              <p:cNvSpPr/>
              <p:nvPr/>
            </p:nvSpPr>
            <p:spPr>
              <a:xfrm>
                <a:off x="3131840" y="3031243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標楷體" pitchFamily="65" charset="-120"/>
                  <a:cs typeface="Arial"/>
                  <a:sym typeface="Arial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="" xmlns:a16="http://schemas.microsoft.com/office/drawing/2014/main" id="{F5217EE4-BA7F-504A-B131-030FFAC46B76}"/>
                  </a:ext>
                </a:extLst>
              </p:cNvPr>
              <p:cNvSpPr/>
              <p:nvPr/>
            </p:nvSpPr>
            <p:spPr>
              <a:xfrm>
                <a:off x="3131841" y="2950715"/>
                <a:ext cx="1483776" cy="17297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baseline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小知識</a:t>
                </a:r>
                <a:endPara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D07E8289-3A21-0E40-882F-6A4F2024134E}"/>
                </a:ext>
              </a:extLst>
            </p:cNvPr>
            <p:cNvSpPr txBox="1"/>
            <p:nvPr/>
          </p:nvSpPr>
          <p:spPr>
            <a:xfrm>
              <a:off x="763048" y="4205309"/>
              <a:ext cx="8064000" cy="108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36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常見的向量圖格式 </a:t>
              </a:r>
              <a:endParaRPr kumimoji="0"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SVG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：開放標準的圖檔格式，檔案很小而廣泛應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用在網頁設計上，可在許多影像編輯軟體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中進行編輯。 </a:t>
              </a: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AI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</a:t>
              </a: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Adobe Illustrator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圖檔格式，主要用於圖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形設計、排版和印刷製作領域。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CDR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</a:t>
              </a: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CorelDRAW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圖檔格式，可包含複雜的向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量圖形、文件和圖層。</a:t>
              </a: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A9EDD2BC-B65C-F683-6167-0A9D903192B6}"/>
              </a:ext>
            </a:extLst>
          </p:cNvPr>
          <p:cNvSpPr txBox="1">
            <a:spLocks/>
          </p:cNvSpPr>
          <p:nvPr/>
        </p:nvSpPr>
        <p:spPr bwMode="auto">
          <a:xfrm>
            <a:off x="719832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常見的向量圖格式</a:t>
            </a:r>
          </a:p>
        </p:txBody>
      </p:sp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94516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95896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影像的取樣</a:t>
            </a:r>
          </a:p>
        </p:txBody>
      </p:sp>
      <p:sp>
        <p:nvSpPr>
          <p:cNvPr id="6" name="◎ 電腦輔助學習趨勢…">
            <a:extLst>
              <a:ext uri="{FF2B5EF4-FFF2-40B4-BE49-F238E27FC236}">
                <a16:creationId xmlns="" xmlns:a16="http://schemas.microsoft.com/office/drawing/2014/main" id="{9B8E0F0A-C5C9-C243-9DE8-6D209EA5ED85}"/>
              </a:ext>
            </a:extLst>
          </p:cNvPr>
          <p:cNvSpPr txBox="1">
            <a:spLocks/>
          </p:cNvSpPr>
          <p:nvPr/>
        </p:nvSpPr>
        <p:spPr bwMode="auto">
          <a:xfrm>
            <a:off x="695574" y="1584226"/>
            <a:ext cx="8089154" cy="518457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影像取樣是用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固定範圍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去截取影像的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像素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，截取到的像素愈多，就會更接近影像原貌。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這個概念就是數位影像的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解析度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，一般會以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英寸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為單位，計算每平方英寸中所包含的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像素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數，例如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:100dpi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300dpi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DPI (dots per inch)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數字愈大，表示影像的解析度愈高，畫質愈好。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2" name="圖片 1">
            <a:hlinkClick r:id="rId2"/>
            <a:extLst>
              <a:ext uri="{FF2B5EF4-FFF2-40B4-BE49-F238E27FC236}">
                <a16:creationId xmlns="" xmlns:a16="http://schemas.microsoft.com/office/drawing/2014/main" id="{50E4DF87-B80D-B457-9D9C-D985D88F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079095" y="180812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61352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9B7E5D44-70B0-1242-AC23-622B5D384CE7}"/>
              </a:ext>
            </a:extLst>
          </p:cNvPr>
          <p:cNvGrpSpPr/>
          <p:nvPr/>
        </p:nvGrpSpPr>
        <p:grpSpPr>
          <a:xfrm>
            <a:off x="455267" y="1116508"/>
            <a:ext cx="9170090" cy="4644182"/>
            <a:chOff x="611560" y="4003771"/>
            <a:chExt cx="8215488" cy="1844528"/>
          </a:xfrm>
        </p:grpSpPr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AE37E513-CDD8-1A41-8CBB-CBF730A85A85}"/>
                </a:ext>
              </a:extLst>
            </p:cNvPr>
            <p:cNvGrpSpPr/>
            <p:nvPr/>
          </p:nvGrpSpPr>
          <p:grpSpPr>
            <a:xfrm>
              <a:off x="611560" y="4003771"/>
              <a:ext cx="8064000" cy="1844528"/>
              <a:chOff x="3131840" y="2950715"/>
              <a:chExt cx="8064000" cy="1844528"/>
            </a:xfrm>
          </p:grpSpPr>
          <p:sp>
            <p:nvSpPr>
              <p:cNvPr id="17" name="圓角矩形 16">
                <a:extLst>
                  <a:ext uri="{FF2B5EF4-FFF2-40B4-BE49-F238E27FC236}">
                    <a16:creationId xmlns="" xmlns:a16="http://schemas.microsoft.com/office/drawing/2014/main" id="{AAE43DA2-BBD0-4740-9982-A5FC0D8A544E}"/>
                  </a:ext>
                </a:extLst>
              </p:cNvPr>
              <p:cNvSpPr/>
              <p:nvPr/>
            </p:nvSpPr>
            <p:spPr>
              <a:xfrm>
                <a:off x="3131840" y="3031243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標楷體" pitchFamily="65" charset="-120"/>
                  <a:cs typeface="Arial"/>
                  <a:sym typeface="Arial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="" xmlns:a16="http://schemas.microsoft.com/office/drawing/2014/main" id="{F5217EE4-BA7F-504A-B131-030FFAC46B76}"/>
                  </a:ext>
                </a:extLst>
              </p:cNvPr>
              <p:cNvSpPr/>
              <p:nvPr/>
            </p:nvSpPr>
            <p:spPr>
              <a:xfrm>
                <a:off x="3131841" y="2950715"/>
                <a:ext cx="1483776" cy="17297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baseline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小知識</a:t>
                </a:r>
                <a:endPara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D07E8289-3A21-0E40-882F-6A4F2024134E}"/>
                </a:ext>
              </a:extLst>
            </p:cNvPr>
            <p:cNvSpPr txBox="1"/>
            <p:nvPr/>
          </p:nvSpPr>
          <p:spPr>
            <a:xfrm>
              <a:off x="763048" y="4205309"/>
              <a:ext cx="8064000" cy="1379365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" altLang="zh-TW" sz="40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dpi(dots per inch) 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>
                <a:lnSpc>
                  <a:spcPts val="3900"/>
                </a:lnSpc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每英寸點數是用於</a:t>
              </a:r>
              <a:r>
                <a:rPr kumimoji="0" lang="zh-TW" altLang="en-US" sz="36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點陣圖</a:t>
              </a: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的量度單位，是</a:t>
              </a:r>
              <a:endPara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lnSpc>
                  <a:spcPts val="3900"/>
                </a:lnSpc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指每一 平方英寸可容納的像素數目。</a:t>
              </a:r>
              <a:endPara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lnSpc>
                  <a:spcPts val="3900"/>
                </a:lnSpc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圖檔印刷通常需要 </a:t>
              </a:r>
              <a:r>
                <a:rPr kumimoji="0" lang="en-US" altLang="zh-TW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300</a:t>
              </a:r>
              <a:r>
                <a:rPr kumimoji="0" lang="en" altLang="zh-TW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dpi</a:t>
              </a:r>
              <a:r>
                <a:rPr kumimoji="0" lang="zh-TW" altLang="en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，</a:t>
              </a: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表示每英寸裡</a:t>
              </a:r>
              <a:endPara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lnSpc>
                  <a:spcPts val="3900"/>
                </a:lnSpc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有 </a:t>
              </a:r>
              <a:r>
                <a:rPr kumimoji="0" lang="en-US" altLang="zh-TW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300 </a:t>
              </a: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個圖點。</a:t>
              </a: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A9EDD2BC-B65C-F683-6167-0A9D903192B6}"/>
              </a:ext>
            </a:extLst>
          </p:cNvPr>
          <p:cNvSpPr txBox="1">
            <a:spLocks/>
          </p:cNvSpPr>
          <p:nvPr/>
        </p:nvSpPr>
        <p:spPr bwMode="auto">
          <a:xfrm>
            <a:off x="1439912" y="-143966"/>
            <a:ext cx="410445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影像的取樣</a:t>
            </a:r>
          </a:p>
        </p:txBody>
      </p:sp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12438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A9EDD2BC-B65C-F683-6167-0A9D903192B6}"/>
              </a:ext>
            </a:extLst>
          </p:cNvPr>
          <p:cNvSpPr txBox="1">
            <a:spLocks/>
          </p:cNvSpPr>
          <p:nvPr/>
        </p:nvSpPr>
        <p:spPr bwMode="auto">
          <a:xfrm>
            <a:off x="1439912" y="-143966"/>
            <a:ext cx="410445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影像的取樣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E404C6E-C65A-4C72-FE1C-C6DA1D923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4" y="2088282"/>
            <a:ext cx="9388615" cy="381642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E9C1BC39-E9B3-1B74-BE26-FCBDB68DA9AF}"/>
              </a:ext>
            </a:extLst>
          </p:cNvPr>
          <p:cNvSpPr txBox="1"/>
          <p:nvPr/>
        </p:nvSpPr>
        <p:spPr>
          <a:xfrm>
            <a:off x="3450244" y="5976714"/>
            <a:ext cx="5046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影像取樣示意圖 </a:t>
            </a:r>
          </a:p>
        </p:txBody>
      </p:sp>
      <p:sp>
        <p:nvSpPr>
          <p:cNvPr id="8" name="矩形 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96315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影像的量化</a:t>
            </a:r>
          </a:p>
        </p:txBody>
      </p:sp>
      <p:sp>
        <p:nvSpPr>
          <p:cNvPr id="6" name="◎ 電腦輔助學習趨勢…">
            <a:extLst>
              <a:ext uri="{FF2B5EF4-FFF2-40B4-BE49-F238E27FC236}">
                <a16:creationId xmlns="" xmlns:a16="http://schemas.microsoft.com/office/drawing/2014/main" id="{9B8E0F0A-C5C9-C243-9DE8-6D209EA5ED85}"/>
              </a:ext>
            </a:extLst>
          </p:cNvPr>
          <p:cNvSpPr txBox="1">
            <a:spLocks/>
          </p:cNvSpPr>
          <p:nvPr/>
        </p:nvSpPr>
        <p:spPr bwMode="auto">
          <a:xfrm>
            <a:off x="359792" y="1512218"/>
            <a:ext cx="8953250" cy="518457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影像的量化是將取樣所得到的像素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轉化為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整數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，常見的像素量化有使用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位元、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 </a:t>
            </a: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位元、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24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位元等色彩模式。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若是使用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位元只能表達 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種不同顏色。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若是使用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位元則可以表達 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256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(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en-US" altLang="zh-TW" sz="3600" b="1" baseline="30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種不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同顏色。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76072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影像的量化</a:t>
            </a:r>
          </a:p>
        </p:txBody>
      </p:sp>
      <p:sp>
        <p:nvSpPr>
          <p:cNvPr id="6" name="◎ 電腦輔助學習趨勢…">
            <a:extLst>
              <a:ext uri="{FF2B5EF4-FFF2-40B4-BE49-F238E27FC236}">
                <a16:creationId xmlns="" xmlns:a16="http://schemas.microsoft.com/office/drawing/2014/main" id="{9B8E0F0A-C5C9-C243-9DE8-6D209EA5ED85}"/>
              </a:ext>
            </a:extLst>
          </p:cNvPr>
          <p:cNvSpPr txBox="1">
            <a:spLocks/>
          </p:cNvSpPr>
          <p:nvPr/>
        </p:nvSpPr>
        <p:spPr bwMode="auto">
          <a:xfrm>
            <a:off x="503808" y="1998306"/>
            <a:ext cx="9576817" cy="518457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黑白影像 </a:t>
            </a:r>
            <a:endParaRPr kumimoji="0" lang="en-US" altLang="zh-TW" sz="40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每個像素只用</a:t>
            </a:r>
            <a:r>
              <a:rPr kumimoji="0" lang="zh-TW" altLang="en-US" sz="4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一個</a:t>
            </a:r>
            <a:endParaRPr kumimoji="0" lang="en-US" altLang="zh-TW" sz="40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位元</a:t>
            </a:r>
            <a:r>
              <a:rPr kumimoji="0" lang="zh-TW" altLang="en-US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，僅能表示黑</a:t>
            </a:r>
            <a:endParaRPr kumimoji="0" lang="en-US" altLang="zh-TW" sz="40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(0)</a:t>
            </a:r>
            <a:r>
              <a:rPr kumimoji="0" lang="zh-TW" altLang="en-US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或白</a:t>
            </a:r>
            <a:r>
              <a:rPr kumimoji="0" lang="en-US" altLang="zh-TW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(1)</a:t>
            </a:r>
            <a:r>
              <a:rPr kumimoji="0" lang="zh-TW" altLang="en-US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兩種不</a:t>
            </a:r>
            <a:endParaRPr kumimoji="0" lang="en-US" altLang="zh-TW" sz="40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同的顏色。 </a:t>
            </a: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40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B79492C-097A-F889-C2A2-882331396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41" y="2222883"/>
            <a:ext cx="4462191" cy="32644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35309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影像的量化</a:t>
            </a:r>
          </a:p>
        </p:txBody>
      </p:sp>
      <p:sp>
        <p:nvSpPr>
          <p:cNvPr id="6" name="◎ 電腦輔助學習趨勢…">
            <a:extLst>
              <a:ext uri="{FF2B5EF4-FFF2-40B4-BE49-F238E27FC236}">
                <a16:creationId xmlns="" xmlns:a16="http://schemas.microsoft.com/office/drawing/2014/main" id="{9B8E0F0A-C5C9-C243-9DE8-6D209EA5ED85}"/>
              </a:ext>
            </a:extLst>
          </p:cNvPr>
          <p:cNvSpPr txBox="1">
            <a:spLocks/>
          </p:cNvSpPr>
          <p:nvPr/>
        </p:nvSpPr>
        <p:spPr bwMode="auto">
          <a:xfrm>
            <a:off x="360039" y="1262817"/>
            <a:ext cx="9576817" cy="518457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灰階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影像 </a:t>
            </a:r>
            <a:endParaRPr kumimoji="0" lang="en-US" altLang="zh-TW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每像素用</a:t>
            </a:r>
            <a:r>
              <a:rPr kumimoji="0" lang="zh-TW" altLang="en-US" sz="3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一個位元組</a:t>
            </a:r>
            <a:endParaRPr kumimoji="0" lang="en-US" altLang="zh-TW" sz="3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(8 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</a:t>
            </a:r>
            <a:r>
              <a:rPr kumimoji="0" lang="en-US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，可以表達 </a:t>
            </a:r>
            <a:endParaRPr kumimoji="0" lang="en-US" altLang="zh-TW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256 </a:t>
            </a:r>
            <a:r>
              <a:rPr kumimoji="0" lang="zh-TW" altLang="en-US" sz="3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不同的灰度值</a:t>
            </a:r>
            <a:r>
              <a:rPr kumimoji="0" lang="en-US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;</a:t>
            </a: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 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表示黑色，</a:t>
            </a:r>
            <a:r>
              <a:rPr kumimoji="0" lang="en-US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255 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表</a:t>
            </a:r>
            <a:endParaRPr kumimoji="0" lang="en-US" altLang="zh-TW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示白色，介於 </a:t>
            </a:r>
            <a:r>
              <a:rPr kumimoji="0" lang="en-US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0~255 </a:t>
            </a: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的數值，可以表示由黑到白之 間不同的</a:t>
            </a:r>
            <a:endParaRPr kumimoji="0" lang="en-US" altLang="zh-TW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灰階程度。 </a:t>
            </a: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3508CC4D-EFB1-7E90-B01B-99C53F99A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64" y="1944266"/>
            <a:ext cx="4104974" cy="30243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47483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影像的量化</a:t>
            </a:r>
          </a:p>
        </p:txBody>
      </p:sp>
      <p:sp>
        <p:nvSpPr>
          <p:cNvPr id="6" name="◎ 電腦輔助學習趨勢…">
            <a:extLst>
              <a:ext uri="{FF2B5EF4-FFF2-40B4-BE49-F238E27FC236}">
                <a16:creationId xmlns="" xmlns:a16="http://schemas.microsoft.com/office/drawing/2014/main" id="{9B8E0F0A-C5C9-C243-9DE8-6D209EA5ED85}"/>
              </a:ext>
            </a:extLst>
          </p:cNvPr>
          <p:cNvSpPr txBox="1">
            <a:spLocks/>
          </p:cNvSpPr>
          <p:nvPr/>
        </p:nvSpPr>
        <p:spPr bwMode="auto">
          <a:xfrm>
            <a:off x="334550" y="1981053"/>
            <a:ext cx="9576817" cy="518457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全彩影像 </a:t>
            </a:r>
            <a:endParaRPr kumimoji="0" lang="en-US" altLang="zh-TW" sz="40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24 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位元的全彩影像，</a:t>
            </a:r>
            <a:endParaRPr kumimoji="0" lang="en-US" altLang="zh-TW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每個像素以 </a:t>
            </a:r>
            <a:r>
              <a:rPr kumimoji="0" lang="en" altLang="zh-TW" sz="3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RGB</a:t>
            </a:r>
            <a:r>
              <a:rPr kumimoji="0" lang="en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三</a:t>
            </a:r>
            <a:endParaRPr kumimoji="0" lang="en-US" altLang="zh-TW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原色混成，每一種原</a:t>
            </a:r>
            <a:endParaRPr kumimoji="0" lang="en-US" altLang="zh-TW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色有 </a:t>
            </a:r>
            <a:r>
              <a:rPr kumimoji="0" lang="en-US" altLang="zh-TW" sz="3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256</a:t>
            </a:r>
            <a:r>
              <a:rPr kumimoji="0" lang="en-US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種顏色變化，</a:t>
            </a:r>
            <a:endParaRPr kumimoji="0" lang="en-US" altLang="zh-TW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可混合超過 </a:t>
            </a:r>
            <a:r>
              <a:rPr kumimoji="0" lang="en-US" altLang="zh-TW" sz="3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1,600</a:t>
            </a:r>
            <a:r>
              <a:rPr kumimoji="0" lang="en-US" altLang="zh-TW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萬</a:t>
            </a:r>
            <a:r>
              <a:rPr kumimoji="0" lang="en-US" altLang="zh-TW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-US" altLang="zh-TW" sz="4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en-US" altLang="zh-TW" sz="4000" b="1" baseline="30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24</a:t>
            </a:r>
            <a:r>
              <a:rPr kumimoji="0" lang="en-US" altLang="zh-TW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種不同的顏色。 </a:t>
            </a:r>
          </a:p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3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A7BC0DB-E8A7-44A3-7ECD-583DF0079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33" y="2269085"/>
            <a:ext cx="4141015" cy="298754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36352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85173" y="0"/>
            <a:ext cx="2295699" cy="72308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9B7E5D44-70B0-1242-AC23-622B5D384CE7}"/>
              </a:ext>
            </a:extLst>
          </p:cNvPr>
          <p:cNvGrpSpPr/>
          <p:nvPr/>
        </p:nvGrpSpPr>
        <p:grpSpPr>
          <a:xfrm>
            <a:off x="455266" y="1728242"/>
            <a:ext cx="9481589" cy="5076230"/>
            <a:chOff x="611560" y="4003771"/>
            <a:chExt cx="8215488" cy="1844528"/>
          </a:xfrm>
        </p:grpSpPr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AE37E513-CDD8-1A41-8CBB-CBF730A85A85}"/>
                </a:ext>
              </a:extLst>
            </p:cNvPr>
            <p:cNvGrpSpPr/>
            <p:nvPr/>
          </p:nvGrpSpPr>
          <p:grpSpPr>
            <a:xfrm>
              <a:off x="611560" y="4003771"/>
              <a:ext cx="8064000" cy="1844528"/>
              <a:chOff x="3131840" y="2950715"/>
              <a:chExt cx="8064000" cy="1844528"/>
            </a:xfrm>
          </p:grpSpPr>
          <p:sp>
            <p:nvSpPr>
              <p:cNvPr id="17" name="圓角矩形 16">
                <a:extLst>
                  <a:ext uri="{FF2B5EF4-FFF2-40B4-BE49-F238E27FC236}">
                    <a16:creationId xmlns="" xmlns:a16="http://schemas.microsoft.com/office/drawing/2014/main" id="{AAE43DA2-BBD0-4740-9982-A5FC0D8A544E}"/>
                  </a:ext>
                </a:extLst>
              </p:cNvPr>
              <p:cNvSpPr/>
              <p:nvPr/>
            </p:nvSpPr>
            <p:spPr>
              <a:xfrm>
                <a:off x="3131840" y="3031243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標楷體" pitchFamily="65" charset="-120"/>
                  <a:cs typeface="Arial"/>
                  <a:sym typeface="Arial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="" xmlns:a16="http://schemas.microsoft.com/office/drawing/2014/main" id="{F5217EE4-BA7F-504A-B131-030FFAC46B76}"/>
                  </a:ext>
                </a:extLst>
              </p:cNvPr>
              <p:cNvSpPr/>
              <p:nvPr/>
            </p:nvSpPr>
            <p:spPr>
              <a:xfrm>
                <a:off x="3131841" y="2950715"/>
                <a:ext cx="1483776" cy="17297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baseline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小知識</a:t>
                </a:r>
                <a:endPara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D07E8289-3A21-0E40-882F-6A4F2024134E}"/>
                </a:ext>
              </a:extLst>
            </p:cNvPr>
            <p:cNvSpPr txBox="1"/>
            <p:nvPr/>
          </p:nvSpPr>
          <p:spPr>
            <a:xfrm>
              <a:off x="763048" y="4205309"/>
              <a:ext cx="8064000" cy="1379365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4000" b="1" kern="0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色光三原色 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>
                <a:lnSpc>
                  <a:spcPts val="3900"/>
                </a:lnSpc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牛頓透過三稜鏡實驗將白色的太陽光轉換</a:t>
              </a:r>
              <a:endPara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lnSpc>
                  <a:spcPts val="3900"/>
                </a:lnSpc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成彩虹的光束帶，進一步的研究發現可從</a:t>
              </a:r>
              <a:endPara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lnSpc>
                  <a:spcPts val="3900"/>
                </a:lnSpc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6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紅光、綠光、藍光</a:t>
              </a: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這三種色光混合出其他</a:t>
              </a:r>
              <a:endPara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lnSpc>
                  <a:spcPts val="3900"/>
                </a:lnSpc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可見光，因此，紅光、綠光、藍光被稱為</a:t>
              </a:r>
              <a:endPara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lnSpc>
                  <a:spcPts val="3900"/>
                </a:lnSpc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6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色光的三原色 。</a:t>
              </a: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A9EDD2BC-B65C-F683-6167-0A9D903192B6}"/>
              </a:ext>
            </a:extLst>
          </p:cNvPr>
          <p:cNvSpPr txBox="1">
            <a:spLocks/>
          </p:cNvSpPr>
          <p:nvPr/>
        </p:nvSpPr>
        <p:spPr bwMode="auto">
          <a:xfrm>
            <a:off x="1439912" y="-143966"/>
            <a:ext cx="410445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影像的量化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FB7FB0-C894-19C8-2E13-3931B5DF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64" y="432098"/>
            <a:ext cx="2940376" cy="282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744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655936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數位化的概念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871960" y="2016274"/>
            <a:ext cx="8352928" cy="370841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06412" lvl="1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什麼是二進位</a:t>
            </a:r>
          </a:p>
          <a:p>
            <a:pPr marL="506412" lvl="1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4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錄音帶、隨身聽、磁碟片</a:t>
            </a:r>
            <a:endParaRPr kumimoji="0" lang="en-US" altLang="zh-TW" sz="4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消失市面。</a:t>
            </a:r>
            <a:endParaRPr kumimoji="0" lang="en-US" altLang="zh-TW" sz="4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4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數位訊號和類比訊號是什麼 </a:t>
            </a:r>
            <a:endParaRPr kumimoji="0" lang="en-US" altLang="zh-TW" sz="4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5">
            <a:hlinkClick r:id="rId2"/>
            <a:extLst>
              <a:ext uri="{FF2B5EF4-FFF2-40B4-BE49-F238E27FC236}">
                <a16:creationId xmlns="" xmlns:a16="http://schemas.microsoft.com/office/drawing/2014/main" id="{3A3EFF7A-D46B-2A4A-8281-6E3EFEB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80124" y="3600450"/>
            <a:ext cx="1730156" cy="10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hlinkClick r:id="rId4"/>
            <a:extLst>
              <a:ext uri="{FF2B5EF4-FFF2-40B4-BE49-F238E27FC236}">
                <a16:creationId xmlns="" xmlns:a16="http://schemas.microsoft.com/office/drawing/2014/main" id="{9D3ABD11-AFF6-FE47-A743-662BBDF0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17868" y="5328642"/>
            <a:ext cx="1730156" cy="10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hlinkClick r:id="rId5"/>
            <a:extLst>
              <a:ext uri="{FF2B5EF4-FFF2-40B4-BE49-F238E27FC236}">
                <a16:creationId xmlns="" xmlns:a16="http://schemas.microsoft.com/office/drawing/2014/main" id="{6162BBC8-163D-61B3-A8A1-DF427FF7B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80124" y="1854196"/>
            <a:ext cx="1730156" cy="106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8611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6FA1DD1-A447-8B7E-0632-9E30176FE5EF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9B7E5D44-70B0-1242-AC23-622B5D384CE7}"/>
              </a:ext>
            </a:extLst>
          </p:cNvPr>
          <p:cNvGrpSpPr/>
          <p:nvPr/>
        </p:nvGrpSpPr>
        <p:grpSpPr>
          <a:xfrm>
            <a:off x="455267" y="1116508"/>
            <a:ext cx="9170091" cy="5796310"/>
            <a:chOff x="611560" y="4003771"/>
            <a:chExt cx="8215489" cy="1844528"/>
          </a:xfrm>
        </p:grpSpPr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AE37E513-CDD8-1A41-8CBB-CBF730A85A85}"/>
                </a:ext>
              </a:extLst>
            </p:cNvPr>
            <p:cNvGrpSpPr/>
            <p:nvPr/>
          </p:nvGrpSpPr>
          <p:grpSpPr>
            <a:xfrm>
              <a:off x="611560" y="4003771"/>
              <a:ext cx="8064000" cy="1844528"/>
              <a:chOff x="3131840" y="2950715"/>
              <a:chExt cx="8064000" cy="1844528"/>
            </a:xfrm>
          </p:grpSpPr>
          <p:sp>
            <p:nvSpPr>
              <p:cNvPr id="17" name="圓角矩形 16">
                <a:extLst>
                  <a:ext uri="{FF2B5EF4-FFF2-40B4-BE49-F238E27FC236}">
                    <a16:creationId xmlns="" xmlns:a16="http://schemas.microsoft.com/office/drawing/2014/main" id="{AAE43DA2-BBD0-4740-9982-A5FC0D8A544E}"/>
                  </a:ext>
                </a:extLst>
              </p:cNvPr>
              <p:cNvSpPr/>
              <p:nvPr/>
            </p:nvSpPr>
            <p:spPr>
              <a:xfrm>
                <a:off x="3131840" y="3031243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標楷體" pitchFamily="65" charset="-120"/>
                  <a:cs typeface="Arial"/>
                  <a:sym typeface="Arial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="" xmlns:a16="http://schemas.microsoft.com/office/drawing/2014/main" id="{F5217EE4-BA7F-504A-B131-030FFAC46B76}"/>
                  </a:ext>
                </a:extLst>
              </p:cNvPr>
              <p:cNvSpPr/>
              <p:nvPr/>
            </p:nvSpPr>
            <p:spPr>
              <a:xfrm>
                <a:off x="3131841" y="2950715"/>
                <a:ext cx="1483776" cy="17297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baseline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小知識</a:t>
                </a:r>
                <a:endPara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D07E8289-3A21-0E40-882F-6A4F2024134E}"/>
                </a:ext>
              </a:extLst>
            </p:cNvPr>
            <p:cNvSpPr txBox="1"/>
            <p:nvPr/>
          </p:nvSpPr>
          <p:spPr>
            <a:xfrm>
              <a:off x="763049" y="4257272"/>
              <a:ext cx="8064000" cy="108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marL="457200" indent="-457200"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A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V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I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：微軟公司所訂定，將</a:t>
              </a: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音訊和視訊按影格交</a:t>
              </a:r>
              <a:endPara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  錯排列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，以達音訊同步的播放效果。 </a:t>
              </a: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MPEG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：又稱 </a:t>
              </a:r>
              <a:r>
                <a:rPr kumimoji="0" lang="en" altLang="zh-TW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MPG</a:t>
              </a:r>
              <a:r>
                <a:rPr kumimoji="0" lang="zh-TW" altLang="en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，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比 </a:t>
              </a:r>
              <a:r>
                <a:rPr kumimoji="0" lang="en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AVI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有</a:t>
              </a: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較高的壓縮率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，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 檔案較小，其影像和</a:t>
              </a: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聲音品質較 </a:t>
              </a:r>
              <a:r>
                <a:rPr kumimoji="0" lang="en" altLang="zh-TW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AVI </a:t>
              </a: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佳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。 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MP4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：運用高效的壓縮技術，是</a:t>
              </a: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目前主流的視訊</a:t>
              </a:r>
              <a:endPara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 </a:t>
              </a: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格式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，主要運用在網路多媒體的傳輸。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MOV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：由</a:t>
              </a: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Apple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公司開發的影音格式，需用特定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 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的 </a:t>
              </a:r>
              <a:r>
                <a:rPr kumimoji="0" lang="en" altLang="zh-TW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QuickTime </a:t>
              </a: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播放軟體進行播放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。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en-US" altLang="zh-TW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WMV 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：由微軟公司所訂定的格式，</a:t>
              </a: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具有較小的檔</a:t>
              </a:r>
              <a:endParaRPr kumimoji="0" lang="en-US" altLang="zh-TW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kumimoji="0" lang="zh-TW" altLang="en-US" sz="3000" b="1" baseline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                  案大小</a:t>
              </a:r>
              <a:r>
                <a:rPr kumimoji="0" lang="zh-TW" altLang="en-US" sz="3000" b="1" baseline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  <a:sym typeface="Arial Unicode MS"/>
                </a:rPr>
                <a:t>，但仍保有相對較高的視訊品質。</a:t>
              </a: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>
                <a:spcBef>
                  <a:spcPts val="800"/>
                </a:spcBef>
                <a:buFont typeface="Wingdings" pitchFamily="2" charset="2"/>
                <a:buChar char="n"/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endParaRPr kumimoji="0" lang="en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A9EDD2BC-B65C-F683-6167-0A9D903192B6}"/>
              </a:ext>
            </a:extLst>
          </p:cNvPr>
          <p:cNvSpPr txBox="1">
            <a:spLocks/>
          </p:cNvSpPr>
          <p:nvPr/>
        </p:nvSpPr>
        <p:spPr bwMode="auto">
          <a:xfrm>
            <a:off x="719832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常見的視訊格式</a:t>
            </a:r>
          </a:p>
        </p:txBody>
      </p:sp>
    </p:spTree>
    <p:extLst>
      <p:ext uri="{BB962C8B-B14F-4D97-AF65-F5344CB8AC3E}">
        <p14:creationId xmlns:p14="http://schemas.microsoft.com/office/powerpoint/2010/main" val="11969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登入介面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782616" y="1224186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註冊 </a:t>
            </a:r>
            <a:r>
              <a:rPr kumimoji="0" lang="en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Canva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https://</a:t>
            </a:r>
            <a:r>
              <a:rPr kumimoji="0" lang="en" altLang="zh-TW" sz="2800" b="1" baseline="0" dirty="0" err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www.canva.com</a:t>
            </a:r>
            <a:r>
              <a:rPr kumimoji="0" lang="en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/</a:t>
            </a:r>
            <a:r>
              <a:rPr kumimoji="0" lang="en" altLang="zh-TW" sz="2800" b="1" baseline="0" dirty="0" err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zh_tw</a:t>
            </a:r>
            <a:r>
              <a:rPr kumimoji="0" lang="en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/)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4AE9EF-2354-4946-A302-933DDDB65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37" y="1943109"/>
            <a:ext cx="507167" cy="433205"/>
          </a:xfrm>
          <a:prstGeom prst="rect">
            <a:avLst/>
          </a:prstGeom>
        </p:spPr>
      </p:pic>
      <p:sp>
        <p:nvSpPr>
          <p:cNvPr id="11" name="◎ 電腦輔助學習趨勢…">
            <a:extLst>
              <a:ext uri="{FF2B5EF4-FFF2-40B4-BE49-F238E27FC236}">
                <a16:creationId xmlns="" xmlns:a16="http://schemas.microsoft.com/office/drawing/2014/main" id="{6E654F78-51FD-4940-BBE1-356212C1A513}"/>
              </a:ext>
            </a:extLst>
          </p:cNvPr>
          <p:cNvSpPr txBox="1">
            <a:spLocks/>
          </p:cNvSpPr>
          <p:nvPr/>
        </p:nvSpPr>
        <p:spPr bwMode="auto">
          <a:xfrm>
            <a:off x="1243718" y="1872258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免費註冊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（建議用學校的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帳號）。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719832" y="122418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747DA487-03DC-CA71-A617-1428D9ABE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04" y="2499434"/>
            <a:ext cx="4888194" cy="3798771"/>
          </a:xfrm>
          <a:prstGeom prst="rect">
            <a:avLst/>
          </a:prstGeom>
        </p:spPr>
      </p:pic>
      <p:sp>
        <p:nvSpPr>
          <p:cNvPr id="9" name="◎ 電腦輔助學習趨勢…">
            <a:extLst>
              <a:ext uri="{FF2B5EF4-FFF2-40B4-BE49-F238E27FC236}">
                <a16:creationId xmlns="" xmlns:a16="http://schemas.microsoft.com/office/drawing/2014/main" id="{4D20A061-839A-2C63-C625-F5981D9B9CA0}"/>
              </a:ext>
            </a:extLst>
          </p:cNvPr>
          <p:cNvSpPr txBox="1">
            <a:spLocks/>
          </p:cNvSpPr>
          <p:nvPr/>
        </p:nvSpPr>
        <p:spPr bwMode="auto">
          <a:xfrm>
            <a:off x="1243718" y="2411655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 </a:t>
            </a:r>
            <a:r>
              <a:rPr kumimoji="0" lang="en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繼續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92070A-F86B-1F14-CF8A-36756DDE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71" y="2493653"/>
            <a:ext cx="490833" cy="38671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1">
            <a:hlinkClick r:id="rId5"/>
          </p:cNvPr>
          <p:cNvSpPr>
            <a:spLocks noChangeArrowheads="1"/>
          </p:cNvSpPr>
          <p:nvPr/>
        </p:nvSpPr>
        <p:spPr bwMode="auto">
          <a:xfrm>
            <a:off x="1832058" y="3404350"/>
            <a:ext cx="299223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just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1" u="sng" kern="0" baseline="0" dirty="0" err="1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Canva</a:t>
            </a:r>
            <a:r>
              <a:rPr kumimoji="0" lang="zh-TW" altLang="en-US" sz="1800" b="1" u="sng" kern="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帶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著你輕鬆玩設計！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8" name="AutoShape 12">
            <a:hlinkClick r:id="rId5"/>
          </p:cNvPr>
          <p:cNvSpPr>
            <a:spLocks noChangeArrowheads="1"/>
          </p:cNvSpPr>
          <p:nvPr/>
        </p:nvSpPr>
        <p:spPr bwMode="auto">
          <a:xfrm>
            <a:off x="751912" y="3306341"/>
            <a:ext cx="1107772" cy="59707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1" name="Rectangle 11">
            <a:hlinkClick r:id="rId6"/>
          </p:cNvPr>
          <p:cNvSpPr>
            <a:spLocks noChangeArrowheads="1"/>
          </p:cNvSpPr>
          <p:nvPr/>
        </p:nvSpPr>
        <p:spPr bwMode="auto">
          <a:xfrm>
            <a:off x="1832058" y="4249811"/>
            <a:ext cx="227215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just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1" u="sng" kern="0" baseline="0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Canva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影像剪輯實作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2" name="AutoShape 12">
            <a:hlinkClick r:id="rId6"/>
          </p:cNvPr>
          <p:cNvSpPr>
            <a:spLocks noChangeArrowheads="1"/>
          </p:cNvSpPr>
          <p:nvPr/>
        </p:nvSpPr>
        <p:spPr bwMode="auto">
          <a:xfrm>
            <a:off x="751912" y="4162381"/>
            <a:ext cx="1107772" cy="59707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6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852443" y="1512218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完成註冊，登入帳號</a:t>
            </a:r>
            <a:endParaRPr kumimoji="0" lang="en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719832" y="151221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A9C2620-F96E-A827-C67F-A7BECEA34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56" y="2792092"/>
            <a:ext cx="6418344" cy="4120726"/>
          </a:xfrm>
          <a:prstGeom prst="rect">
            <a:avLst/>
          </a:prstGeom>
        </p:spPr>
      </p:pic>
      <p:sp>
        <p:nvSpPr>
          <p:cNvPr id="7" name="◎ 電腦輔助學習趨勢…">
            <a:extLst>
              <a:ext uri="{FF2B5EF4-FFF2-40B4-BE49-F238E27FC236}">
                <a16:creationId xmlns="" xmlns:a16="http://schemas.microsoft.com/office/drawing/2014/main" id="{CF9744BB-1E1E-1AAB-EEB8-2EBB3E56CF6F}"/>
              </a:ext>
            </a:extLst>
          </p:cNvPr>
          <p:cNvSpPr txBox="1">
            <a:spLocks/>
          </p:cNvSpPr>
          <p:nvPr/>
        </p:nvSpPr>
        <p:spPr bwMode="auto">
          <a:xfrm>
            <a:off x="1315726" y="2160290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選擇身分為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學生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，進到操作介面。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D212D656-0CCF-A9F8-2704-50A484194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04" y="2232298"/>
            <a:ext cx="495300" cy="406400"/>
          </a:xfrm>
          <a:prstGeom prst="rect">
            <a:avLst/>
          </a:prstGeom>
        </p:spPr>
      </p:pic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4C19CAA6-793F-2F92-6318-2C53AD5AA0A0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登入介面</a:t>
            </a:r>
          </a:p>
        </p:txBody>
      </p:sp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89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12FDB59E-3F1E-CBC5-53B1-0AB4C1DE4FF6}"/>
              </a:ext>
            </a:extLst>
          </p:cNvPr>
          <p:cNvSpPr/>
          <p:nvPr/>
        </p:nvSpPr>
        <p:spPr bwMode="auto">
          <a:xfrm>
            <a:off x="7785173" y="0"/>
            <a:ext cx="2295699" cy="72308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FA13237D-362B-F047-667F-81EC7516BE7F}"/>
              </a:ext>
            </a:extLst>
          </p:cNvPr>
          <p:cNvGrpSpPr/>
          <p:nvPr/>
        </p:nvGrpSpPr>
        <p:grpSpPr>
          <a:xfrm>
            <a:off x="1727944" y="2232298"/>
            <a:ext cx="7866208" cy="4915692"/>
            <a:chOff x="1016564" y="2631453"/>
            <a:chExt cx="8047497" cy="4903985"/>
          </a:xfrm>
        </p:grpSpPr>
        <p:pic>
          <p:nvPicPr>
            <p:cNvPr id="10" name="圖片 9">
              <a:extLst>
                <a:ext uri="{FF2B5EF4-FFF2-40B4-BE49-F238E27FC236}">
                  <a16:creationId xmlns="" xmlns:a16="http://schemas.microsoft.com/office/drawing/2014/main" id="{94389A07-B5F4-139F-9A02-10628FB1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661" y="2664346"/>
              <a:ext cx="7772400" cy="4871092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1163C4B4-9510-AC9F-559C-E9ED8E427650}"/>
                </a:ext>
              </a:extLst>
            </p:cNvPr>
            <p:cNvSpPr/>
            <p:nvPr/>
          </p:nvSpPr>
          <p:spPr bwMode="auto">
            <a:xfrm>
              <a:off x="1016564" y="2631453"/>
              <a:ext cx="4023748" cy="3209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</p:grpSp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操作介面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782616" y="1656234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選取欲設計的影像格式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以卡片為例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719832" y="1656234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09009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12FDB59E-3F1E-CBC5-53B1-0AB4C1DE4FF6}"/>
              </a:ext>
            </a:extLst>
          </p:cNvPr>
          <p:cNvSpPr/>
          <p:nvPr/>
        </p:nvSpPr>
        <p:spPr bwMode="auto">
          <a:xfrm>
            <a:off x="7785173" y="0"/>
            <a:ext cx="2295699" cy="72308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782616" y="1512218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選擇欲編輯的功能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719832" y="151221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B988C8D-AE62-076F-A435-8718E709C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33" y="2160290"/>
            <a:ext cx="6883027" cy="4727111"/>
          </a:xfrm>
          <a:prstGeom prst="rect">
            <a:avLst/>
          </a:prstGeom>
        </p:spPr>
      </p:pic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690570AA-A700-63F1-89C1-5CB394056493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操作介面</a:t>
            </a:r>
          </a:p>
        </p:txBody>
      </p:sp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83249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12FDB59E-3F1E-CBC5-53B1-0AB4C1DE4FF6}"/>
              </a:ext>
            </a:extLst>
          </p:cNvPr>
          <p:cNvSpPr/>
          <p:nvPr/>
        </p:nvSpPr>
        <p:spPr bwMode="auto">
          <a:xfrm>
            <a:off x="7857181" y="41961"/>
            <a:ext cx="2295699" cy="71588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782616" y="1656234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套用範本 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719832" y="1656234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◎ 電腦輔助學習趨勢…">
            <a:extLst>
              <a:ext uri="{FF2B5EF4-FFF2-40B4-BE49-F238E27FC236}">
                <a16:creationId xmlns="" xmlns:a16="http://schemas.microsoft.com/office/drawing/2014/main" id="{343CA83B-1606-27A7-C5F8-1C511553635E}"/>
              </a:ext>
            </a:extLst>
          </p:cNvPr>
          <p:cNvSpPr txBox="1">
            <a:spLocks/>
          </p:cNvSpPr>
          <p:nvPr/>
        </p:nvSpPr>
        <p:spPr bwMode="auto">
          <a:xfrm>
            <a:off x="1243718" y="2232298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點選欲套用的範本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以生日卡為例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="" xmlns:a16="http://schemas.microsoft.com/office/drawing/2014/main" id="{68D7CC5C-93B5-8C05-1884-C78A29373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96" y="2304306"/>
            <a:ext cx="482600" cy="4064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76BAD02A-D84C-9013-F0D0-57B4F07C0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0" y="2922856"/>
            <a:ext cx="9325686" cy="4278044"/>
          </a:xfrm>
          <a:prstGeom prst="rect">
            <a:avLst/>
          </a:prstGeom>
        </p:spPr>
      </p:pic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D4DABE99-7E10-63D7-2E0B-DE30F43C3BF2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影像編輯</a:t>
            </a:r>
          </a:p>
        </p:txBody>
      </p:sp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22914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12FDB59E-3F1E-CBC5-53B1-0AB4C1DE4FF6}"/>
              </a:ext>
            </a:extLst>
          </p:cNvPr>
          <p:cNvSpPr/>
          <p:nvPr/>
        </p:nvSpPr>
        <p:spPr bwMode="auto">
          <a:xfrm>
            <a:off x="7857181" y="41961"/>
            <a:ext cx="2295699" cy="71588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782616" y="1132109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更改背景顏色 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719832" y="115217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◎ 電腦輔助學習趨勢…">
            <a:extLst>
              <a:ext uri="{FF2B5EF4-FFF2-40B4-BE49-F238E27FC236}">
                <a16:creationId xmlns="" xmlns:a16="http://schemas.microsoft.com/office/drawing/2014/main" id="{343CA83B-1606-27A7-C5F8-1C511553635E}"/>
              </a:ext>
            </a:extLst>
          </p:cNvPr>
          <p:cNvSpPr txBox="1">
            <a:spLocks/>
          </p:cNvSpPr>
          <p:nvPr/>
        </p:nvSpPr>
        <p:spPr bwMode="auto">
          <a:xfrm>
            <a:off x="1243718" y="1886253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      ，再選取左側面板顏色。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="" xmlns:a16="http://schemas.microsoft.com/office/drawing/2014/main" id="{1EFFC95D-37EF-3B22-8C31-0DE2BBC2E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83" y="1958261"/>
            <a:ext cx="469121" cy="3868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DAC29BD0-747D-98D8-4710-D5E205F05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72" y="1872258"/>
            <a:ext cx="520700" cy="50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97D253FC-F301-0CA2-3C10-D6F5C894E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2606333"/>
            <a:ext cx="8928992" cy="4162469"/>
          </a:xfrm>
          <a:prstGeom prst="rect">
            <a:avLst/>
          </a:prstGeom>
        </p:spPr>
      </p:pic>
      <p:sp>
        <p:nvSpPr>
          <p:cNvPr id="6" name="報 告 大 綱">
            <a:extLst>
              <a:ext uri="{FF2B5EF4-FFF2-40B4-BE49-F238E27FC236}">
                <a16:creationId xmlns="" xmlns:a16="http://schemas.microsoft.com/office/drawing/2014/main" id="{097237B5-0DCC-0F2D-0A82-AEB92650DAE3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影像編輯</a:t>
            </a:r>
          </a:p>
        </p:txBody>
      </p:sp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42867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12FDB59E-3F1E-CBC5-53B1-0AB4C1DE4FF6}"/>
              </a:ext>
            </a:extLst>
          </p:cNvPr>
          <p:cNvSpPr/>
          <p:nvPr/>
        </p:nvSpPr>
        <p:spPr bwMode="auto">
          <a:xfrm>
            <a:off x="7857181" y="41961"/>
            <a:ext cx="2295699" cy="71588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638600" y="1152178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調整元素  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575816" y="115217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◎ 電腦輔助學習趨勢…">
            <a:extLst>
              <a:ext uri="{FF2B5EF4-FFF2-40B4-BE49-F238E27FC236}">
                <a16:creationId xmlns="" xmlns:a16="http://schemas.microsoft.com/office/drawing/2014/main" id="{343CA83B-1606-27A7-C5F8-1C511553635E}"/>
              </a:ext>
            </a:extLst>
          </p:cNvPr>
          <p:cNvSpPr txBox="1">
            <a:spLocks/>
          </p:cNvSpPr>
          <p:nvPr/>
        </p:nvSpPr>
        <p:spPr bwMode="auto">
          <a:xfrm>
            <a:off x="1136775" y="1872258"/>
            <a:ext cx="919719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點選欲調整的元素，可移動位置、刪除或編輯。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4D9CD83-4538-576D-32AF-5BD01EB5B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2" y="3240410"/>
            <a:ext cx="8167823" cy="3757398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="" xmlns:a16="http://schemas.microsoft.com/office/drawing/2014/main" id="{25A21340-FCDC-5484-B94A-D4AF0CCB9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40" y="1944266"/>
            <a:ext cx="469121" cy="39372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="" xmlns:a16="http://schemas.microsoft.com/office/drawing/2014/main" id="{5474B68D-5DBD-4CF9-AEC3-76EFBC07B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43" y="2579276"/>
            <a:ext cx="454718" cy="373102"/>
          </a:xfrm>
          <a:prstGeom prst="rect">
            <a:avLst/>
          </a:prstGeom>
        </p:spPr>
      </p:pic>
      <p:sp>
        <p:nvSpPr>
          <p:cNvPr id="14" name="◎ 電腦輔助學習趨勢…">
            <a:extLst>
              <a:ext uri="{FF2B5EF4-FFF2-40B4-BE49-F238E27FC236}">
                <a16:creationId xmlns="" xmlns:a16="http://schemas.microsoft.com/office/drawing/2014/main" id="{F7664CE9-6477-A983-8E64-1F457FED4D89}"/>
              </a:ext>
            </a:extLst>
          </p:cNvPr>
          <p:cNvSpPr txBox="1">
            <a:spLocks/>
          </p:cNvSpPr>
          <p:nvPr/>
        </p:nvSpPr>
        <p:spPr bwMode="auto">
          <a:xfrm>
            <a:off x="1116945" y="2500261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對應所點選的元素，有不同的工作列。</a:t>
            </a:r>
          </a:p>
        </p:txBody>
      </p:sp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CD143ACA-B6FA-3CAD-0B2D-A1035F1AD311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影像編輯</a:t>
            </a:r>
          </a:p>
        </p:txBody>
      </p:sp>
      <p:sp>
        <p:nvSpPr>
          <p:cNvPr id="13" name="矩形 12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7684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12FDB59E-3F1E-CBC5-53B1-0AB4C1DE4FF6}"/>
              </a:ext>
            </a:extLst>
          </p:cNvPr>
          <p:cNvSpPr/>
          <p:nvPr/>
        </p:nvSpPr>
        <p:spPr bwMode="auto">
          <a:xfrm>
            <a:off x="7857181" y="41961"/>
            <a:ext cx="2295699" cy="71588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94584" y="1152178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新增元素  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431800" y="115217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8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◎ 電腦輔助學習趨勢…">
            <a:extLst>
              <a:ext uri="{FF2B5EF4-FFF2-40B4-BE49-F238E27FC236}">
                <a16:creationId xmlns="" xmlns:a16="http://schemas.microsoft.com/office/drawing/2014/main" id="{343CA83B-1606-27A7-C5F8-1C511553635E}"/>
              </a:ext>
            </a:extLst>
          </p:cNvPr>
          <p:cNvSpPr txBox="1">
            <a:spLocks/>
          </p:cNvSpPr>
          <p:nvPr/>
        </p:nvSpPr>
        <p:spPr bwMode="auto">
          <a:xfrm>
            <a:off x="1099702" y="1780181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元素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索引標籤。</a:t>
            </a: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="" xmlns:a16="http://schemas.microsoft.com/office/drawing/2014/main" id="{F7664CE9-6477-A983-8E64-1F457FED4D89}"/>
              </a:ext>
            </a:extLst>
          </p:cNvPr>
          <p:cNvSpPr txBox="1">
            <a:spLocks/>
          </p:cNvSpPr>
          <p:nvPr/>
        </p:nvSpPr>
        <p:spPr bwMode="auto">
          <a:xfrm>
            <a:off x="5544368" y="1780181"/>
            <a:ext cx="4680520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輸入關鍵字搜尋相關元素。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5D5D1904-6089-218B-E6A5-8CB7038A13DB}"/>
              </a:ext>
            </a:extLst>
          </p:cNvPr>
          <p:cNvGrpSpPr/>
          <p:nvPr/>
        </p:nvGrpSpPr>
        <p:grpSpPr>
          <a:xfrm>
            <a:off x="719888" y="1852189"/>
            <a:ext cx="504000" cy="360000"/>
            <a:chOff x="360000" y="3420000"/>
            <a:chExt cx="504000" cy="360000"/>
          </a:xfrm>
        </p:grpSpPr>
        <p:sp>
          <p:nvSpPr>
            <p:cNvPr id="6" name="圓角矩形 5">
              <a:extLst>
                <a:ext uri="{FF2B5EF4-FFF2-40B4-BE49-F238E27FC236}">
                  <a16:creationId xmlns="" xmlns:a16="http://schemas.microsoft.com/office/drawing/2014/main" id="{86056193-4CBC-89B7-A6DE-84D93980B652}"/>
                </a:ext>
              </a:extLst>
            </p:cNvPr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2400" baseline="0" dirty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2400" baseline="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8" name="等腰三角形 26">
              <a:extLst>
                <a:ext uri="{FF2B5EF4-FFF2-40B4-BE49-F238E27FC236}">
                  <a16:creationId xmlns="" xmlns:a16="http://schemas.microsoft.com/office/drawing/2014/main" id="{A05C701F-EDDA-61F5-E897-AB62578C10BB}"/>
                </a:ext>
              </a:extLst>
            </p:cNvPr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 baseline="0"/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="" xmlns:a16="http://schemas.microsoft.com/office/drawing/2014/main" id="{B3A1A749-230E-CCA4-224D-1AFD7F379DBC}"/>
              </a:ext>
            </a:extLst>
          </p:cNvPr>
          <p:cNvGrpSpPr/>
          <p:nvPr/>
        </p:nvGrpSpPr>
        <p:grpSpPr>
          <a:xfrm>
            <a:off x="5112376" y="1852189"/>
            <a:ext cx="504000" cy="360000"/>
            <a:chOff x="360000" y="3420000"/>
            <a:chExt cx="504000" cy="360000"/>
          </a:xfrm>
        </p:grpSpPr>
        <p:sp>
          <p:nvSpPr>
            <p:cNvPr id="15" name="圓角矩形 14">
              <a:extLst>
                <a:ext uri="{FF2B5EF4-FFF2-40B4-BE49-F238E27FC236}">
                  <a16:creationId xmlns="" xmlns:a16="http://schemas.microsoft.com/office/drawing/2014/main" id="{5F7A133A-5C5D-54D1-EE98-ED81E9DD51E5}"/>
                </a:ext>
              </a:extLst>
            </p:cNvPr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2400" baseline="0" dirty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400" baseline="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6" name="等腰三角形 26">
              <a:extLst>
                <a:ext uri="{FF2B5EF4-FFF2-40B4-BE49-F238E27FC236}">
                  <a16:creationId xmlns="" xmlns:a16="http://schemas.microsoft.com/office/drawing/2014/main" id="{2C3D33B2-9B3C-4C4C-83E4-BEF4C3ED9827}"/>
                </a:ext>
              </a:extLst>
            </p:cNvPr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 baseline="0"/>
            </a:p>
          </p:txBody>
        </p:sp>
      </p:grpSp>
      <p:sp>
        <p:nvSpPr>
          <p:cNvPr id="18" name="◎ 電腦輔助學習趨勢…">
            <a:extLst>
              <a:ext uri="{FF2B5EF4-FFF2-40B4-BE49-F238E27FC236}">
                <a16:creationId xmlns="" xmlns:a16="http://schemas.microsoft.com/office/drawing/2014/main" id="{10772775-7890-5EC2-41CF-8DFD12DC8D86}"/>
              </a:ext>
            </a:extLst>
          </p:cNvPr>
          <p:cNvSpPr txBox="1">
            <a:spLocks/>
          </p:cNvSpPr>
          <p:nvPr/>
        </p:nvSpPr>
        <p:spPr bwMode="auto">
          <a:xfrm>
            <a:off x="1099702" y="2356245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點選欲新增圖像，新增至畫布中。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DF7A617C-237C-3DC3-E400-7434426B32FD}"/>
              </a:ext>
            </a:extLst>
          </p:cNvPr>
          <p:cNvGrpSpPr/>
          <p:nvPr/>
        </p:nvGrpSpPr>
        <p:grpSpPr>
          <a:xfrm>
            <a:off x="719888" y="2448362"/>
            <a:ext cx="504000" cy="360000"/>
            <a:chOff x="360000" y="3420000"/>
            <a:chExt cx="504000" cy="360000"/>
          </a:xfrm>
        </p:grpSpPr>
        <p:sp>
          <p:nvSpPr>
            <p:cNvPr id="20" name="圓角矩形 19">
              <a:extLst>
                <a:ext uri="{FF2B5EF4-FFF2-40B4-BE49-F238E27FC236}">
                  <a16:creationId xmlns="" xmlns:a16="http://schemas.microsoft.com/office/drawing/2014/main" id="{B44B3625-0CF7-8D01-FBD4-D259329058E7}"/>
                </a:ext>
              </a:extLst>
            </p:cNvPr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baseline="0" dirty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baseline="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17">
              <a:extLst>
                <a:ext uri="{FF2B5EF4-FFF2-40B4-BE49-F238E27FC236}">
                  <a16:creationId xmlns="" xmlns:a16="http://schemas.microsoft.com/office/drawing/2014/main" id="{F441C0D5-1A94-0962-D36D-A1F8E10E368C}"/>
                </a:ext>
              </a:extLst>
            </p:cNvPr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 baseline="0"/>
            </a:p>
          </p:txBody>
        </p:sp>
      </p:grpSp>
      <p:pic>
        <p:nvPicPr>
          <p:cNvPr id="23" name="圖片 22">
            <a:extLst>
              <a:ext uri="{FF2B5EF4-FFF2-40B4-BE49-F238E27FC236}">
                <a16:creationId xmlns="" xmlns:a16="http://schemas.microsoft.com/office/drawing/2014/main" id="{526A8203-27A4-00F3-BA43-4C36EE8C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7" y="3096394"/>
            <a:ext cx="8331506" cy="3742283"/>
          </a:xfrm>
          <a:prstGeom prst="rect">
            <a:avLst/>
          </a:prstGeom>
        </p:spPr>
      </p:pic>
      <p:sp>
        <p:nvSpPr>
          <p:cNvPr id="7" name="報 告 大 綱">
            <a:extLst>
              <a:ext uri="{FF2B5EF4-FFF2-40B4-BE49-F238E27FC236}">
                <a16:creationId xmlns="" xmlns:a16="http://schemas.microsoft.com/office/drawing/2014/main" id="{3E187541-4EBC-112A-E785-E58D94837DB0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影像編輯</a:t>
            </a:r>
          </a:p>
        </p:txBody>
      </p:sp>
      <p:sp>
        <p:nvSpPr>
          <p:cNvPr id="22" name="矩形 21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34002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12FDB59E-3F1E-CBC5-53B1-0AB4C1DE4FF6}"/>
              </a:ext>
            </a:extLst>
          </p:cNvPr>
          <p:cNvSpPr/>
          <p:nvPr/>
        </p:nvSpPr>
        <p:spPr bwMode="auto">
          <a:xfrm>
            <a:off x="7857181" y="41961"/>
            <a:ext cx="2295699" cy="71588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94584" y="1080170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新增文字 </a:t>
            </a:r>
          </a:p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431800" y="1080170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9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◎ 電腦輔助學習趨勢…">
            <a:extLst>
              <a:ext uri="{FF2B5EF4-FFF2-40B4-BE49-F238E27FC236}">
                <a16:creationId xmlns="" xmlns:a16="http://schemas.microsoft.com/office/drawing/2014/main" id="{343CA83B-1606-27A7-C5F8-1C511553635E}"/>
              </a:ext>
            </a:extLst>
          </p:cNvPr>
          <p:cNvSpPr txBox="1">
            <a:spLocks/>
          </p:cNvSpPr>
          <p:nvPr/>
        </p:nvSpPr>
        <p:spPr bwMode="auto">
          <a:xfrm>
            <a:off x="1099702" y="1852189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文字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索引標籤。</a:t>
            </a: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="" xmlns:a16="http://schemas.microsoft.com/office/drawing/2014/main" id="{F7664CE9-6477-A983-8E64-1F457FED4D89}"/>
              </a:ext>
            </a:extLst>
          </p:cNvPr>
          <p:cNvSpPr txBox="1">
            <a:spLocks/>
          </p:cNvSpPr>
          <p:nvPr/>
        </p:nvSpPr>
        <p:spPr bwMode="auto">
          <a:xfrm>
            <a:off x="5348174" y="1852189"/>
            <a:ext cx="4948722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新增文字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，新增至畫布。</a:t>
            </a:r>
          </a:p>
        </p:txBody>
      </p:sp>
      <p:sp>
        <p:nvSpPr>
          <p:cNvPr id="18" name="◎ 電腦輔助學習趨勢…">
            <a:extLst>
              <a:ext uri="{FF2B5EF4-FFF2-40B4-BE49-F238E27FC236}">
                <a16:creationId xmlns="" xmlns:a16="http://schemas.microsoft.com/office/drawing/2014/main" id="{10772775-7890-5EC2-41CF-8DFD12DC8D86}"/>
              </a:ext>
            </a:extLst>
          </p:cNvPr>
          <p:cNvSpPr txBox="1">
            <a:spLocks/>
          </p:cNvSpPr>
          <p:nvPr/>
        </p:nvSpPr>
        <p:spPr bwMode="auto">
          <a:xfrm>
            <a:off x="1099702" y="2356245"/>
            <a:ext cx="7757034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輸入文字後，可自行調整文字格式。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DF7A617C-237C-3DC3-E400-7434426B32FD}"/>
              </a:ext>
            </a:extLst>
          </p:cNvPr>
          <p:cNvGrpSpPr/>
          <p:nvPr/>
        </p:nvGrpSpPr>
        <p:grpSpPr>
          <a:xfrm>
            <a:off x="719888" y="2428253"/>
            <a:ext cx="504000" cy="360000"/>
            <a:chOff x="360000" y="3420000"/>
            <a:chExt cx="504000" cy="360000"/>
          </a:xfrm>
        </p:grpSpPr>
        <p:sp>
          <p:nvSpPr>
            <p:cNvPr id="20" name="圓角矩形 19">
              <a:extLst>
                <a:ext uri="{FF2B5EF4-FFF2-40B4-BE49-F238E27FC236}">
                  <a16:creationId xmlns="" xmlns:a16="http://schemas.microsoft.com/office/drawing/2014/main" id="{B44B3625-0CF7-8D01-FBD4-D259329058E7}"/>
                </a:ext>
              </a:extLst>
            </p:cNvPr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baseline="0" dirty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13</a:t>
              </a:r>
              <a:endParaRPr lang="zh-TW" altLang="en-US" sz="1800" baseline="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17">
              <a:extLst>
                <a:ext uri="{FF2B5EF4-FFF2-40B4-BE49-F238E27FC236}">
                  <a16:creationId xmlns="" xmlns:a16="http://schemas.microsoft.com/office/drawing/2014/main" id="{F441C0D5-1A94-0962-D36D-A1F8E10E368C}"/>
                </a:ext>
              </a:extLst>
            </p:cNvPr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 baseline="0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BE2BEEE7-BC0E-BF3A-1E67-419559576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95" y="3096394"/>
            <a:ext cx="8271573" cy="3741444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981CDA65-1A71-FA17-F8A9-62FC27A05ADA}"/>
              </a:ext>
            </a:extLst>
          </p:cNvPr>
          <p:cNvGrpSpPr/>
          <p:nvPr/>
        </p:nvGrpSpPr>
        <p:grpSpPr>
          <a:xfrm>
            <a:off x="719832" y="1924197"/>
            <a:ext cx="504000" cy="360000"/>
            <a:chOff x="360000" y="3420000"/>
            <a:chExt cx="504000" cy="360000"/>
          </a:xfrm>
        </p:grpSpPr>
        <p:sp>
          <p:nvSpPr>
            <p:cNvPr id="22" name="圓角矩形 21">
              <a:extLst>
                <a:ext uri="{FF2B5EF4-FFF2-40B4-BE49-F238E27FC236}">
                  <a16:creationId xmlns="" xmlns:a16="http://schemas.microsoft.com/office/drawing/2014/main" id="{90A60B92-5B67-5393-720B-BFB2EF5D0771}"/>
                </a:ext>
              </a:extLst>
            </p:cNvPr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baseline="0" dirty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1800" baseline="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4" name="等腰三角形 17">
              <a:extLst>
                <a:ext uri="{FF2B5EF4-FFF2-40B4-BE49-F238E27FC236}">
                  <a16:creationId xmlns="" xmlns:a16="http://schemas.microsoft.com/office/drawing/2014/main" id="{399314AE-B488-07B8-F0D2-267D2C4C87C6}"/>
                </a:ext>
              </a:extLst>
            </p:cNvPr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 baseline="0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="" xmlns:a16="http://schemas.microsoft.com/office/drawing/2014/main" id="{5A6A86AA-A1A2-95BE-EDF2-15D53571851C}"/>
              </a:ext>
            </a:extLst>
          </p:cNvPr>
          <p:cNvGrpSpPr/>
          <p:nvPr/>
        </p:nvGrpSpPr>
        <p:grpSpPr>
          <a:xfrm>
            <a:off x="4968304" y="1924197"/>
            <a:ext cx="504000" cy="360000"/>
            <a:chOff x="360000" y="3420000"/>
            <a:chExt cx="504000" cy="360000"/>
          </a:xfrm>
        </p:grpSpPr>
        <p:sp>
          <p:nvSpPr>
            <p:cNvPr id="26" name="圓角矩形 25">
              <a:extLst>
                <a:ext uri="{FF2B5EF4-FFF2-40B4-BE49-F238E27FC236}">
                  <a16:creationId xmlns="" xmlns:a16="http://schemas.microsoft.com/office/drawing/2014/main" id="{9F745F61-1967-388E-9859-E74976B09AB1}"/>
                </a:ext>
              </a:extLst>
            </p:cNvPr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baseline="0" dirty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1800" baseline="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17">
              <a:extLst>
                <a:ext uri="{FF2B5EF4-FFF2-40B4-BE49-F238E27FC236}">
                  <a16:creationId xmlns="" xmlns:a16="http://schemas.microsoft.com/office/drawing/2014/main" id="{F0221FF0-5D72-AAF6-E02C-27FFB31FA43D}"/>
                </a:ext>
              </a:extLst>
            </p:cNvPr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 baseline="0"/>
            </a:p>
          </p:txBody>
        </p:sp>
      </p:grpSp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06D0512E-8F86-654A-2A80-247E0C67946A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影像編輯</a:t>
            </a:r>
          </a:p>
        </p:txBody>
      </p:sp>
      <p:sp>
        <p:nvSpPr>
          <p:cNvPr id="23" name="矩形 22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6736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367904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數位化的概念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03808" y="1217066"/>
            <a:ext cx="8809234" cy="212423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傳統錄影帶及錄音帶以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類比訊號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儲存，經數位化轉換成數位訊號，電腦就可加以編輯、儲存、傳遞，並且可與其他數位化資料結合，產生新的形式。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8318B9-241D-0B4E-A3C0-4D580EEAF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928" y="3384426"/>
            <a:ext cx="6120680" cy="37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51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12FDB59E-3F1E-CBC5-53B1-0AB4C1DE4FF6}"/>
              </a:ext>
            </a:extLst>
          </p:cNvPr>
          <p:cNvSpPr/>
          <p:nvPr/>
        </p:nvSpPr>
        <p:spPr bwMode="auto">
          <a:xfrm>
            <a:off x="7857181" y="41961"/>
            <a:ext cx="2295699" cy="71588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782616" y="1656234"/>
            <a:ext cx="7866208" cy="52412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選取欲儲存的格式與分享對象。 </a:t>
            </a:r>
          </a:p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0B24661F-FBA5-3D41-9596-8E00DCADA335}"/>
              </a:ext>
            </a:extLst>
          </p:cNvPr>
          <p:cNvSpPr/>
          <p:nvPr/>
        </p:nvSpPr>
        <p:spPr>
          <a:xfrm>
            <a:off x="510904" y="1051473"/>
            <a:ext cx="6617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影像的共用與儲存 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9AA5D587-5B17-A842-ADF1-06EB36E1E79D}"/>
              </a:ext>
            </a:extLst>
          </p:cNvPr>
          <p:cNvSpPr/>
          <p:nvPr/>
        </p:nvSpPr>
        <p:spPr>
          <a:xfrm>
            <a:off x="510904" y="1656234"/>
            <a:ext cx="1361056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10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="" xmlns:a16="http://schemas.microsoft.com/office/drawing/2014/main" id="{B6F96AA7-E7AE-664E-C06D-C529FCFDE524}"/>
              </a:ext>
            </a:extLst>
          </p:cNvPr>
          <p:cNvGrpSpPr/>
          <p:nvPr/>
        </p:nvGrpSpPr>
        <p:grpSpPr>
          <a:xfrm>
            <a:off x="1248225" y="2247981"/>
            <a:ext cx="7772401" cy="4661242"/>
            <a:chOff x="1256520" y="2592338"/>
            <a:chExt cx="7772401" cy="4661242"/>
          </a:xfrm>
        </p:grpSpPr>
        <p:pic>
          <p:nvPicPr>
            <p:cNvPr id="6" name="圖片 5">
              <a:extLst>
                <a:ext uri="{FF2B5EF4-FFF2-40B4-BE49-F238E27FC236}">
                  <a16:creationId xmlns="" xmlns:a16="http://schemas.microsoft.com/office/drawing/2014/main" id="{39C7571E-7841-91BD-F351-F9EE68843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5"/>
            <a:stretch/>
          </p:blipFill>
          <p:spPr>
            <a:xfrm>
              <a:off x="1256521" y="2658774"/>
              <a:ext cx="7772400" cy="459480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F7BB31F-D0A3-BAA3-7B18-28E415F2E9C2}"/>
                </a:ext>
              </a:extLst>
            </p:cNvPr>
            <p:cNvSpPr/>
            <p:nvPr/>
          </p:nvSpPr>
          <p:spPr bwMode="auto">
            <a:xfrm>
              <a:off x="1256520" y="2592338"/>
              <a:ext cx="3639775" cy="9416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</p:grpSp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B285B73E-C54C-8745-ED3B-E07AD5E2C53E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影像編輯</a:t>
            </a:r>
          </a:p>
        </p:txBody>
      </p:sp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58031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報 告 大 綱">
            <a:extLst>
              <a:ext uri="{FF2B5EF4-FFF2-40B4-BE49-F238E27FC236}">
                <a16:creationId xmlns="" xmlns:a16="http://schemas.microsoft.com/office/drawing/2014/main" id="{B285B73E-C54C-8745-ED3B-E07AD5E2C53E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教學影音</a:t>
            </a:r>
          </a:p>
        </p:txBody>
      </p:sp>
      <p:pic>
        <p:nvPicPr>
          <p:cNvPr id="3" name="圖片 2">
            <a:hlinkClick r:id="rId2"/>
            <a:extLst>
              <a:ext uri="{FF2B5EF4-FFF2-40B4-BE49-F238E27FC236}">
                <a16:creationId xmlns="" xmlns:a16="http://schemas.microsoft.com/office/drawing/2014/main" id="{1CEDA439-A2D1-80BC-70F0-9C535B68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419783" y="5301723"/>
            <a:ext cx="1800200" cy="11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956F290-DD57-DF4D-A7A3-6968C1F6018E}"/>
              </a:ext>
            </a:extLst>
          </p:cNvPr>
          <p:cNvSpPr txBox="1"/>
          <p:nvPr/>
        </p:nvSpPr>
        <p:spPr>
          <a:xfrm>
            <a:off x="3343870" y="5518822"/>
            <a:ext cx="5080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3600" b="1" baseline="0" dirty="0">
                <a:solidFill>
                  <a:srgbClr val="0F0F0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圖片編輯</a:t>
            </a:r>
          </a:p>
        </p:txBody>
      </p:sp>
      <p:pic>
        <p:nvPicPr>
          <p:cNvPr id="10" name="圖片 9">
            <a:hlinkClick r:id="rId4"/>
            <a:extLst>
              <a:ext uri="{FF2B5EF4-FFF2-40B4-BE49-F238E27FC236}">
                <a16:creationId xmlns="" xmlns:a16="http://schemas.microsoft.com/office/drawing/2014/main" id="{3387F0FB-1A78-4A6B-07BB-41816D70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419783" y="2808362"/>
            <a:ext cx="1800200" cy="11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43FAB1C8-7480-3110-617C-70B4F6363628}"/>
              </a:ext>
            </a:extLst>
          </p:cNvPr>
          <p:cNvSpPr txBox="1"/>
          <p:nvPr/>
        </p:nvSpPr>
        <p:spPr>
          <a:xfrm>
            <a:off x="3343870" y="3038715"/>
            <a:ext cx="5080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3600" b="1" baseline="0" dirty="0">
                <a:solidFill>
                  <a:srgbClr val="0F0F0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輕鬆玩設計</a:t>
            </a:r>
          </a:p>
        </p:txBody>
      </p:sp>
      <p:pic>
        <p:nvPicPr>
          <p:cNvPr id="14" name="圖片 13">
            <a:hlinkClick r:id="rId5"/>
            <a:extLst>
              <a:ext uri="{FF2B5EF4-FFF2-40B4-BE49-F238E27FC236}">
                <a16:creationId xmlns="" xmlns:a16="http://schemas.microsoft.com/office/drawing/2014/main" id="{1C2D4416-2575-B62D-F50C-DE9554CE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414821" y="1513293"/>
            <a:ext cx="1800200" cy="11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13CE651C-1B4F-C3E1-EE72-63EB75932760}"/>
              </a:ext>
            </a:extLst>
          </p:cNvPr>
          <p:cNvSpPr txBox="1"/>
          <p:nvPr/>
        </p:nvSpPr>
        <p:spPr>
          <a:xfrm>
            <a:off x="3343870" y="1800250"/>
            <a:ext cx="5080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3600" b="1" baseline="0" dirty="0">
                <a:solidFill>
                  <a:srgbClr val="0F0F0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快速用</a:t>
            </a:r>
            <a:r>
              <a:rPr lang="en" altLang="zh-TW" sz="3600" b="1" baseline="0" dirty="0">
                <a:solidFill>
                  <a:srgbClr val="0F0F0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3600" b="1" baseline="0" dirty="0">
                <a:solidFill>
                  <a:srgbClr val="0F0F0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做設計</a:t>
            </a:r>
          </a:p>
        </p:txBody>
      </p:sp>
      <p:pic>
        <p:nvPicPr>
          <p:cNvPr id="16" name="圖片 15">
            <a:hlinkClick r:id="rId6"/>
            <a:extLst>
              <a:ext uri="{FF2B5EF4-FFF2-40B4-BE49-F238E27FC236}">
                <a16:creationId xmlns="" xmlns:a16="http://schemas.microsoft.com/office/drawing/2014/main" id="{2A688BE0-A668-C40F-D7A7-686100011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419783" y="4055042"/>
            <a:ext cx="1800200" cy="11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6C434154-F021-5FE6-9984-6A44EEC7A5E9}"/>
              </a:ext>
            </a:extLst>
          </p:cNvPr>
          <p:cNvSpPr txBox="1"/>
          <p:nvPr/>
        </p:nvSpPr>
        <p:spPr>
          <a:xfrm>
            <a:off x="3343870" y="4272141"/>
            <a:ext cx="5080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3600" b="1" baseline="0" dirty="0">
                <a:solidFill>
                  <a:srgbClr val="0F0F0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zh-TW" altLang="en-US" sz="3600" b="1" baseline="0" dirty="0">
                <a:solidFill>
                  <a:srgbClr val="0F0F0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個小技巧 </a:t>
            </a:r>
          </a:p>
        </p:txBody>
      </p:sp>
    </p:spTree>
    <p:extLst>
      <p:ext uri="{BB962C8B-B14F-4D97-AF65-F5344CB8AC3E}">
        <p14:creationId xmlns:p14="http://schemas.microsoft.com/office/powerpoint/2010/main" val="29804680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重點回顧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03808" y="1114565"/>
            <a:ext cx="9073008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數位化的概念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/>
            </a:r>
            <a:b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數位化就是要將資料轉換成電腦所能識別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的 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0 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 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，即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二進位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的形式，讓電腦能夠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識別、儲存與處理。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數字系統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電腦螢幕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鍵盤輸入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使用的數字系統 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都是以十進位表示。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電腦內部的數字系統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則是以二進位來儲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存與處理。</a:t>
            </a: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20001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重點回顧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03808" y="1332198"/>
            <a:ext cx="9289032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聲音數位化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類比聲音轉換成電 腦能理解的數位訊號，過程分為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取樣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 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量化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編碼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三大步驟。聲音數位化後， 我們可在電腦上播放、編輯和透過網路傳送聲音檔案。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影像數位化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/>
            </a:r>
            <a:b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影像數位化過程包含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取樣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量化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，取樣是決定要把影像分成多少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像素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，量化是將每個像素的顏色訊息轉化為數字，以利電腦儲存和處理。</a:t>
            </a:r>
          </a:p>
          <a:p>
            <a:pPr marL="506412" lvl="1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</a:p>
        </p:txBody>
      </p:sp>
      <p:sp>
        <p:nvSpPr>
          <p:cNvPr id="4" name="矩形 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1929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重點回顧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="" xmlns:a16="http://schemas.microsoft.com/office/drawing/2014/main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47824" y="1296194"/>
            <a:ext cx="8784976" cy="488186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影像數位化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/>
            </a:r>
            <a:b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影像能夠透過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數位鏡頭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掃描器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等設備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進行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取樣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量化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，再轉換成數位影像。</a:t>
            </a:r>
          </a:p>
        </p:txBody>
      </p:sp>
    </p:spTree>
    <p:extLst>
      <p:ext uri="{BB962C8B-B14F-4D97-AF65-F5344CB8AC3E}">
        <p14:creationId xmlns:p14="http://schemas.microsoft.com/office/powerpoint/2010/main" val="22263020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007864" y="1271961"/>
            <a:ext cx="8784422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本章已經全部學習完畢，</a:t>
            </a:r>
            <a:endParaRPr kumimoji="0" lang="en-US" altLang="zh-TW" sz="3600" b="1" baseline="0" dirty="0" smtClean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點擊速測派</a:t>
            </a:r>
            <a:r>
              <a:rPr kumimoji="0" lang="zh-TW" altLang="en-US" sz="3600" b="1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按鈕，練習 </a:t>
            </a:r>
            <a:r>
              <a:rPr kumimoji="0" lang="en-US" altLang="zh-TW" sz="3600" b="1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10</a:t>
            </a:r>
            <a:r>
              <a:rPr kumimoji="0" lang="zh-TW" altLang="en-US" sz="3600" b="1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題精選題目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！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59" y="2973878"/>
            <a:ext cx="2910963" cy="8723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11" y="3574132"/>
            <a:ext cx="824502" cy="824502"/>
          </a:xfrm>
          <a:prstGeom prst="rect">
            <a:avLst/>
          </a:prstGeom>
        </p:spPr>
      </p:pic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015976" y="-180305"/>
            <a:ext cx="352839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線上派卷</a:t>
            </a:r>
          </a:p>
        </p:txBody>
      </p:sp>
    </p:spTree>
    <p:extLst>
      <p:ext uri="{BB962C8B-B14F-4D97-AF65-F5344CB8AC3E}">
        <p14:creationId xmlns:p14="http://schemas.microsoft.com/office/powerpoint/2010/main" val="17407451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2388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資訊中英文對照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725BFE4-4ABC-800D-A4A2-871C7B0B3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1116509"/>
            <a:ext cx="9001000" cy="485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743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2388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資訊中英文對照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id="{68DCDD18-A1B4-C656-3941-4EC7C9E4532F}"/>
              </a:ext>
            </a:extLst>
          </p:cNvPr>
          <p:cNvGrpSpPr/>
          <p:nvPr/>
        </p:nvGrpSpPr>
        <p:grpSpPr>
          <a:xfrm>
            <a:off x="791840" y="1512218"/>
            <a:ext cx="9108008" cy="4461024"/>
            <a:chOff x="756840" y="1116508"/>
            <a:chExt cx="9108008" cy="4461024"/>
          </a:xfrm>
        </p:grpSpPr>
        <p:pic>
          <p:nvPicPr>
            <p:cNvPr id="4" name="圖片 3">
              <a:extLst>
                <a:ext uri="{FF2B5EF4-FFF2-40B4-BE49-F238E27FC236}">
                  <a16:creationId xmlns="" xmlns:a16="http://schemas.microsoft.com/office/drawing/2014/main" id="{0725BFE4-4ABC-800D-A4A2-871C7B0B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558"/>
            <a:stretch/>
          </p:blipFill>
          <p:spPr>
            <a:xfrm>
              <a:off x="756840" y="1116508"/>
              <a:ext cx="9018000" cy="507816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="" xmlns:a16="http://schemas.microsoft.com/office/drawing/2014/main" id="{3A93811B-E6AA-4244-0674-25800B85A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9"/>
            <a:stretch/>
          </p:blipFill>
          <p:spPr>
            <a:xfrm>
              <a:off x="789704" y="1509713"/>
              <a:ext cx="9075144" cy="4067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0476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2388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資訊中英文對照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BF28A7E8-62B1-A44F-8CC2-B2A319B06866}"/>
              </a:ext>
            </a:extLst>
          </p:cNvPr>
          <p:cNvGrpSpPr/>
          <p:nvPr/>
        </p:nvGrpSpPr>
        <p:grpSpPr>
          <a:xfrm>
            <a:off x="791840" y="2088282"/>
            <a:ext cx="9001000" cy="2483941"/>
            <a:chOff x="791840" y="1116509"/>
            <a:chExt cx="9001000" cy="2483941"/>
          </a:xfrm>
        </p:grpSpPr>
        <p:pic>
          <p:nvPicPr>
            <p:cNvPr id="4" name="圖片 3">
              <a:extLst>
                <a:ext uri="{FF2B5EF4-FFF2-40B4-BE49-F238E27FC236}">
                  <a16:creationId xmlns="" xmlns:a16="http://schemas.microsoft.com/office/drawing/2014/main" id="{0725BFE4-4ABC-800D-A4A2-871C7B0B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558"/>
            <a:stretch/>
          </p:blipFill>
          <p:spPr>
            <a:xfrm>
              <a:off x="791840" y="1116509"/>
              <a:ext cx="9001000" cy="506859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="" xmlns:a16="http://schemas.microsoft.com/office/drawing/2014/main" id="{1C5822BB-01F3-AA45-942B-1A2FECC92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46" y="1503168"/>
              <a:ext cx="8791200" cy="2097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4541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23888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資訊中英文對照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5603EE9-DD60-3E88-05C1-533E65ED2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4" y="1602164"/>
            <a:ext cx="9217024" cy="39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35900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43581</TotalTime>
  <Words>4243</Words>
  <Application>Microsoft Office PowerPoint</Application>
  <PresentationFormat>自訂</PresentationFormat>
  <Paragraphs>625</Paragraphs>
  <Slides>102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102</vt:i4>
      </vt:variant>
    </vt:vector>
  </HeadingPairs>
  <TitlesOfParts>
    <vt:vector size="116" baseType="lpstr">
      <vt:lpstr>Arial Unicode MS</vt:lpstr>
      <vt:lpstr>PingFang TC</vt:lpstr>
      <vt:lpstr>PingFang TC Semibold</vt:lpstr>
      <vt:lpstr>TimesNewRomanPSMT</vt:lpstr>
      <vt:lpstr>Microsoft JhengHei</vt:lpstr>
      <vt:lpstr>Microsoft JhengHei</vt:lpstr>
      <vt:lpstr>新細明體</vt:lpstr>
      <vt:lpstr>標楷體</vt:lpstr>
      <vt:lpstr>Arial</vt:lpstr>
      <vt:lpstr>Calibri</vt:lpstr>
      <vt:lpstr>Microsoft Tai Le</vt:lpstr>
      <vt:lpstr>Times New Roman</vt:lpstr>
      <vt:lpstr>Wingdings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e00225</dc:creator>
  <cp:lastModifiedBy>呂唯楨</cp:lastModifiedBy>
  <cp:revision>1028</cp:revision>
  <cp:lastPrinted>2021-01-02T02:44:57Z</cp:lastPrinted>
  <dcterms:created xsi:type="dcterms:W3CDTF">2007-12-05T03:43:27Z</dcterms:created>
  <dcterms:modified xsi:type="dcterms:W3CDTF">2023-12-14T01:42:12Z</dcterms:modified>
</cp:coreProperties>
</file>