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276" r:id="rId2"/>
    <p:sldId id="277" r:id="rId3"/>
    <p:sldId id="538" r:id="rId4"/>
    <p:sldId id="752" r:id="rId5"/>
    <p:sldId id="540" r:id="rId6"/>
    <p:sldId id="451" r:id="rId7"/>
    <p:sldId id="735" r:id="rId8"/>
    <p:sldId id="541" r:id="rId9"/>
    <p:sldId id="753" r:id="rId10"/>
    <p:sldId id="518" r:id="rId11"/>
    <p:sldId id="543" r:id="rId12"/>
    <p:sldId id="542" r:id="rId13"/>
    <p:sldId id="718" r:id="rId14"/>
    <p:sldId id="739" r:id="rId15"/>
    <p:sldId id="736" r:id="rId16"/>
    <p:sldId id="737" r:id="rId17"/>
    <p:sldId id="545" r:id="rId18"/>
    <p:sldId id="544" r:id="rId19"/>
    <p:sldId id="716" r:id="rId20"/>
    <p:sldId id="546" r:id="rId21"/>
    <p:sldId id="738" r:id="rId22"/>
    <p:sldId id="669" r:id="rId23"/>
    <p:sldId id="670" r:id="rId24"/>
    <p:sldId id="671" r:id="rId25"/>
    <p:sldId id="672" r:id="rId26"/>
    <p:sldId id="717" r:id="rId27"/>
    <p:sldId id="740" r:id="rId28"/>
    <p:sldId id="548" r:id="rId29"/>
    <p:sldId id="547" r:id="rId30"/>
    <p:sldId id="741" r:id="rId31"/>
    <p:sldId id="742" r:id="rId32"/>
    <p:sldId id="743" r:id="rId33"/>
    <p:sldId id="744" r:id="rId34"/>
    <p:sldId id="745" r:id="rId35"/>
    <p:sldId id="746" r:id="rId36"/>
    <p:sldId id="674" r:id="rId37"/>
    <p:sldId id="675" r:id="rId38"/>
    <p:sldId id="677" r:id="rId39"/>
    <p:sldId id="678" r:id="rId40"/>
    <p:sldId id="679" r:id="rId41"/>
    <p:sldId id="680" r:id="rId42"/>
    <p:sldId id="681" r:id="rId43"/>
    <p:sldId id="709" r:id="rId44"/>
    <p:sldId id="699" r:id="rId45"/>
    <p:sldId id="676" r:id="rId46"/>
    <p:sldId id="682" r:id="rId47"/>
    <p:sldId id="700" r:id="rId48"/>
    <p:sldId id="710" r:id="rId49"/>
    <p:sldId id="702" r:id="rId50"/>
    <p:sldId id="711" r:id="rId51"/>
    <p:sldId id="712" r:id="rId52"/>
    <p:sldId id="713" r:id="rId53"/>
    <p:sldId id="714" r:id="rId54"/>
    <p:sldId id="707" r:id="rId55"/>
    <p:sldId id="708" r:id="rId56"/>
    <p:sldId id="549" r:id="rId57"/>
    <p:sldId id="550" r:id="rId58"/>
    <p:sldId id="551" r:id="rId59"/>
    <p:sldId id="552" r:id="rId60"/>
    <p:sldId id="553" r:id="rId61"/>
    <p:sldId id="754" r:id="rId62"/>
    <p:sldId id="554" r:id="rId63"/>
    <p:sldId id="719" r:id="rId64"/>
    <p:sldId id="555" r:id="rId65"/>
    <p:sldId id="556" r:id="rId66"/>
    <p:sldId id="557" r:id="rId67"/>
    <p:sldId id="558" r:id="rId68"/>
    <p:sldId id="559" r:id="rId69"/>
    <p:sldId id="560" r:id="rId70"/>
    <p:sldId id="561" r:id="rId71"/>
    <p:sldId id="562" r:id="rId72"/>
    <p:sldId id="733" r:id="rId73"/>
    <p:sldId id="734" r:id="rId74"/>
    <p:sldId id="755" r:id="rId75"/>
    <p:sldId id="756" r:id="rId76"/>
    <p:sldId id="563" r:id="rId77"/>
    <p:sldId id="564" r:id="rId78"/>
    <p:sldId id="566" r:id="rId79"/>
    <p:sldId id="565" r:id="rId80"/>
    <p:sldId id="567" r:id="rId81"/>
    <p:sldId id="568" r:id="rId82"/>
    <p:sldId id="569" r:id="rId83"/>
    <p:sldId id="570" r:id="rId84"/>
    <p:sldId id="571" r:id="rId85"/>
    <p:sldId id="572" r:id="rId86"/>
    <p:sldId id="720" r:id="rId87"/>
    <p:sldId id="721" r:id="rId88"/>
    <p:sldId id="722" r:id="rId89"/>
    <p:sldId id="723" r:id="rId90"/>
    <p:sldId id="724" r:id="rId91"/>
    <p:sldId id="725" r:id="rId92"/>
    <p:sldId id="726" r:id="rId93"/>
    <p:sldId id="573" r:id="rId94"/>
    <p:sldId id="575" r:id="rId95"/>
    <p:sldId id="576" r:id="rId96"/>
    <p:sldId id="584" r:id="rId97"/>
    <p:sldId id="577" r:id="rId98"/>
    <p:sldId id="578" r:id="rId99"/>
    <p:sldId id="579" r:id="rId100"/>
    <p:sldId id="580" r:id="rId101"/>
    <p:sldId id="730" r:id="rId102"/>
    <p:sldId id="727" r:id="rId103"/>
    <p:sldId id="728" r:id="rId104"/>
    <p:sldId id="729" r:id="rId105"/>
    <p:sldId id="731" r:id="rId106"/>
    <p:sldId id="582" r:id="rId107"/>
    <p:sldId id="583" r:id="rId108"/>
    <p:sldId id="757" r:id="rId109"/>
    <p:sldId id="369" r:id="rId110"/>
    <p:sldId id="715" r:id="rId111"/>
    <p:sldId id="747" r:id="rId112"/>
    <p:sldId id="749" r:id="rId113"/>
    <p:sldId id="750" r:id="rId114"/>
    <p:sldId id="751" r:id="rId115"/>
  </p:sldIdLst>
  <p:sldSz cx="10080625" cy="7200900"/>
  <p:notesSz cx="7099300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000" kern="1200" baseline="-250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015F9F"/>
    <a:srgbClr val="DE5827"/>
    <a:srgbClr val="00B0DE"/>
    <a:srgbClr val="BBE0E3"/>
    <a:srgbClr val="D8E7D5"/>
    <a:srgbClr val="000000"/>
    <a:srgbClr val="E36082"/>
    <a:srgbClr val="C3502A"/>
    <a:srgbClr val="B75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3119" autoAdjust="0"/>
  </p:normalViewPr>
  <p:slideViewPr>
    <p:cSldViewPr>
      <p:cViewPr varScale="1">
        <p:scale>
          <a:sx n="61" d="100"/>
          <a:sy n="61" d="100"/>
        </p:scale>
        <p:origin x="1248" y="108"/>
      </p:cViewPr>
      <p:guideLst>
        <p:guide orient="horz" pos="2268"/>
        <p:guide pos="3175"/>
      </p:guideLst>
    </p:cSldViewPr>
  </p:slideViewPr>
  <p:outlineViewPr>
    <p:cViewPr>
      <p:scale>
        <a:sx n="33" d="100"/>
        <a:sy n="33" d="100"/>
      </p:scale>
      <p:origin x="0" y="-1237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xmlns="" id="{DA2BD76C-B549-E347-A457-DA391B2F8B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xmlns="" id="{5251F058-9AD8-FA47-90AD-BA4A8AF2661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xmlns="" id="{311525EB-E880-6449-85F6-AB61B7005CB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3600" y="768350"/>
            <a:ext cx="5372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9" name="Rectangle 5">
            <a:extLst>
              <a:ext uri="{FF2B5EF4-FFF2-40B4-BE49-F238E27FC236}">
                <a16:creationId xmlns:a16="http://schemas.microsoft.com/office/drawing/2014/main" xmlns="" id="{83760CE9-4465-4548-AFC8-435A6DE61ED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88070" name="Rectangle 6">
            <a:extLst>
              <a:ext uri="{FF2B5EF4-FFF2-40B4-BE49-F238E27FC236}">
                <a16:creationId xmlns:a16="http://schemas.microsoft.com/office/drawing/2014/main" xmlns="" id="{2798D06E-44D8-5C43-B2CB-EE2FFD2FE7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aseline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8071" name="Rectangle 7">
            <a:extLst>
              <a:ext uri="{FF2B5EF4-FFF2-40B4-BE49-F238E27FC236}">
                <a16:creationId xmlns:a16="http://schemas.microsoft.com/office/drawing/2014/main" xmlns="" id="{C806492E-26F4-644C-B756-A876D3082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aseline="0"/>
            </a:lvl1pPr>
          </a:lstStyle>
          <a:p>
            <a:pPr>
              <a:defRPr/>
            </a:pPr>
            <a:fld id="{120F3185-A2E3-104D-AB43-FF4C91FFDE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1501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影像版面配置區 1">
            <a:extLst>
              <a:ext uri="{FF2B5EF4-FFF2-40B4-BE49-F238E27FC236}">
                <a16:creationId xmlns:a16="http://schemas.microsoft.com/office/drawing/2014/main" xmlns="" id="{B682CB67-661D-D44D-8090-FAF7EDB3A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備忘稿版面配置區 2">
            <a:extLst>
              <a:ext uri="{FF2B5EF4-FFF2-40B4-BE49-F238E27FC236}">
                <a16:creationId xmlns:a16="http://schemas.microsoft.com/office/drawing/2014/main" xmlns="" id="{7D303AB8-8FB3-3543-B3BD-C6A6E1D3D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387" name="投影片編號版面配置區 3">
            <a:extLst>
              <a:ext uri="{FF2B5EF4-FFF2-40B4-BE49-F238E27FC236}">
                <a16:creationId xmlns:a16="http://schemas.microsoft.com/office/drawing/2014/main" xmlns="" id="{BB52A778-BF84-4547-A245-56A66212E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F6EB913-4129-8E44-B07E-50CB6CBEE1B7}" type="slidenum">
              <a:rPr lang="en-US" altLang="zh-TW" sz="1300" baseline="0" smtClean="0"/>
              <a:pPr/>
              <a:t>2</a:t>
            </a:fld>
            <a:endParaRPr lang="en-US" altLang="zh-TW" sz="1300" baseline="0"/>
          </a:p>
        </p:txBody>
      </p:sp>
    </p:spTree>
    <p:extLst>
      <p:ext uri="{BB962C8B-B14F-4D97-AF65-F5344CB8AC3E}">
        <p14:creationId xmlns:p14="http://schemas.microsoft.com/office/powerpoint/2010/main" val="280229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影像版面配置區 1">
            <a:extLst>
              <a:ext uri="{FF2B5EF4-FFF2-40B4-BE49-F238E27FC236}">
                <a16:creationId xmlns:a16="http://schemas.microsoft.com/office/drawing/2014/main" xmlns="" id="{B682CB67-661D-D44D-8090-FAF7EDB3A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備忘稿版面配置區 2">
            <a:extLst>
              <a:ext uri="{FF2B5EF4-FFF2-40B4-BE49-F238E27FC236}">
                <a16:creationId xmlns:a16="http://schemas.microsoft.com/office/drawing/2014/main" xmlns="" id="{7D303AB8-8FB3-3543-B3BD-C6A6E1D3D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387" name="投影片編號版面配置區 3">
            <a:extLst>
              <a:ext uri="{FF2B5EF4-FFF2-40B4-BE49-F238E27FC236}">
                <a16:creationId xmlns:a16="http://schemas.microsoft.com/office/drawing/2014/main" xmlns="" id="{BB52A778-BF84-4547-A245-56A66212E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F6EB913-4129-8E44-B07E-50CB6CBEE1B7}" type="slidenum">
              <a:rPr lang="en-US" altLang="zh-TW" sz="1300" baseline="0" smtClean="0"/>
              <a:pPr/>
              <a:t>17</a:t>
            </a:fld>
            <a:endParaRPr lang="en-US" altLang="zh-TW" sz="1300" baseline="0"/>
          </a:p>
        </p:txBody>
      </p:sp>
    </p:spTree>
    <p:extLst>
      <p:ext uri="{BB962C8B-B14F-4D97-AF65-F5344CB8AC3E}">
        <p14:creationId xmlns:p14="http://schemas.microsoft.com/office/powerpoint/2010/main" val="8185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影像版面配置區 1">
            <a:extLst>
              <a:ext uri="{FF2B5EF4-FFF2-40B4-BE49-F238E27FC236}">
                <a16:creationId xmlns:a16="http://schemas.microsoft.com/office/drawing/2014/main" xmlns="" id="{B682CB67-661D-D44D-8090-FAF7EDB3A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備忘稿版面配置區 2">
            <a:extLst>
              <a:ext uri="{FF2B5EF4-FFF2-40B4-BE49-F238E27FC236}">
                <a16:creationId xmlns:a16="http://schemas.microsoft.com/office/drawing/2014/main" xmlns="" id="{7D303AB8-8FB3-3543-B3BD-C6A6E1D3D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387" name="投影片編號版面配置區 3">
            <a:extLst>
              <a:ext uri="{FF2B5EF4-FFF2-40B4-BE49-F238E27FC236}">
                <a16:creationId xmlns:a16="http://schemas.microsoft.com/office/drawing/2014/main" xmlns="" id="{BB52A778-BF84-4547-A245-56A66212E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90600"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0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F6EB913-4129-8E44-B07E-50CB6CBEE1B7}" type="slidenum">
              <a:rPr lang="en-US" altLang="zh-TW" sz="1300" baseline="0" smtClean="0"/>
              <a:pPr/>
              <a:t>28</a:t>
            </a:fld>
            <a:endParaRPr lang="en-US" altLang="zh-TW" sz="1300" baseline="0"/>
          </a:p>
        </p:txBody>
      </p:sp>
    </p:spTree>
    <p:extLst>
      <p:ext uri="{BB962C8B-B14F-4D97-AF65-F5344CB8AC3E}">
        <p14:creationId xmlns:p14="http://schemas.microsoft.com/office/powerpoint/2010/main" val="201796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F3185-A2E3-104D-AB43-FF4C91FFDE93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5179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F3185-A2E3-104D-AB43-FF4C91FFDE93}" type="slidenum">
              <a:rPr lang="en-US" altLang="zh-TW" smtClean="0"/>
              <a:pPr>
                <a:defRPr/>
              </a:pPr>
              <a:t>85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4886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F3185-A2E3-104D-AB43-FF4C91FFDE93}" type="slidenum">
              <a:rPr lang="en-US" altLang="zh-TW" smtClean="0"/>
              <a:pPr>
                <a:defRPr/>
              </a:pPr>
              <a:t>93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966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6925" y="4627563"/>
            <a:ext cx="8567738" cy="1430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96925" y="3052763"/>
            <a:ext cx="8567738" cy="157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10979A9-D4D0-8B47-B0B7-825813E7D8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504825" y="6556375"/>
            <a:ext cx="2351088" cy="501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050F6B4-ACB9-774E-9E20-630315F3CE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44875" y="6556375"/>
            <a:ext cx="3190875" cy="501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29921F1-7FDE-6041-A941-2FE6FFAD26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24713" y="6556375"/>
            <a:ext cx="2352675" cy="501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5CEBA-F2B5-734D-B37E-944A311BA1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795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15EFF0E2-C650-E34A-BF52-3E43866BE05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19363" y="6840538"/>
            <a:ext cx="2352675" cy="5016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C3FFB77C-4C85-004D-AC5A-67668C5A18E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5" name="圖片 1">
            <a:extLst>
              <a:ext uri="{FF2B5EF4-FFF2-40B4-BE49-F238E27FC236}">
                <a16:creationId xmlns:a16="http://schemas.microsoft.com/office/drawing/2014/main" xmlns="" id="{693C9688-A728-2D47-AB52-2FB2BECD1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93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51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8CFCD4EC-424E-8947-B752-6F01E273C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287338"/>
            <a:ext cx="907256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18D2A1E1-7AD4-D643-8B76-C1155BCDC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679575"/>
            <a:ext cx="90725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6" r:id="rId2"/>
  </p:sldLayoutIdLst>
  <p:hf sldNum="0" hdr="0" ftr="0" dt="0"/>
  <p:txStyles>
    <p:titleStyle>
      <a:lvl1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2pPr>
      <a:lvl3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3pPr>
      <a:lvl4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4pPr>
      <a:lvl5pPr algn="ctr" defTabSz="1011238" rtl="0" eaLnBrk="0" fontAlgn="base" hangingPunct="0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5pPr>
      <a:lvl6pPr marL="4572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6pPr>
      <a:lvl7pPr marL="9144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defTabSz="1011238" rtl="0" fontAlgn="base">
        <a:spcBef>
          <a:spcPct val="0"/>
        </a:spcBef>
        <a:spcAft>
          <a:spcPct val="0"/>
        </a:spcAft>
        <a:defRPr kumimoji="1" sz="49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79413" indent="-379413" algn="l" defTabSz="1011238" rtl="0" eaLnBrk="0" fontAlgn="base" hangingPunct="0">
        <a:spcBef>
          <a:spcPct val="20000"/>
        </a:spcBef>
        <a:spcAft>
          <a:spcPct val="0"/>
        </a:spcAft>
        <a:buChar char="•"/>
        <a:defRPr kumimoji="1" sz="35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315913" algn="l" defTabSz="1011238" rtl="0" eaLnBrk="0" fontAlgn="base" hangingPunct="0">
        <a:spcBef>
          <a:spcPct val="20000"/>
        </a:spcBef>
        <a:spcAft>
          <a:spcPct val="0"/>
        </a:spcAft>
        <a:buChar char="–"/>
        <a:defRPr kumimoji="1" sz="3100">
          <a:solidFill>
            <a:schemeClr val="tx1"/>
          </a:solidFill>
          <a:latin typeface="+mn-lt"/>
          <a:ea typeface="+mn-ea"/>
        </a:defRPr>
      </a:lvl2pPr>
      <a:lvl3pPr marL="1263650" indent="-252413" algn="l" defTabSz="1011238" rtl="0" eaLnBrk="0" fontAlgn="base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70063" indent="-252413" algn="l" defTabSz="1011238" rtl="0" eaLnBrk="0" fontAlgn="base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74888" indent="-252413" algn="l" defTabSz="1011238" rtl="0" eaLnBrk="0" fontAlgn="base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7320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892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6464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103688" indent="-252413" algn="l" defTabSz="1011238" rtl="0" fontAlgn="base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4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10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qt.hle.com.tw/edisc3.html?tid=112_2_JTE_EBOOK_6_4&amp;tt=Ebook&amp;platform=Hanlin_E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j-0cUmUyb-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ata.gov.tw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dgbas.gov.tw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google.com/publicdata/directory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next.com.tw/article/33242/BN-ARTICLE-33242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4ObqGSq3PR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eYhPm_JGl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h5.hle.com.tw/h5mp4/02j/09Te/&#36039;&#35338;&#31185;&#25216;/3&#19979;/&#31532;4&#31456;/3&#19979;&#36039;&#31185;4-3Google&#35430;&#31639;&#34920;-&#30331;&#20837;-&#29677;&#32026;&#36523;&#24515;&#29305;&#24501;&#32000;&#37636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h5.hle.com.tw/h5mp4/02j/09Te/&#36039;&#35338;&#31185;&#25216;/3&#19979;/&#31532;4&#31456;/3&#19979;&#36039;&#31185;4-3Google&#35430;&#31639;&#34920;-&#22320;&#29702;&#20998;&#24067;&#22294;-&#22659;&#22806;&#23416;&#29983;&#20154;&#25976;&#32113;&#35336;.mp4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nidss.cdc.gov.tw/nndss/DiseaseMap?id=19CoV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stats.moe.gov.tw/statedu/chart.aspx?pvalue=11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h5.hle.com.tw/h5mp4/02j/09Te/&#36039;&#35338;&#31185;&#25216;/3&#19979;/&#31532;4&#31456;/3&#19979;&#36039;&#31185;4-3Google&#35430;&#31639;&#34920;-&#25240;&#32218;&#22294;-&#26085;&#22343;&#28331;.mp4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www.youtube.com/watch?v=aHjUwvCZp8k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youtube.com/watch?v=SZNASQQM_U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microsoft.com/office/2007/relationships/hdphoto" Target="../media/hdphoto1.wdp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stats.moe.gov.tw/statedu/platform.aspx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9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5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5.hle.com.tw/h5mp4/02j/09Te/&#36039;&#35338;&#31185;&#25216;/3&#19979;/&#31532;4&#31456;/3&#19979;&#36039;&#31185;4-3Google&#35430;&#31639;&#34920;-&#38647;&#36948;&#22294;-&#26834;&#29699;&#23432;&#20633;.mp4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">
            <a:extLst>
              <a:ext uri="{FF2B5EF4-FFF2-40B4-BE49-F238E27FC236}">
                <a16:creationId xmlns:a16="http://schemas.microsoft.com/office/drawing/2014/main" xmlns="" id="{85DDD442-109C-4448-9ACB-CB8BA9149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080625" cy="719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90CB4DDB-EB11-F3FC-204E-F0F597C04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51" y="3796618"/>
            <a:ext cx="6480721" cy="3079492"/>
          </a:xfrm>
          <a:prstGeom prst="rect">
            <a:avLst/>
          </a:prstGeom>
        </p:spPr>
      </p:pic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資料檔案的形成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44876" y="1008162"/>
            <a:ext cx="9359932" cy="172819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全班身心特徵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如姓名、學號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…)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資料為例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登錄的每一項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特徵結果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均由一次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單一測量</a:t>
            </a:r>
            <a:endParaRPr lang="en-US" altLang="zh-TW" sz="3600" b="1" kern="0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而來，稱為資料值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(data value)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9CEF24-6013-654B-89DE-BDE45E4B39B3}"/>
              </a:ext>
            </a:extLst>
          </p:cNvPr>
          <p:cNvSpPr/>
          <p:nvPr/>
        </p:nvSpPr>
        <p:spPr>
          <a:xfrm>
            <a:off x="2906657" y="3168402"/>
            <a:ext cx="3304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資料值</a:t>
            </a:r>
            <a:r>
              <a:rPr lang="en-US" altLang="zh-TW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(data value)</a:t>
            </a:r>
            <a:endParaRPr lang="x-none" sz="2800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C530D55-E98F-814E-9243-1C209745FE38}"/>
              </a:ext>
            </a:extLst>
          </p:cNvPr>
          <p:cNvCxnSpPr>
            <a:stCxn id="5" idx="2"/>
          </p:cNvCxnSpPr>
          <p:nvPr/>
        </p:nvCxnSpPr>
        <p:spPr bwMode="auto">
          <a:xfrm flipH="1">
            <a:off x="2114569" y="3691622"/>
            <a:ext cx="2444143" cy="1261010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932B13DE-17CF-A449-8EC9-AF1F3435369B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 flipH="1">
            <a:off x="2762641" y="3691622"/>
            <a:ext cx="1796071" cy="1644742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5EF1154-117D-8E4F-BEDB-4062C6883BE7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>
            <a:off x="4558712" y="3691622"/>
            <a:ext cx="38068" cy="1493004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6A788C44-659C-1040-9E8E-F05AE4B5BDC2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>
            <a:off x="4558712" y="3691622"/>
            <a:ext cx="1129672" cy="1644742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8D30F263-F635-8748-BB56-8A738CE1B5AD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>
            <a:off x="4558712" y="3691622"/>
            <a:ext cx="1796071" cy="1493004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10FA102-18EE-874B-86C7-5D6803FAEC17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>
            <a:off x="4558712" y="3691622"/>
            <a:ext cx="2498844" cy="1353660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8370625" y="21527"/>
            <a:ext cx="1710000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424688" y="52893"/>
            <a:ext cx="1188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120-121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45050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168069" y="-144301"/>
            <a:ext cx="252028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雷達圖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製作雷達圖</a:t>
            </a: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F68EC7D4-E7F4-214A-8E55-8DB579AFDB64}"/>
              </a:ext>
            </a:extLst>
          </p:cNvPr>
          <p:cNvSpPr txBox="1">
            <a:spLocks/>
          </p:cNvSpPr>
          <p:nvPr/>
        </p:nvSpPr>
        <p:spPr bwMode="auto">
          <a:xfrm>
            <a:off x="287784" y="2808362"/>
            <a:ext cx="4014024" cy="368495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雷達圖的優點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20700" indent="-457200" algn="just">
              <a:spcBef>
                <a:spcPts val="800"/>
              </a:spcBef>
              <a:buClr>
                <a:schemeClr val="tx1"/>
              </a:buClr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對於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不同向度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的資料做比較，可以使用雷達圖來呈現。</a:t>
            </a:r>
          </a:p>
          <a:p>
            <a:pPr marL="520700" indent="-457200" algn="just">
              <a:spcBef>
                <a:spcPts val="800"/>
              </a:spcBef>
              <a:buClr>
                <a:schemeClr val="tx1"/>
              </a:buClr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透過雷達圖的特性，可以將不同向度的資料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交叉分析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，比較各向度的優劣或強弱。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1CD2C2-FC0F-394F-9AEF-83F4EADF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590" y="2768954"/>
            <a:ext cx="5162251" cy="3682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◎ 電腦輔助學習趨勢…">
            <a:extLst>
              <a:ext uri="{FF2B5EF4-FFF2-40B4-BE49-F238E27FC236}">
                <a16:creationId xmlns:a16="http://schemas.microsoft.com/office/drawing/2014/main" xmlns="" id="{B7E53507-653E-C144-92D1-84BE67B5CFEC}"/>
              </a:ext>
            </a:extLst>
          </p:cNvPr>
          <p:cNvSpPr txBox="1">
            <a:spLocks/>
          </p:cNvSpPr>
          <p:nvPr/>
        </p:nvSpPr>
        <p:spPr bwMode="auto">
          <a:xfrm>
            <a:off x="1655936" y="1819295"/>
            <a:ext cx="3024336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結果輸出</a:t>
            </a:r>
          </a:p>
        </p:txBody>
      </p:sp>
      <p:sp>
        <p:nvSpPr>
          <p:cNvPr id="11" name="圓角矩形 10">
            <a:extLst>
              <a:ext uri="{FF2B5EF4-FFF2-40B4-BE49-F238E27FC236}">
                <a16:creationId xmlns:a16="http://schemas.microsoft.com/office/drawing/2014/main" xmlns="" id="{59B5D206-D516-F44F-AAC7-C8AB52683ABA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91014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087984" y="-144301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9361040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利用此小節資料檔，使雷達圖進行細部調整後更易閱讀，並請同學比較調整前後的雷達圖。</a:t>
            </a:r>
            <a:b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完成條件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 </a:t>
            </a: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1.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分別將阿顯隊和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星兒隊的資料，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加上不同形狀的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資料點。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2.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調整圖例位置至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右側。 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3.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設定縱軸的範圍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0" indent="0" algn="just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500∼1000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zh-TW" altLang="en-US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C0BAC9A0-00D4-DA47-82CC-3B13B3F1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32" y="2753748"/>
            <a:ext cx="5472608" cy="35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926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159745" y="-143966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719585" y="1584226"/>
            <a:ext cx="9361040" cy="316835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調整之後：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1.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不同形狀的資料點能輕易以視覺化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判別資料落點和兩隊的資料。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2.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調整圖例位置可避免干擾雷達圖的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呈現。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3.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縱軸的票數範圍縮小可使兩隊資料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呈現的落差更明顯且更易判讀。 </a:t>
            </a: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242750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32326B88-F71F-984F-B3D5-790FB544447D}"/>
              </a:ext>
            </a:extLst>
          </p:cNvPr>
          <p:cNvSpPr/>
          <p:nvPr/>
        </p:nvSpPr>
        <p:spPr bwMode="auto">
          <a:xfrm>
            <a:off x="7632847" y="3006675"/>
            <a:ext cx="244802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799952" y="-141874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478736" y="1296194"/>
            <a:ext cx="9361040" cy="316835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分別將阿顯隊和星兒隊的資料，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加上不同形狀的資料點。 </a:t>
            </a: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xmlns="" id="{23C2CDA0-AE39-674E-A4F5-3B2490C3CDCC}"/>
              </a:ext>
            </a:extLst>
          </p:cNvPr>
          <p:cNvSpPr/>
          <p:nvPr/>
        </p:nvSpPr>
        <p:spPr>
          <a:xfrm>
            <a:off x="359792" y="122418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11D26CC3-0B3F-C74C-B473-BF424E8AA4DF}"/>
              </a:ext>
            </a:extLst>
          </p:cNvPr>
          <p:cNvSpPr txBox="1"/>
          <p:nvPr/>
        </p:nvSpPr>
        <p:spPr>
          <a:xfrm>
            <a:off x="719832" y="2983194"/>
            <a:ext cx="3384376" cy="3951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在圖表編輯器中，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自訂→系列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阿顯隊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，調整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資料點形狀及其他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格式。 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再點選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星兒隊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，調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整資料點形狀及其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他格式。 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13BD6C2C-A059-FD46-A0CD-6FC8F9BD2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1" y="5472658"/>
            <a:ext cx="438799" cy="360040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BE1FBBBF-B218-944F-8AE4-6DFB02AFA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26" y="4068502"/>
            <a:ext cx="433814" cy="34179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34EF4987-7D80-2742-B64E-9E633226E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6" y="3082143"/>
            <a:ext cx="424620" cy="36269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FC5A323D-0191-3646-A359-C6A5B262E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47" y="2592338"/>
            <a:ext cx="5006937" cy="45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182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799952" y="-202543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478736" y="1296194"/>
            <a:ext cx="6480720" cy="62416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調整圖例位置至右側     </a:t>
            </a: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xmlns="" id="{23C2CDA0-AE39-674E-A4F5-3B2490C3CDCC}"/>
              </a:ext>
            </a:extLst>
          </p:cNvPr>
          <p:cNvSpPr/>
          <p:nvPr/>
        </p:nvSpPr>
        <p:spPr>
          <a:xfrm>
            <a:off x="359792" y="122418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11D26CC3-0B3F-C74C-B473-BF424E8AA4DF}"/>
              </a:ext>
            </a:extLst>
          </p:cNvPr>
          <p:cNvSpPr txBox="1"/>
          <p:nvPr/>
        </p:nvSpPr>
        <p:spPr>
          <a:xfrm>
            <a:off x="719832" y="2623154"/>
            <a:ext cx="3384376" cy="2002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在圖表編輯器中，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自訂→圖例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點選位置為右側。 </a:t>
            </a:r>
          </a:p>
          <a:p>
            <a:pPr>
              <a:lnSpc>
                <a:spcPts val="3760"/>
              </a:lnSpc>
            </a:pP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DCD2CC78-F2C4-0F46-A898-C3FF18B23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4" y="2088282"/>
            <a:ext cx="3709967" cy="5022558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xmlns="" id="{F0FB2699-3E8E-7F40-A7E9-FB155836A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99" y="3672458"/>
            <a:ext cx="441241" cy="363830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xmlns="" id="{DF5765D3-561C-2241-9D2A-4857D54D8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92" y="2736354"/>
            <a:ext cx="432048" cy="36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981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799952" y="-159748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478736" y="1296194"/>
            <a:ext cx="6480720" cy="62416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設定縱軸的範圍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:500 ∼ 1000 </a:t>
            </a: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xmlns="" id="{23C2CDA0-AE39-674E-A4F5-3B2490C3CDCC}"/>
              </a:ext>
            </a:extLst>
          </p:cNvPr>
          <p:cNvSpPr/>
          <p:nvPr/>
        </p:nvSpPr>
        <p:spPr>
          <a:xfrm>
            <a:off x="359792" y="122418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11D26CC3-0B3F-C74C-B473-BF424E8AA4DF}"/>
              </a:ext>
            </a:extLst>
          </p:cNvPr>
          <p:cNvSpPr txBox="1"/>
          <p:nvPr/>
        </p:nvSpPr>
        <p:spPr>
          <a:xfrm>
            <a:off x="719832" y="2623154"/>
            <a:ext cx="3384376" cy="2489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在圖表編輯器中，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自訂→縱軸 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輸入最小值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:500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輸入最大值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:1000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</a:p>
          <a:p>
            <a:pPr>
              <a:lnSpc>
                <a:spcPts val="3760"/>
              </a:lnSpc>
            </a:pP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5D5605E9-C9A1-B549-A87F-7FC800388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2" y="3672458"/>
            <a:ext cx="454718" cy="373102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215FCC4A-99BA-0341-AC9E-2D14AE65E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92" y="2702667"/>
            <a:ext cx="489144" cy="39372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C9B19BB1-99EA-2C46-8CB9-374D70BB7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67" y="2028361"/>
            <a:ext cx="3615014" cy="5140424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053DC1A0-0DD5-3341-847A-7ABDE01FD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92" y="4172242"/>
            <a:ext cx="466775" cy="36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891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087984" y="-180305"/>
            <a:ext cx="295232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重點回顧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296194"/>
            <a:ext cx="9073008" cy="514857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資料與資料檔案 </a:t>
            </a:r>
          </a:p>
          <a:p>
            <a:pPr lvl="1"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指依照某種法則，以數字、符號或文字等，給人、事、物、現象的歷程。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每一次測量一個項目的結果，稱為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資料值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。多個資料值，會形成一筆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紀錄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。結合若干筆紀錄，就是一個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資料檔案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資訊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經由處理與分析、變得有意義的資料稱為資訊。</a:t>
            </a:r>
          </a:p>
        </p:txBody>
      </p:sp>
      <p:sp>
        <p:nvSpPr>
          <p:cNvPr id="4" name="矩形 3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20001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015976" y="-180305"/>
            <a:ext cx="352839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重點回顧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514857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資料來源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通常透過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測量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調查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實驗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等方法，搜集其所需要的資料，例如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問卷調查、戶口普查等。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政府也建置資料開放平臺，提供政府的資料開放給民眾使用。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資料處理方法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資料處理的範圍很廣，目前可以用來從事資料處理的工具很多。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試算表為資料處理的工具，主要是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易上手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免費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數值資料分析的結果通常會以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圖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表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來呈現。</a:t>
            </a:r>
          </a:p>
        </p:txBody>
      </p:sp>
      <p:sp>
        <p:nvSpPr>
          <p:cNvPr id="4" name="矩形 3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15542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007864" y="1271961"/>
            <a:ext cx="8784422" cy="514857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本章已經全部學習完畢，</a:t>
            </a:r>
            <a:endParaRPr kumimoji="0" lang="en-US" altLang="zh-TW" sz="3600" b="1" baseline="0" dirty="0" smtClean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點擊速測派</a:t>
            </a:r>
            <a:r>
              <a:rPr kumimoji="0" lang="zh-TW" altLang="en-US" sz="3600" b="1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按鈕，練習 </a:t>
            </a:r>
            <a:r>
              <a:rPr kumimoji="0" lang="en-US" altLang="zh-TW" sz="3600" b="1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10</a:t>
            </a:r>
            <a:r>
              <a:rPr kumimoji="0" lang="zh-TW" altLang="en-US" sz="3600" b="1" baseline="0" dirty="0" smtClean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題精選題目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！</a:t>
            </a: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59" y="2973878"/>
            <a:ext cx="2910963" cy="87236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11" y="3574132"/>
            <a:ext cx="824502" cy="824502"/>
          </a:xfrm>
          <a:prstGeom prst="rect">
            <a:avLst/>
          </a:prstGeom>
        </p:spPr>
      </p:pic>
      <p:sp>
        <p:nvSpPr>
          <p:cNvPr id="9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015976" y="-180305"/>
            <a:ext cx="352839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線上派卷</a:t>
            </a:r>
            <a:endParaRPr lang="zh-TW" altLang="en-US" sz="4400" kern="0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1990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圖片 4">
            <a:hlinkClick r:id="" action="ppaction://noaction"/>
            <a:extLst>
              <a:ext uri="{FF2B5EF4-FFF2-40B4-BE49-F238E27FC236}">
                <a16:creationId xmlns:a16="http://schemas.microsoft.com/office/drawing/2014/main" xmlns="" id="{680851B7-814D-9F40-970E-02C08501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5700713"/>
            <a:ext cx="889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電腦輔助教學的趨勢">
            <a:extLst>
              <a:ext uri="{FF2B5EF4-FFF2-40B4-BE49-F238E27FC236}">
                <a16:creationId xmlns:a16="http://schemas.microsoft.com/office/drawing/2014/main" xmlns="" id="{D69CADFB-8AC0-EC4C-911B-75019FBDD63D}"/>
              </a:ext>
            </a:extLst>
          </p:cNvPr>
          <p:cNvSpPr txBox="1">
            <a:spLocks/>
          </p:cNvSpPr>
          <p:nvPr/>
        </p:nvSpPr>
        <p:spPr bwMode="auto">
          <a:xfrm>
            <a:off x="1260764" y="-101889"/>
            <a:ext cx="428360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 b="1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8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</a:rPr>
              <a:t>問題與討論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FCC31D2-7134-5040-B4B7-5B46057EEE36}"/>
              </a:ext>
            </a:extLst>
          </p:cNvPr>
          <p:cNvSpPr/>
          <p:nvPr/>
        </p:nvSpPr>
        <p:spPr>
          <a:xfrm>
            <a:off x="1491214" y="772816"/>
            <a:ext cx="6409917" cy="282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260"/>
              </a:lnSpc>
            </a:pPr>
            <a:r>
              <a:rPr lang="zh-TW" altLang="en-US" sz="8800" b="1" dirty="0">
                <a:latin typeface="PingFang TC" panose="020B0400000000000000" pitchFamily="34" charset="-120"/>
                <a:ea typeface="PingFang TC" panose="020B0400000000000000" pitchFamily="34" charset="-120"/>
              </a:rPr>
              <a:t>你還想知道什麼</a:t>
            </a:r>
            <a:r>
              <a:rPr lang="en-US" altLang="zh-TW" sz="8800" b="1" dirty="0">
                <a:latin typeface="Calibri" panose="020F0502020204030204" pitchFamily="34" charset="0"/>
                <a:ea typeface="PingFang TC Semibold" panose="020B0400000000000000" pitchFamily="34" charset="-120"/>
              </a:rPr>
              <a:t>?</a:t>
            </a:r>
          </a:p>
          <a:p>
            <a:pPr>
              <a:lnSpc>
                <a:spcPts val="11260"/>
              </a:lnSpc>
            </a:pPr>
            <a:endParaRPr lang="zh-TW" altLang="en-US" sz="8000" dirty="0">
              <a:latin typeface="PingFang TC Semibold" panose="020B0400000000000000" pitchFamily="34" charset="-120"/>
              <a:ea typeface="PingFang TC Semibold" panose="020B0400000000000000" pitchFamily="34" charset="-120"/>
            </a:endParaRPr>
          </a:p>
        </p:txBody>
      </p:sp>
      <p:pic>
        <p:nvPicPr>
          <p:cNvPr id="11" name="圖片 5">
            <a:extLst>
              <a:ext uri="{FF2B5EF4-FFF2-40B4-BE49-F238E27FC236}">
                <a16:creationId xmlns:a16="http://schemas.microsoft.com/office/drawing/2014/main" xmlns="" id="{895ACC24-A7F2-0543-9D80-41EAC38D3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9494" y="2304306"/>
            <a:ext cx="4805034" cy="452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6434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資料檔案的形成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03808" y="936155"/>
            <a:ext cx="9359932" cy="172819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全班身心特徵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如姓名、學號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…)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資料為例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每一直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行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欄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)(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column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代表一個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項目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item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變數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variable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，一種身心特徵就是一個變數</a:t>
            </a:r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9CEF24-6013-654B-89DE-BDE45E4B39B3}"/>
              </a:ext>
            </a:extLst>
          </p:cNvPr>
          <p:cNvSpPr/>
          <p:nvPr/>
        </p:nvSpPr>
        <p:spPr>
          <a:xfrm>
            <a:off x="2912031" y="2697392"/>
            <a:ext cx="4495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項目</a:t>
            </a:r>
            <a:r>
              <a:rPr lang="en-US" altLang="zh-TW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(item)/</a:t>
            </a:r>
            <a:r>
              <a:rPr lang="zh-TW" altLang="en-US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變數</a:t>
            </a:r>
            <a:r>
              <a:rPr lang="en-US" altLang="zh-TW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(variable)</a:t>
            </a:r>
            <a:endParaRPr lang="x-none" sz="2800" dirty="0">
              <a:solidFill>
                <a:srgbClr val="C00000"/>
              </a:solidFill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xmlns="" id="{07B00371-3FE3-6D2C-B6C0-59F73785A230}"/>
              </a:ext>
            </a:extLst>
          </p:cNvPr>
          <p:cNvGrpSpPr/>
          <p:nvPr/>
        </p:nvGrpSpPr>
        <p:grpSpPr>
          <a:xfrm>
            <a:off x="1151880" y="3248623"/>
            <a:ext cx="6709827" cy="3692206"/>
            <a:chOff x="1498837" y="3220612"/>
            <a:chExt cx="6568857" cy="3692206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xmlns="" id="{D42EAF4A-3002-F33B-CD37-A828D66E9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837" y="3375224"/>
              <a:ext cx="6568857" cy="3121372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6A788C44-659C-1040-9E8E-F05AE4B5BDC2}"/>
                </a:ext>
              </a:extLst>
            </p:cNvPr>
            <p:cNvCxnSpPr>
              <a:cxnSpLocks/>
              <a:stCxn id="5" idx="2"/>
              <a:endCxn id="24" idx="0"/>
            </p:cNvCxnSpPr>
            <p:nvPr/>
          </p:nvCxnSpPr>
          <p:spPr bwMode="auto">
            <a:xfrm flipH="1">
              <a:off x="3998769" y="3220612"/>
              <a:ext cx="1160833" cy="858866"/>
            </a:xfrm>
            <a:prstGeom prst="straightConnector1">
              <a:avLst/>
            </a:prstGeom>
            <a:ln>
              <a:solidFill>
                <a:srgbClr val="DE5827"/>
              </a:solidFill>
              <a:prstDash val="sysDot"/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BF1CEC49-4977-CB46-A4AC-525EBBBB5F38}"/>
                </a:ext>
              </a:extLst>
            </p:cNvPr>
            <p:cNvSpPr/>
            <p:nvPr/>
          </p:nvSpPr>
          <p:spPr bwMode="auto">
            <a:xfrm>
              <a:off x="3749314" y="4079478"/>
              <a:ext cx="498910" cy="2833340"/>
            </a:xfrm>
            <a:prstGeom prst="rect">
              <a:avLst/>
            </a:prstGeom>
            <a:noFill/>
            <a:ln>
              <a:solidFill>
                <a:srgbClr val="DE5827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11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x-none" sz="20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C9F8AC94-8E57-2942-AD94-37A4A89EE281}"/>
                </a:ext>
              </a:extLst>
            </p:cNvPr>
            <p:cNvSpPr/>
            <p:nvPr/>
          </p:nvSpPr>
          <p:spPr bwMode="auto">
            <a:xfrm>
              <a:off x="2664048" y="4079478"/>
              <a:ext cx="805066" cy="2833340"/>
            </a:xfrm>
            <a:prstGeom prst="rect">
              <a:avLst/>
            </a:prstGeom>
            <a:noFill/>
            <a:ln>
              <a:solidFill>
                <a:srgbClr val="DE5827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11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x-none" sz="20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8E99ABB9-4DA6-3E42-8693-64A2BD8F91AE}"/>
                </a:ext>
              </a:extLst>
            </p:cNvPr>
            <p:cNvSpPr/>
            <p:nvPr/>
          </p:nvSpPr>
          <p:spPr bwMode="auto">
            <a:xfrm>
              <a:off x="1708392" y="4079478"/>
              <a:ext cx="805066" cy="2833340"/>
            </a:xfrm>
            <a:prstGeom prst="rect">
              <a:avLst/>
            </a:prstGeom>
            <a:noFill/>
            <a:ln>
              <a:solidFill>
                <a:srgbClr val="DE5827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11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x-none" sz="20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19951989-3BCE-234C-B75E-DC601EE863AC}"/>
                </a:ext>
              </a:extLst>
            </p:cNvPr>
            <p:cNvSpPr/>
            <p:nvPr/>
          </p:nvSpPr>
          <p:spPr bwMode="auto">
            <a:xfrm>
              <a:off x="4497679" y="4079478"/>
              <a:ext cx="1029975" cy="2833340"/>
            </a:xfrm>
            <a:prstGeom prst="rect">
              <a:avLst/>
            </a:prstGeom>
            <a:noFill/>
            <a:ln>
              <a:solidFill>
                <a:srgbClr val="DE5827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11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x-none" sz="20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E7F69E7E-A0D6-9849-A33A-1EF91C3DD389}"/>
                </a:ext>
              </a:extLst>
            </p:cNvPr>
            <p:cNvSpPr/>
            <p:nvPr/>
          </p:nvSpPr>
          <p:spPr bwMode="auto">
            <a:xfrm>
              <a:off x="5764381" y="4079478"/>
              <a:ext cx="478308" cy="2833340"/>
            </a:xfrm>
            <a:prstGeom prst="rect">
              <a:avLst/>
            </a:prstGeom>
            <a:noFill/>
            <a:ln>
              <a:solidFill>
                <a:srgbClr val="DE5827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11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x-none" sz="20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D4B58DC-11D9-584A-A9D6-1A4E33A6CC5C}"/>
                </a:ext>
              </a:extLst>
            </p:cNvPr>
            <p:cNvSpPr/>
            <p:nvPr/>
          </p:nvSpPr>
          <p:spPr bwMode="auto">
            <a:xfrm>
              <a:off x="6426715" y="4079478"/>
              <a:ext cx="466838" cy="2833340"/>
            </a:xfrm>
            <a:prstGeom prst="rect">
              <a:avLst/>
            </a:prstGeom>
            <a:noFill/>
            <a:ln>
              <a:solidFill>
                <a:srgbClr val="DE5827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11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x-none" sz="20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DB3A3908-886B-794B-B1EB-70C7BF5DF35D}"/>
                </a:ext>
              </a:extLst>
            </p:cNvPr>
            <p:cNvSpPr/>
            <p:nvPr/>
          </p:nvSpPr>
          <p:spPr bwMode="auto">
            <a:xfrm>
              <a:off x="7173753" y="4079478"/>
              <a:ext cx="466838" cy="2833340"/>
            </a:xfrm>
            <a:prstGeom prst="rect">
              <a:avLst/>
            </a:prstGeom>
            <a:noFill/>
            <a:ln>
              <a:solidFill>
                <a:srgbClr val="DE5827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112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x-none" sz="20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CE05F329-8BC2-0248-8666-EAB1CE2C6641}"/>
                </a:ext>
              </a:extLst>
            </p:cNvPr>
            <p:cNvCxnSpPr>
              <a:cxnSpLocks/>
              <a:stCxn id="5" idx="2"/>
              <a:endCxn id="47" idx="0"/>
            </p:cNvCxnSpPr>
            <p:nvPr/>
          </p:nvCxnSpPr>
          <p:spPr bwMode="auto">
            <a:xfrm>
              <a:off x="5159602" y="3220612"/>
              <a:ext cx="2247570" cy="858866"/>
            </a:xfrm>
            <a:prstGeom prst="straightConnector1">
              <a:avLst/>
            </a:prstGeom>
            <a:ln>
              <a:solidFill>
                <a:srgbClr val="DE5827"/>
              </a:solidFill>
              <a:prstDash val="sysDot"/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9798D2AC-7E95-E447-A0CF-6BDD6C2C79B1}"/>
                </a:ext>
              </a:extLst>
            </p:cNvPr>
            <p:cNvCxnSpPr>
              <a:cxnSpLocks/>
              <a:stCxn id="5" idx="2"/>
              <a:endCxn id="46" idx="0"/>
            </p:cNvCxnSpPr>
            <p:nvPr/>
          </p:nvCxnSpPr>
          <p:spPr bwMode="auto">
            <a:xfrm>
              <a:off x="5159602" y="3220612"/>
              <a:ext cx="1500532" cy="858866"/>
            </a:xfrm>
            <a:prstGeom prst="straightConnector1">
              <a:avLst/>
            </a:prstGeom>
            <a:ln>
              <a:solidFill>
                <a:srgbClr val="DE5827"/>
              </a:solidFill>
              <a:prstDash val="sysDot"/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640E539C-5652-F04D-8D61-6D0633C51C15}"/>
                </a:ext>
              </a:extLst>
            </p:cNvPr>
            <p:cNvCxnSpPr>
              <a:cxnSpLocks/>
              <a:stCxn id="5" idx="2"/>
              <a:endCxn id="45" idx="0"/>
            </p:cNvCxnSpPr>
            <p:nvPr/>
          </p:nvCxnSpPr>
          <p:spPr bwMode="auto">
            <a:xfrm>
              <a:off x="5159602" y="3220612"/>
              <a:ext cx="843933" cy="858866"/>
            </a:xfrm>
            <a:prstGeom prst="straightConnector1">
              <a:avLst/>
            </a:prstGeom>
            <a:ln>
              <a:solidFill>
                <a:srgbClr val="DE5827"/>
              </a:solidFill>
              <a:prstDash val="sysDot"/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0B5C687C-0A6B-B34B-A7DB-E52EBDAD00DF}"/>
                </a:ext>
              </a:extLst>
            </p:cNvPr>
            <p:cNvCxnSpPr>
              <a:cxnSpLocks/>
              <a:stCxn id="5" idx="2"/>
              <a:endCxn id="44" idx="0"/>
            </p:cNvCxnSpPr>
            <p:nvPr/>
          </p:nvCxnSpPr>
          <p:spPr bwMode="auto">
            <a:xfrm flipH="1">
              <a:off x="5012667" y="3220612"/>
              <a:ext cx="146935" cy="858866"/>
            </a:xfrm>
            <a:prstGeom prst="straightConnector1">
              <a:avLst/>
            </a:prstGeom>
            <a:ln>
              <a:solidFill>
                <a:srgbClr val="DE5827"/>
              </a:solidFill>
              <a:prstDash val="sysDot"/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A686D430-A674-4041-9B6A-62CF7DF945DD}"/>
                </a:ext>
              </a:extLst>
            </p:cNvPr>
            <p:cNvCxnSpPr>
              <a:cxnSpLocks/>
              <a:stCxn id="5" idx="2"/>
              <a:endCxn id="40" idx="0"/>
            </p:cNvCxnSpPr>
            <p:nvPr/>
          </p:nvCxnSpPr>
          <p:spPr bwMode="auto">
            <a:xfrm flipH="1">
              <a:off x="3066581" y="3220612"/>
              <a:ext cx="2093021" cy="858866"/>
            </a:xfrm>
            <a:prstGeom prst="straightConnector1">
              <a:avLst/>
            </a:prstGeom>
            <a:ln>
              <a:solidFill>
                <a:srgbClr val="DE5827"/>
              </a:solidFill>
              <a:prstDash val="sysDot"/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3FD0B7FA-E0FC-AA4B-9EAA-26DF32E2243C}"/>
                </a:ext>
              </a:extLst>
            </p:cNvPr>
            <p:cNvCxnSpPr>
              <a:cxnSpLocks/>
              <a:stCxn id="5" idx="2"/>
              <a:endCxn id="41" idx="0"/>
            </p:cNvCxnSpPr>
            <p:nvPr/>
          </p:nvCxnSpPr>
          <p:spPr bwMode="auto">
            <a:xfrm flipH="1">
              <a:off x="2110925" y="3220612"/>
              <a:ext cx="3048677" cy="858866"/>
            </a:xfrm>
            <a:prstGeom prst="straightConnector1">
              <a:avLst/>
            </a:prstGeom>
            <a:ln>
              <a:solidFill>
                <a:srgbClr val="DE5827"/>
              </a:solidFill>
              <a:prstDash val="sysDot"/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8370625" y="21527"/>
            <a:ext cx="1710000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424688" y="52893"/>
            <a:ext cx="1188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120-121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88438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資訊中英文對照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2FF0BD1A-993B-08F0-8149-840C530F3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6" y="1584226"/>
            <a:ext cx="8859894" cy="45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167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資訊中英文對照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F830A0D2-DD09-A83D-8533-6F3F13F342AE}"/>
              </a:ext>
            </a:extLst>
          </p:cNvPr>
          <p:cNvGrpSpPr/>
          <p:nvPr/>
        </p:nvGrpSpPr>
        <p:grpSpPr>
          <a:xfrm>
            <a:off x="572905" y="1584227"/>
            <a:ext cx="8934813" cy="4472284"/>
            <a:chOff x="572905" y="1584227"/>
            <a:chExt cx="8934813" cy="4472284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2FF0BD1A-993B-08F0-8149-840C530F3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37"/>
            <a:stretch/>
          </p:blipFill>
          <p:spPr>
            <a:xfrm>
              <a:off x="572906" y="1584227"/>
              <a:ext cx="8859894" cy="432048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7DBB54F1-65BB-C183-0C1C-C21EE3643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05" y="1935247"/>
              <a:ext cx="8934813" cy="4121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86819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資訊中英文對照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2FF0BD1A-993B-08F0-8149-840C530F3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37"/>
          <a:stretch/>
        </p:blipFill>
        <p:spPr>
          <a:xfrm>
            <a:off x="716921" y="2376315"/>
            <a:ext cx="8859894" cy="43204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A205F262-B3F7-6AE7-8DB3-4C59BFEEB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2736354"/>
            <a:ext cx="88569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3247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資訊中英文對照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FDE86EB5-7993-84A7-04AF-917FF15F1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0" y="1728242"/>
            <a:ext cx="8856984" cy="458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330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資訊中英文對照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A585D8D5-AB75-23BA-5E3E-3FD955D610C3}"/>
              </a:ext>
            </a:extLst>
          </p:cNvPr>
          <p:cNvGrpSpPr/>
          <p:nvPr/>
        </p:nvGrpSpPr>
        <p:grpSpPr>
          <a:xfrm>
            <a:off x="611819" y="2304306"/>
            <a:ext cx="8856985" cy="3024336"/>
            <a:chOff x="611819" y="1440210"/>
            <a:chExt cx="8856985" cy="3024336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xmlns="" id="{FDE86EB5-7993-84A7-04AF-917FF15F1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81"/>
            <a:stretch/>
          </p:blipFill>
          <p:spPr>
            <a:xfrm>
              <a:off x="611820" y="1440210"/>
              <a:ext cx="8856984" cy="432048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2B27B796-D5E9-5046-672D-71394CFCC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19" y="1872258"/>
              <a:ext cx="8848783" cy="2592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662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2BD38553-8580-E18A-1A3F-20B103B4B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2" y="3191318"/>
            <a:ext cx="5845522" cy="3376199"/>
          </a:xfrm>
          <a:prstGeom prst="rect">
            <a:avLst/>
          </a:prstGeom>
        </p:spPr>
      </p:pic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資料檔案的形成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31800" y="1152179"/>
            <a:ext cx="9217024" cy="172819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全班身心特徵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如姓名、學號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…)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資料為例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每一個人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的姓名、學號、 性別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…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等資料值組成每一個人的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紀錄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表中的每一列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，簡稱一筆</a:t>
            </a:r>
            <a:r>
              <a:rPr lang="zh-TW" altLang="en-US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錄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en-US" altLang="zh-TW" sz="32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record</a:t>
            </a:r>
            <a:r>
              <a:rPr lang="en-US" altLang="zh-TW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lang="zh-TW" altLang="en-US" sz="32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9CEF24-6013-654B-89DE-BDE45E4B39B3}"/>
              </a:ext>
            </a:extLst>
          </p:cNvPr>
          <p:cNvSpPr/>
          <p:nvPr/>
        </p:nvSpPr>
        <p:spPr>
          <a:xfrm>
            <a:off x="431800" y="4669040"/>
            <a:ext cx="1972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錄</a:t>
            </a:r>
            <a:r>
              <a:rPr lang="en-US" altLang="zh-TW" sz="28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(record)</a:t>
            </a:r>
            <a:endParaRPr lang="x-none" sz="2800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C530D55-E98F-814E-9243-1C209745FE38}"/>
              </a:ext>
            </a:extLst>
          </p:cNvPr>
          <p:cNvCxnSpPr>
            <a:cxnSpLocks/>
            <a:stCxn id="5" idx="3"/>
            <a:endCxn id="29" idx="1"/>
          </p:cNvCxnSpPr>
          <p:nvPr/>
        </p:nvCxnSpPr>
        <p:spPr bwMode="auto">
          <a:xfrm>
            <a:off x="2403815" y="4930650"/>
            <a:ext cx="1224584" cy="1370100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932B13DE-17CF-A449-8EC9-AF1F3435369B}"/>
              </a:ext>
            </a:extLst>
          </p:cNvPr>
          <p:cNvCxnSpPr>
            <a:cxnSpLocks/>
            <a:stCxn id="5" idx="3"/>
            <a:endCxn id="28" idx="1"/>
          </p:cNvCxnSpPr>
          <p:nvPr/>
        </p:nvCxnSpPr>
        <p:spPr bwMode="auto">
          <a:xfrm>
            <a:off x="2403815" y="4930650"/>
            <a:ext cx="1234737" cy="866044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5EF1154-117D-8E4F-BEDB-4062C6883BE7}"/>
              </a:ext>
            </a:extLst>
          </p:cNvPr>
          <p:cNvCxnSpPr>
            <a:cxnSpLocks/>
            <a:stCxn id="5" idx="3"/>
            <a:endCxn id="27" idx="1"/>
          </p:cNvCxnSpPr>
          <p:nvPr/>
        </p:nvCxnSpPr>
        <p:spPr bwMode="auto">
          <a:xfrm>
            <a:off x="2403815" y="4930650"/>
            <a:ext cx="1224584" cy="361988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6A788C44-659C-1040-9E8E-F05AE4B5BDC2}"/>
              </a:ext>
            </a:extLst>
          </p:cNvPr>
          <p:cNvCxnSpPr>
            <a:cxnSpLocks/>
            <a:stCxn id="5" idx="3"/>
          </p:cNvCxnSpPr>
          <p:nvPr/>
        </p:nvCxnSpPr>
        <p:spPr bwMode="auto">
          <a:xfrm flipV="1">
            <a:off x="2403815" y="4801096"/>
            <a:ext cx="1234737" cy="129554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8D30F263-F635-8748-BB56-8A738CE1B5AD}"/>
              </a:ext>
            </a:extLst>
          </p:cNvPr>
          <p:cNvCxnSpPr>
            <a:cxnSpLocks/>
            <a:stCxn id="5" idx="3"/>
            <a:endCxn id="25" idx="1"/>
          </p:cNvCxnSpPr>
          <p:nvPr/>
        </p:nvCxnSpPr>
        <p:spPr bwMode="auto">
          <a:xfrm flipV="1">
            <a:off x="2403815" y="4345411"/>
            <a:ext cx="1224584" cy="585239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10FA102-18EE-874B-86C7-5D6803FAEC17}"/>
              </a:ext>
            </a:extLst>
          </p:cNvPr>
          <p:cNvCxnSpPr>
            <a:cxnSpLocks/>
            <a:stCxn id="5" idx="3"/>
            <a:endCxn id="24" idx="1"/>
          </p:cNvCxnSpPr>
          <p:nvPr/>
        </p:nvCxnSpPr>
        <p:spPr bwMode="auto">
          <a:xfrm flipV="1">
            <a:off x="2403815" y="3874322"/>
            <a:ext cx="1212964" cy="1056328"/>
          </a:xfrm>
          <a:prstGeom prst="straightConnector1">
            <a:avLst/>
          </a:prstGeom>
          <a:ln>
            <a:solidFill>
              <a:srgbClr val="DE5827"/>
            </a:solidFill>
            <a:prstDash val="sysDot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F1CEC49-4977-CB46-A4AC-525EBBBB5F38}"/>
              </a:ext>
            </a:extLst>
          </p:cNvPr>
          <p:cNvSpPr/>
          <p:nvPr/>
        </p:nvSpPr>
        <p:spPr bwMode="auto">
          <a:xfrm>
            <a:off x="3616779" y="3694302"/>
            <a:ext cx="5867295" cy="360040"/>
          </a:xfrm>
          <a:prstGeom prst="rect">
            <a:avLst/>
          </a:prstGeom>
          <a:noFill/>
          <a:ln>
            <a:solidFill>
              <a:srgbClr val="DE5827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x-none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C3F9462-9A9D-B244-93FB-19C3930490E9}"/>
              </a:ext>
            </a:extLst>
          </p:cNvPr>
          <p:cNvSpPr/>
          <p:nvPr/>
        </p:nvSpPr>
        <p:spPr bwMode="auto">
          <a:xfrm>
            <a:off x="3628399" y="4165391"/>
            <a:ext cx="5845522" cy="360040"/>
          </a:xfrm>
          <a:prstGeom prst="rect">
            <a:avLst/>
          </a:prstGeom>
          <a:noFill/>
          <a:ln>
            <a:solidFill>
              <a:srgbClr val="DE5827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x-none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5287423-7A13-4546-B250-A5C1924BA94B}"/>
              </a:ext>
            </a:extLst>
          </p:cNvPr>
          <p:cNvSpPr/>
          <p:nvPr/>
        </p:nvSpPr>
        <p:spPr bwMode="auto">
          <a:xfrm>
            <a:off x="3638552" y="4615512"/>
            <a:ext cx="5835369" cy="360040"/>
          </a:xfrm>
          <a:prstGeom prst="rect">
            <a:avLst/>
          </a:prstGeom>
          <a:noFill/>
          <a:ln>
            <a:solidFill>
              <a:srgbClr val="DE5827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x-none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7AB9A70-A628-7E48-B710-F92BFCCC7F3A}"/>
              </a:ext>
            </a:extLst>
          </p:cNvPr>
          <p:cNvSpPr/>
          <p:nvPr/>
        </p:nvSpPr>
        <p:spPr bwMode="auto">
          <a:xfrm>
            <a:off x="3628399" y="5112618"/>
            <a:ext cx="5835369" cy="360040"/>
          </a:xfrm>
          <a:prstGeom prst="rect">
            <a:avLst/>
          </a:prstGeom>
          <a:noFill/>
          <a:ln>
            <a:solidFill>
              <a:srgbClr val="DE5827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x-none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47EA312-F97A-764A-85A2-FA0AE0F6A5C9}"/>
              </a:ext>
            </a:extLst>
          </p:cNvPr>
          <p:cNvSpPr/>
          <p:nvPr/>
        </p:nvSpPr>
        <p:spPr bwMode="auto">
          <a:xfrm>
            <a:off x="3638552" y="5616674"/>
            <a:ext cx="5825216" cy="360040"/>
          </a:xfrm>
          <a:prstGeom prst="rect">
            <a:avLst/>
          </a:prstGeom>
          <a:noFill/>
          <a:ln>
            <a:solidFill>
              <a:srgbClr val="DE5827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x-none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025891E-994E-DE4F-B497-5BD273C92E16}"/>
              </a:ext>
            </a:extLst>
          </p:cNvPr>
          <p:cNvSpPr/>
          <p:nvPr/>
        </p:nvSpPr>
        <p:spPr bwMode="auto">
          <a:xfrm>
            <a:off x="3628399" y="6120730"/>
            <a:ext cx="5835369" cy="360040"/>
          </a:xfrm>
          <a:prstGeom prst="rect">
            <a:avLst/>
          </a:prstGeom>
          <a:noFill/>
          <a:ln>
            <a:solidFill>
              <a:srgbClr val="DE5827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x-none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370625" y="21527"/>
            <a:ext cx="1710000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424688" y="52893"/>
            <a:ext cx="1188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120-121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5563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資料檔案的形成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2453BCE0-F888-6BC5-AC39-241BC454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32" y="1080170"/>
            <a:ext cx="7194766" cy="54315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1251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359792" y="-161492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" altLang="zh-TW" sz="36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Google </a:t>
            </a:r>
            <a:r>
              <a:rPr lang="zh-TW" altLang="en-US" sz="36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試算表的資料形式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A427FD4-3799-1BDE-5679-DCB72A77F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8" y="1512218"/>
            <a:ext cx="707063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6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511920" y="-143966"/>
            <a:ext cx="28803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巨量資料 </a:t>
            </a:r>
          </a:p>
        </p:txBody>
      </p:sp>
      <p:sp>
        <p:nvSpPr>
          <p:cNvPr id="12" name="◎ 電腦輔助學習趨勢…">
            <a:extLst>
              <a:ext uri="{FF2B5EF4-FFF2-40B4-BE49-F238E27FC236}">
                <a16:creationId xmlns:a16="http://schemas.microsoft.com/office/drawing/2014/main" xmlns="" id="{FF63759F-2FF8-82EB-FF78-4377E4FC9A9C}"/>
              </a:ext>
            </a:extLst>
          </p:cNvPr>
          <p:cNvSpPr txBox="1">
            <a:spLocks/>
          </p:cNvSpPr>
          <p:nvPr/>
        </p:nvSpPr>
        <p:spPr bwMode="auto">
          <a:xfrm>
            <a:off x="575816" y="1854993"/>
            <a:ext cx="8640960" cy="1745457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當提供分析的資料量越大，能分析出的知識也越有價值，這便是「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巨量資料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big data)</a:t>
            </a:r>
            <a:r>
              <a:rPr kumimoji="0" lang="zh-TW" altLang="en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」</a:t>
            </a:r>
            <a:r>
              <a:rPr kumimoji="0" lang="en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或稱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大數據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的思維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2" name="圖片 1">
            <a:hlinkClick r:id="rId2"/>
            <a:extLst>
              <a:ext uri="{FF2B5EF4-FFF2-40B4-BE49-F238E27FC236}">
                <a16:creationId xmlns:a16="http://schemas.microsoft.com/office/drawing/2014/main" xmlns="" id="{7809FBF9-F1FB-C74F-07DF-A113A6E96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2807865" y="3816474"/>
            <a:ext cx="316875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2AE9C077-CEF0-1D53-AD3F-07834EEF5090}"/>
              </a:ext>
            </a:extLst>
          </p:cNvPr>
          <p:cNvSpPr txBox="1"/>
          <p:nvPr/>
        </p:nvSpPr>
        <p:spPr>
          <a:xfrm>
            <a:off x="1871960" y="5904706"/>
            <a:ext cx="5038530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影音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探索巨量資料這新領域</a:t>
            </a:r>
          </a:p>
          <a:p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520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359792" y="-176367"/>
            <a:ext cx="460851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巨量資料 </a:t>
            </a:r>
            <a:r>
              <a:rPr lang="en" altLang="zh-TW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5V </a:t>
            </a:r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特性 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8DAF79D7-6CE8-A55B-9931-AFBF6A1FF961}"/>
              </a:ext>
            </a:extLst>
          </p:cNvPr>
          <p:cNvGrpSpPr/>
          <p:nvPr/>
        </p:nvGrpSpPr>
        <p:grpSpPr>
          <a:xfrm>
            <a:off x="215778" y="1012101"/>
            <a:ext cx="9108361" cy="5468669"/>
            <a:chOff x="3131840" y="2879999"/>
            <a:chExt cx="5165363" cy="2668092"/>
          </a:xfrm>
        </p:grpSpPr>
        <p:sp>
          <p:nvSpPr>
            <p:cNvPr id="5" name="圓角矩形 4">
              <a:extLst>
                <a:ext uri="{FF2B5EF4-FFF2-40B4-BE49-F238E27FC236}">
                  <a16:creationId xmlns:a16="http://schemas.microsoft.com/office/drawing/2014/main" xmlns="" id="{F4177905-3ABE-BD23-559D-3B10A3BB36C6}"/>
                </a:ext>
              </a:extLst>
            </p:cNvPr>
            <p:cNvSpPr/>
            <p:nvPr/>
          </p:nvSpPr>
          <p:spPr>
            <a:xfrm>
              <a:off x="3131840" y="3014583"/>
              <a:ext cx="5165363" cy="253350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5400">
              <a:solidFill>
                <a:srgbClr val="01AEA6"/>
              </a:solidFill>
            </a:ln>
          </p:spPr>
          <p:txBody>
            <a:bodyPr rtlCol="0" anchor="ctr"/>
            <a:lstStyle/>
            <a:p>
              <a:pPr algn="ctr"/>
              <a:endParaRPr lang="zh-TW" altLang="en-US" sz="18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00A73932-7007-C91E-66D0-29AFEB73DECB}"/>
                </a:ext>
              </a:extLst>
            </p:cNvPr>
            <p:cNvSpPr/>
            <p:nvPr/>
          </p:nvSpPr>
          <p:spPr>
            <a:xfrm>
              <a:off x="3131840" y="2879999"/>
              <a:ext cx="879429" cy="269169"/>
            </a:xfrm>
            <a:prstGeom prst="roundRect">
              <a:avLst>
                <a:gd name="adj" fmla="val 50000"/>
              </a:avLst>
            </a:prstGeom>
            <a:solidFill>
              <a:srgbClr val="8CD1CE"/>
            </a:solidFill>
            <a:ln w="25400">
              <a:solidFill>
                <a:srgbClr val="01AEA6"/>
              </a:solidFill>
            </a:ln>
          </p:spPr>
          <p:txBody>
            <a:bodyPr rtlCol="0" anchor="ctr"/>
            <a:lstStyle/>
            <a:p>
              <a:pPr algn="ctr"/>
              <a:r>
                <a:rPr lang="zh-TW" altLang="en-US" sz="1800" b="1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小知識</a:t>
              </a: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AD4592E7-CDBB-571F-EDB0-98DBE13EF616}"/>
              </a:ext>
            </a:extLst>
          </p:cNvPr>
          <p:cNvSpPr txBox="1"/>
          <p:nvPr/>
        </p:nvSpPr>
        <p:spPr>
          <a:xfrm>
            <a:off x="756486" y="1713564"/>
            <a:ext cx="8423636" cy="3399054"/>
          </a:xfrm>
          <a:prstGeom prst="rect">
            <a:avLst/>
          </a:prstGeom>
          <a:noFill/>
        </p:spPr>
        <p:txBody>
          <a:bodyPr wrap="square" lIns="27000" tIns="27000" rIns="27000" bIns="27000" rtlCol="0" anchor="t" anchorCtr="0">
            <a:no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000" b="0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pPr marL="215995" indent="-215995">
              <a:lnSpc>
                <a:spcPts val="3600"/>
              </a:lnSpc>
            </a:pPr>
            <a:r>
              <a:rPr lang="en-US" altLang="zh-TW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資料量</a:t>
            </a:r>
            <a:r>
              <a:rPr lang="en-US" altLang="zh-TW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(Volume):</a:t>
            </a: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資料量龐大，通常是以 </a:t>
            </a:r>
            <a:r>
              <a:rPr lang="en-US" altLang="zh-TW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TB </a:t>
            </a: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以上 </a:t>
            </a:r>
            <a:endParaRPr lang="en-US" altLang="zh-TW" sz="27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15995" indent="-215995">
              <a:lnSpc>
                <a:spcPts val="3600"/>
              </a:lnSpc>
            </a:pP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為基本單位。</a:t>
            </a:r>
            <a:endParaRPr lang="en-US" altLang="zh-TW" sz="27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15995" indent="-215995">
              <a:lnSpc>
                <a:spcPts val="3600"/>
              </a:lnSpc>
            </a:pPr>
            <a:r>
              <a:rPr lang="en-US" altLang="zh-TW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en-US" altLang="zh-TW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zh-TW" altLang="en-US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多樣性</a:t>
            </a:r>
            <a:r>
              <a:rPr lang="en-US" altLang="zh-TW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(Variety):</a:t>
            </a: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因資料來源多樣，故資料型態複 </a:t>
            </a:r>
            <a:endParaRPr lang="en-US" altLang="zh-TW" sz="27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15995" indent="-215995">
              <a:lnSpc>
                <a:spcPts val="3600"/>
              </a:lnSpc>
            </a:pP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雜，包含文字、數值、影音、電子郵件、網址等。</a:t>
            </a:r>
            <a:endParaRPr lang="en-US" altLang="zh-TW" sz="27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15995" indent="-215995">
              <a:lnSpc>
                <a:spcPts val="3600"/>
              </a:lnSpc>
            </a:pPr>
            <a:r>
              <a:rPr lang="en-US" altLang="zh-TW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即時性</a:t>
            </a:r>
            <a:r>
              <a:rPr lang="en-US" altLang="zh-TW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(Velocity):</a:t>
            </a: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由於資料的生成速度快，資料</a:t>
            </a:r>
            <a:endParaRPr lang="en-US" altLang="zh-TW" sz="27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15995" indent="-215995">
              <a:lnSpc>
                <a:spcPts val="3600"/>
              </a:lnSpc>
            </a:pP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的處理分析速度也需相對提升。 </a:t>
            </a:r>
            <a:endParaRPr lang="en-US" altLang="zh-TW" sz="27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15995" indent="-215995">
              <a:lnSpc>
                <a:spcPts val="3600"/>
              </a:lnSpc>
            </a:pPr>
            <a:r>
              <a:rPr lang="en-US" altLang="zh-TW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</a:t>
            </a: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真實性</a:t>
            </a:r>
            <a:r>
              <a:rPr lang="en-US" altLang="zh-TW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(Veracity):</a:t>
            </a: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要考慮資料本身的真實性，排除 </a:t>
            </a:r>
            <a:endParaRPr lang="en-US" altLang="zh-TW" sz="27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15995" indent="-215995">
              <a:lnSpc>
                <a:spcPts val="3600"/>
              </a:lnSpc>
            </a:pP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刻意造假或因設備故障導致的錯誤資料。</a:t>
            </a:r>
            <a:endParaRPr lang="en-US" altLang="zh-TW" sz="2700" b="1" baseline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15995" indent="-215995">
              <a:lnSpc>
                <a:spcPts val="3600"/>
              </a:lnSpc>
            </a:pPr>
            <a:r>
              <a:rPr lang="en-US" altLang="zh-TW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5.</a:t>
            </a:r>
            <a:r>
              <a:rPr lang="zh-TW" altLang="en-US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價值</a:t>
            </a:r>
            <a:r>
              <a:rPr lang="en-US" altLang="zh-TW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(Value):</a:t>
            </a: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因數量龐大、其價值密度也相對較低， </a:t>
            </a:r>
          </a:p>
          <a:p>
            <a:pPr marL="215995" indent="-215995">
              <a:lnSpc>
                <a:spcPts val="3600"/>
              </a:lnSpc>
            </a:pPr>
            <a:r>
              <a:rPr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如何從中找出重要的部分是一大議題。 </a:t>
            </a:r>
          </a:p>
        </p:txBody>
      </p:sp>
      <p:sp>
        <p:nvSpPr>
          <p:cNvPr id="8" name="矩形 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879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報 告 大 綱">
            <a:extLst>
              <a:ext uri="{FF2B5EF4-FFF2-40B4-BE49-F238E27FC236}">
                <a16:creationId xmlns:a16="http://schemas.microsoft.com/office/drawing/2014/main" xmlns="" id="{D508E870-9445-BC42-AA63-0C990BBE6154}"/>
              </a:ext>
            </a:extLst>
          </p:cNvPr>
          <p:cNvSpPr txBox="1">
            <a:spLocks/>
          </p:cNvSpPr>
          <p:nvPr/>
        </p:nvSpPr>
        <p:spPr bwMode="auto">
          <a:xfrm>
            <a:off x="719832" y="-215974"/>
            <a:ext cx="5832649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資料處理概念與方法</a:t>
            </a: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xmlns="" id="{AE46B9BB-DAE7-E74E-8DEE-ACB15D304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2237445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1.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資料與資料檔</a:t>
            </a: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xmlns="" id="{1E5C9941-4791-EC4A-9A03-47B37227F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3470508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2.</a:t>
            </a: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資料來源</a:t>
            </a:r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xmlns="" id="{B9A9E4ED-77D5-CD4F-BE5D-8E949147A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07" y="4662002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3.</a:t>
            </a:r>
            <a:r>
              <a:rPr kumimoji="0" lang="zh-TW" altLang="en-US" sz="36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資料處理方法</a:t>
            </a:r>
          </a:p>
        </p:txBody>
      </p:sp>
    </p:spTree>
    <p:extLst>
      <p:ext uri="{BB962C8B-B14F-4D97-AF65-F5344CB8AC3E}">
        <p14:creationId xmlns:p14="http://schemas.microsoft.com/office/powerpoint/2010/main" val="3004254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資料來源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04362" y="1512218"/>
            <a:ext cx="9071900" cy="172819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使用者搜集資料都有其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目的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，例如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學校對學生實施健康檢查是為了瞭解全校學生的生理特徵。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搜集資料的常用</a:t>
            </a:r>
            <a:r>
              <a:rPr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方法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</a:t>
            </a:r>
            <a:endParaRPr lang="en-US" altLang="zh-TW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測量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(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如體重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調查 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如血型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實驗 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lang="zh-TW" altLang="en-US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如研製疫苗</a:t>
            </a:r>
            <a:r>
              <a:rPr lang="en-US" altLang="zh-TW" sz="36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kern="0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5385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資料來源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EAFCBF1E-CF2F-535B-F7F4-60EDB904A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0" t="10416" r="28671" b="11200"/>
          <a:stretch/>
        </p:blipFill>
        <p:spPr>
          <a:xfrm>
            <a:off x="948301" y="1080170"/>
            <a:ext cx="7056784" cy="511872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FD4CCA67-F635-DD92-715A-C739A378748D}"/>
              </a:ext>
            </a:extLst>
          </p:cNvPr>
          <p:cNvSpPr txBox="1"/>
          <p:nvPr/>
        </p:nvSpPr>
        <p:spPr>
          <a:xfrm>
            <a:off x="1223888" y="6408762"/>
            <a:ext cx="6628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透過測量與調查，得到相關的操作資料 </a:t>
            </a:r>
          </a:p>
        </p:txBody>
      </p:sp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595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 Box 36">
            <a:extLst>
              <a:ext uri="{FF2B5EF4-FFF2-40B4-BE49-F238E27FC236}">
                <a16:creationId xmlns:a16="http://schemas.microsoft.com/office/drawing/2014/main" xmlns="" id="{CF5F6EA7-C0AF-2249-BBE2-A54268AAA39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448290" y="7102780"/>
            <a:ext cx="340847" cy="5233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hangingPunct="1">
              <a:defRPr/>
            </a:pPr>
            <a:r>
              <a:rPr lang="zh-TW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4" name="報 告 大 綱">
            <a:extLst>
              <a:ext uri="{FF2B5EF4-FFF2-40B4-BE49-F238E27FC236}">
                <a16:creationId xmlns:a16="http://schemas.microsoft.com/office/drawing/2014/main" xmlns="" id="{D508E870-9445-BC42-AA63-0C990BBE6154}"/>
              </a:ext>
            </a:extLst>
          </p:cNvPr>
          <p:cNvSpPr txBox="1">
            <a:spLocks/>
          </p:cNvSpPr>
          <p:nvPr/>
        </p:nvSpPr>
        <p:spPr bwMode="auto">
          <a:xfrm>
            <a:off x="719832" y="-180305"/>
            <a:ext cx="5832649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目   錄</a:t>
            </a:r>
          </a:p>
        </p:txBody>
      </p:sp>
      <p:sp>
        <p:nvSpPr>
          <p:cNvPr id="52" name="報 告 大 綱">
            <a:extLst>
              <a:ext uri="{FF2B5EF4-FFF2-40B4-BE49-F238E27FC236}">
                <a16:creationId xmlns:a16="http://schemas.microsoft.com/office/drawing/2014/main" xmlns="" id="{93BFAFFC-E32B-4F4C-8563-BFA7F7DEEB3A}"/>
              </a:ext>
            </a:extLst>
          </p:cNvPr>
          <p:cNvSpPr txBox="1">
            <a:spLocks/>
          </p:cNvSpPr>
          <p:nvPr/>
        </p:nvSpPr>
        <p:spPr>
          <a:xfrm>
            <a:off x="1534675" y="1440210"/>
            <a:ext cx="6025917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en-US" sz="480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資料處理概念與方法</a:t>
            </a: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xmlns="" id="{F4CD82B6-3F41-DD42-ACD6-8B96DF20E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932" y="2640493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1.</a:t>
            </a:r>
            <a:r>
              <a:rPr kumimoji="0" lang="zh-TW" altLang="en-US" sz="4000" b="1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資料與資料檔</a:t>
            </a:r>
          </a:p>
        </p:txBody>
      </p:sp>
      <p:sp>
        <p:nvSpPr>
          <p:cNvPr id="54" name="Rectangle 12">
            <a:extLst>
              <a:ext uri="{FF2B5EF4-FFF2-40B4-BE49-F238E27FC236}">
                <a16:creationId xmlns:a16="http://schemas.microsoft.com/office/drawing/2014/main" xmlns="" id="{E47E2827-4750-7345-AB3B-0897B36EF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932" y="3873556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4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2.</a:t>
            </a:r>
            <a:r>
              <a:rPr kumimoji="0" lang="zh-TW" altLang="en-US" sz="4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資料來源</a:t>
            </a:r>
          </a:p>
        </p:txBody>
      </p:sp>
      <p:sp>
        <p:nvSpPr>
          <p:cNvPr id="55" name="Rectangle 12">
            <a:extLst>
              <a:ext uri="{FF2B5EF4-FFF2-40B4-BE49-F238E27FC236}">
                <a16:creationId xmlns:a16="http://schemas.microsoft.com/office/drawing/2014/main" xmlns="" id="{2E4AC982-CF2C-C441-B2B0-ABE818C22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927" y="5065050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4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4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3.</a:t>
            </a:r>
            <a:r>
              <a:rPr kumimoji="0" lang="zh-TW" altLang="en-US" sz="4000" b="1" kern="0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資料處理方法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D99E6368-6AAA-6D78-9AB3-136B47CB6AA2}"/>
              </a:ext>
            </a:extLst>
          </p:cNvPr>
          <p:cNvSpPr/>
          <p:nvPr/>
        </p:nvSpPr>
        <p:spPr bwMode="auto">
          <a:xfrm>
            <a:off x="6912520" y="5976714"/>
            <a:ext cx="3168352" cy="12241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資料來源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43768" y="1224186"/>
            <a:ext cx="9577064" cy="487335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近年來，政府也建置資料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開放平臺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，提供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公開的資料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供民眾使用。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開放資料多數可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免費獲得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，且是真實的資料。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開放資料通常儲存為 </a:t>
            </a:r>
            <a:r>
              <a:rPr kumimoji="0" lang="en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CSV</a:t>
            </a:r>
            <a:r>
              <a:rPr kumimoji="0" lang="zh-TW" altLang="en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XML</a:t>
            </a:r>
            <a:r>
              <a:rPr kumimoji="0" lang="zh-TW" altLang="en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" altLang="zh-TW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JSON 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等檔案格式。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8C22BF9E-0539-0F04-B2AA-D75DCE1C2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5"/>
          <a:stretch/>
        </p:blipFill>
        <p:spPr>
          <a:xfrm>
            <a:off x="641975" y="4259338"/>
            <a:ext cx="8718817" cy="26534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2756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D99E6368-6AAA-6D78-9AB3-136B47CB6AA2}"/>
              </a:ext>
            </a:extLst>
          </p:cNvPr>
          <p:cNvSpPr/>
          <p:nvPr/>
        </p:nvSpPr>
        <p:spPr bwMode="auto">
          <a:xfrm>
            <a:off x="6912520" y="5976714"/>
            <a:ext cx="3168352" cy="12241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資料來源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D4A67F23-1748-F335-9EB0-402F49FD8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74" y="1008162"/>
            <a:ext cx="8929210" cy="60903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3396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23888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資料來源取得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95574" y="1008162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7850" indent="-514350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資料來源取得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/>
            </a:r>
            <a:b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隨著開放資料的議題興起，有越來越多的官方或非官方組織，將其資料公開讓大家使用。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635000" indent="-571500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常見的公開資料單位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政府資料開放平臺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行政院主計總處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公開資料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(Google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Public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Data)</a:t>
            </a:r>
          </a:p>
        </p:txBody>
      </p:sp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7447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439912" y="-143966"/>
            <a:ext cx="6336704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資料來源取得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15777" y="1260190"/>
            <a:ext cx="9864848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政府資料開放平臺（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  <a:hlinkClick r:id="rId2"/>
              </a:rPr>
              <a:t>https://data.gov.tw/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） 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0809D071-A5C8-84A4-B8B2-3CA95BAD8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8" y="2232298"/>
            <a:ext cx="7644148" cy="42918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0168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43966"/>
            <a:ext cx="6336704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資料來源取得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-216271" y="1260190"/>
            <a:ext cx="10296896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020762" lvl="1" indent="-514350">
              <a:spcBef>
                <a:spcPts val="800"/>
              </a:spcBef>
              <a:buFont typeface="+mj-lt"/>
              <a:buAutoNum type="arabicPeriod" startAt="2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行政院主計總處（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  <a:hlinkClick r:id="rId2"/>
              </a:rPr>
              <a:t>https://</a:t>
            </a:r>
            <a:r>
              <a:rPr kumimoji="0" lang="en-US" altLang="zh-TW" sz="3200" b="1" baseline="0" dirty="0" err="1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  <a:hlinkClick r:id="rId2"/>
              </a:rPr>
              <a:t>www.dgbas.gov.tw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）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EB35050-02A8-2D3B-6030-214459C60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80" y="2049092"/>
            <a:ext cx="7052320" cy="45380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2420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583928" y="-143966"/>
            <a:ext cx="6336704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資料來源取得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-144264" y="1260190"/>
            <a:ext cx="9865096" cy="183620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020762" lvl="1" indent="-514350">
              <a:spcBef>
                <a:spcPts val="800"/>
              </a:spcBef>
              <a:buFont typeface="+mj-lt"/>
              <a:buAutoNum type="arabicPeriod" startAt="3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公開資料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(Google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Public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Data)</a:t>
            </a: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（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  <a:hlinkClick r:id="rId2"/>
              </a:rPr>
              <a:t>https://www.google.com/publicdata/directory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）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EC899B2B-4470-4019-89F8-F9461A783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04" y="2808362"/>
            <a:ext cx="6116217" cy="40629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9098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583928" y="-143966"/>
            <a:ext cx="6336704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資料來源取得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-144264" y="1260190"/>
            <a:ext cx="9865096" cy="183620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   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  <a:hlinkClick r:id="rId2"/>
              </a:rPr>
              <a:t>10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  <a:hlinkClick r:id="rId2"/>
              </a:rPr>
              <a:t>分鐘讀懂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  <a:hlinkClick r:id="rId2"/>
              </a:rPr>
              <a:t>Open Data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Q1︰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開放資料是什麼？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Q2︰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開放政府資料又是什麼？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Q3︰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開放政府資料為何重要？為何應該關注？ 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Q4︰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資料開放一定能帶來商機嗎？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Q5︰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各國開放政府資料的狀況？ 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Q6︰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臺灣開放政府資料的現況？</a:t>
            </a: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（資料來源：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《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數位時代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》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第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243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期）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12205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863848" y="-180305"/>
            <a:ext cx="6336704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開放資料的優點 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359792" y="1296194"/>
            <a:ext cx="6480720" cy="183620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1. </a:t>
            </a: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真實的資料。</a:t>
            </a:r>
            <a:endParaRPr kumimoji="0" lang="en-US" altLang="zh-TW" sz="4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2. </a:t>
            </a: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免費而且隨時可得。 </a:t>
            </a:r>
            <a:endParaRPr kumimoji="0" lang="en-US" altLang="zh-TW" sz="4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3. </a:t>
            </a: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性質非常多樣。 </a:t>
            </a:r>
            <a:endParaRPr kumimoji="0" lang="en-US" altLang="zh-TW" sz="4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2" name="圖片 1">
            <a:hlinkClick r:id="rId2"/>
            <a:extLst>
              <a:ext uri="{FF2B5EF4-FFF2-40B4-BE49-F238E27FC236}">
                <a16:creationId xmlns:a16="http://schemas.microsoft.com/office/drawing/2014/main" xmlns="" id="{0C10ED42-2546-D73C-E1D1-DB9AB4F62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972865" y="3834472"/>
            <a:ext cx="2757984" cy="16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F79F1F7E-FF3A-DB79-E5E4-524BF8B0E368}"/>
              </a:ext>
            </a:extLst>
          </p:cNvPr>
          <p:cNvSpPr txBox="1"/>
          <p:nvPr/>
        </p:nvSpPr>
        <p:spPr>
          <a:xfrm>
            <a:off x="359792" y="5544660"/>
            <a:ext cx="4176464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什麼是開放資料</a:t>
            </a:r>
          </a:p>
          <a:p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hlinkClick r:id="rId4"/>
            <a:extLst>
              <a:ext uri="{FF2B5EF4-FFF2-40B4-BE49-F238E27FC236}">
                <a16:creationId xmlns:a16="http://schemas.microsoft.com/office/drawing/2014/main" xmlns="" id="{EA8C8E57-3357-392C-4BD5-DD1E89BA0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6045541" y="3780471"/>
            <a:ext cx="2757984" cy="16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24DD2732-FABF-7A94-F7E1-797B2CAF5C8C}"/>
              </a:ext>
            </a:extLst>
          </p:cNvPr>
          <p:cNvSpPr txBox="1"/>
          <p:nvPr/>
        </p:nvSpPr>
        <p:spPr>
          <a:xfrm>
            <a:off x="4680272" y="5508659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開啟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Open Data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百寶箱</a:t>
            </a:r>
          </a:p>
          <a:p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46340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報 告 大 綱">
            <a:extLst>
              <a:ext uri="{FF2B5EF4-FFF2-40B4-BE49-F238E27FC236}">
                <a16:creationId xmlns:a16="http://schemas.microsoft.com/office/drawing/2014/main" xmlns="" id="{D508E870-9445-BC42-AA63-0C990BBE6154}"/>
              </a:ext>
            </a:extLst>
          </p:cNvPr>
          <p:cNvSpPr txBox="1">
            <a:spLocks/>
          </p:cNvSpPr>
          <p:nvPr/>
        </p:nvSpPr>
        <p:spPr bwMode="auto">
          <a:xfrm>
            <a:off x="719832" y="-215974"/>
            <a:ext cx="5832649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資料處理概念與方法</a:t>
            </a: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xmlns="" id="{C30F2CC5-68CC-844F-B67A-A32350FA8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2237445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1.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資料與資料檔</a:t>
            </a: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xmlns="" id="{59961FF7-D794-474D-9C8B-C408B6A7D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12" y="3470508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2.</a:t>
            </a:r>
            <a:r>
              <a:rPr kumimoji="0" lang="zh-TW" altLang="en-US" sz="3600" b="1" kern="0" baseline="0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資料來源</a:t>
            </a:r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xmlns="" id="{3C43B243-16C9-C44F-95D7-2E63A1098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707" y="4662002"/>
            <a:ext cx="5826652" cy="983672"/>
          </a:xfrm>
          <a:prstGeom prst="rect">
            <a:avLst/>
          </a:prstGeom>
          <a:solidFill>
            <a:srgbClr val="EBEEF9"/>
          </a:solidFill>
          <a:ln w="25400" algn="ctr">
            <a:solidFill>
              <a:srgbClr val="1298D6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 </a:t>
            </a:r>
            <a:r>
              <a:rPr kumimoji="0" lang="en-US" altLang="zh-TW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3.</a:t>
            </a:r>
            <a:r>
              <a:rPr kumimoji="0" lang="zh-TW" altLang="en-US" sz="3600" b="1" kern="0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資料處理方法</a:t>
            </a:r>
          </a:p>
        </p:txBody>
      </p:sp>
    </p:spTree>
    <p:extLst>
      <p:ext uri="{BB962C8B-B14F-4D97-AF65-F5344CB8AC3E}">
        <p14:creationId xmlns:p14="http://schemas.microsoft.com/office/powerpoint/2010/main" val="183829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資料處理方法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04362" y="1512218"/>
            <a:ext cx="8640406" cy="487335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資料處理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是指把所搜集的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原始資料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raw data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，透過適當的手段，將資料加以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計算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分類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比較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等處理與分析，使資料所蘊含的意義顯現出來。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資料處理的過程涉及：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使用者對資料性質的了解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處理與分析的目的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20762" lvl="1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工具的選擇</a:t>
            </a:r>
          </a:p>
        </p:txBody>
      </p:sp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4202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151880" y="-143966"/>
            <a:ext cx="302433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資料的概念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527683" y="1260190"/>
            <a:ext cx="9025258" cy="493254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ts val="3600"/>
              </a:lnSpc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(data)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是指依照某種法則，透過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觀察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測量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思想表達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，以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數字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符號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文字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等，給人、事、物、現象而留下的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紀錄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lnSpc>
                <a:spcPts val="3600"/>
              </a:lnSpc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資料大致分為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數值資料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非數值資料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  <a:p>
            <a:pPr algn="just">
              <a:lnSpc>
                <a:spcPts val="4000"/>
              </a:lnSpc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數值資料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：如體重，進行處理與分析時，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8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             可進行四則運算來計算。 </a:t>
            </a:r>
          </a:p>
          <a:p>
            <a:pPr algn="just">
              <a:lnSpc>
                <a:spcPts val="3600"/>
              </a:lnSpc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非數值資料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：如符號、文字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，常用分類、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                 排序或描述的方式來讓使用      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                 了解資料所代表的意義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 </a:t>
            </a:r>
          </a:p>
          <a:p>
            <a:pPr algn="just">
              <a:lnSpc>
                <a:spcPts val="3600"/>
              </a:lnSpc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lnSpc>
                <a:spcPts val="3600"/>
              </a:lnSpc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algn="just">
              <a:lnSpc>
                <a:spcPts val="3600"/>
              </a:lnSpc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9305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資料處理方法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8CFC99AE-2765-08EE-1A9A-2FC4D67C5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/>
          <a:stretch/>
        </p:blipFill>
        <p:spPr>
          <a:xfrm>
            <a:off x="359793" y="1488594"/>
            <a:ext cx="9472474" cy="33463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63E1F5E-1096-CD3A-AEFD-7D13C4757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5" r="81094"/>
          <a:stretch/>
        </p:blipFill>
        <p:spPr>
          <a:xfrm>
            <a:off x="359792" y="4534274"/>
            <a:ext cx="1755157" cy="21625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1697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資料處理方法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A4713D48-F7A5-D5A6-22F0-D0986B993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4"/>
          <a:stretch/>
        </p:blipFill>
        <p:spPr>
          <a:xfrm>
            <a:off x="719832" y="1111249"/>
            <a:ext cx="7933630" cy="52255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7663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資料前處理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56217FF5-C437-EA19-43F4-30A39D53D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05"/>
          <a:stretch/>
        </p:blipFill>
        <p:spPr>
          <a:xfrm>
            <a:off x="399066" y="1308382"/>
            <a:ext cx="9681559" cy="50283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99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資料前處理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DB3D3337-8139-3B9B-54DA-D32FBBDA5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46665"/>
          <a:stretch/>
        </p:blipFill>
        <p:spPr>
          <a:xfrm>
            <a:off x="4949108" y="1855736"/>
            <a:ext cx="4699717" cy="282483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C52B360C-3478-82A4-C9EC-203429FA0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016274"/>
            <a:ext cx="3955033" cy="264351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C231C2EC-1687-979C-8112-DD6A88071527}"/>
              </a:ext>
            </a:extLst>
          </p:cNvPr>
          <p:cNvSpPr txBox="1"/>
          <p:nvPr/>
        </p:nvSpPr>
        <p:spPr>
          <a:xfrm>
            <a:off x="1439912" y="4860973"/>
            <a:ext cx="252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原始資料</a:t>
            </a:r>
            <a:endParaRPr lang="zh-TW" altLang="en-US" sz="36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E9AFBF13-E3F0-8095-7452-0522850EA45B}"/>
              </a:ext>
            </a:extLst>
          </p:cNvPr>
          <p:cNvSpPr txBox="1"/>
          <p:nvPr/>
        </p:nvSpPr>
        <p:spPr>
          <a:xfrm>
            <a:off x="6441946" y="4826327"/>
            <a:ext cx="252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補登資料</a:t>
            </a:r>
            <a:endParaRPr lang="zh-TW" altLang="en-US" sz="36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09B62514-B16C-B864-9A88-EA789D743F94}"/>
              </a:ext>
            </a:extLst>
          </p:cNvPr>
          <p:cNvSpPr txBox="1"/>
          <p:nvPr/>
        </p:nvSpPr>
        <p:spPr>
          <a:xfrm>
            <a:off x="791840" y="1416970"/>
            <a:ext cx="252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資料清理</a:t>
            </a:r>
            <a:endParaRPr lang="zh-TW" altLang="en-US" sz="36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7AEA5237-DD08-09D6-7322-B5ADA242E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3144120"/>
            <a:ext cx="556642" cy="88837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370625" y="21527"/>
            <a:ext cx="1710000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424688" y="52893"/>
            <a:ext cx="1188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124-125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1253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資料前處理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4237A9F0-7E39-9268-17AF-8F91DAB8F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" y="1679869"/>
            <a:ext cx="8784976" cy="472889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6770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資料前處理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FA81D22A-BDA7-5E25-A2A2-F1012F9B3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" b="654"/>
          <a:stretch/>
        </p:blipFill>
        <p:spPr>
          <a:xfrm>
            <a:off x="1" y="2400101"/>
            <a:ext cx="10008864" cy="300054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FB1E838-0885-9CA7-AF17-A47034847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86" y="3096394"/>
            <a:ext cx="844674" cy="134806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C448E152-FE0B-694C-FF30-0D31C8BFF71D}"/>
              </a:ext>
            </a:extLst>
          </p:cNvPr>
          <p:cNvSpPr txBox="1"/>
          <p:nvPr/>
        </p:nvSpPr>
        <p:spPr>
          <a:xfrm>
            <a:off x="791840" y="1416970"/>
            <a:ext cx="252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資料轉換</a:t>
            </a:r>
            <a:endParaRPr lang="zh-TW" altLang="en-US" sz="3600" dirty="0"/>
          </a:p>
        </p:txBody>
      </p:sp>
      <p:sp>
        <p:nvSpPr>
          <p:cNvPr id="7" name="矩形 6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0447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511920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en-US" altLang="zh-TW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資料前處理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299" y="1440210"/>
            <a:ext cx="9289032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完整無誤的原始資料，才能產生正確的資訊。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資料前處理是指在分析之前，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修正缺失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、避免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因原始資料不正確而產生錯誤的結果。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資料前處理可以分為以下幾種工作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資料清理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(data cleaning)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，常見方法有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517650" lvl="3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（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）填補遺漏值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517650" lvl="3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（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）處理離群值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資料整合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(data integration)</a:t>
            </a: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資料轉換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(data transformation)</a:t>
            </a: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28391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資料前處理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95574" y="1260190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7850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資料清理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(data cleaning)</a:t>
            </a: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資料清理是資料前處理的第一步，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常見的方法有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1011237" lvl="2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（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）填補遺漏值</a:t>
            </a:r>
          </a:p>
          <a:p>
            <a:pPr marL="1011237" lvl="2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（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）處理離群值</a:t>
            </a:r>
          </a:p>
        </p:txBody>
      </p:sp>
    </p:spTree>
    <p:extLst>
      <p:ext uri="{BB962C8B-B14F-4D97-AF65-F5344CB8AC3E}">
        <p14:creationId xmlns:p14="http://schemas.microsoft.com/office/powerpoint/2010/main" val="3923721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填補遺漏值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0" y="1260190"/>
            <a:ext cx="6596886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常見的遺漏值處理方式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填補平均數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如果資料屬於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數值型</a:t>
            </a:r>
            <a:endParaRPr kumimoji="0" lang="en-US" altLang="zh-TW" sz="30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連續變數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的資料，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可以填補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平均數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填補高頻資料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如果資料屬於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類別型</a:t>
            </a:r>
            <a:endParaRPr kumimoji="0" lang="en-US" altLang="zh-TW" sz="30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間斷變數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的資料，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可以填補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最常出現的項目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B3E91D-1D31-804F-8B0E-6F3070459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588" y="2736354"/>
            <a:ext cx="5098806" cy="285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91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439912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處理離群值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95574" y="1260190"/>
            <a:ext cx="8953250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移除在合理分配外，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太大或太小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的值。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移除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兩端點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的值。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E02527-E73E-7544-A46F-C67569CBA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80" y="2736354"/>
            <a:ext cx="6480720" cy="41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74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151880" y="-143966"/>
            <a:ext cx="302433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資料的概念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2DC52F1-0A00-3657-DDE5-5E0DB15B03FE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E6A95A8-5FEB-F2AA-6E89-30529843F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72" y="1080170"/>
            <a:ext cx="6667708" cy="544605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A59E3203-6EB5-34EE-1B53-698E3C20E4B6}"/>
              </a:ext>
            </a:extLst>
          </p:cNvPr>
          <p:cNvSpPr txBox="1"/>
          <p:nvPr/>
        </p:nvSpPr>
        <p:spPr>
          <a:xfrm>
            <a:off x="3222798" y="6552778"/>
            <a:ext cx="3833738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生活周遭存在各式各樣的資料 </a:t>
            </a:r>
          </a:p>
        </p:txBody>
      </p:sp>
      <p:sp>
        <p:nvSpPr>
          <p:cNvPr id="8" name="矩形 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7714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資料前處理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0" y="1080170"/>
            <a:ext cx="10296896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7850" indent="-514350">
              <a:lnSpc>
                <a:spcPts val="3820"/>
              </a:lnSpc>
              <a:spcBef>
                <a:spcPts val="800"/>
              </a:spcBef>
              <a:buFont typeface="+mj-lt"/>
              <a:buAutoNum type="arabicPeriod" startAt="2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資料整合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(data integration)</a:t>
            </a:r>
          </a:p>
          <a:p>
            <a:pPr lvl="1">
              <a:lnSpc>
                <a:spcPts val="3820"/>
              </a:lnSpc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資料整合是指將不同資料集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(data set)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的資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lnSpc>
                <a:spcPts val="382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料進行合併，當資料來自不同的資料源或不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lnSpc>
                <a:spcPts val="382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同時間搜集的資料，常要進行整合。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lnSpc>
                <a:spcPts val="3820"/>
              </a:lnSpc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常見的方式如下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1011237" lvl="2" indent="0">
              <a:lnSpc>
                <a:spcPts val="382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(1)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平行整合：當被測量的對象一樣時，但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11237" lvl="2" indent="0">
              <a:lnSpc>
                <a:spcPts val="382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資料是在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不同的時間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所搜集，可以用平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11237" lvl="2" indent="0">
              <a:lnSpc>
                <a:spcPts val="382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行整合的方式處理。</a:t>
            </a:r>
          </a:p>
          <a:p>
            <a:pPr marL="1011237" lvl="2" indent="0">
              <a:lnSpc>
                <a:spcPts val="382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(2)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垂直整合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 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當資料集中的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欄位或變數一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11237" lvl="2" indent="0">
              <a:lnSpc>
                <a:spcPts val="382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樣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時，可用垂直整合的方式處理。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lnSpc>
                <a:spcPts val="3820"/>
              </a:lnSpc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98003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A8AA2F0-6854-F946-986E-D678BF7C5E39}"/>
              </a:ext>
            </a:extLst>
          </p:cNvPr>
          <p:cNvSpPr/>
          <p:nvPr/>
        </p:nvSpPr>
        <p:spPr bwMode="auto">
          <a:xfrm>
            <a:off x="7727950" y="2016274"/>
            <a:ext cx="2352675" cy="521457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資料整合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359792" y="936154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7850" indent="-514350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假定某國中三年級有五個班，每班人數在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25 ∼ 30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人，每學期有三次段考。如何把全校三年級五個班的段考成績整合成一個資料檔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?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v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整合方式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每班先各自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平行整合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，把三次段考的成績整併成一個資料檔。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arenR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C28E3A-7857-8741-AF87-2F55B45A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06" y="3915663"/>
            <a:ext cx="7358811" cy="30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75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資料整合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0" y="1008162"/>
            <a:ext cx="9792840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整合方式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1468437" lvl="2" indent="-457200">
              <a:spcBef>
                <a:spcPts val="800"/>
              </a:spcBef>
              <a:buFont typeface="+mj-lt"/>
              <a:buAutoNum type="arabicPeriod" startAt="2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因為每班都同樣有三次段考成績 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三個變數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，五個班即可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垂直整合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成全校三年級段考成績檔。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arenR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F64DB7-AE58-CA48-9154-429F5FAB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024" y="3600450"/>
            <a:ext cx="4891205" cy="34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75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資料前處理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31800" y="1440210"/>
            <a:ext cx="9817346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7850" indent="-514350">
              <a:spcBef>
                <a:spcPts val="800"/>
              </a:spcBef>
              <a:buFont typeface="+mj-lt"/>
              <a:buAutoNum type="arabicPeriod" startAt="3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資料轉換</a:t>
            </a:r>
            <a:r>
              <a:rPr kumimoji="0" lang="en-US" altLang="zh-TW" sz="4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(data transformation)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資料處理的方式非常多元，在分析數值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的資料時，有些需要經過轉換才能進一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步運用。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依資料轉換類型不同，轉換方式可簡單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區分為：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354137" lvl="2" indent="-3429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直線轉換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354137" lvl="2" indent="-3429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標準化的直線轉換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/>
            </a:r>
            <a:b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73862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579F0B4-3782-9F4C-A16B-6999985E491A}"/>
              </a:ext>
            </a:extLst>
          </p:cNvPr>
          <p:cNvSpPr/>
          <p:nvPr/>
        </p:nvSpPr>
        <p:spPr bwMode="auto">
          <a:xfrm>
            <a:off x="7727950" y="2016274"/>
            <a:ext cx="2352675" cy="521457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資料轉換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-288280" y="792138"/>
            <a:ext cx="9865096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lnSpc>
                <a:spcPts val="354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lnSpc>
                <a:spcPts val="3540"/>
              </a:lnSpc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依資料轉換類型不同，轉換方式可簡單區分為：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354137" lvl="2" indent="-342900">
              <a:lnSpc>
                <a:spcPts val="3540"/>
              </a:lnSpc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直線轉換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/>
            </a:r>
            <a:b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將資料進行單位轉換。如將身高體重轉換為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BMI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指數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354137" lvl="2" indent="-342900">
              <a:lnSpc>
                <a:spcPts val="3540"/>
              </a:lnSpc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標準化的直線轉換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/>
            </a:r>
            <a:b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將資料轉換為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標準分數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，以利相互比較。例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11237" lvl="2" indent="0">
              <a:lnSpc>
                <a:spcPts val="354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如某大學為了快速進行大批申請入資工系的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11237" lvl="2" indent="0">
              <a:lnSpc>
                <a:spcPts val="354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學生備審資料評分，於是將備審資料分為三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11237" lvl="2" indent="0">
              <a:lnSpc>
                <a:spcPts val="354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組，由三位教授負責評分。為避免不同教授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11237" lvl="2" indent="0">
              <a:lnSpc>
                <a:spcPts val="354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給分標準不一造成不公平，可先將三組備審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011237" lvl="2" indent="0">
              <a:lnSpc>
                <a:spcPts val="354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資料得分先轉為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標準分數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，再進行比較。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lnSpc>
                <a:spcPts val="3540"/>
              </a:lnSpc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21704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8F4D7D30-E18B-7441-9A95-064013B0FE9E}"/>
              </a:ext>
            </a:extLst>
          </p:cNvPr>
          <p:cNvSpPr/>
          <p:nvPr/>
        </p:nvSpPr>
        <p:spPr bwMode="auto">
          <a:xfrm>
            <a:off x="7727950" y="2016274"/>
            <a:ext cx="2352675" cy="521457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資料前處理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67421" y="1066531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7850" indent="-51435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直線轉換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(linear transformation)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範例：身體質量指數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(Body Mass Index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，簡稱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BMI)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，又稱為身高體重指數，用來衡量一個人的肥胖程度。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我國成人的正常範圍為 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18.5 ∼ 24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 但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BMI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無法從個人直接測得，須透過身高及體重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直線轉換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才能得到，其計算公式如下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3140B4-6036-194B-8086-D22277682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32" y="4640350"/>
            <a:ext cx="7358612" cy="239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74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直線轉換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-252654" y="1260253"/>
            <a:ext cx="5118100" cy="410445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要了解某人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身高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體重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的搭配是否恰當，須把此兩個變數直線轉換為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BMI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從轉換的結果來看，根據醫學所訂的標準範圍，有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名體重過輕，另有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名體重過重。</a:t>
            </a: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本例可看出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資料直線轉換後，更能反映出更多的資訊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。在健康管理上，可以提醒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BMI 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落在標準範圍之外的人，需控制體重。</a:t>
            </a:r>
          </a:p>
          <a:p>
            <a:pPr lvl="1">
              <a:spcBef>
                <a:spcPts val="800"/>
              </a:spcBef>
              <a:buFont typeface="Wingdings" pitchFamily="2" charset="2"/>
              <a:buChar char="v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C3852-250A-CA41-BD95-F5DC81D6C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446" y="1681919"/>
            <a:ext cx="51181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3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</a:t>
            </a:r>
            <a:r>
              <a:rPr lang="en-US" altLang="zh-TW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資料前處理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35694" y="1260190"/>
            <a:ext cx="9157145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7850" indent="-514350">
              <a:spcBef>
                <a:spcPts val="800"/>
              </a:spcBef>
              <a:buFont typeface="+mj-lt"/>
              <a:buAutoNum type="arabicPeriod" startAt="2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標準化的直線轉換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資料標準化是將資料放到一個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相同尺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度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之內的程序。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常用方式是將原始資料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減去平均數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再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除以標準差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，也就是把不同組的原始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資料，分別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標準化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，直線轉換成可以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相互比較的衍生資料，即是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標準分數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平均數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一個數值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是一組資料的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集中量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數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9220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079872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資料前處理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0" y="1260190"/>
            <a:ext cx="9864848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7850" indent="-514350">
              <a:spcBef>
                <a:spcPts val="800"/>
              </a:spcBef>
              <a:buFont typeface="+mj-lt"/>
              <a:buAutoNum type="arabicPeriod" startAt="2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標準化的直線轉換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變異數</a:t>
            </a:r>
            <a:r>
              <a:rPr kumimoji="0" lang="en-US" altLang="zh-TW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(variance)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或標準差表示一組資料參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差不齊的情形，代表資料分布的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離散程度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變異數或標準差如同平均數，也就是一組資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料中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所有資料值與平均數的差距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，取其差距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的平均。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變異數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以面積的平均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表示；標準差則以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線段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的平均表示。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2625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A642CD55-0F8B-7541-97EB-0911B58F8744}"/>
              </a:ext>
            </a:extLst>
          </p:cNvPr>
          <p:cNvSpPr/>
          <p:nvPr/>
        </p:nvSpPr>
        <p:spPr bwMode="auto">
          <a:xfrm>
            <a:off x="7727950" y="72058"/>
            <a:ext cx="2352675" cy="71587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標準化的直線轉換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18323" y="914668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9D85FB-27D3-AA4E-878B-319A8BC20A63}"/>
              </a:ext>
            </a:extLst>
          </p:cNvPr>
          <p:cNvSpPr/>
          <p:nvPr/>
        </p:nvSpPr>
        <p:spPr>
          <a:xfrm>
            <a:off x="-6567" y="1354573"/>
            <a:ext cx="5046877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範例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請將右表的原始資料</a:t>
            </a:r>
            <a:endParaRPr kumimoji="0" lang="en-US" altLang="zh-TW" sz="34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直線轉換， 計算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變異</a:t>
            </a:r>
            <a:endParaRPr kumimoji="0" lang="en-US" altLang="zh-TW" sz="34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標準差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標準分</a:t>
            </a:r>
            <a:endParaRPr kumimoji="0" lang="en-US" altLang="zh-TW" sz="34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x-none" sz="3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65DC27-5FCA-294E-B7EF-1A8D3CE6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280" y="1267553"/>
            <a:ext cx="5136826" cy="1464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7A88E46-E5C8-3144-94DE-2E197B100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714" y="3024386"/>
            <a:ext cx="4841158" cy="37896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82D9A40-BCA0-8747-8119-5D38F8F518EF}"/>
              </a:ext>
            </a:extLst>
          </p:cNvPr>
          <p:cNvSpPr/>
          <p:nvPr/>
        </p:nvSpPr>
        <p:spPr>
          <a:xfrm>
            <a:off x="71760" y="4447317"/>
            <a:ext cx="5046878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解析</a:t>
            </a: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1.</a:t>
            </a:r>
            <a:r>
              <a:rPr kumimoji="0" lang="zh-TW" altLang="en-US" sz="34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先求出平均數</a:t>
            </a:r>
            <a:endParaRPr lang="x-none" sz="3400" dirty="0"/>
          </a:p>
        </p:txBody>
      </p:sp>
    </p:spTree>
    <p:extLst>
      <p:ext uri="{BB962C8B-B14F-4D97-AF65-F5344CB8AC3E}">
        <p14:creationId xmlns:p14="http://schemas.microsoft.com/office/powerpoint/2010/main" val="352003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C07E68C-8A85-9449-866C-2B5A28046232}"/>
              </a:ext>
            </a:extLst>
          </p:cNvPr>
          <p:cNvSpPr/>
          <p:nvPr/>
        </p:nvSpPr>
        <p:spPr bwMode="auto">
          <a:xfrm>
            <a:off x="7727950" y="3036672"/>
            <a:ext cx="2352675" cy="4194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43966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資料的概念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95574" y="1152178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資料大致可分為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數值資料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非數值資料</a:t>
            </a:r>
            <a:endParaRPr kumimoji="0" lang="en-US" altLang="zh-TW" sz="3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506412" lvl="1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8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57B68F3-57F7-995E-B089-84C5FC854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87" y="2260054"/>
            <a:ext cx="3937000" cy="4076700"/>
          </a:xfrm>
          <a:prstGeom prst="rect">
            <a:avLst/>
          </a:prstGeom>
        </p:spPr>
      </p:pic>
      <p:sp>
        <p:nvSpPr>
          <p:cNvPr id="8" name="Left Brace 9">
            <a:extLst>
              <a:ext uri="{FF2B5EF4-FFF2-40B4-BE49-F238E27FC236}">
                <a16:creationId xmlns:a16="http://schemas.microsoft.com/office/drawing/2014/main" xmlns="" id="{F66729D3-8C08-B23F-C8E9-04114F25C73B}"/>
              </a:ext>
            </a:extLst>
          </p:cNvPr>
          <p:cNvSpPr/>
          <p:nvPr/>
        </p:nvSpPr>
        <p:spPr bwMode="auto">
          <a:xfrm>
            <a:off x="4672639" y="5149429"/>
            <a:ext cx="495672" cy="997493"/>
          </a:xfrm>
          <a:prstGeom prst="leftBrace">
            <a:avLst>
              <a:gd name="adj1" fmla="val 8333"/>
              <a:gd name="adj2" fmla="val 52058"/>
            </a:avLst>
          </a:prstGeom>
          <a:solidFill>
            <a:schemeClr val="accent1"/>
          </a:solidFill>
          <a:ln w="9525" cap="flat" cmpd="sng" algn="ctr">
            <a:solidFill>
              <a:srgbClr val="DE582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x-none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9" name="Left Brace 11">
            <a:extLst>
              <a:ext uri="{FF2B5EF4-FFF2-40B4-BE49-F238E27FC236}">
                <a16:creationId xmlns:a16="http://schemas.microsoft.com/office/drawing/2014/main" xmlns="" id="{CB14DDCD-C8BE-C1FA-984F-3C6AAD273AAF}"/>
              </a:ext>
            </a:extLst>
          </p:cNvPr>
          <p:cNvSpPr/>
          <p:nvPr/>
        </p:nvSpPr>
        <p:spPr bwMode="auto">
          <a:xfrm>
            <a:off x="4672815" y="2376315"/>
            <a:ext cx="495496" cy="2546470"/>
          </a:xfrm>
          <a:prstGeom prst="leftBrace">
            <a:avLst>
              <a:gd name="adj1" fmla="val 0"/>
              <a:gd name="adj2" fmla="val 48969"/>
            </a:avLst>
          </a:prstGeom>
          <a:solidFill>
            <a:schemeClr val="accent1"/>
          </a:solidFill>
          <a:ln w="9525" cap="flat" cmpd="sng" algn="ctr">
            <a:solidFill>
              <a:srgbClr val="015F9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x-none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0" name="◎ 電腦輔助學習趨勢…">
            <a:extLst>
              <a:ext uri="{FF2B5EF4-FFF2-40B4-BE49-F238E27FC236}">
                <a16:creationId xmlns:a16="http://schemas.microsoft.com/office/drawing/2014/main" xmlns="" id="{2C31B65F-9406-780C-6249-51D15EFF0E17}"/>
              </a:ext>
            </a:extLst>
          </p:cNvPr>
          <p:cNvSpPr txBox="1">
            <a:spLocks/>
          </p:cNvSpPr>
          <p:nvPr/>
        </p:nvSpPr>
        <p:spPr bwMode="auto">
          <a:xfrm>
            <a:off x="316883" y="2433320"/>
            <a:ext cx="4284859" cy="2340259"/>
          </a:xfrm>
          <a:prstGeom prst="rect">
            <a:avLst/>
          </a:prstGeom>
          <a:solidFill>
            <a:srgbClr val="015F9F"/>
          </a:solidFill>
          <a:ln>
            <a:solidFill>
              <a:schemeClr val="accent1"/>
            </a:solidFill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對非數值資料</a:t>
            </a:r>
            <a:r>
              <a:rPr kumimoji="0" lang="en-US" altLang="zh-TW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如符號、文字</a:t>
            </a:r>
            <a:r>
              <a:rPr kumimoji="0" lang="en-US" altLang="zh-TW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可以用分類、排序或詮釋的方式來處理。</a:t>
            </a:r>
            <a:endParaRPr kumimoji="0" lang="en-US" altLang="zh-TW" sz="28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86211EF2-D623-DC30-99AA-17CE91B65C14}"/>
              </a:ext>
            </a:extLst>
          </p:cNvPr>
          <p:cNvSpPr txBox="1">
            <a:spLocks/>
          </p:cNvSpPr>
          <p:nvPr/>
        </p:nvSpPr>
        <p:spPr bwMode="auto">
          <a:xfrm>
            <a:off x="305432" y="4922785"/>
            <a:ext cx="4292493" cy="1657659"/>
          </a:xfrm>
          <a:prstGeom prst="rect">
            <a:avLst/>
          </a:prstGeom>
          <a:solidFill>
            <a:srgbClr val="DE5827"/>
          </a:solidFill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對數值資料</a:t>
            </a:r>
            <a:r>
              <a:rPr kumimoji="0" lang="en-US" altLang="zh-TW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如體重</a:t>
            </a:r>
            <a:r>
              <a:rPr kumimoji="0" lang="en-US" altLang="zh-TW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200" b="1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進行處理與分析時，可用算術四則運算計算。</a:t>
            </a:r>
            <a:endParaRPr kumimoji="0" lang="en-US" altLang="zh-TW" sz="3200" b="1" baseline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1990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A642CD55-0F8B-7541-97EB-0911B58F8744}"/>
              </a:ext>
            </a:extLst>
          </p:cNvPr>
          <p:cNvSpPr/>
          <p:nvPr/>
        </p:nvSpPr>
        <p:spPr bwMode="auto">
          <a:xfrm>
            <a:off x="7727950" y="72058"/>
            <a:ext cx="2352675" cy="71587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標準化的直線轉換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18323" y="914668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9D85FB-27D3-AA4E-878B-319A8BC20A63}"/>
              </a:ext>
            </a:extLst>
          </p:cNvPr>
          <p:cNvSpPr/>
          <p:nvPr/>
        </p:nvSpPr>
        <p:spPr>
          <a:xfrm>
            <a:off x="-6567" y="1354573"/>
            <a:ext cx="5046877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範例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請將右表的原始資料直線轉換， 計算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變異數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標準差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標準分數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x-none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65DC27-5FCA-294E-B7EF-1A8D3CE6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280" y="1267553"/>
            <a:ext cx="5136826" cy="14644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82D9A40-BCA0-8747-8119-5D38F8F518EF}"/>
              </a:ext>
            </a:extLst>
          </p:cNvPr>
          <p:cNvSpPr/>
          <p:nvPr/>
        </p:nvSpPr>
        <p:spPr>
          <a:xfrm>
            <a:off x="71760" y="4174713"/>
            <a:ext cx="5046878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解析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2.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依平均數計算各組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成績的離均差</a:t>
            </a:r>
            <a:endParaRPr lang="x-none" altLang="zh-TW" sz="320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FAEE45E1-6449-B243-A2EE-24FC222ED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638" y="2880370"/>
            <a:ext cx="4674201" cy="41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28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A642CD55-0F8B-7541-97EB-0911B58F8744}"/>
              </a:ext>
            </a:extLst>
          </p:cNvPr>
          <p:cNvSpPr/>
          <p:nvPr/>
        </p:nvSpPr>
        <p:spPr bwMode="auto">
          <a:xfrm>
            <a:off x="7727950" y="72058"/>
            <a:ext cx="2352675" cy="71587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標準化的直線轉換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18323" y="914668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9D85FB-27D3-AA4E-878B-319A8BC20A63}"/>
              </a:ext>
            </a:extLst>
          </p:cNvPr>
          <p:cNvSpPr/>
          <p:nvPr/>
        </p:nvSpPr>
        <p:spPr>
          <a:xfrm>
            <a:off x="-6567" y="1239198"/>
            <a:ext cx="5046877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範例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請將右表的原始資料直線轉換， 計算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變異數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標準差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標準分數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x-none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65DC27-5FCA-294E-B7EF-1A8D3CE6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280" y="1152178"/>
            <a:ext cx="5136826" cy="14644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82D9A40-BCA0-8747-8119-5D38F8F518EF}"/>
              </a:ext>
            </a:extLst>
          </p:cNvPr>
          <p:cNvSpPr/>
          <p:nvPr/>
        </p:nvSpPr>
        <p:spPr>
          <a:xfrm>
            <a:off x="65441" y="3429913"/>
            <a:ext cx="9079327" cy="161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解析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】3.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計算各組成績的離均差平方，求出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             該組變異數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(5.25)</a:t>
            </a: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x-none" altLang="zh-TW" sz="320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82401F26-C566-E54E-8F47-316D42B91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944" y="4680570"/>
            <a:ext cx="6562404" cy="237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25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A642CD55-0F8B-7541-97EB-0911B58F8744}"/>
              </a:ext>
            </a:extLst>
          </p:cNvPr>
          <p:cNvSpPr/>
          <p:nvPr/>
        </p:nvSpPr>
        <p:spPr bwMode="auto">
          <a:xfrm>
            <a:off x="7727950" y="72058"/>
            <a:ext cx="2352675" cy="71587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標準化的直線轉換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18323" y="914668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9D85FB-27D3-AA4E-878B-319A8BC20A63}"/>
              </a:ext>
            </a:extLst>
          </p:cNvPr>
          <p:cNvSpPr/>
          <p:nvPr/>
        </p:nvSpPr>
        <p:spPr>
          <a:xfrm>
            <a:off x="-6567" y="1239198"/>
            <a:ext cx="5046877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範例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請將右表的原始資料直線轉換， 計算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變異數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標準差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標準分數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x-none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65DC27-5FCA-294E-B7EF-1A8D3CE6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280" y="1152178"/>
            <a:ext cx="5136826" cy="14644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82D9A40-BCA0-8747-8119-5D38F8F518EF}"/>
              </a:ext>
            </a:extLst>
          </p:cNvPr>
          <p:cNvSpPr/>
          <p:nvPr/>
        </p:nvSpPr>
        <p:spPr>
          <a:xfrm>
            <a:off x="65441" y="3429913"/>
            <a:ext cx="90793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解析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】4.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將變異數開方求出標準差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(2.29)</a:t>
            </a:r>
            <a:endParaRPr lang="x-none" altLang="zh-TW" sz="3200"/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x-none" altLang="zh-TW" sz="320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7EB3F8E8-DC16-9C46-A06B-B4795FE9F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36" y="4434853"/>
            <a:ext cx="8447014" cy="24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214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A642CD55-0F8B-7541-97EB-0911B58F8744}"/>
              </a:ext>
            </a:extLst>
          </p:cNvPr>
          <p:cNvSpPr/>
          <p:nvPr/>
        </p:nvSpPr>
        <p:spPr bwMode="auto">
          <a:xfrm>
            <a:off x="7727950" y="72058"/>
            <a:ext cx="2352675" cy="71587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標準化的直線轉換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18323" y="914668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06412" lvl="1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9D85FB-27D3-AA4E-878B-319A8BC20A63}"/>
              </a:ext>
            </a:extLst>
          </p:cNvPr>
          <p:cNvSpPr/>
          <p:nvPr/>
        </p:nvSpPr>
        <p:spPr>
          <a:xfrm>
            <a:off x="-72256" y="1239198"/>
            <a:ext cx="5046877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範例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請將右表的原始資料直線轉換， 計算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變異數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標準差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標準分數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x-none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65DC27-5FCA-294E-B7EF-1A8D3CE6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280" y="1152178"/>
            <a:ext cx="5136826" cy="14644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82D9A40-BCA0-8747-8119-5D38F8F518EF}"/>
              </a:ext>
            </a:extLst>
          </p:cNvPr>
          <p:cNvSpPr/>
          <p:nvPr/>
        </p:nvSpPr>
        <p:spPr>
          <a:xfrm>
            <a:off x="-248" y="3429913"/>
            <a:ext cx="9079327" cy="161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解析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5.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求出各組標準分數</a:t>
            </a: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x-none" altLang="zh-TW" sz="320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938650AB-7B6B-B14A-9189-E60C7954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241" y="3098441"/>
            <a:ext cx="5496866" cy="38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95F0E978-4199-E144-BC2F-83C0D90125A2}"/>
              </a:ext>
            </a:extLst>
          </p:cNvPr>
          <p:cNvSpPr/>
          <p:nvPr/>
        </p:nvSpPr>
        <p:spPr bwMode="auto">
          <a:xfrm>
            <a:off x="7727950" y="1548856"/>
            <a:ext cx="2352675" cy="56819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標準化的直線轉換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09866" y="1000886"/>
            <a:ext cx="8809234" cy="468052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spcBef>
                <a:spcPts val="800"/>
              </a:spcBef>
              <a:buFont typeface="Wingdings" pitchFamily="2" charset="2"/>
              <a:buChar char="v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9D85FB-27D3-AA4E-878B-319A8BC20A63}"/>
              </a:ext>
            </a:extLst>
          </p:cNvPr>
          <p:cNvSpPr/>
          <p:nvPr/>
        </p:nvSpPr>
        <p:spPr>
          <a:xfrm>
            <a:off x="176990" y="1548856"/>
            <a:ext cx="9390095" cy="5745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學校有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個到國外交換學生遊學的名額，在眾多申請人中有 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30 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名同學符合申請資格，先透過隨機方式分成三組後再編號</a:t>
            </a:r>
            <a:r>
              <a:rPr kumimoji="0" lang="en-US" altLang="zh-TW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1257300" lvl="2" indent="-342900">
              <a:spcBef>
                <a:spcPts val="800"/>
              </a:spcBef>
              <a:buFont typeface="Arial" panose="020B0604020202020204" pitchFamily="34" charset="0"/>
              <a:buChar char="•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組別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1(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編號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 ∼ 10)</a:t>
            </a:r>
          </a:p>
          <a:p>
            <a:pPr marL="1257300" lvl="2" indent="-342900">
              <a:spcBef>
                <a:spcPts val="800"/>
              </a:spcBef>
              <a:buFont typeface="Arial" panose="020B0604020202020204" pitchFamily="34" charset="0"/>
              <a:buChar char="•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組別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2(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編號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11 ∼ 20)</a:t>
            </a:r>
          </a:p>
          <a:p>
            <a:pPr marL="1257300" lvl="2" indent="-342900">
              <a:spcBef>
                <a:spcPts val="800"/>
              </a:spcBef>
              <a:buFont typeface="Arial" panose="020B0604020202020204" pitchFamily="34" charset="0"/>
              <a:buChar char="•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組別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3(</a:t>
            </a:r>
            <a:r>
              <a:rPr kumimoji="0" lang="zh-TW" altLang="en-US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編號 </a:t>
            </a:r>
            <a:r>
              <a:rPr kumimoji="0" lang="en-US" altLang="zh-TW" sz="28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21 ∼ 30)</a:t>
            </a: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三組分別由三個不同的評審小組進行研習計畫與面談。</a:t>
            </a:r>
            <a:endParaRPr kumimoji="0" lang="en-US" altLang="zh-TW" sz="30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為避免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評分者的差異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造成不公平，於是決定以各組的分數標準化，也就是把</a:t>
            </a:r>
            <a:r>
              <a:rPr kumimoji="0" lang="zh-TW" altLang="en-US" sz="30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原始分數直線轉換為標準分數</a:t>
            </a:r>
            <a:r>
              <a:rPr kumimoji="0" lang="zh-TW" altLang="en-US" sz="30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再做比較。</a:t>
            </a:r>
            <a:endParaRPr lang="x-none" sz="30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77C59DA-260B-5043-80C2-BDAE0879AFE8}"/>
              </a:ext>
            </a:extLst>
          </p:cNvPr>
          <p:cNvSpPr/>
          <p:nvPr/>
        </p:nvSpPr>
        <p:spPr>
          <a:xfrm>
            <a:off x="-208047" y="1014112"/>
            <a:ext cx="2287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範例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3477910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A5B050F4-9C0C-8D4D-BB63-973DFBCCBAB7}"/>
              </a:ext>
            </a:extLst>
          </p:cNvPr>
          <p:cNvSpPr/>
          <p:nvPr/>
        </p:nvSpPr>
        <p:spPr bwMode="auto">
          <a:xfrm>
            <a:off x="-4666" y="0"/>
            <a:ext cx="10085291" cy="72009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31800" y="2664346"/>
            <a:ext cx="2304256" cy="1584176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標準化的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63500" indent="0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直線轉換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v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468437" lvl="2" indent="-457200">
              <a:spcBef>
                <a:spcPts val="800"/>
              </a:spcBef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24F1B9-B429-BB4D-AF89-4E3D156C4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016" y="142742"/>
            <a:ext cx="7025907" cy="69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hlinkClick r:id="rId2"/>
          </p:cNvPr>
          <p:cNvSpPr>
            <a:spLocks noChangeArrowheads="1"/>
          </p:cNvSpPr>
          <p:nvPr/>
        </p:nvSpPr>
        <p:spPr bwMode="auto">
          <a:xfrm>
            <a:off x="7416576" y="550660"/>
            <a:ext cx="2520280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just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Google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試算表－登入（班級身心特徵紀錄）</a:t>
            </a:r>
            <a:endParaRPr kumimoji="0" lang="zh-TW" altLang="en-US" sz="1800" b="1" u="sng" kern="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56BFF7FB-B7FD-B547-8560-D5FBC1FF2D98}"/>
              </a:ext>
            </a:extLst>
          </p:cNvPr>
          <p:cNvSpPr/>
          <p:nvPr/>
        </p:nvSpPr>
        <p:spPr bwMode="auto">
          <a:xfrm>
            <a:off x="7727950" y="1368202"/>
            <a:ext cx="2352675" cy="58626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7863093C-DE12-9992-86BA-4DEFB234B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31" y="1374784"/>
            <a:ext cx="3658685" cy="5339988"/>
          </a:xfrm>
          <a:prstGeom prst="rect">
            <a:avLst/>
          </a:prstGeom>
        </p:spPr>
      </p:pic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資料處理工具介紹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79827" y="1245947"/>
            <a:ext cx="8784422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登入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試算表</a:t>
            </a: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9C4A94-9703-DF47-80BB-65B5224F3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639" y="3753411"/>
            <a:ext cx="507167" cy="433205"/>
          </a:xfrm>
          <a:prstGeom prst="rect">
            <a:avLst/>
          </a:prstGeom>
        </p:spPr>
      </p:pic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629560" y="2634571"/>
            <a:ext cx="4418864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登入帳戶後，再開啟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試算表。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2146806" y="3691503"/>
            <a:ext cx="373108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點選右上角   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</a:t>
            </a:r>
            <a:r>
              <a:rPr kumimoji="0" lang="en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 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試算表</a:t>
            </a: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06B023-B9AD-3C4D-BD60-865FBAB20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208" y="3769410"/>
            <a:ext cx="407104" cy="40710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FE11E5A5-8205-DD4A-83DF-19ED6C84DAF9}"/>
              </a:ext>
            </a:extLst>
          </p:cNvPr>
          <p:cNvCxnSpPr/>
          <p:nvPr/>
        </p:nvCxnSpPr>
        <p:spPr bwMode="auto">
          <a:xfrm flipV="1">
            <a:off x="5688384" y="3240410"/>
            <a:ext cx="1728192" cy="7689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E5827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0ABF1ECE-BE07-9441-81C3-43441B57995B}"/>
              </a:ext>
            </a:extLst>
          </p:cNvPr>
          <p:cNvSpPr/>
          <p:nvPr/>
        </p:nvSpPr>
        <p:spPr>
          <a:xfrm>
            <a:off x="431800" y="2683391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6FCF5343-683C-EE8E-A52B-A46FE19E3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973" y="4248522"/>
            <a:ext cx="490833" cy="38671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AutoShape 12">
            <a:hlinkClick r:id="rId2"/>
          </p:cNvPr>
          <p:cNvSpPr>
            <a:spLocks noChangeArrowheads="1"/>
          </p:cNvSpPr>
          <p:nvPr/>
        </p:nvSpPr>
        <p:spPr bwMode="auto">
          <a:xfrm>
            <a:off x="6336430" y="591150"/>
            <a:ext cx="1107772" cy="597070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kern="0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影片</a:t>
            </a:r>
            <a:endParaRPr kumimoji="0" lang="zh-TW" altLang="en-US" sz="2800" b="1" kern="0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09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F3906BC-30EE-414E-A1D5-10A03659831D}"/>
              </a:ext>
            </a:extLst>
          </p:cNvPr>
          <p:cNvSpPr/>
          <p:nvPr/>
        </p:nvSpPr>
        <p:spPr bwMode="auto">
          <a:xfrm>
            <a:off x="7727950" y="1368202"/>
            <a:ext cx="2352675" cy="58626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資料處理工具介紹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15776" y="1162376"/>
            <a:ext cx="8784422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上傳資料檔案</a:t>
            </a: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511920" y="2016274"/>
            <a:ext cx="7295044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從電腦上傳資料檔案至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試算表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1043198" y="3277651"/>
            <a:ext cx="2952329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點選右方的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開啟檔案選擇器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B730911-C41A-D646-8AB1-145EC977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16" y="3338066"/>
            <a:ext cx="495300" cy="406400"/>
          </a:xfrm>
          <a:prstGeom prst="rect">
            <a:avLst/>
          </a:prstGeom>
        </p:spPr>
      </p:pic>
      <p:sp>
        <p:nvSpPr>
          <p:cNvPr id="16" name="◎ 電腦輔助學習趨勢…">
            <a:extLst>
              <a:ext uri="{FF2B5EF4-FFF2-40B4-BE49-F238E27FC236}">
                <a16:creationId xmlns:a16="http://schemas.microsoft.com/office/drawing/2014/main" xmlns="" id="{C16C15EB-B842-564A-8EB0-C8DC17A15C43}"/>
              </a:ext>
            </a:extLst>
          </p:cNvPr>
          <p:cNvSpPr txBox="1">
            <a:spLocks/>
          </p:cNvSpPr>
          <p:nvPr/>
        </p:nvSpPr>
        <p:spPr bwMode="auto">
          <a:xfrm>
            <a:off x="1043198" y="4445758"/>
            <a:ext cx="2952329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上傳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，將欲使用的檔案上傳到 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 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試算表。</a:t>
            </a: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xmlns="" id="{3A658CC8-2CAA-7A4C-B77D-53740595460A}"/>
              </a:ext>
            </a:extLst>
          </p:cNvPr>
          <p:cNvSpPr/>
          <p:nvPr/>
        </p:nvSpPr>
        <p:spPr>
          <a:xfrm>
            <a:off x="413506" y="2053787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xmlns="" id="{83BB7B83-C985-AEE6-2826-5A8989C3C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72" y="4471726"/>
            <a:ext cx="482600" cy="4064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F628CB12-3E5A-661B-5A33-F886EDE31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68" y="2779118"/>
            <a:ext cx="6012273" cy="391767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286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69B57010-4F46-554A-836E-9F78C4A7A6A1}"/>
              </a:ext>
            </a:extLst>
          </p:cNvPr>
          <p:cNvSpPr/>
          <p:nvPr/>
        </p:nvSpPr>
        <p:spPr bwMode="auto">
          <a:xfrm>
            <a:off x="7727950" y="1368202"/>
            <a:ext cx="2352675" cy="58626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資料處理工具介紹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934973" y="3180816"/>
            <a:ext cx="2521163" cy="257987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選取或拖曳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範例檔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《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班級身心特徵紀錄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.xlsx》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至視窗中，再按下開啟鍵。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0" name="◎ 電腦輔助學習趨勢…">
            <a:extLst>
              <a:ext uri="{FF2B5EF4-FFF2-40B4-BE49-F238E27FC236}">
                <a16:creationId xmlns:a16="http://schemas.microsoft.com/office/drawing/2014/main" xmlns="" id="{C36BA155-61A2-E74A-ACAA-C6EA23B3A178}"/>
              </a:ext>
            </a:extLst>
          </p:cNvPr>
          <p:cNvSpPr txBox="1">
            <a:spLocks/>
          </p:cNvSpPr>
          <p:nvPr/>
        </p:nvSpPr>
        <p:spPr bwMode="auto">
          <a:xfrm>
            <a:off x="215776" y="1162376"/>
            <a:ext cx="8784422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上傳資料檔案</a:t>
            </a: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3" name="◎ 電腦輔助學習趨勢…">
            <a:extLst>
              <a:ext uri="{FF2B5EF4-FFF2-40B4-BE49-F238E27FC236}">
                <a16:creationId xmlns:a16="http://schemas.microsoft.com/office/drawing/2014/main" xmlns="" id="{08F9B687-D0CE-B446-BBA0-343D3BB5B303}"/>
              </a:ext>
            </a:extLst>
          </p:cNvPr>
          <p:cNvSpPr txBox="1">
            <a:spLocks/>
          </p:cNvSpPr>
          <p:nvPr/>
        </p:nvSpPr>
        <p:spPr bwMode="auto">
          <a:xfrm>
            <a:off x="1511920" y="2016274"/>
            <a:ext cx="7295044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從電腦上傳資料檔案至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試算表</a:t>
            </a: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xmlns="" id="{7B7FD507-1447-AA46-9E3B-1E1CEC83A41F}"/>
              </a:ext>
            </a:extLst>
          </p:cNvPr>
          <p:cNvSpPr/>
          <p:nvPr/>
        </p:nvSpPr>
        <p:spPr>
          <a:xfrm>
            <a:off x="413506" y="2053787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xmlns="" id="{E01FFED4-DD08-BE6C-AD40-E674D7D1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08" y="3240410"/>
            <a:ext cx="469121" cy="38681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29D1D953-3690-EC06-3C11-E7AA0C9EF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86" y="3248358"/>
            <a:ext cx="6191863" cy="323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 11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640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6E0F1424-CA78-894E-9455-6EB550372AD2}"/>
              </a:ext>
            </a:extLst>
          </p:cNvPr>
          <p:cNvSpPr/>
          <p:nvPr/>
        </p:nvSpPr>
        <p:spPr bwMode="auto">
          <a:xfrm>
            <a:off x="7727950" y="1368202"/>
            <a:ext cx="2352675" cy="58626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資料處理工具介紹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360346" y="1080170"/>
            <a:ext cx="8784422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資料排序</a:t>
            </a: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583928" y="1944266"/>
            <a:ext cx="8326680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開啟資料檔案後，依照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學號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由小至大排序。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1006981" y="3208910"/>
            <a:ext cx="2521163" cy="183170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 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A1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儲存格後，再選取工作列的      。 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409170-AC46-1C40-A06E-A16776482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706" y="4104506"/>
            <a:ext cx="478171" cy="391231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26BBD449-6C33-344D-A23A-3AF30CA69F73}"/>
              </a:ext>
            </a:extLst>
          </p:cNvPr>
          <p:cNvSpPr/>
          <p:nvPr/>
        </p:nvSpPr>
        <p:spPr>
          <a:xfrm>
            <a:off x="486068" y="194426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E3321FC6-0867-22D4-EC50-09F8D7995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43" y="3278731"/>
            <a:ext cx="469121" cy="3937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2CD5E797-48DE-28B6-FCD1-4C917BCD7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380" y="2701591"/>
            <a:ext cx="6388228" cy="405537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5793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報 告 大 綱">
            <a:extLst>
              <a:ext uri="{FF2B5EF4-FFF2-40B4-BE49-F238E27FC236}">
                <a16:creationId xmlns:a16="http://schemas.microsoft.com/office/drawing/2014/main" xmlns="" id="{76D3956A-257F-C272-7DDB-CFBD2EE777AC}"/>
              </a:ext>
            </a:extLst>
          </p:cNvPr>
          <p:cNvSpPr txBox="1">
            <a:spLocks/>
          </p:cNvSpPr>
          <p:nvPr/>
        </p:nvSpPr>
        <p:spPr bwMode="auto">
          <a:xfrm>
            <a:off x="1151880" y="-143966"/>
            <a:ext cx="302433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資料的概念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05E552C-2354-54CA-0096-29456B950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94" y="156358"/>
            <a:ext cx="1976952" cy="1787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0FC14705-86D8-7BEB-3252-E697F9D15079}"/>
              </a:ext>
            </a:extLst>
          </p:cNvPr>
          <p:cNvSpPr txBox="1"/>
          <p:nvPr/>
        </p:nvSpPr>
        <p:spPr>
          <a:xfrm>
            <a:off x="1408186" y="6335126"/>
            <a:ext cx="6556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多筆身心特徵的資料，可以分析整理成資訊 </a:t>
            </a: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EE7E805F-A110-1BC9-B8CF-B8E7DA29B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2117138"/>
            <a:ext cx="8104563" cy="42179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6851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資料處理工具介紹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882733" y="3252824"/>
            <a:ext cx="2521163" cy="257987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學號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儲存格右方的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，再選取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排序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(A→Z)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AEBDB276-3DC3-B849-B139-D6D83F53858D}"/>
              </a:ext>
            </a:extLst>
          </p:cNvPr>
          <p:cNvSpPr txBox="1">
            <a:spLocks/>
          </p:cNvSpPr>
          <p:nvPr/>
        </p:nvSpPr>
        <p:spPr bwMode="auto">
          <a:xfrm>
            <a:off x="360346" y="1080170"/>
            <a:ext cx="8784422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資料排序</a:t>
            </a: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5" name="◎ 電腦輔助學習趨勢…">
            <a:extLst>
              <a:ext uri="{FF2B5EF4-FFF2-40B4-BE49-F238E27FC236}">
                <a16:creationId xmlns:a16="http://schemas.microsoft.com/office/drawing/2014/main" xmlns="" id="{C7BBDC97-C97C-0145-9211-31B210F8CA15}"/>
              </a:ext>
            </a:extLst>
          </p:cNvPr>
          <p:cNvSpPr txBox="1">
            <a:spLocks/>
          </p:cNvSpPr>
          <p:nvPr/>
        </p:nvSpPr>
        <p:spPr bwMode="auto">
          <a:xfrm>
            <a:off x="1610176" y="1944266"/>
            <a:ext cx="8182664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開啟資料檔案後，依照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學號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由小至大排序</a:t>
            </a: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xmlns="" id="{BA8C7CE6-9EB0-D646-BDFD-368C3AB1284F}"/>
              </a:ext>
            </a:extLst>
          </p:cNvPr>
          <p:cNvSpPr/>
          <p:nvPr/>
        </p:nvSpPr>
        <p:spPr>
          <a:xfrm>
            <a:off x="486068" y="194426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xmlns="" id="{24B56E9B-C9EF-11FE-F940-816B93B62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38" y="3312418"/>
            <a:ext cx="454718" cy="37310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AF7B1B66-1A31-08D0-7B88-E367ACCED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6" y="2793081"/>
            <a:ext cx="6614888" cy="375969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237F682-DBBE-3EE4-744D-97AC3924D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52" y="3744466"/>
            <a:ext cx="531936" cy="47283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05633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◎ 電腦輔助學習趨勢…">
            <a:extLst>
              <a:ext uri="{FF2B5EF4-FFF2-40B4-BE49-F238E27FC236}">
                <a16:creationId xmlns:a16="http://schemas.microsoft.com/office/drawing/2014/main" xmlns="" id="{C7BBDC97-C97C-0145-9211-31B210F8CA15}"/>
              </a:ext>
            </a:extLst>
          </p:cNvPr>
          <p:cNvSpPr txBox="1">
            <a:spLocks/>
          </p:cNvSpPr>
          <p:nvPr/>
        </p:nvSpPr>
        <p:spPr bwMode="auto">
          <a:xfrm>
            <a:off x="625967" y="1180376"/>
            <a:ext cx="8182664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下圖資料存放在 </a:t>
            </a:r>
            <a:r>
              <a:rPr kumimoji="0" lang="en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A1∼D6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儲存格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0EB356A3-778B-85BE-C3E9-048293112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4" y="4976107"/>
            <a:ext cx="6522052" cy="208883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BFB834FD-E43A-74C7-143C-9565D4257D08}"/>
              </a:ext>
            </a:extLst>
          </p:cNvPr>
          <p:cNvSpPr txBox="1"/>
          <p:nvPr/>
        </p:nvSpPr>
        <p:spPr>
          <a:xfrm>
            <a:off x="71760" y="1787664"/>
            <a:ext cx="9484939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若點選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白底處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任一儲存格或相鄰儲存格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黃底處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，再點選    ，篩選器的資料範圍將自動選取</a:t>
            </a:r>
            <a:r>
              <a:rPr kumimoji="0" lang="en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A1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</a:t>
            </a:r>
            <a:r>
              <a:rPr kumimoji="0" lang="en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∼D6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儲存格。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點選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紅底處</a:t>
            </a:r>
            <a:r>
              <a:rPr kumimoji="0" lang="en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E7</a:t>
            </a:r>
            <a:r>
              <a:rPr kumimoji="0" lang="zh-TW" altLang="en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第 </a:t>
            </a:r>
            <a:r>
              <a:rPr kumimoji="0" lang="en-US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8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列或 </a:t>
            </a:r>
            <a:r>
              <a:rPr kumimoji="0" lang="en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F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欄之外，再點選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lvl="1">
              <a:spcBef>
                <a:spcPts val="800"/>
              </a:spcBef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，篩選器的資料範圍將不包含 </a:t>
            </a:r>
            <a:r>
              <a:rPr kumimoji="0" lang="en" altLang="zh-TW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A1∼D6 </a:t>
            </a:r>
            <a:r>
              <a:rPr kumimoji="0" lang="zh-TW" altLang="en-US" sz="32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儲存格</a:t>
            </a:r>
            <a:endParaRPr kumimoji="0" lang="en-US" altLang="zh-TW" sz="32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026" name="Picture 2" descr="page20image55472320">
            <a:extLst>
              <a:ext uri="{FF2B5EF4-FFF2-40B4-BE49-F238E27FC236}">
                <a16:creationId xmlns:a16="http://schemas.microsoft.com/office/drawing/2014/main" xmlns="" id="{C13D8963-3A3B-090B-A57A-56FFFDA5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-304800"/>
            <a:ext cx="1651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0image55472320">
            <a:extLst>
              <a:ext uri="{FF2B5EF4-FFF2-40B4-BE49-F238E27FC236}">
                <a16:creationId xmlns:a16="http://schemas.microsoft.com/office/drawing/2014/main" xmlns="" id="{DC213B80-0D31-1B17-FBB3-640A9811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-152400"/>
            <a:ext cx="1651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A8159CBB-4108-E4DF-A0AA-335AC3AC3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369" y="2435736"/>
            <a:ext cx="478171" cy="391231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xmlns="" id="{9A6E4F08-6434-5B3F-8EB4-CAA64CD2A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180" y="3628681"/>
            <a:ext cx="478171" cy="391231"/>
          </a:xfrm>
          <a:prstGeom prst="rect">
            <a:avLst/>
          </a:prstGeom>
        </p:spPr>
      </p:pic>
      <p:sp>
        <p:nvSpPr>
          <p:cNvPr id="21" name="報 告 大 綱">
            <a:extLst>
              <a:ext uri="{FF2B5EF4-FFF2-40B4-BE49-F238E27FC236}">
                <a16:creationId xmlns:a16="http://schemas.microsoft.com/office/drawing/2014/main" xmlns="" id="{438285B0-3CB8-DBBA-CBF3-0AF84648BD32}"/>
              </a:ext>
            </a:extLst>
          </p:cNvPr>
          <p:cNvSpPr txBox="1">
            <a:spLocks/>
          </p:cNvSpPr>
          <p:nvPr/>
        </p:nvSpPr>
        <p:spPr bwMode="auto">
          <a:xfrm>
            <a:off x="647824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4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篩選的自動選取範圍 </a:t>
            </a:r>
          </a:p>
        </p:txBody>
      </p:sp>
    </p:spTree>
    <p:extLst>
      <p:ext uri="{BB962C8B-B14F-4D97-AF65-F5344CB8AC3E}">
        <p14:creationId xmlns:p14="http://schemas.microsoft.com/office/powerpoint/2010/main" val="29832897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3287EDB4-2C71-8A4C-B012-0C5102149B18}"/>
              </a:ext>
            </a:extLst>
          </p:cNvPr>
          <p:cNvSpPr/>
          <p:nvPr/>
        </p:nvSpPr>
        <p:spPr bwMode="auto">
          <a:xfrm>
            <a:off x="7727950" y="1368202"/>
            <a:ext cx="2352675" cy="58626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資料處理工具介紹</a:t>
            </a:r>
          </a:p>
        </p:txBody>
      </p:sp>
      <p:sp>
        <p:nvSpPr>
          <p:cNvPr id="15" name="◎ 電腦輔助學習趨勢…">
            <a:extLst>
              <a:ext uri="{FF2B5EF4-FFF2-40B4-BE49-F238E27FC236}">
                <a16:creationId xmlns:a16="http://schemas.microsoft.com/office/drawing/2014/main" xmlns="" id="{9E465EAD-596B-1847-A7CD-93104DDDC2F9}"/>
              </a:ext>
            </a:extLst>
          </p:cNvPr>
          <p:cNvSpPr txBox="1">
            <a:spLocks/>
          </p:cNvSpPr>
          <p:nvPr/>
        </p:nvSpPr>
        <p:spPr bwMode="auto">
          <a:xfrm>
            <a:off x="360346" y="936154"/>
            <a:ext cx="8784422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資料排序</a:t>
            </a: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6" name="◎ 電腦輔助學習趨勢…">
            <a:extLst>
              <a:ext uri="{FF2B5EF4-FFF2-40B4-BE49-F238E27FC236}">
                <a16:creationId xmlns:a16="http://schemas.microsoft.com/office/drawing/2014/main" xmlns="" id="{939CCAE4-E981-FE43-80A7-8ADB7E518577}"/>
              </a:ext>
            </a:extLst>
          </p:cNvPr>
          <p:cNvSpPr txBox="1">
            <a:spLocks/>
          </p:cNvSpPr>
          <p:nvPr/>
        </p:nvSpPr>
        <p:spPr bwMode="auto">
          <a:xfrm>
            <a:off x="1483899" y="1656234"/>
            <a:ext cx="8470449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結果輸出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xmlns="" id="{B3C86BE6-327D-8745-B1B8-F7964957AC93}"/>
              </a:ext>
            </a:extLst>
          </p:cNvPr>
          <p:cNvSpPr/>
          <p:nvPr/>
        </p:nvSpPr>
        <p:spPr>
          <a:xfrm>
            <a:off x="359792" y="1656234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412CA3DE-D5B4-D1F5-A9DB-3C84437F0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28" y="2304306"/>
            <a:ext cx="7560840" cy="473065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73872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3287EDB4-2C71-8A4C-B012-0C5102149B18}"/>
              </a:ext>
            </a:extLst>
          </p:cNvPr>
          <p:cNvSpPr/>
          <p:nvPr/>
        </p:nvSpPr>
        <p:spPr bwMode="auto">
          <a:xfrm>
            <a:off x="7727950" y="1368202"/>
            <a:ext cx="2352675" cy="58626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資料處理工具介紹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624A6BC2-CB2C-F948-AC65-DCE74DC23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2736354"/>
            <a:ext cx="10067148" cy="322386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23016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資料處理範例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63526" y="1507410"/>
            <a:ext cx="9217024" cy="106992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試算表為工具分別示範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地理分布圖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折線圖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及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雷達圖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的製作</a:t>
            </a: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4A0605-56C1-1947-9C24-C5252B36E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7" y="3175794"/>
            <a:ext cx="3263900" cy="208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30728A-2A3D-8449-B594-38B355BA6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152" y="3218521"/>
            <a:ext cx="3352800" cy="20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306D74-E5DA-4247-B141-1DD0F409F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951" y="3168402"/>
            <a:ext cx="2802202" cy="2061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C1AEAD-02EB-6344-B3F0-E465A4FDA3AC}"/>
              </a:ext>
            </a:extLst>
          </p:cNvPr>
          <p:cNvSpPr/>
          <p:nvPr/>
        </p:nvSpPr>
        <p:spPr>
          <a:xfrm>
            <a:off x="8180788" y="5299001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雷達圖</a:t>
            </a:r>
            <a:endParaRPr lang="x-none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0AD21C4-CB51-8B42-BA7F-054BB11FA069}"/>
              </a:ext>
            </a:extLst>
          </p:cNvPr>
          <p:cNvSpPr/>
          <p:nvPr/>
        </p:nvSpPr>
        <p:spPr>
          <a:xfrm>
            <a:off x="4608264" y="534914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折線圖</a:t>
            </a:r>
            <a:endParaRPr lang="x-none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A8AEF8B-9C6B-1C41-91FF-E6823957FF5E}"/>
              </a:ext>
            </a:extLst>
          </p:cNvPr>
          <p:cNvSpPr/>
          <p:nvPr/>
        </p:nvSpPr>
        <p:spPr>
          <a:xfrm>
            <a:off x="814879" y="5349144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地理分布圖</a:t>
            </a:r>
            <a:endParaRPr lang="x-none" sz="2800" dirty="0"/>
          </a:p>
        </p:txBody>
      </p:sp>
      <p:sp>
        <p:nvSpPr>
          <p:cNvPr id="12" name="矩形 11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45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地理分布圖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79828" y="1584226"/>
            <a:ext cx="4128438" cy="363640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國家為單位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的資料，就很適合用地理分布圖來展現各國的差異。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依照國家將人數標示於世界地圖上，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人數越多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的國家，標示的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圓點越大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顏色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也會變化。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3CF9517-F14D-CA4C-B256-C81BC2D3B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266" y="2016274"/>
            <a:ext cx="5118807" cy="32664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0BA1285-6AB9-6D4D-AC51-345552B16F4B}"/>
              </a:ext>
            </a:extLst>
          </p:cNvPr>
          <p:cNvSpPr/>
          <p:nvPr/>
        </p:nvSpPr>
        <p:spPr>
          <a:xfrm>
            <a:off x="5044933" y="5282750"/>
            <a:ext cx="4459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zh-TW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107</a:t>
            </a:r>
            <a:r>
              <a:rPr kumimoji="0" lang="zh-TW" altLang="en-US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學年大專校院境外學生的各國人數</a:t>
            </a:r>
            <a:endParaRPr lang="x-none" dirty="0"/>
          </a:p>
        </p:txBody>
      </p:sp>
      <p:sp>
        <p:nvSpPr>
          <p:cNvPr id="8" name="矩形 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6523349" y="1039680"/>
            <a:ext cx="3137641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just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Google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試算表－地理分布圖（境外學生人數統計）</a:t>
            </a:r>
            <a:endParaRPr kumimoji="0" lang="zh-TW" altLang="en-US" sz="1800" b="1" u="sng" kern="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4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5443204" y="1080170"/>
            <a:ext cx="1107772" cy="597070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kern="0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影片</a:t>
            </a:r>
            <a:endParaRPr kumimoji="0" lang="zh-TW" altLang="en-US" sz="2800" b="1" kern="0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8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地理分布圖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上傳資料檔案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9C4A94-9703-DF47-80BB-65B5224F3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2" y="2664346"/>
            <a:ext cx="507167" cy="433205"/>
          </a:xfrm>
          <a:prstGeom prst="rect">
            <a:avLst/>
          </a:prstGeom>
        </p:spPr>
      </p:pic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583928" y="1819295"/>
            <a:ext cx="7410519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從電腦上傳資料檔案至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試算表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1029916" y="2592712"/>
            <a:ext cx="307429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點選右方的</a:t>
            </a:r>
            <a:r>
              <a:rPr kumimoji="0"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開啟檔案選擇器</a:t>
            </a: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zh-TW" altLang="en-US" sz="20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6A92338-03DF-084E-A2B7-A48BF2BF3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52" y="3569691"/>
            <a:ext cx="490833" cy="386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64CB36-1043-204C-AC95-245A7B708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60" y="4774925"/>
            <a:ext cx="495300" cy="406400"/>
          </a:xfrm>
          <a:prstGeom prst="rect">
            <a:avLst/>
          </a:prstGeom>
        </p:spPr>
      </p:pic>
      <p:sp>
        <p:nvSpPr>
          <p:cNvPr id="15" name="◎ 電腦輔助學習趨勢…">
            <a:extLst>
              <a:ext uri="{FF2B5EF4-FFF2-40B4-BE49-F238E27FC236}">
                <a16:creationId xmlns:a16="http://schemas.microsoft.com/office/drawing/2014/main" xmlns="" id="{A9573793-BF2A-9E44-B9BC-714D8EA219D4}"/>
              </a:ext>
            </a:extLst>
          </p:cNvPr>
          <p:cNvSpPr txBox="1">
            <a:spLocks/>
          </p:cNvSpPr>
          <p:nvPr/>
        </p:nvSpPr>
        <p:spPr bwMode="auto">
          <a:xfrm>
            <a:off x="995117" y="3475479"/>
            <a:ext cx="307429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</a:t>
            </a:r>
            <a:r>
              <a:rPr kumimoji="0"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上傳</a:t>
            </a: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，將欲使用的檔案上傳到 </a:t>
            </a:r>
            <a:r>
              <a:rPr kumimoji="0"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 </a:t>
            </a: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試算表</a:t>
            </a:r>
            <a:r>
              <a:rPr kumimoji="0" lang="zh-TW" altLang="en-US" sz="2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zh-TW" altLang="en-US" sz="20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6" name="◎ 電腦輔助學習趨勢…">
            <a:extLst>
              <a:ext uri="{FF2B5EF4-FFF2-40B4-BE49-F238E27FC236}">
                <a16:creationId xmlns:a16="http://schemas.microsoft.com/office/drawing/2014/main" xmlns="" id="{18E929FD-87A1-6E47-9C93-A5F735E7DE35}"/>
              </a:ext>
            </a:extLst>
          </p:cNvPr>
          <p:cNvSpPr txBox="1">
            <a:spLocks/>
          </p:cNvSpPr>
          <p:nvPr/>
        </p:nvSpPr>
        <p:spPr bwMode="auto">
          <a:xfrm>
            <a:off x="1029916" y="4699615"/>
            <a:ext cx="307429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選取或拖曳範例檔</a:t>
            </a:r>
            <a:r>
              <a:rPr kumimoji="0" lang="en-US" altLang="zh-TW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《107 </a:t>
            </a:r>
            <a:r>
              <a:rPr kumimoji="0"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學年大專校院境外學生人數統計</a:t>
            </a:r>
            <a:r>
              <a:rPr kumimoji="0" lang="en-US" altLang="zh-TW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.xlsx》</a:t>
            </a: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至視窗中，自動</a:t>
            </a:r>
            <a:r>
              <a:rPr kumimoji="0"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</a:t>
            </a:r>
            <a:r>
              <a:rPr kumimoji="0" lang="zh-TW" altLang="en-US" sz="2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zh-TW" altLang="en-US" sz="20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xmlns="" id="{7AFEEB00-B68A-9B44-B27C-3581DDD2D92F}"/>
              </a:ext>
            </a:extLst>
          </p:cNvPr>
          <p:cNvSpPr/>
          <p:nvPr/>
        </p:nvSpPr>
        <p:spPr>
          <a:xfrm>
            <a:off x="486068" y="1800250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A5D131E4-35D5-89E0-8F89-81BC1E24D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3" y="2664345"/>
            <a:ext cx="5840041" cy="36852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1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地理分布圖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開啟與整理統計資料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727944" y="1872258"/>
            <a:ext cx="7610796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開啟資料檔案後，隱藏不需要的儲存格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1029916" y="2962100"/>
            <a:ext cx="2570236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按滑鼠左鍵點選</a:t>
            </a:r>
            <a:r>
              <a:rPr kumimoji="0"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</a:t>
            </a:r>
            <a:r>
              <a:rPr kumimoji="0"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欄不放開，向右拖曳至 </a:t>
            </a:r>
            <a:r>
              <a:rPr kumimoji="0" lang="en-US" altLang="zh-TW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K </a:t>
            </a: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欄。</a:t>
            </a:r>
            <a:endParaRPr kumimoji="0" lang="zh-TW" altLang="en-US" sz="20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5" name="◎ 電腦輔助學習趨勢…">
            <a:extLst>
              <a:ext uri="{FF2B5EF4-FFF2-40B4-BE49-F238E27FC236}">
                <a16:creationId xmlns:a16="http://schemas.microsoft.com/office/drawing/2014/main" xmlns="" id="{A9573793-BF2A-9E44-B9BC-714D8EA219D4}"/>
              </a:ext>
            </a:extLst>
          </p:cNvPr>
          <p:cNvSpPr txBox="1">
            <a:spLocks/>
          </p:cNvSpPr>
          <p:nvPr/>
        </p:nvSpPr>
        <p:spPr bwMode="auto">
          <a:xfrm>
            <a:off x="1007864" y="4195559"/>
            <a:ext cx="2592288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按滑鼠右鍵，選取</a:t>
            </a:r>
            <a:r>
              <a:rPr kumimoji="0"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隱藏 </a:t>
            </a:r>
            <a:r>
              <a:rPr kumimoji="0" lang="en-US" altLang="zh-TW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 - K </a:t>
            </a: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欄。</a:t>
            </a:r>
            <a:endParaRPr kumimoji="0" lang="zh-TW" altLang="en-US" sz="20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D4523C1-F8B7-514C-A82F-1B9B752B4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16" y="2987910"/>
            <a:ext cx="482600" cy="40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1D49368-8264-0F46-852E-86096CC5E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51" y="4221743"/>
            <a:ext cx="469121" cy="386819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640A1137-45F7-E641-BAD5-DDA6620BDFBE}"/>
              </a:ext>
            </a:extLst>
          </p:cNvPr>
          <p:cNvSpPr/>
          <p:nvPr/>
        </p:nvSpPr>
        <p:spPr>
          <a:xfrm>
            <a:off x="647824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0A08997C-DE9C-FFB6-306D-A34F65501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05" y="2808362"/>
            <a:ext cx="6254703" cy="322777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40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地理分布圖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製作地理分布圖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677988" y="1963311"/>
            <a:ext cx="6746700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選取資料範圍後，插入地理分布圖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1029916" y="2782589"/>
            <a:ext cx="2570236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 </a:t>
            </a:r>
            <a:r>
              <a:rPr kumimoji="0" lang="en-US" altLang="zh-TW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B1</a:t>
            </a:r>
            <a:r>
              <a:rPr kumimoji="0"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儲存格，接著按滑鼠左鍵不要放開，向下拖曳至 </a:t>
            </a:r>
            <a:r>
              <a:rPr kumimoji="0" lang="en-US" altLang="zh-TW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L166</a:t>
            </a:r>
            <a:r>
              <a:rPr kumimoji="0" lang="en-US" altLang="zh-TW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儲存格，選 取各國境外學生的總人數。</a:t>
            </a:r>
            <a:endParaRPr kumimoji="0" lang="zh-TW" altLang="en-US" sz="20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5" name="◎ 電腦輔助學習趨勢…">
            <a:extLst>
              <a:ext uri="{FF2B5EF4-FFF2-40B4-BE49-F238E27FC236}">
                <a16:creationId xmlns:a16="http://schemas.microsoft.com/office/drawing/2014/main" xmlns="" id="{A9573793-BF2A-9E44-B9BC-714D8EA219D4}"/>
              </a:ext>
            </a:extLst>
          </p:cNvPr>
          <p:cNvSpPr txBox="1">
            <a:spLocks/>
          </p:cNvSpPr>
          <p:nvPr/>
        </p:nvSpPr>
        <p:spPr bwMode="auto">
          <a:xfrm>
            <a:off x="1001530" y="5326851"/>
            <a:ext cx="2592288" cy="129793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點選功能表的</a:t>
            </a:r>
            <a:r>
              <a:rPr kumimoji="0"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插入</a:t>
            </a: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鍵後，接著點選</a:t>
            </a:r>
            <a:r>
              <a:rPr kumimoji="0" lang="zh-TW" altLang="en-US" sz="2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圖表</a:t>
            </a:r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zh-TW" altLang="en-US" sz="20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E0B81F-65C6-1D40-B52B-BAB16AF49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51" y="2854223"/>
            <a:ext cx="469121" cy="393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0B2070-DFF0-0E40-B000-D602BE19F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46" y="5387588"/>
            <a:ext cx="454718" cy="373102"/>
          </a:xfrm>
          <a:prstGeom prst="rect">
            <a:avLst/>
          </a:prstGeom>
        </p:spPr>
      </p:pic>
      <p:sp>
        <p:nvSpPr>
          <p:cNvPr id="16" name="圓角矩形 15">
            <a:extLst>
              <a:ext uri="{FF2B5EF4-FFF2-40B4-BE49-F238E27FC236}">
                <a16:creationId xmlns:a16="http://schemas.microsoft.com/office/drawing/2014/main" xmlns="" id="{A3087FD2-A33E-D44B-AD95-6E75792BC64F}"/>
              </a:ext>
            </a:extLst>
          </p:cNvPr>
          <p:cNvSpPr/>
          <p:nvPr/>
        </p:nvSpPr>
        <p:spPr>
          <a:xfrm>
            <a:off x="486068" y="194426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EB7FFA59-2FCE-01AD-1D8F-B9DA42934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52" y="2952378"/>
            <a:ext cx="6335615" cy="316780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92100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地理分布圖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957908" y="3331463"/>
            <a:ext cx="163413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在圖表類型的下拉選單中，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點選附有標記的地理圖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5DE67B2-AF38-5E42-9769-BE63E2E07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89" y="3452162"/>
            <a:ext cx="466775" cy="364312"/>
          </a:xfrm>
          <a:prstGeom prst="rect">
            <a:avLst/>
          </a:prstGeom>
        </p:spPr>
      </p:pic>
      <p:sp>
        <p:nvSpPr>
          <p:cNvPr id="10" name="◎ 電腦輔助學習趨勢…">
            <a:extLst>
              <a:ext uri="{FF2B5EF4-FFF2-40B4-BE49-F238E27FC236}">
                <a16:creationId xmlns:a16="http://schemas.microsoft.com/office/drawing/2014/main" xmlns="" id="{861D608A-9C08-0A4D-B7C4-3EBE755C735A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製作地理分布圖</a:t>
            </a:r>
          </a:p>
        </p:txBody>
      </p:sp>
      <p:sp>
        <p:nvSpPr>
          <p:cNvPr id="12" name="◎ 電腦輔助學習趨勢…">
            <a:extLst>
              <a:ext uri="{FF2B5EF4-FFF2-40B4-BE49-F238E27FC236}">
                <a16:creationId xmlns:a16="http://schemas.microsoft.com/office/drawing/2014/main" xmlns="" id="{E161114B-D3C8-664E-9CAA-5FF094214077}"/>
              </a:ext>
            </a:extLst>
          </p:cNvPr>
          <p:cNvSpPr txBox="1">
            <a:spLocks/>
          </p:cNvSpPr>
          <p:nvPr/>
        </p:nvSpPr>
        <p:spPr bwMode="auto">
          <a:xfrm>
            <a:off x="1677988" y="1963311"/>
            <a:ext cx="667469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選取資料範圍後，插入地理分布圖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xmlns="" id="{8EBFC338-93FB-8845-9285-48915AB439FC}"/>
              </a:ext>
            </a:extLst>
          </p:cNvPr>
          <p:cNvSpPr/>
          <p:nvPr/>
        </p:nvSpPr>
        <p:spPr>
          <a:xfrm>
            <a:off x="486068" y="194426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899C8F0-7665-476D-7085-E19A16803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"/>
          <a:stretch/>
        </p:blipFill>
        <p:spPr>
          <a:xfrm>
            <a:off x="2845344" y="2609084"/>
            <a:ext cx="6762396" cy="394369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88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報 告 大 綱">
            <a:extLst>
              <a:ext uri="{FF2B5EF4-FFF2-40B4-BE49-F238E27FC236}">
                <a16:creationId xmlns:a16="http://schemas.microsoft.com/office/drawing/2014/main" xmlns="" id="{76D3956A-257F-C272-7DDB-CFBD2EE777AC}"/>
              </a:ext>
            </a:extLst>
          </p:cNvPr>
          <p:cNvSpPr txBox="1">
            <a:spLocks/>
          </p:cNvSpPr>
          <p:nvPr/>
        </p:nvSpPr>
        <p:spPr bwMode="auto">
          <a:xfrm>
            <a:off x="1151880" y="-143966"/>
            <a:ext cx="3024336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資料的概念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05E552C-2354-54CA-0096-29456B950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94" y="156358"/>
            <a:ext cx="1976952" cy="1787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0FC14705-86D8-7BEB-3252-E697F9D15079}"/>
              </a:ext>
            </a:extLst>
          </p:cNvPr>
          <p:cNvSpPr txBox="1"/>
          <p:nvPr/>
        </p:nvSpPr>
        <p:spPr>
          <a:xfrm>
            <a:off x="1408186" y="6335126"/>
            <a:ext cx="6556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3F3F3F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多筆身心特徵的資料，可以分析整理成資訊 </a:t>
            </a:r>
            <a:endParaRPr lang="zh-TW" alt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15552C3A-B07B-40D0-73E7-950F4EB39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2048" b="6607"/>
          <a:stretch/>
        </p:blipFill>
        <p:spPr>
          <a:xfrm>
            <a:off x="147541" y="2304307"/>
            <a:ext cx="9412147" cy="40308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99277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地理分布圖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926520" y="3331463"/>
            <a:ext cx="2097568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地理分布圖會自動依照資料內容</a:t>
            </a:r>
            <a:r>
              <a:rPr kumimoji="0" lang="zh-TW" altLang="en-US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標示圓點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，並可自行調整圖表細項設定。</a:t>
            </a:r>
            <a:endParaRPr kumimoji="0" lang="zh-TW" altLang="en-US" sz="2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C0BE5185-14BA-394B-907C-248506A33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889" y="6224676"/>
            <a:ext cx="48718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DFYuanStd"/>
              </a:rPr>
              <a:t>當資料量越大，標示圓點也需要越多時間 </a:t>
            </a:r>
            <a:endParaRPr kumimoji="0" lang="x-none" altLang="x-none" sz="3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157DAA-E397-5142-AE79-0A10C0E1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3384426"/>
            <a:ext cx="494720" cy="408682"/>
          </a:xfrm>
          <a:prstGeom prst="rect">
            <a:avLst/>
          </a:prstGeom>
        </p:spPr>
      </p:pic>
      <p:sp>
        <p:nvSpPr>
          <p:cNvPr id="12" name="◎ 電腦輔助學習趨勢…">
            <a:extLst>
              <a:ext uri="{FF2B5EF4-FFF2-40B4-BE49-F238E27FC236}">
                <a16:creationId xmlns:a16="http://schemas.microsoft.com/office/drawing/2014/main" xmlns="" id="{06218BBF-530F-7E4F-B5A2-C5C5CD9E6F22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製作地理分布圖</a:t>
            </a:r>
          </a:p>
        </p:txBody>
      </p:sp>
      <p:sp>
        <p:nvSpPr>
          <p:cNvPr id="13" name="◎ 電腦輔助學習趨勢…">
            <a:extLst>
              <a:ext uri="{FF2B5EF4-FFF2-40B4-BE49-F238E27FC236}">
                <a16:creationId xmlns:a16="http://schemas.microsoft.com/office/drawing/2014/main" xmlns="" id="{76423F12-C73F-6741-AF7B-4B2E7F29618B}"/>
              </a:ext>
            </a:extLst>
          </p:cNvPr>
          <p:cNvSpPr txBox="1">
            <a:spLocks/>
          </p:cNvSpPr>
          <p:nvPr/>
        </p:nvSpPr>
        <p:spPr bwMode="auto">
          <a:xfrm>
            <a:off x="1677988" y="1963311"/>
            <a:ext cx="6386660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選取資料範圍後，插入地理分布圖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FF65F89C-90F4-F742-9319-F1ABAEB7E5A1}"/>
              </a:ext>
            </a:extLst>
          </p:cNvPr>
          <p:cNvSpPr/>
          <p:nvPr/>
        </p:nvSpPr>
        <p:spPr>
          <a:xfrm>
            <a:off x="486068" y="194426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55102C7B-4C37-3B98-352F-474C4FD47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678" y="2592338"/>
            <a:ext cx="6325933" cy="36277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132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00731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地理分布圖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486068" y="2448322"/>
            <a:ext cx="9317519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地理分布圖的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圓點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，就會顯示該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國別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kumimoji="0" lang="zh-TW" altLang="en-US" sz="32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總人數</a:t>
            </a:r>
          </a:p>
        </p:txBody>
      </p:sp>
      <p:pic>
        <p:nvPicPr>
          <p:cNvPr id="14337" name="Picture 1" descr="page16image31598208">
            <a:extLst>
              <a:ext uri="{FF2B5EF4-FFF2-40B4-BE49-F238E27FC236}">
                <a16:creationId xmlns:a16="http://schemas.microsoft.com/office/drawing/2014/main" xmlns="" id="{3B11415E-2EE2-9945-BCAD-77B99A1A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99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BD8DBFE8-E254-7D4B-AC7C-3487CA3B9265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製作地理分布圖</a:t>
            </a:r>
          </a:p>
        </p:txBody>
      </p:sp>
      <p:sp>
        <p:nvSpPr>
          <p:cNvPr id="13" name="◎ 電腦輔助學習趨勢…">
            <a:extLst>
              <a:ext uri="{FF2B5EF4-FFF2-40B4-BE49-F238E27FC236}">
                <a16:creationId xmlns:a16="http://schemas.microsoft.com/office/drawing/2014/main" xmlns="" id="{BD2E1505-6269-5B43-943C-E1CCF5C16047}"/>
              </a:ext>
            </a:extLst>
          </p:cNvPr>
          <p:cNvSpPr txBox="1">
            <a:spLocks/>
          </p:cNvSpPr>
          <p:nvPr/>
        </p:nvSpPr>
        <p:spPr bwMode="auto">
          <a:xfrm>
            <a:off x="1677988" y="1819295"/>
            <a:ext cx="559457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結果輸出</a:t>
            </a: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xmlns="" id="{01858268-26C8-6A44-B58D-C0C2DE40AE6B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20EBD0A1-D238-2A28-17FF-04AFCAC903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48" y="3083577"/>
            <a:ext cx="6357936" cy="40452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133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59018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799952" y="-143966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647824" y="1219554"/>
            <a:ext cx="7704856" cy="183620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利用此小節資料檔，使地理分布圖只呈現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亞洲地區並美化，並請同學比較調整前後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的地理分布圖。</a:t>
            </a:r>
            <a:b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endParaRPr kumimoji="0" lang="zh-TW" altLang="en-US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AC6462BE-582B-0245-9E7D-765B86701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8" y="3041271"/>
            <a:ext cx="6048672" cy="38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456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799952" y="-171946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431800" y="1296194"/>
            <a:ext cx="9361040" cy="316835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調整之後後可清楚專注於某地區的資料呈現，以及凸顯陸地區域。 </a:t>
            </a: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zh-TW" altLang="en-US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EF60165A-4E15-834B-A96F-364825BF0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57" y="5184626"/>
            <a:ext cx="438799" cy="360040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4130DFC5-FEEE-7F41-A754-277CAA1AC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42" y="4248522"/>
            <a:ext cx="433814" cy="341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DF4697-C6FF-264E-A97E-9E50998E1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42" y="2778703"/>
            <a:ext cx="424620" cy="36269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EDE07C97-8038-7148-A79F-5ECCFA3B6C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00" y="2972000"/>
            <a:ext cx="2683337" cy="355360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22533106-8986-B941-9A4A-56D66E769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89" y="2088281"/>
            <a:ext cx="3005295" cy="444495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82EE16F2-AA1D-5746-85AA-250E62D339A6}"/>
              </a:ext>
            </a:extLst>
          </p:cNvPr>
          <p:cNvSpPr txBox="1"/>
          <p:nvPr/>
        </p:nvSpPr>
        <p:spPr>
          <a:xfrm>
            <a:off x="863848" y="2667703"/>
            <a:ext cx="3384376" cy="4438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自訂→圖表樣</a:t>
            </a:r>
            <a:endParaRPr kumimoji="0" lang="en-US" altLang="zh-TW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式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，可以進行美化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圖表。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在圖表編輯器中， 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自訂→地理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接著點選地區為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亞 洲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 </a:t>
            </a:r>
          </a:p>
          <a:p>
            <a:pPr>
              <a:lnSpc>
                <a:spcPts val="3760"/>
              </a:lnSpc>
            </a:pP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758618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172C43F-3BB1-6852-BE07-6B1A1444F1A2}"/>
              </a:ext>
            </a:extLst>
          </p:cNvPr>
          <p:cNvSpPr/>
          <p:nvPr/>
        </p:nvSpPr>
        <p:spPr bwMode="auto">
          <a:xfrm>
            <a:off x="7727950" y="1368202"/>
            <a:ext cx="2352675" cy="58626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3938" y="-15452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0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傳染病統計資料查詢系統 </a:t>
            </a:r>
          </a:p>
        </p:txBody>
      </p:sp>
      <p:pic>
        <p:nvPicPr>
          <p:cNvPr id="8" name="圖片 7">
            <a:hlinkClick r:id="rId2"/>
            <a:extLst>
              <a:ext uri="{FF2B5EF4-FFF2-40B4-BE49-F238E27FC236}">
                <a16:creationId xmlns:a16="http://schemas.microsoft.com/office/drawing/2014/main" xmlns="" id="{3CD8AFA2-90E9-183F-34AA-384907B76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5" y="1512218"/>
            <a:ext cx="9463849" cy="475252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C3FE5973-F6FD-0CFE-FA17-8C9A3C7966C4}"/>
              </a:ext>
            </a:extLst>
          </p:cNvPr>
          <p:cNvSpPr txBox="1"/>
          <p:nvPr/>
        </p:nvSpPr>
        <p:spPr>
          <a:xfrm>
            <a:off x="1419307" y="6440181"/>
            <a:ext cx="7776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hlinkClick r:id="rId2"/>
              </a:rPr>
              <a:t>https://nidss.cdc.gov.tw/nndss/DiseaseMap?id=19CoV</a:t>
            </a:r>
            <a:r>
              <a:rPr lang="zh-TW" alt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36460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172C43F-3BB1-6852-BE07-6B1A1444F1A2}"/>
              </a:ext>
            </a:extLst>
          </p:cNvPr>
          <p:cNvSpPr/>
          <p:nvPr/>
        </p:nvSpPr>
        <p:spPr bwMode="auto">
          <a:xfrm>
            <a:off x="7727950" y="1368202"/>
            <a:ext cx="2352675" cy="58626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359792" y="-15452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36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教育部主題式互動統計圖表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C3FE5973-F6FD-0CFE-FA17-8C9A3C7966C4}"/>
              </a:ext>
            </a:extLst>
          </p:cNvPr>
          <p:cNvSpPr txBox="1"/>
          <p:nvPr/>
        </p:nvSpPr>
        <p:spPr>
          <a:xfrm>
            <a:off x="1419307" y="6440181"/>
            <a:ext cx="7776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3600" dirty="0">
                <a:hlinkClick r:id="rId2"/>
              </a:rPr>
              <a:t>https://stats.moe.gov.tw/statedu/chart.aspx?pvalue=11</a:t>
            </a:r>
            <a:r>
              <a:rPr lang="zh-TW" altLang="en-US" sz="3600" dirty="0"/>
              <a:t> </a:t>
            </a:r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xmlns="" id="{D3687986-D567-A87D-D77E-D301E2E3E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50" y="1368201"/>
            <a:ext cx="7367005" cy="49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折線圖 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43471" y="1332198"/>
            <a:ext cx="8640960" cy="363640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將數據的資料點以線段連接起來，以便透過線段的方向變化來呈現出</a:t>
            </a:r>
            <a:r>
              <a:rPr kumimoji="0" lang="zh-TW" altLang="en-US" sz="34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數據的趨勢</a:t>
            </a: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4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4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【</a:t>
            </a: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例</a:t>
            </a:r>
            <a:r>
              <a:rPr kumimoji="0" lang="en-US" altLang="zh-TW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】</a:t>
            </a: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將一年的氣溫</a:t>
            </a:r>
            <a:endParaRPr kumimoji="0" lang="en-US" altLang="zh-TW" sz="34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變化簡化成等距間</a:t>
            </a:r>
            <a:endParaRPr kumimoji="0" lang="en-US" altLang="zh-TW" sz="34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隔的</a:t>
            </a:r>
            <a:r>
              <a:rPr kumimoji="0" lang="en-US" altLang="zh-TW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</a:t>
            </a: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9</a:t>
            </a: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12</a:t>
            </a: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月份的日均溫資料</a:t>
            </a:r>
            <a:endParaRPr kumimoji="0" lang="en-US" altLang="zh-TW" sz="34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用折線圖呈現出氣</a:t>
            </a:r>
            <a:endParaRPr kumimoji="0" lang="en-US" altLang="zh-TW" sz="34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溫的數據趨勢。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0BA1285-6AB9-6D4D-AC51-345552B16F4B}"/>
              </a:ext>
            </a:extLst>
          </p:cNvPr>
          <p:cNvSpPr/>
          <p:nvPr/>
        </p:nvSpPr>
        <p:spPr>
          <a:xfrm>
            <a:off x="5976416" y="5947097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4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不同月份的日均溫變化</a:t>
            </a:r>
            <a:endParaRPr lang="x-none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2984A9-5C6B-564F-A3C1-34A78CD55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280" y="2808362"/>
            <a:ext cx="4990155" cy="302433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7776616" y="559853"/>
            <a:ext cx="208823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just"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Google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試算表</a:t>
            </a:r>
            <a:r>
              <a:rPr kumimoji="0" lang="zh-TW" altLang="en-US" sz="1800" b="1" u="sng" kern="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－</a:t>
            </a:r>
            <a:r>
              <a:rPr kumimoji="0" lang="en-US" altLang="zh-TW" sz="1800" b="1" u="sng" kern="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/>
            </a:r>
            <a:br>
              <a:rPr kumimoji="0" lang="en-US" altLang="zh-TW" sz="1800" b="1" u="sng" kern="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kumimoji="0" lang="zh-TW" altLang="en-US" sz="1800" b="1" u="sng" kern="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折線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圖（日均溫）</a:t>
            </a:r>
            <a:endParaRPr kumimoji="0" lang="zh-TW" altLang="en-US" sz="1800" b="1" u="sng" kern="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6624488" y="559853"/>
            <a:ext cx="1182895" cy="637560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kern="0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影片</a:t>
            </a:r>
            <a:endParaRPr kumimoji="0" lang="zh-TW" altLang="en-US" sz="2800" b="1" kern="0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1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折線圖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取得開放資料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719832" y="1642569"/>
            <a:ext cx="878442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交通部中央氣象局提供全國各地氣象測站的資訊，</a:t>
            </a:r>
            <a:endParaRPr kumimoji="0" lang="en-US" altLang="zh-TW" sz="2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相關資料可在其觀測資料查詢系統網站。</a:t>
            </a:r>
            <a:endParaRPr kumimoji="0" lang="en-US" altLang="zh-TW" sz="2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2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l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以臺北市文山測站為例，查詢取得 </a:t>
            </a:r>
            <a:r>
              <a:rPr kumimoji="0" lang="en-US" altLang="zh-TW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2019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年</a:t>
            </a:r>
            <a:r>
              <a:rPr kumimoji="0" lang="en-US" altLang="zh-TW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9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12</a:t>
            </a: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月份的月報表，然後使用 </a:t>
            </a:r>
            <a:r>
              <a:rPr kumimoji="0" lang="en-US" altLang="zh-TW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 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試算表將每天日均溫</a:t>
            </a:r>
            <a:endParaRPr kumimoji="0" lang="en-US" altLang="zh-TW" sz="2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取出整理成一份資料再繪製成折線圖。</a:t>
            </a:r>
          </a:p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249EC0-3FD0-D241-8ECD-5D00EF4FD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20" y="2759602"/>
            <a:ext cx="6386451" cy="267466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23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02C94219-E454-8041-9BB8-A151054DF3AA}"/>
              </a:ext>
            </a:extLst>
          </p:cNvPr>
          <p:cNvSpPr/>
          <p:nvPr/>
        </p:nvSpPr>
        <p:spPr bwMode="auto">
          <a:xfrm>
            <a:off x="7727950" y="1368202"/>
            <a:ext cx="2352675" cy="58626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折線圖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取得開放資料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9C4A94-9703-DF47-80BB-65B5224F3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21" y="3168402"/>
            <a:ext cx="507167" cy="433205"/>
          </a:xfrm>
          <a:prstGeom prst="rect">
            <a:avLst/>
          </a:prstGeom>
        </p:spPr>
      </p:pic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863848" y="1819295"/>
            <a:ext cx="559457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搜尋日均溫資料檔案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1173932" y="3115439"/>
            <a:ext cx="2570236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月分的測站所在縣市、測站、資料類型、資料格式與時間。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DE0CF4-A4BB-204A-938C-AAB3DC348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874" y="2722113"/>
            <a:ext cx="5303934" cy="4118697"/>
          </a:xfrm>
          <a:prstGeom prst="rect">
            <a:avLst/>
          </a:prstGeom>
        </p:spPr>
      </p:pic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B3BD153B-5EE9-444F-A40F-ED324C3B60B1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134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73167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638196" y="-153991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折線圖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取得開放資料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813892" y="1872258"/>
            <a:ext cx="559457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下載日均溫資料檔案</a:t>
            </a:r>
          </a:p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zh-TW" altLang="en-US" sz="24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656653" y="3043431"/>
            <a:ext cx="2663631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</a:t>
            </a:r>
            <a:r>
              <a:rPr kumimoji="0" lang="en-US" altLang="zh-TW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CSV</a:t>
            </a:r>
            <a:r>
              <a:rPr kumimoji="0" lang="zh-TW" altLang="en-US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下載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，取得 </a:t>
            </a:r>
            <a:r>
              <a:rPr kumimoji="0" lang="en-US" altLang="zh-TW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 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月分的日均溫資料檔案，再依序取得 </a:t>
            </a:r>
            <a:r>
              <a:rPr kumimoji="0" lang="en-US" altLang="zh-TW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9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12 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月分的日均溫資料。</a:t>
            </a:r>
            <a:endParaRPr kumimoji="0" lang="zh-TW" altLang="en-US" sz="2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6A92338-03DF-084E-A2B7-A48BF2BF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3096394"/>
            <a:ext cx="490833" cy="386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6CD3BE-F1F5-504C-BF82-24A6FF5E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667" y="2700351"/>
            <a:ext cx="6241537" cy="3384375"/>
          </a:xfrm>
          <a:prstGeom prst="rect">
            <a:avLst/>
          </a:prstGeom>
        </p:spPr>
      </p:pic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668FB0E5-E31C-F94E-9FA3-A31409BAB9FB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6948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9589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資料的概念</a:t>
            </a:r>
          </a:p>
        </p:txBody>
      </p:sp>
      <p:sp>
        <p:nvSpPr>
          <p:cNvPr id="9" name="◎ 電腦輔助學習趨勢…">
            <a:extLst>
              <a:ext uri="{FF2B5EF4-FFF2-40B4-BE49-F238E27FC236}">
                <a16:creationId xmlns:a16="http://schemas.microsoft.com/office/drawing/2014/main" xmlns="" id="{3E2495D3-5DF0-DA46-9B4E-08B75A8AA086}"/>
              </a:ext>
            </a:extLst>
          </p:cNvPr>
          <p:cNvSpPr txBox="1">
            <a:spLocks/>
          </p:cNvSpPr>
          <p:nvPr/>
        </p:nvSpPr>
        <p:spPr bwMode="auto">
          <a:xfrm>
            <a:off x="863848" y="1800250"/>
            <a:ext cx="8640960" cy="1745457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經由分析整理後的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(data)</a:t>
            </a: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，可讓使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用者了解資料所代表的意義，這樣的資</a:t>
            </a:r>
            <a:endParaRPr kumimoji="0" lang="en-US" altLang="zh-TW" sz="3600" b="1" baseline="0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料稱為</a:t>
            </a:r>
            <a:r>
              <a:rPr kumimoji="0" lang="zh-TW" altLang="en-US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資訊</a:t>
            </a:r>
            <a:r>
              <a:rPr kumimoji="0" lang="en-US" altLang="zh-TW" sz="3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(information)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F9BB7AC-954B-0542-A194-FBE16C10C5ED}"/>
              </a:ext>
            </a:extLst>
          </p:cNvPr>
          <p:cNvSpPr/>
          <p:nvPr/>
        </p:nvSpPr>
        <p:spPr bwMode="auto">
          <a:xfrm>
            <a:off x="1223889" y="4303265"/>
            <a:ext cx="2736303" cy="17454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x-none" sz="6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charset="-120"/>
              </a:rPr>
              <a:t>資料</a:t>
            </a:r>
          </a:p>
          <a:p>
            <a:pPr marL="0" marR="0" indent="0" algn="ctr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x-none" sz="6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data</a:t>
            </a:r>
            <a:endParaRPr kumimoji="1" lang="x-none" sz="6000" b="1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F4E5E74-1BF3-7A46-BA24-22DB663FF459}"/>
              </a:ext>
            </a:extLst>
          </p:cNvPr>
          <p:cNvSpPr/>
          <p:nvPr/>
        </p:nvSpPr>
        <p:spPr bwMode="auto">
          <a:xfrm>
            <a:off x="6264450" y="4279241"/>
            <a:ext cx="2736302" cy="17454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x-none" sz="6000" b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</a:t>
            </a:r>
          </a:p>
          <a:p>
            <a:pPr marL="0" marR="0" indent="0" algn="ctr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x-none" sz="6000" dirty="0">
                <a:latin typeface="Arial" charset="0"/>
                <a:ea typeface="新細明體" charset="-120"/>
              </a:rPr>
              <a:t>information</a:t>
            </a:r>
            <a:endParaRPr kumimoji="1" lang="x-none" sz="6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charset="-120"/>
            </a:endParaRPr>
          </a:p>
        </p:txBody>
      </p:sp>
      <p:sp>
        <p:nvSpPr>
          <p:cNvPr id="12" name="Striped Right Arrow 11">
            <a:extLst>
              <a:ext uri="{FF2B5EF4-FFF2-40B4-BE49-F238E27FC236}">
                <a16:creationId xmlns:a16="http://schemas.microsoft.com/office/drawing/2014/main" xmlns="" id="{CD1325DC-321B-144C-AAF0-300C7720615C}"/>
              </a:ext>
            </a:extLst>
          </p:cNvPr>
          <p:cNvSpPr/>
          <p:nvPr/>
        </p:nvSpPr>
        <p:spPr bwMode="auto">
          <a:xfrm>
            <a:off x="3960191" y="4534263"/>
            <a:ext cx="2304259" cy="1224136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0112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x-none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分析整理</a:t>
            </a:r>
            <a:endParaRPr kumimoji="1" lang="x-none" sz="3600" b="1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85683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折線圖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開啟與整理統計資料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605980" y="1891303"/>
            <a:ext cx="8186860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2019 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年 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9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12 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月分的日均溫資料檔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927100" y="3024386"/>
            <a:ext cx="2138188" cy="189733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分別上傳</a:t>
            </a:r>
            <a:r>
              <a:rPr kumimoji="0" lang="en-US" altLang="zh-TW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kumimoji="0" lang="zh-TW" altLang="en-US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</a:t>
            </a:r>
            <a:r>
              <a:rPr kumimoji="0" lang="zh-TW" altLang="en-US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9</a:t>
            </a:r>
            <a:r>
              <a:rPr kumimoji="0" lang="zh-TW" altLang="en-US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12</a:t>
            </a:r>
            <a:r>
              <a:rPr kumimoji="0" lang="zh-TW" altLang="en-US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月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分的日均溫資料檔案至試算表中。</a:t>
            </a:r>
            <a:endParaRPr kumimoji="0" lang="zh-TW" altLang="en-US" sz="2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2ED363-048E-3442-9252-BBDCB7DCE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3075585"/>
            <a:ext cx="4953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D6BBED-A285-6F40-8AB1-8E5CB66F7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5209341"/>
            <a:ext cx="482600" cy="406400"/>
          </a:xfrm>
          <a:prstGeom prst="rect">
            <a:avLst/>
          </a:prstGeom>
        </p:spPr>
      </p:pic>
      <p:sp>
        <p:nvSpPr>
          <p:cNvPr id="15" name="◎ 電腦輔助學習趨勢…">
            <a:extLst>
              <a:ext uri="{FF2B5EF4-FFF2-40B4-BE49-F238E27FC236}">
                <a16:creationId xmlns:a16="http://schemas.microsoft.com/office/drawing/2014/main" xmlns="" id="{815305D1-681E-2D49-8BD7-322FCF7EB70D}"/>
              </a:ext>
            </a:extLst>
          </p:cNvPr>
          <p:cNvSpPr txBox="1">
            <a:spLocks/>
          </p:cNvSpPr>
          <p:nvPr/>
        </p:nvSpPr>
        <p:spPr bwMode="auto">
          <a:xfrm>
            <a:off x="891096" y="5131663"/>
            <a:ext cx="2138188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保留</a:t>
            </a:r>
            <a:r>
              <a:rPr kumimoji="0" lang="zh-TW" altLang="en-US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觀測時間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kumimoji="0" lang="zh-TW" altLang="en-US" sz="26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氣溫</a:t>
            </a:r>
            <a:r>
              <a:rPr kumimoji="0" lang="zh-TW" altLang="en-US" sz="2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欄位。</a:t>
            </a:r>
            <a:endParaRPr kumimoji="0" lang="zh-TW" altLang="en-US" sz="26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9D60B12E-B713-434C-85B7-FBE633D56559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5FFC1474-1C44-B557-760F-5BCE50AA7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63" y="2543907"/>
            <a:ext cx="7053201" cy="3792847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135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93576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折線圖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開啟與整理統計資料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655936" y="1872258"/>
            <a:ext cx="8580550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整合</a:t>
            </a:r>
            <a:r>
              <a:rPr kumimoji="0" lang="en-US" altLang="zh-TW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2019</a:t>
            </a:r>
            <a:r>
              <a:rPr kumimoji="0" lang="zh-TW" altLang="en-US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年</a:t>
            </a:r>
            <a:r>
              <a:rPr kumimoji="0" lang="en-US" altLang="zh-TW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kumimoji="0" lang="zh-TW" altLang="en-US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</a:t>
            </a:r>
            <a:r>
              <a:rPr kumimoji="0" lang="zh-TW" altLang="en-US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9</a:t>
            </a:r>
            <a:r>
              <a:rPr kumimoji="0" lang="zh-TW" altLang="en-US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12</a:t>
            </a:r>
            <a:r>
              <a:rPr kumimoji="0" lang="zh-TW" altLang="en-US" sz="30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月分的日均溫資料檔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869094" y="3449644"/>
            <a:ext cx="2443026" cy="189733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將 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9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12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月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的氣溫，整合至同一個日均溫資料試算表中。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BE1607-5235-EA4F-9B49-D740ABE1F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35" y="3501663"/>
            <a:ext cx="469121" cy="386819"/>
          </a:xfrm>
          <a:prstGeom prst="rect">
            <a:avLst/>
          </a:prstGeom>
        </p:spPr>
      </p:pic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F7A3D398-13A6-B041-BE33-7AC6C7483E9D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4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92EF8C7-A8E2-935F-8D24-0A9E2A2FF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19" y="2854645"/>
            <a:ext cx="6768505" cy="368227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94928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折線圖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製作折線圖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511920" y="1872258"/>
            <a:ext cx="8546901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選取資料範圍後，插入折線圖。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900920" y="3143272"/>
            <a:ext cx="2843248" cy="189733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A1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儲存格，接著按滑鼠左鍵不要放開，向下拖曳至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E32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儲存格，選取四個月分的觀測時間與 氣溫。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409E85-E9AE-AC44-B70E-9BC4F12FB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3217151"/>
            <a:ext cx="489144" cy="393727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C4649934-BF69-FF41-A3CC-F6806451FB81}"/>
              </a:ext>
            </a:extLst>
          </p:cNvPr>
          <p:cNvSpPr/>
          <p:nvPr/>
        </p:nvSpPr>
        <p:spPr>
          <a:xfrm>
            <a:off x="359792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084F43C4-2967-6274-4A70-FCC25A3B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32" y="2808362"/>
            <a:ext cx="6351024" cy="346081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136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15667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折線圖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1007864" y="3431304"/>
            <a:ext cx="2352674" cy="189733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點選功能表的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插入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鍵後，接著點選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圖表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F36E25-43E9-B14C-A140-9EDA47C04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98" y="3524367"/>
            <a:ext cx="454718" cy="373102"/>
          </a:xfrm>
          <a:prstGeom prst="rect">
            <a:avLst/>
          </a:prstGeom>
        </p:spPr>
      </p:pic>
      <p:sp>
        <p:nvSpPr>
          <p:cNvPr id="13" name="◎ 電腦輔助學習趨勢…">
            <a:extLst>
              <a:ext uri="{FF2B5EF4-FFF2-40B4-BE49-F238E27FC236}">
                <a16:creationId xmlns:a16="http://schemas.microsoft.com/office/drawing/2014/main" xmlns="" id="{10790839-C465-1A40-B9A2-F744019C2C78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製作折線圖</a:t>
            </a:r>
          </a:p>
        </p:txBody>
      </p:sp>
      <p:sp>
        <p:nvSpPr>
          <p:cNvPr id="16" name="◎ 電腦輔助學習趨勢…">
            <a:extLst>
              <a:ext uri="{FF2B5EF4-FFF2-40B4-BE49-F238E27FC236}">
                <a16:creationId xmlns:a16="http://schemas.microsoft.com/office/drawing/2014/main" xmlns="" id="{69A85B2C-2B65-4140-8D1B-B80922CE1420}"/>
              </a:ext>
            </a:extLst>
          </p:cNvPr>
          <p:cNvSpPr txBox="1">
            <a:spLocks/>
          </p:cNvSpPr>
          <p:nvPr/>
        </p:nvSpPr>
        <p:spPr bwMode="auto">
          <a:xfrm>
            <a:off x="1511920" y="1872258"/>
            <a:ext cx="8546901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1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選取資料範圍後，插入折線圖</a:t>
            </a:r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xmlns="" id="{DFF483F9-411D-FC40-B19D-6E992D1A519B}"/>
              </a:ext>
            </a:extLst>
          </p:cNvPr>
          <p:cNvSpPr/>
          <p:nvPr/>
        </p:nvSpPr>
        <p:spPr>
          <a:xfrm>
            <a:off x="359792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B38C881B-9E6F-DF63-C6BA-3155ADA97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52" y="2753676"/>
            <a:ext cx="6048672" cy="363126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93751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折線圖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872173" y="3143272"/>
            <a:ext cx="2352674" cy="1897338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在圖表類型的下拉選單中，點選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折線圖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742137-4620-1340-92D5-72179AD13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3257512"/>
            <a:ext cx="466775" cy="364312"/>
          </a:xfrm>
          <a:prstGeom prst="rect">
            <a:avLst/>
          </a:prstGeom>
        </p:spPr>
      </p:pic>
      <p:sp>
        <p:nvSpPr>
          <p:cNvPr id="12" name="◎ 電腦輔助學習趨勢…">
            <a:extLst>
              <a:ext uri="{FF2B5EF4-FFF2-40B4-BE49-F238E27FC236}">
                <a16:creationId xmlns:a16="http://schemas.microsoft.com/office/drawing/2014/main" xmlns="" id="{A1B620A9-7257-D244-B281-A8FC84F9283A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製作折線圖</a:t>
            </a:r>
          </a:p>
        </p:txBody>
      </p:sp>
      <p:sp>
        <p:nvSpPr>
          <p:cNvPr id="10" name="◎ 電腦輔助學習趨勢…">
            <a:extLst>
              <a:ext uri="{FF2B5EF4-FFF2-40B4-BE49-F238E27FC236}">
                <a16:creationId xmlns:a16="http://schemas.microsoft.com/office/drawing/2014/main" xmlns="" id="{FA262FDE-1CA1-E648-BF11-E3B2C49F507F}"/>
              </a:ext>
            </a:extLst>
          </p:cNvPr>
          <p:cNvSpPr txBox="1">
            <a:spLocks/>
          </p:cNvSpPr>
          <p:nvPr/>
        </p:nvSpPr>
        <p:spPr bwMode="auto">
          <a:xfrm>
            <a:off x="1511920" y="1872258"/>
            <a:ext cx="8546901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選取資料範圍後，插入折線圖</a:t>
            </a: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xmlns="" id="{D0869367-21DF-2442-AED5-95F69FF3AD32}"/>
              </a:ext>
            </a:extLst>
          </p:cNvPr>
          <p:cNvSpPr/>
          <p:nvPr/>
        </p:nvSpPr>
        <p:spPr>
          <a:xfrm>
            <a:off x="359792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5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03A7E468-0103-E623-E1F4-6F920233A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20" y="2556074"/>
            <a:ext cx="6433719" cy="374053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137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86177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折線圖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製作折線圖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655936" y="1819295"/>
            <a:ext cx="3024336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結果輸出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9100C5-2060-C34B-8050-979AA6594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570" y="2520330"/>
            <a:ext cx="5411267" cy="3264971"/>
          </a:xfrm>
          <a:prstGeom prst="rect">
            <a:avLst/>
          </a:prstGeom>
        </p:spPr>
      </p:pic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F68EC7D4-E7F4-214A-8E55-8DB579AFDB64}"/>
              </a:ext>
            </a:extLst>
          </p:cNvPr>
          <p:cNvSpPr txBox="1">
            <a:spLocks/>
          </p:cNvSpPr>
          <p:nvPr/>
        </p:nvSpPr>
        <p:spPr bwMode="auto">
          <a:xfrm>
            <a:off x="407099" y="2520330"/>
            <a:ext cx="3769117" cy="368495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折線圖的優點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</a:p>
          <a:p>
            <a:pPr marL="963612" lvl="1" indent="-457200">
              <a:spcBef>
                <a:spcPts val="800"/>
              </a:spcBef>
              <a:buClr>
                <a:schemeClr val="tx1"/>
              </a:buClr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折線圖的線段上下變化，可以觀察資料的趨勢。</a:t>
            </a:r>
          </a:p>
          <a:p>
            <a:pPr marL="963612" lvl="1" indent="-457200">
              <a:spcBef>
                <a:spcPts val="800"/>
              </a:spcBef>
              <a:buClr>
                <a:schemeClr val="tx1"/>
              </a:buClr>
              <a:buFont typeface="+mj-lt"/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不同的資料可以用不同顏色的線段畫在同一張折線圖上，方便比較其差異。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848A47E8-7C46-B84E-A473-41435418A9AF}"/>
              </a:ext>
            </a:extLst>
          </p:cNvPr>
          <p:cNvSpPr/>
          <p:nvPr/>
        </p:nvSpPr>
        <p:spPr>
          <a:xfrm>
            <a:off x="486068" y="1800250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6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138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36199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折線圖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折線圖的繪製 </a:t>
            </a:r>
          </a:p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zh-TW" altLang="en-US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xmlns="" id="{5029A634-4020-C04E-BA95-789A062BA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6" y="2012132"/>
            <a:ext cx="9290236" cy="4180606"/>
          </a:xfrm>
          <a:prstGeom prst="rect">
            <a:avLst/>
          </a:prstGeom>
        </p:spPr>
      </p:pic>
      <p:pic>
        <p:nvPicPr>
          <p:cNvPr id="10" name="圖片 5">
            <a:hlinkClick r:id="rId2"/>
            <a:extLst>
              <a:ext uri="{FF2B5EF4-FFF2-40B4-BE49-F238E27FC236}">
                <a16:creationId xmlns:a16="http://schemas.microsoft.com/office/drawing/2014/main" xmlns="" id="{454161BF-5ED7-6B41-A379-12F3820FA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53" b="73730" l="14063" r="86230">
                        <a14:foregroundMark x1="22559" y1="43457" x2="73926" y2="56738"/>
                        <a14:foregroundMark x1="25488" y1="37598" x2="65723" y2="64063"/>
                        <a14:foregroundMark x1="65723" y1="64063" x2="29883" y2="37598"/>
                        <a14:foregroundMark x1="22559" y1="31641" x2="64844" y2="61133"/>
                        <a14:foregroundMark x1="64844" y1="61133" x2="21094" y2="47852"/>
                        <a14:foregroundMark x1="34180" y1="32129" x2="78711" y2="48633"/>
                        <a14:foregroundMark x1="78711" y1="48633" x2="36426" y2="69727"/>
                        <a14:foregroundMark x1="36426" y1="69727" x2="58887" y2="27832"/>
                        <a14:foregroundMark x1="58887" y1="27832" x2="76074" y2="71875"/>
                        <a14:foregroundMark x1="76074" y1="71875" x2="65137" y2="7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207128" y="-108155"/>
            <a:ext cx="1730156" cy="111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0457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折線圖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折線圖的判讀 </a:t>
            </a:r>
          </a:p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zh-TW" altLang="en-US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0" name="圖片 5">
            <a:hlinkClick r:id="rId2"/>
            <a:extLst>
              <a:ext uri="{FF2B5EF4-FFF2-40B4-BE49-F238E27FC236}">
                <a16:creationId xmlns:a16="http://schemas.microsoft.com/office/drawing/2014/main" xmlns="" id="{454161BF-5ED7-6B41-A379-12F3820FA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3" b="73730" l="14063" r="86230">
                        <a14:foregroundMark x1="22559" y1="43457" x2="73926" y2="56738"/>
                        <a14:foregroundMark x1="25488" y1="37598" x2="65723" y2="64063"/>
                        <a14:foregroundMark x1="65723" y1="64063" x2="29883" y2="37598"/>
                        <a14:foregroundMark x1="22559" y1="31641" x2="64844" y2="61133"/>
                        <a14:foregroundMark x1="64844" y1="61133" x2="21094" y2="47852"/>
                        <a14:foregroundMark x1="34180" y1="32129" x2="78711" y2="48633"/>
                        <a14:foregroundMark x1="78711" y1="48633" x2="36426" y2="69727"/>
                        <a14:foregroundMark x1="36426" y1="69727" x2="58887" y2="27832"/>
                        <a14:foregroundMark x1="58887" y1="27832" x2="76074" y2="71875"/>
                        <a14:foregroundMark x1="76074" y1="71875" x2="65137" y2="7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8207128" y="-83887"/>
            <a:ext cx="1730156" cy="10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xmlns="" id="{269785A8-45BE-E44D-AA56-4DC9A234A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4" y="2196294"/>
            <a:ext cx="9056367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804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943968" y="-144301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9361040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利用此小節資料檔，使折線圖進行細部調整後更易閱讀，並請同學比較調整前後的折線圖。</a:t>
            </a:r>
            <a:b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完成條件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 </a:t>
            </a: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1.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分別將四個月份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的資料，加上不 </a:t>
            </a:r>
          </a:p>
          <a:p>
            <a:pPr marL="0" indent="0" algn="just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同形狀的資料點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(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資料標記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)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2.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設定縱軸的溫度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範圍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:12∼ 32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 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3.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設定縱軸每一個</a:t>
            </a:r>
            <a:endParaRPr kumimoji="0" lang="en-US" altLang="zh-TW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 algn="just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格線間距為 </a:t>
            </a:r>
            <a:r>
              <a:rPr kumimoji="0" lang="en-US" altLang="zh-TW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</a:t>
            </a: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度。</a:t>
            </a:r>
          </a:p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zh-TW" altLang="en-US" sz="32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DB1C5F06-A6A3-D245-A430-347F8958B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24" y="2800259"/>
            <a:ext cx="5613772" cy="353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187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943968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719585" y="1584226"/>
            <a:ext cx="9361040" cy="316835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調整之後：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1.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不同形狀的資料點能輕易以視覺化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判別資料落點和各月分的資料。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2.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縱軸的溫度範圍縮小可使資料趨勢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變化更明顯、同日不同月分的資料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落差也更易判讀。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3.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格線間距縮小則方便對應更精準的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   數字。 </a:t>
            </a: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2330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295896" y="-215974"/>
            <a:ext cx="61926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資料的概念</a:t>
            </a:r>
          </a:p>
        </p:txBody>
      </p:sp>
      <p:sp>
        <p:nvSpPr>
          <p:cNvPr id="9" name="◎ 電腦輔助學習趨勢…">
            <a:extLst>
              <a:ext uri="{FF2B5EF4-FFF2-40B4-BE49-F238E27FC236}">
                <a16:creationId xmlns:a16="http://schemas.microsoft.com/office/drawing/2014/main" xmlns="" id="{3E2495D3-5DF0-DA46-9B4E-08B75A8AA086}"/>
              </a:ext>
            </a:extLst>
          </p:cNvPr>
          <p:cNvSpPr txBox="1">
            <a:spLocks/>
          </p:cNvSpPr>
          <p:nvPr/>
        </p:nvSpPr>
        <p:spPr bwMode="auto">
          <a:xfrm>
            <a:off x="647824" y="1224186"/>
            <a:ext cx="5904656" cy="720080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教育統計動態視覺化平臺</a:t>
            </a: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xmlns="" id="{609D16C5-3DA3-DC4C-E66E-2DAC38910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3" y="2126948"/>
            <a:ext cx="8682815" cy="370574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C8FFABF7-72C3-353C-73BD-883E9F9113E6}"/>
              </a:ext>
            </a:extLst>
          </p:cNvPr>
          <p:cNvSpPr txBox="1"/>
          <p:nvPr/>
        </p:nvSpPr>
        <p:spPr>
          <a:xfrm>
            <a:off x="1205181" y="6021326"/>
            <a:ext cx="7568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2800" baseline="0" dirty="0">
                <a:hlinkClick r:id="rId2"/>
              </a:rPr>
              <a:t>https://stats.moe.gov.tw/statedu/platform.aspx</a:t>
            </a:r>
            <a:r>
              <a:rPr kumimoji="1" lang="zh-TW" altLang="en-US" sz="2800" baseline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0305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943968" y="-196688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478736" y="1296194"/>
            <a:ext cx="9361040" cy="316835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分別將四個月分加上不同形狀的資料點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xmlns="" id="{23C2CDA0-AE39-674E-A4F5-3B2490C3CDCC}"/>
              </a:ext>
            </a:extLst>
          </p:cNvPr>
          <p:cNvSpPr/>
          <p:nvPr/>
        </p:nvSpPr>
        <p:spPr>
          <a:xfrm>
            <a:off x="359792" y="122418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11D26CC3-0B3F-C74C-B473-BF424E8AA4DF}"/>
              </a:ext>
            </a:extLst>
          </p:cNvPr>
          <p:cNvSpPr txBox="1"/>
          <p:nvPr/>
        </p:nvSpPr>
        <p:spPr>
          <a:xfrm>
            <a:off x="719832" y="2355718"/>
            <a:ext cx="3384376" cy="2489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點選自訂→系列 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選擇想修改的月份 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調整線段與顏色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調整大小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調整形狀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646559AF-B02E-C743-9E01-F08DA52EB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99" y="4320530"/>
            <a:ext cx="441241" cy="36383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13BD6C2C-A059-FD46-A0CD-6FC8F9BD2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41" y="3420430"/>
            <a:ext cx="438799" cy="360040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xmlns="" id="{3F17CD04-672B-824E-928B-05E6E8A6B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92" y="3888482"/>
            <a:ext cx="432048" cy="363830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BE1FBBBF-B218-944F-8AE4-6DFB02AFA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26" y="2952378"/>
            <a:ext cx="433814" cy="34179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34EF4987-7D80-2742-B64E-9E633226E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26" y="2454667"/>
            <a:ext cx="424620" cy="36269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6C6EEA05-6481-5145-9B03-85A257B0D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05" y="2046496"/>
            <a:ext cx="6033846" cy="44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131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943968" y="-143966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478736" y="1296194"/>
            <a:ext cx="9361040" cy="316835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設定縱軸的溫度範圍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:12 ∼ 32 </a:t>
            </a: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xmlns="" id="{23C2CDA0-AE39-674E-A4F5-3B2490C3CDCC}"/>
              </a:ext>
            </a:extLst>
          </p:cNvPr>
          <p:cNvSpPr/>
          <p:nvPr/>
        </p:nvSpPr>
        <p:spPr>
          <a:xfrm>
            <a:off x="359792" y="122418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11D26CC3-0B3F-C74C-B473-BF424E8AA4DF}"/>
              </a:ext>
            </a:extLst>
          </p:cNvPr>
          <p:cNvSpPr txBox="1"/>
          <p:nvPr/>
        </p:nvSpPr>
        <p:spPr>
          <a:xfrm>
            <a:off x="719832" y="2623154"/>
            <a:ext cx="3384376" cy="2489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在圖表編輯器中，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點選自訂→縱軸。 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輸入最小值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:12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輸入最大值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:32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</a:p>
          <a:p>
            <a:pPr>
              <a:lnSpc>
                <a:spcPts val="3760"/>
              </a:lnSpc>
            </a:pP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5D5605E9-C9A1-B549-A87F-7FC800388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2" y="3672458"/>
            <a:ext cx="454718" cy="373102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6A5BBC81-250F-D84A-8B83-1F8B89B64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92" y="4172242"/>
            <a:ext cx="466775" cy="364312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xmlns="" id="{215FCC4A-99BA-0341-AC9E-2D14AE65E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92" y="2702667"/>
            <a:ext cx="489144" cy="39372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FF5C9BE-7234-E343-A48C-8BBAAA77B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27" y="1920354"/>
            <a:ext cx="25781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023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1871960" y="-143966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課堂練習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1478736" y="1296194"/>
            <a:ext cx="9361040" cy="3168352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設定縱軸每一個格線間距為 </a:t>
            </a:r>
            <a:r>
              <a:rPr kumimoji="0" lang="en-US" altLang="zh-TW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 </a:t>
            </a: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度 </a:t>
            </a: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kumimoji="0" lang="en-US" altLang="zh-TW" sz="36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0" indent="0">
              <a:lnSpc>
                <a:spcPts val="3640"/>
              </a:lnSpc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6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xmlns="" id="{23C2CDA0-AE39-674E-A4F5-3B2490C3CDCC}"/>
              </a:ext>
            </a:extLst>
          </p:cNvPr>
          <p:cNvSpPr/>
          <p:nvPr/>
        </p:nvSpPr>
        <p:spPr>
          <a:xfrm>
            <a:off x="359792" y="1224186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11D26CC3-0B3F-C74C-B473-BF424E8AA4DF}"/>
              </a:ext>
            </a:extLst>
          </p:cNvPr>
          <p:cNvSpPr txBox="1"/>
          <p:nvPr/>
        </p:nvSpPr>
        <p:spPr>
          <a:xfrm>
            <a:off x="719832" y="2623154"/>
            <a:ext cx="3672408" cy="2976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在圖表編輯器中，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自訂→格線與</a:t>
            </a:r>
            <a:endParaRPr kumimoji="0" lang="en-US" altLang="zh-TW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刻度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輸入主要格線間距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  <a:p>
            <a:pPr>
              <a:lnSpc>
                <a:spcPts val="3760"/>
              </a:lnSpc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為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1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</a:rPr>
              <a:t>。 </a:t>
            </a:r>
          </a:p>
          <a:p>
            <a:pPr>
              <a:lnSpc>
                <a:spcPts val="3760"/>
              </a:lnSpc>
            </a:pPr>
            <a:endParaRPr kumimoji="0" lang="zh-TW" altLang="en-US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B2B53BA9-CE75-EE45-B5D3-E04AEE83E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56" y="1922411"/>
            <a:ext cx="2736304" cy="5206431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81C5317D-BCBC-6A48-B737-C95CA1B5B9C1}"/>
              </a:ext>
            </a:extLst>
          </p:cNvPr>
          <p:cNvGrpSpPr/>
          <p:nvPr/>
        </p:nvGrpSpPr>
        <p:grpSpPr>
          <a:xfrm>
            <a:off x="287784" y="2736354"/>
            <a:ext cx="504000" cy="360000"/>
            <a:chOff x="360000" y="3420000"/>
            <a:chExt cx="504000" cy="360000"/>
          </a:xfrm>
        </p:grpSpPr>
        <p:sp>
          <p:nvSpPr>
            <p:cNvPr id="16" name="圓角矩形 15">
              <a:extLst>
                <a:ext uri="{FF2B5EF4-FFF2-40B4-BE49-F238E27FC236}">
                  <a16:creationId xmlns:a16="http://schemas.microsoft.com/office/drawing/2014/main" xmlns="" id="{4C4DE59A-9A49-204F-BE73-E49FDFD55C76}"/>
                </a:ext>
              </a:extLst>
            </p:cNvPr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2400" baseline="0" dirty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400" baseline="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26">
              <a:extLst>
                <a:ext uri="{FF2B5EF4-FFF2-40B4-BE49-F238E27FC236}">
                  <a16:creationId xmlns:a16="http://schemas.microsoft.com/office/drawing/2014/main" xmlns="" id="{CBDFC1C0-3E79-5643-9F65-0FC07EA97F06}"/>
                </a:ext>
              </a:extLst>
            </p:cNvPr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 baseline="0"/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FDDB244F-2128-8147-ABB9-FCE81C02920F}"/>
              </a:ext>
            </a:extLst>
          </p:cNvPr>
          <p:cNvGrpSpPr/>
          <p:nvPr/>
        </p:nvGrpSpPr>
        <p:grpSpPr>
          <a:xfrm>
            <a:off x="287840" y="4176554"/>
            <a:ext cx="504000" cy="360000"/>
            <a:chOff x="360000" y="3420000"/>
            <a:chExt cx="504000" cy="360000"/>
          </a:xfrm>
        </p:grpSpPr>
        <p:sp>
          <p:nvSpPr>
            <p:cNvPr id="20" name="圓角矩形 19">
              <a:extLst>
                <a:ext uri="{FF2B5EF4-FFF2-40B4-BE49-F238E27FC236}">
                  <a16:creationId xmlns:a16="http://schemas.microsoft.com/office/drawing/2014/main" xmlns="" id="{CFBF8300-9AD2-7C42-8937-2AAE669D1176}"/>
                </a:ext>
              </a:extLst>
            </p:cNvPr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baseline="0" dirty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1800" baseline="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17">
              <a:extLst>
                <a:ext uri="{FF2B5EF4-FFF2-40B4-BE49-F238E27FC236}">
                  <a16:creationId xmlns:a16="http://schemas.microsoft.com/office/drawing/2014/main" xmlns="" id="{EB3A818D-8479-CA4A-A560-DDEC125CCB9C}"/>
                </a:ext>
              </a:extLst>
            </p:cNvPr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 baseline="0"/>
            </a:p>
          </p:txBody>
        </p:sp>
      </p:grpSp>
    </p:spTree>
    <p:extLst>
      <p:ext uri="{BB962C8B-B14F-4D97-AF65-F5344CB8AC3E}">
        <p14:creationId xmlns:p14="http://schemas.microsoft.com/office/powerpoint/2010/main" val="212507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雷達圖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311554" y="1580160"/>
            <a:ext cx="4684574" cy="363640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雷達圖適合用來呈現資料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不同向度的數值比較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例如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: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針對某場棒球比賽，由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7000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位觀眾分別票選兩個球隊的守備位置表現。</a:t>
            </a:r>
            <a:endParaRPr kumimoji="0" lang="en-US" altLang="zh-TW" sz="2800" b="1" baseline="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把守備位置當作是不同的向度，把相對票數當作是數據，就可以雷達圖來呈現兩球隊各個守備位置的票數差異。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0BA1285-6AB9-6D4D-AC51-345552B16F4B}"/>
              </a:ext>
            </a:extLst>
          </p:cNvPr>
          <p:cNvSpPr/>
          <p:nvPr/>
        </p:nvSpPr>
        <p:spPr>
          <a:xfrm>
            <a:off x="5400352" y="5329803"/>
            <a:ext cx="4134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兩球隊各個守備位置表現雷達圖</a:t>
            </a:r>
            <a:endParaRPr lang="x-none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8C1C1E-C47A-5843-BAED-2336D104E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498" y="1728242"/>
            <a:ext cx="4742293" cy="3488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11">
            <a:hlinkClick r:id="rId4"/>
          </p:cNvPr>
          <p:cNvSpPr>
            <a:spLocks noChangeArrowheads="1"/>
          </p:cNvSpPr>
          <p:nvPr/>
        </p:nvSpPr>
        <p:spPr bwMode="auto">
          <a:xfrm>
            <a:off x="7599953" y="576114"/>
            <a:ext cx="2254420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Google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試算表</a:t>
            </a:r>
            <a:r>
              <a:rPr kumimoji="0" lang="zh-TW" altLang="en-US" sz="1800" b="1" u="sng" kern="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－</a:t>
            </a:r>
            <a:r>
              <a:rPr kumimoji="0" lang="en-US" altLang="zh-TW" sz="1800" b="1" u="sng" kern="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/>
            </a:r>
            <a:br>
              <a:rPr kumimoji="0" lang="en-US" altLang="zh-TW" sz="1800" b="1" u="sng" kern="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kumimoji="0" lang="zh-TW" altLang="en-US" sz="1800" b="1" u="sng" kern="0" baseline="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雷達</a:t>
            </a:r>
            <a:r>
              <a:rPr kumimoji="0" lang="zh-TW" altLang="en-US" sz="1800" b="1" u="sng" kern="0" baseline="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圖（棒球守備）</a:t>
            </a:r>
            <a:endParaRPr kumimoji="0" lang="zh-TW" altLang="en-US" sz="1800" b="1" u="sng" kern="0" baseline="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2" name="AutoShape 12">
            <a:hlinkClick r:id="rId4"/>
          </p:cNvPr>
          <p:cNvSpPr>
            <a:spLocks noChangeArrowheads="1"/>
          </p:cNvSpPr>
          <p:nvPr/>
        </p:nvSpPr>
        <p:spPr bwMode="auto">
          <a:xfrm>
            <a:off x="6447825" y="576114"/>
            <a:ext cx="1182895" cy="637560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 baseline="-25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kern="0" baseline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影片</a:t>
            </a:r>
            <a:endParaRPr kumimoji="0" lang="zh-TW" altLang="en-US" sz="2800" b="1" kern="0" baseline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51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64807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雷達圖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輸入統計資料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9C4A94-9703-DF47-80BB-65B5224F3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664346"/>
            <a:ext cx="507167" cy="433205"/>
          </a:xfrm>
          <a:prstGeom prst="rect">
            <a:avLst/>
          </a:prstGeom>
        </p:spPr>
      </p:pic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677988" y="1800250"/>
            <a:ext cx="559457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輸入資料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961018" y="2592712"/>
            <a:ext cx="3514256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第 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 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列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輸入標題。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007125-4ED6-7944-B5F3-0301DC8EE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274" y="2383066"/>
            <a:ext cx="5478557" cy="3484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E7464E9-6C12-FA48-AE81-F40AAA963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86" y="3367171"/>
            <a:ext cx="490833" cy="386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3B93E5-AFEC-3D48-A5EA-4E052E2EE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19" y="4789331"/>
            <a:ext cx="495300" cy="406400"/>
          </a:xfrm>
          <a:prstGeom prst="rect">
            <a:avLst/>
          </a:prstGeom>
        </p:spPr>
      </p:pic>
      <p:sp>
        <p:nvSpPr>
          <p:cNvPr id="14" name="◎ 電腦輔助學習趨勢…">
            <a:extLst>
              <a:ext uri="{FF2B5EF4-FFF2-40B4-BE49-F238E27FC236}">
                <a16:creationId xmlns:a16="http://schemas.microsoft.com/office/drawing/2014/main" xmlns="" id="{743A124D-99B5-4F4E-B5F1-9082E66AAEF2}"/>
              </a:ext>
            </a:extLst>
          </p:cNvPr>
          <p:cNvSpPr txBox="1">
            <a:spLocks/>
          </p:cNvSpPr>
          <p:nvPr/>
        </p:nvSpPr>
        <p:spPr bwMode="auto">
          <a:xfrm>
            <a:off x="938967" y="3262749"/>
            <a:ext cx="3218308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欄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輸入各個棒球守備位置名稱與總計。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5" name="◎ 電腦輔助學習趨勢…">
            <a:extLst>
              <a:ext uri="{FF2B5EF4-FFF2-40B4-BE49-F238E27FC236}">
                <a16:creationId xmlns:a16="http://schemas.microsoft.com/office/drawing/2014/main" xmlns="" id="{6E3659B2-6329-604E-A5E8-188A0C238427}"/>
              </a:ext>
            </a:extLst>
          </p:cNvPr>
          <p:cNvSpPr txBox="1">
            <a:spLocks/>
          </p:cNvSpPr>
          <p:nvPr/>
        </p:nvSpPr>
        <p:spPr bwMode="auto">
          <a:xfrm>
            <a:off x="961019" y="4699615"/>
            <a:ext cx="3218308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 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B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 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欄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輸入觀眾票選的數值。</a:t>
            </a: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xmlns="" id="{5DE6CBAB-D87B-8A41-9DED-AD818FB0EAC2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1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14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935856" y="-180305"/>
            <a:ext cx="504056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雷達圖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52178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製作雷達圖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605980" y="1819295"/>
            <a:ext cx="559457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選取資料範圍後，插入雷達圖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1245940" y="2821552"/>
            <a:ext cx="3218308" cy="272311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 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A1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儲存格，接著按滑鼠左鍵不要放開，向右下拖曳至 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C10</a:t>
            </a:r>
            <a:r>
              <a:rPr kumimoji="0" lang="en-US" altLang="zh-TW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儲存格，選取兩個隊伍各守備位置的名稱與票數。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3110DA-FF21-2144-814F-A84FDEE52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618" y="2668021"/>
            <a:ext cx="5102588" cy="3204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E0D971E-E57D-3E4D-B454-E2369D0F8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40" y="2896861"/>
            <a:ext cx="482600" cy="406400"/>
          </a:xfrm>
          <a:prstGeom prst="rect">
            <a:avLst/>
          </a:prstGeom>
        </p:spPr>
      </p:pic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91416556-FFCA-094B-9FCC-A395FFACD25D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139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76987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232000" y="-205005"/>
            <a:ext cx="295232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雷達圖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製作雷達圖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655936" y="1819295"/>
            <a:ext cx="559457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選取資料範圍後，插入雷達圖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1321059" y="2448322"/>
            <a:ext cx="7391661" cy="272311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點選功能表的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插入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鍵後，接著點選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圖表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D02A24A-9E71-3A43-ADAF-25EC708D8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38" y="2533870"/>
            <a:ext cx="469121" cy="386819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56DF27E2-F829-6F40-A41A-CAA2EC70C9FC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583B89D8-7B1C-E7CC-8A49-E3686AAC8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59" y="3079434"/>
            <a:ext cx="6316095" cy="385514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25374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233919" y="-180305"/>
            <a:ext cx="2736304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雷達圖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961019" y="2893560"/>
            <a:ext cx="1991061" cy="2723114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在圖表類型的下拉選單中，點選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雷達圖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AAE51E-355A-4B44-AE04-A3B814EDA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43" y="2990699"/>
            <a:ext cx="469121" cy="393727"/>
          </a:xfrm>
          <a:prstGeom prst="rect">
            <a:avLst/>
          </a:prstGeom>
        </p:spPr>
      </p:pic>
      <p:sp>
        <p:nvSpPr>
          <p:cNvPr id="10" name="◎ 電腦輔助學習趨勢…">
            <a:extLst>
              <a:ext uri="{FF2B5EF4-FFF2-40B4-BE49-F238E27FC236}">
                <a16:creationId xmlns:a16="http://schemas.microsoft.com/office/drawing/2014/main" xmlns="" id="{5EE4E023-B9AE-1545-9C83-B2758ABB5343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製作雷達圖</a:t>
            </a:r>
          </a:p>
        </p:txBody>
      </p:sp>
      <p:sp>
        <p:nvSpPr>
          <p:cNvPr id="13" name="◎ 電腦輔助學習趨勢…">
            <a:extLst>
              <a:ext uri="{FF2B5EF4-FFF2-40B4-BE49-F238E27FC236}">
                <a16:creationId xmlns:a16="http://schemas.microsoft.com/office/drawing/2014/main" xmlns="" id="{0254060B-DCDD-664D-89DC-F67C4B08F67F}"/>
              </a:ext>
            </a:extLst>
          </p:cNvPr>
          <p:cNvSpPr txBox="1">
            <a:spLocks/>
          </p:cNvSpPr>
          <p:nvPr/>
        </p:nvSpPr>
        <p:spPr bwMode="auto">
          <a:xfrm>
            <a:off x="1655936" y="1819295"/>
            <a:ext cx="559457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選取資料範圍後，插入雷達圖</a:t>
            </a: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xmlns="" id="{1D157A54-D170-BF40-BD9F-A397ACAE0E4E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EF9E5D4-409B-5310-6AB4-31C672D54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99" y="2349265"/>
            <a:ext cx="6444983" cy="400634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140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87012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159992" y="-170560"/>
            <a:ext cx="288032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雷達圖</a:t>
            </a:r>
          </a:p>
        </p:txBody>
      </p:sp>
      <p:sp>
        <p:nvSpPr>
          <p:cNvPr id="17" name="◎ 電腦輔助學習趨勢…">
            <a:extLst>
              <a:ext uri="{FF2B5EF4-FFF2-40B4-BE49-F238E27FC236}">
                <a16:creationId xmlns:a16="http://schemas.microsoft.com/office/drawing/2014/main" xmlns="" id="{EF6DDBB4-1188-A240-8AD9-4EFFEA53B986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製作雷達圖</a:t>
            </a:r>
          </a:p>
        </p:txBody>
      </p:sp>
      <p:sp>
        <p:nvSpPr>
          <p:cNvPr id="8" name="◎ 電腦輔助學習趨勢…">
            <a:extLst>
              <a:ext uri="{FF2B5EF4-FFF2-40B4-BE49-F238E27FC236}">
                <a16:creationId xmlns:a16="http://schemas.microsoft.com/office/drawing/2014/main" xmlns="" id="{CD62512C-49C7-3F4E-9B64-51BC04A6464E}"/>
              </a:ext>
            </a:extLst>
          </p:cNvPr>
          <p:cNvSpPr txBox="1">
            <a:spLocks/>
          </p:cNvSpPr>
          <p:nvPr/>
        </p:nvSpPr>
        <p:spPr bwMode="auto">
          <a:xfrm>
            <a:off x="1583928" y="1801870"/>
            <a:ext cx="559457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調整雷達圖的資料點大小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961019" y="2592712"/>
            <a:ext cx="2423109" cy="125281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在圖表編輯器中，點選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自訂→系列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6F357EB-A9E4-A844-B665-60EC684AF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82" y="2664346"/>
            <a:ext cx="454718" cy="373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BB455DC-2D93-5242-9A9D-D6C6D539F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7" y="4364634"/>
            <a:ext cx="466775" cy="364312"/>
          </a:xfrm>
          <a:prstGeom prst="rect">
            <a:avLst/>
          </a:prstGeom>
        </p:spPr>
      </p:pic>
      <p:sp>
        <p:nvSpPr>
          <p:cNvPr id="15" name="◎ 電腦輔助學習趨勢…">
            <a:extLst>
              <a:ext uri="{FF2B5EF4-FFF2-40B4-BE49-F238E27FC236}">
                <a16:creationId xmlns:a16="http://schemas.microsoft.com/office/drawing/2014/main" xmlns="" id="{E1A9C390-7233-0C4C-A148-6B55CBD9AE54}"/>
              </a:ext>
            </a:extLst>
          </p:cNvPr>
          <p:cNvSpPr txBox="1">
            <a:spLocks/>
          </p:cNvSpPr>
          <p:nvPr/>
        </p:nvSpPr>
        <p:spPr bwMode="auto">
          <a:xfrm>
            <a:off x="977291" y="4212309"/>
            <a:ext cx="2423109" cy="248448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分別選擇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阿顯隊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或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星兒隊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後，接著點選資料點大小為</a:t>
            </a:r>
            <a:r>
              <a:rPr kumimoji="0" lang="zh-TW" altLang="en-US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kumimoji="0" lang="en-US" altLang="zh-TW" sz="28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7 </a:t>
            </a:r>
            <a:r>
              <a:rPr kumimoji="0" lang="en-US" altLang="zh-TW" sz="2800" b="1" baseline="0" dirty="0" err="1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px</a:t>
            </a:r>
            <a:r>
              <a:rPr kumimoji="0" lang="zh-TW" altLang="en-US" sz="28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zh-TW" altLang="en-US" sz="28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C1878F10-B7E8-654B-B93B-699C762BCECB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082C335-35CB-B6DE-8A78-7766742A2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49" y="2365955"/>
            <a:ext cx="6488376" cy="425883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73544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1A27980D-E960-C345-916B-0099052D8E0C}"/>
              </a:ext>
            </a:extLst>
          </p:cNvPr>
          <p:cNvSpPr txBox="1">
            <a:spLocks/>
          </p:cNvSpPr>
          <p:nvPr/>
        </p:nvSpPr>
        <p:spPr bwMode="auto">
          <a:xfrm>
            <a:off x="2079801" y="-214689"/>
            <a:ext cx="244243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133" tIns="50566" rIns="101133" bIns="50566" numCol="1" anchor="ctr" anchorCtr="0" compatLnSpc="1">
            <a:prstTxWarp prst="textNoShape">
              <a:avLst/>
            </a:prstTxWarp>
            <a:normAutofit/>
          </a:bodyPr>
          <a:lstStyle>
            <a:lvl1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5400" b="1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defTabSz="1011238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defTabSz="1011238" rtl="0" fontAlgn="base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r>
              <a:rPr lang="zh-TW" altLang="en-US" sz="4400" kern="0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雷達圖</a:t>
            </a: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E0960884-8072-7343-9E28-BCA72D19C673}"/>
              </a:ext>
            </a:extLst>
          </p:cNvPr>
          <p:cNvSpPr txBox="1">
            <a:spLocks/>
          </p:cNvSpPr>
          <p:nvPr/>
        </p:nvSpPr>
        <p:spPr bwMode="auto">
          <a:xfrm>
            <a:off x="961019" y="3024760"/>
            <a:ext cx="2262821" cy="1252815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在圖表編輯器中，點選</a:t>
            </a:r>
            <a:r>
              <a:rPr kumimoji="0" lang="zh-TW" altLang="en-US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自訂</a:t>
            </a:r>
            <a:r>
              <a:rPr kumimoji="0"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→</a:t>
            </a:r>
            <a:r>
              <a:rPr kumimoji="0" lang="zh-TW" altLang="en-US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格線與刻度</a:t>
            </a:r>
            <a:r>
              <a:rPr kumimoji="0"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kumimoji="0" lang="zh-TW" altLang="en-US" sz="27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sp>
        <p:nvSpPr>
          <p:cNvPr id="15" name="◎ 電腦輔助學習趨勢…">
            <a:extLst>
              <a:ext uri="{FF2B5EF4-FFF2-40B4-BE49-F238E27FC236}">
                <a16:creationId xmlns:a16="http://schemas.microsoft.com/office/drawing/2014/main" xmlns="" id="{E1A9C390-7233-0C4C-A148-6B55CBD9AE54}"/>
              </a:ext>
            </a:extLst>
          </p:cNvPr>
          <p:cNvSpPr txBox="1">
            <a:spLocks/>
          </p:cNvSpPr>
          <p:nvPr/>
        </p:nvSpPr>
        <p:spPr bwMode="auto">
          <a:xfrm>
            <a:off x="977291" y="4877751"/>
            <a:ext cx="2262821" cy="2179083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接著點選主要計數為 </a:t>
            </a:r>
            <a:r>
              <a:rPr kumimoji="0" lang="en-US" altLang="zh-TW" sz="2700" b="1" baseline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</a:t>
            </a:r>
            <a:r>
              <a:rPr kumimoji="0" lang="zh-TW" altLang="en-US" sz="27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。</a:t>
            </a:r>
            <a:endParaRPr kumimoji="0" lang="zh-TW" altLang="en-US" sz="2700" b="1" baseline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0BC6FA-334D-6B42-9D4D-16849263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43" y="3065551"/>
            <a:ext cx="494720" cy="408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BCF3432-301B-354B-BF19-3857F3EB0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27" y="4991695"/>
            <a:ext cx="509889" cy="407911"/>
          </a:xfrm>
          <a:prstGeom prst="rect">
            <a:avLst/>
          </a:prstGeom>
        </p:spPr>
      </p:pic>
      <p:sp>
        <p:nvSpPr>
          <p:cNvPr id="19" name="◎ 電腦輔助學習趨勢…">
            <a:extLst>
              <a:ext uri="{FF2B5EF4-FFF2-40B4-BE49-F238E27FC236}">
                <a16:creationId xmlns:a16="http://schemas.microsoft.com/office/drawing/2014/main" xmlns="" id="{D1DD0E70-7271-4243-8594-5B2C465BFC89}"/>
              </a:ext>
            </a:extLst>
          </p:cNvPr>
          <p:cNvSpPr txBox="1">
            <a:spLocks/>
          </p:cNvSpPr>
          <p:nvPr/>
        </p:nvSpPr>
        <p:spPr bwMode="auto">
          <a:xfrm>
            <a:off x="287784" y="1116174"/>
            <a:ext cx="8784422" cy="768901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n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製作雷達圖</a:t>
            </a:r>
          </a:p>
        </p:txBody>
      </p:sp>
      <p:sp>
        <p:nvSpPr>
          <p:cNvPr id="20" name="◎ 電腦輔助學習趨勢…">
            <a:extLst>
              <a:ext uri="{FF2B5EF4-FFF2-40B4-BE49-F238E27FC236}">
                <a16:creationId xmlns:a16="http://schemas.microsoft.com/office/drawing/2014/main" xmlns="" id="{AE751706-B71E-914D-9E04-6F7650AB38AD}"/>
              </a:ext>
            </a:extLst>
          </p:cNvPr>
          <p:cNvSpPr txBox="1">
            <a:spLocks/>
          </p:cNvSpPr>
          <p:nvPr/>
        </p:nvSpPr>
        <p:spPr bwMode="auto">
          <a:xfrm>
            <a:off x="1605980" y="1801870"/>
            <a:ext cx="5594572" cy="557019"/>
          </a:xfrm>
          <a:prstGeom prst="rect">
            <a:avLst/>
          </a:prstGeom>
          <a:noFill/>
          <a:ln>
            <a:noFill/>
          </a:ln>
          <a:effectLst/>
        </p:spPr>
        <p:txBody>
          <a:bodyPr lIns="101133" tIns="50566" rIns="101133" bIns="50566"/>
          <a:lstStyle>
            <a:lvl1pPr marL="379413" indent="-379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3159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100">
                <a:solidFill>
                  <a:schemeClr val="tx1"/>
                </a:solidFill>
                <a:latin typeface="+mn-lt"/>
                <a:ea typeface="+mn-ea"/>
              </a:defRPr>
            </a:lvl2pPr>
            <a:lvl3pPr marL="1263650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70063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274888" indent="-252413" algn="l" defTabSz="10112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7320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31892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6464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4103688" indent="-252413" algn="l" defTabSz="1011238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800"/>
              </a:spcBef>
              <a:buClr>
                <a:schemeClr val="tx1"/>
              </a:buClr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kumimoji="0" lang="zh-TW" altLang="en-US" sz="3200" b="1" baseline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調整雷達圖的資料點大小</a:t>
            </a:r>
          </a:p>
        </p:txBody>
      </p:sp>
      <p:sp>
        <p:nvSpPr>
          <p:cNvPr id="21" name="圓角矩形 20">
            <a:extLst>
              <a:ext uri="{FF2B5EF4-FFF2-40B4-BE49-F238E27FC236}">
                <a16:creationId xmlns:a16="http://schemas.microsoft.com/office/drawing/2014/main" xmlns="" id="{22990F16-B8B0-634D-96CB-BB5CAB0C3DE1}"/>
              </a:ext>
            </a:extLst>
          </p:cNvPr>
          <p:cNvSpPr/>
          <p:nvPr/>
        </p:nvSpPr>
        <p:spPr>
          <a:xfrm>
            <a:off x="486068" y="1872258"/>
            <a:ext cx="1152128" cy="557019"/>
          </a:xfrm>
          <a:prstGeom prst="roundRect">
            <a:avLst>
              <a:gd name="adj" fmla="val 50000"/>
            </a:avLst>
          </a:prstGeom>
          <a:solidFill>
            <a:srgbClr val="D2232B"/>
          </a:solidFill>
          <a:ln w="25400">
            <a:noFill/>
          </a:ln>
        </p:spPr>
        <p:txBody>
          <a:bodyPr lIns="27000" tIns="27000" rIns="27000" bIns="27000" rtlCol="0" anchor="ctr"/>
          <a:lstStyle/>
          <a:p>
            <a:pPr algn="ctr"/>
            <a:r>
              <a:rPr lang="zh-TW" altLang="en-US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步驟</a:t>
            </a:r>
            <a:r>
              <a:rPr lang="en-US" altLang="zh-TW" sz="24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3</a:t>
            </a:r>
            <a:endParaRPr lang="zh-TW" altLang="en-US" sz="24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40AF56E5-8260-1B59-803A-876B952CB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26" y="2502230"/>
            <a:ext cx="6444114" cy="397854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873681" y="15245"/>
            <a:ext cx="1206944" cy="350729"/>
          </a:xfrm>
          <a:prstGeom prst="rect">
            <a:avLst/>
          </a:prstGeom>
          <a:solidFill>
            <a:srgbClr val="715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solidFill>
                <a:srgbClr val="715A9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909193" y="41879"/>
            <a:ext cx="684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altLang="zh-TW" sz="2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141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1808948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12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12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43882</TotalTime>
  <Words>4597</Words>
  <Application>Microsoft Office PowerPoint</Application>
  <PresentationFormat>自訂</PresentationFormat>
  <Paragraphs>679</Paragraphs>
  <Slides>114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114</vt:i4>
      </vt:variant>
    </vt:vector>
  </HeadingPairs>
  <TitlesOfParts>
    <vt:vector size="127" baseType="lpstr">
      <vt:lpstr>Arial Unicode MS</vt:lpstr>
      <vt:lpstr>DFYuanStd</vt:lpstr>
      <vt:lpstr>PingFang TC</vt:lpstr>
      <vt:lpstr>PingFang TC Semibold</vt:lpstr>
      <vt:lpstr>Microsoft JhengHei</vt:lpstr>
      <vt:lpstr>Microsoft JhengHei</vt:lpstr>
      <vt:lpstr>新細明體</vt:lpstr>
      <vt:lpstr>標楷體</vt:lpstr>
      <vt:lpstr>Arial</vt:lpstr>
      <vt:lpstr>Calibri</vt:lpstr>
      <vt:lpstr>Times New Roman</vt:lpstr>
      <vt:lpstr>Wingdings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e00225</dc:creator>
  <cp:lastModifiedBy>呂唯楨</cp:lastModifiedBy>
  <cp:revision>1054</cp:revision>
  <cp:lastPrinted>2021-10-14T16:08:54Z</cp:lastPrinted>
  <dcterms:created xsi:type="dcterms:W3CDTF">2007-12-05T03:43:27Z</dcterms:created>
  <dcterms:modified xsi:type="dcterms:W3CDTF">2023-12-12T09:44:25Z</dcterms:modified>
</cp:coreProperties>
</file>