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54" r:id="rId1"/>
  </p:sldMasterIdLst>
  <p:notesMasterIdLst>
    <p:notesMasterId r:id="rId53"/>
  </p:notesMasterIdLst>
  <p:sldIdLst>
    <p:sldId id="270" r:id="rId2"/>
    <p:sldId id="472" r:id="rId3"/>
    <p:sldId id="474" r:id="rId4"/>
    <p:sldId id="470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1" r:id="rId21"/>
    <p:sldId id="490" r:id="rId22"/>
    <p:sldId id="301" r:id="rId23"/>
    <p:sldId id="422" r:id="rId24"/>
    <p:sldId id="353" r:id="rId25"/>
    <p:sldId id="423" r:id="rId26"/>
    <p:sldId id="354" r:id="rId27"/>
    <p:sldId id="424" r:id="rId28"/>
    <p:sldId id="357" r:id="rId29"/>
    <p:sldId id="425" r:id="rId30"/>
    <p:sldId id="492" r:id="rId31"/>
    <p:sldId id="493" r:id="rId32"/>
    <p:sldId id="388" r:id="rId33"/>
    <p:sldId id="426" r:id="rId34"/>
    <p:sldId id="393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95" r:id="rId43"/>
    <p:sldId id="496" r:id="rId44"/>
    <p:sldId id="497" r:id="rId45"/>
    <p:sldId id="498" r:id="rId46"/>
    <p:sldId id="499" r:id="rId47"/>
    <p:sldId id="400" r:id="rId48"/>
    <p:sldId id="435" r:id="rId49"/>
    <p:sldId id="436" r:id="rId50"/>
    <p:sldId id="402" r:id="rId51"/>
    <p:sldId id="437" r:id="rId5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8D7"/>
    <a:srgbClr val="FF2F92"/>
    <a:srgbClr val="FF1CB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6" autoAdjust="0"/>
    <p:restoredTop sz="94291"/>
  </p:normalViewPr>
  <p:slideViewPr>
    <p:cSldViewPr snapToGrid="0" snapToObjects="1">
      <p:cViewPr varScale="1">
        <p:scale>
          <a:sx n="68" d="100"/>
          <a:sy n="68" d="100"/>
        </p:scale>
        <p:origin x="38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346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228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58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ED2DB71C-6F29-644A-9D49-ED40726E5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266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BAA96517-6A71-334F-9DD0-F055D645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3C32DD58-9901-DE41-8063-4E26E5CB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7B0BB71-F03F-7E41-8EFB-60DDC0E7A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EE6B0B7-BFA9-7E4D-BC2B-BF94EC036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2D5DDA0-C1FF-4845-99AB-B43B19F2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1F02-FD3D-A443-9C1D-CDC1AFB2ED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19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58C26A23-6D5A-904F-8B45-F0840C3B8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7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系統整合較重視製造與研發，因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此屬於系統整合商的科技公司，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通常會採上下游模式進行產品的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設計。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61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系統整合較重視製造與研發，因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此屬於系統整合商的科技公司，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通常會採上下游模式進行產品的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設計。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1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租賃各種軟硬體設備、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IT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技能檢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定或認證，屬於支援服務業的範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疇。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60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0" y="1600719"/>
            <a:ext cx="856405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租賃各種軟硬體設備、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IT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技能檢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定或認證，屬於支援服務業的範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疇。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43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傳統商業活動漸漸數位化或網路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化後，電子商務日趨活躍且發展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快速，已成為跨地域或全球化的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商業活動。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47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傳統商業活動漸漸數位化或網路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化後，電子商務日趨活躍且發展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快速，已成為跨地域或全球化的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商業活動。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60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企業內部線上事務處理、供應鍵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管理、存貨管理和自動數據搜集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等，不屬於電子商務的範疇。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45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企業內部線上事務處理、供應鍵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管理、存貨管理和自動數據搜集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等，不屬於電子商務的範疇。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05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資訊科技的發展，加快了全球化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的速度，造成資訊科技對於人類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社會，只有正面的影響。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14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資訊科技的發展，加快了全球化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的速度，造成資訊科技對於人類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社會，只有正面的影響。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01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5617" y="1774030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電腦硬體設備的產品，通常生命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週期較短，容易被新產品取代。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10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692644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數位原民是指出生於數位時代之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前的老一代，後來才接觸電玩、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網路和手機等工具。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70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692644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數位原民是指出生於數位時代之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前的老一代，後來才接觸電玩、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網路和手機等工具。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92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7835" y="1686310"/>
            <a:ext cx="875607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4962" indent="-514350">
              <a:spcBef>
                <a:spcPts val="800"/>
              </a:spcBef>
              <a:buFont typeface="Arial" panose="020B0604020202020204" pitchFamily="34" charset="0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資訊產業的特徵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資訊產業是集技術、智慧、知識為一體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的產業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。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資訊產業對其從業人員的專業素養要求高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。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資訊產業的產品生命週期長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。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資訊產業的產業間競爭非常劇烈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。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954505" y="-14288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E07625A0-0F40-B742-A0D8-3A930A412416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56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56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9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93562" y="1686310"/>
            <a:ext cx="8936181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4962" indent="-514350">
              <a:spcBef>
                <a:spcPts val="800"/>
              </a:spcBef>
              <a:buFont typeface="Arial" panose="020B0604020202020204" pitchFamily="34" charset="0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資訊產業的特徵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資訊產業是集技術、智慧、知識為一體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的產業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。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資訊產業對其從業人員的專業素養要求高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。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資訊產業的產品生命週期長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。 </a:t>
            </a:r>
            <a:endParaRPr lang="zh-TW" altLang="en-US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資訊產業的產業間競爭非常劇烈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。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25902" y="-7746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2AC98FF-9F12-A243-A3D1-7246EE188091}"/>
              </a:ext>
            </a:extLst>
          </p:cNvPr>
          <p:cNvSpPr/>
          <p:nvPr/>
        </p:nvSpPr>
        <p:spPr>
          <a:xfrm>
            <a:off x="905487" y="588207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關鍵字：資訊產業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7203EE86-B091-86F9-D551-AA28C5BB489A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56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31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728938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硬體是指組成電腦及網路通訊的設備，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下列哪一項屬於零組件？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顯示卡、光碟機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滑鼠、顯示器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介面卡、網路卡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鍵盤、印表機 </a:t>
            </a:r>
            <a:endParaRPr lang="zh-TW" altLang="en-US" sz="32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983B175B-CD91-55E7-1A7C-CFA217ED465F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56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77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986114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硬體是指組成電腦及網路通訊的設備，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下列哪一項屬於零組件？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顯示卡、光碟機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滑鼠、顯示器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介面卡、網路卡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鍵盤、印表機 </a:t>
            </a:r>
            <a:endParaRPr lang="zh-TW" altLang="en-US" sz="32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1161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53782A3-E354-0943-811F-C77D25B5028B}"/>
              </a:ext>
            </a:extLst>
          </p:cNvPr>
          <p:cNvSpPr/>
          <p:nvPr/>
        </p:nvSpPr>
        <p:spPr>
          <a:xfrm>
            <a:off x="905487" y="5882073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關鍵字：硬體零組件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D85D1028-302A-7F4F-8E54-E58C1B4ADA68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56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29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4435" y="2099049"/>
            <a:ext cx="900618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下列哪一項是軟體開發過程的合理順序？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系統規畫→需求分析→程式設計→軟體測試與除錯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程式設計→需求分析→系統規畫→軟體測試與除錯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需求分析→系統規畫→程式設計→軟體測試與除錯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需求分析→程式設計→系統規畫→軟體測試與除錯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6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5E9F8F9D-484B-8C70-6139-5DA22B4614C0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56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03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4435" y="2099049"/>
            <a:ext cx="900618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下列哪一項是軟體開發過程的合理順序？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系統規畫→需求分析→程式設計→軟體測試與除錯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程式設計→需求分析→系統規畫→軟體測試與除錯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需求分析→系統規畫→程式設計→軟體測試與除錯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需求分析→程式設計→系統規畫→軟體測試與除錯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6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40189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564B207-B874-8440-8022-044468A88B67}"/>
              </a:ext>
            </a:extLst>
          </p:cNvPr>
          <p:cNvSpPr/>
          <p:nvPr/>
        </p:nvSpPr>
        <p:spPr>
          <a:xfrm>
            <a:off x="905487" y="5567743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關鍵字：軟體開發過程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A4D8890B-8B8D-2C23-0EED-673017FD9361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56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20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686310"/>
            <a:ext cx="914400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下列哪一項是網路通訊產業中，網路設備</a:t>
            </a:r>
            <a:endParaRPr lang="en-US" altLang="zh-TW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的主要產品？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數據機、網路卡、路由器、機上盒等。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光纖電纜、光收發器、光傳輸終端設備等。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行動電話、衛星導航系統、衛星與微波通訊等。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類比與網路電話機、傳真機、網路攝影機等。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74A6D8EC-9311-E89F-55EB-17271D70DD87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56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45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686310"/>
            <a:ext cx="914400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下列哪一項是網路通訊產業中，網路設備</a:t>
            </a:r>
            <a:endParaRPr lang="en-US" altLang="zh-TW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的主要產品？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29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29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29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數據機、網路卡、路由器、機上盒等。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光纖電纜、光收發器、光傳輸終端設備等。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行動電話、衛星導航系統、衛星與微波通訊等。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29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類比與網路電話機、傳真機、網路攝影機等。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9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697327" y="-7746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EFB6F7A-C10D-1D40-9102-DAC3038E8377}"/>
              </a:ext>
            </a:extLst>
          </p:cNvPr>
          <p:cNvSpPr/>
          <p:nvPr/>
        </p:nvSpPr>
        <p:spPr>
          <a:xfrm>
            <a:off x="905487" y="5596318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關鍵字：網路通訊設備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75591DCC-129C-6BCD-B23B-707E93BEF000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56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94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5617" y="1774030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電腦硬體設備的產品，通常生命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週期較短，容易被新產品取代。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4539D10C-BB46-9335-0F9A-8D7F742DED53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5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089775" y="1766021"/>
            <a:ext cx="845438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下列哪一種軟體是客製化軟體？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微軟的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Oﬃce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系列軟體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SPSS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統計套裝軟體	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的試算表軟體 	 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國中校務行政系統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062A3FF9-ED66-D778-9423-167AEF5D32FB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56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47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846777" y="1415258"/>
            <a:ext cx="845438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下列哪一種軟體是客製化軟體？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微軟的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Oﬃce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系列軟體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SPSS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統計套裝軟體	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Google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的試算表軟體 	 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國中校務行政系統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062A3FF9-ED66-D778-9423-167AEF5D32FB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56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999B7BD-5469-25FD-7023-AB1F5C90631E}"/>
              </a:ext>
            </a:extLst>
          </p:cNvPr>
          <p:cNvSpPr/>
          <p:nvPr/>
        </p:nvSpPr>
        <p:spPr>
          <a:xfrm>
            <a:off x="1104384" y="5611021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關鍵字：應用軟體</a:t>
            </a: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1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89565" y="1180234"/>
            <a:ext cx="845438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下列哪一項敘述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不正確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系統整合是指將不同電腦硬體元件及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軟體整合在一起的過程。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一般來說，軟體的整合比較複雜。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一部電腦的硬體元件通常由不同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的製造業者提供。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同一部電腦的軟硬體元件通常由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同一家製造業者提供。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D493871C-E1AF-7EB1-5E21-D49FC292DA5F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57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16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6A1F979-A3C8-624D-80D9-56FB3A284199}"/>
              </a:ext>
            </a:extLst>
          </p:cNvPr>
          <p:cNvSpPr/>
          <p:nvPr/>
        </p:nvSpPr>
        <p:spPr>
          <a:xfrm>
            <a:off x="905487" y="5882073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關鍵字：資訊系統整合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="" xmlns:a16="http://schemas.microsoft.com/office/drawing/2014/main" id="{828919C5-019B-3343-BE69-4385C6A5CE12}"/>
              </a:ext>
            </a:extLst>
          </p:cNvPr>
          <p:cNvSpPr txBox="1">
            <a:spLocks/>
          </p:cNvSpPr>
          <p:nvPr/>
        </p:nvSpPr>
        <p:spPr>
          <a:xfrm>
            <a:off x="461021" y="1208810"/>
            <a:ext cx="8440092" cy="419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下列哪一項敘述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不正確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系統整合是指將不同電腦硬體元件及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軟體整合在一起的過程。 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一般來說，軟體的整合比較複雜。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一部電腦的硬體元件通常由不同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的製造業者提供。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同一部電腦的軟硬體元件通常由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同一家製造業者提供。 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33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0895" y="1586431"/>
            <a:ext cx="874221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支援服務業是指從事支援一般機關團體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或家庭個人其電腦及網路系統正常運作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的行業，下列哪一項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支援服務業？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辦公室或教室的網路系統建置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電腦系統定期維護與故障維修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圖書館線上借書與還書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軟硬體設備更新或升級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F36D115F-962F-7E48-9A12-CDF3EA23F927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51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0895" y="1586431"/>
            <a:ext cx="874221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支援服務業是指從事支援一般機關團體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或家庭個人其電腦及網路系統正常運作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的行業，下列哪一項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支援服務業？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辦公室或教室的網路系統建置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電腦系統定期維護與故障維修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圖書館線上借書與還書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軟硬體設備更新或升級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60982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A6B1955-7886-7C41-9E1D-3E68E3E1E4DE}"/>
              </a:ext>
            </a:extLst>
          </p:cNvPr>
          <p:cNvSpPr/>
          <p:nvPr/>
        </p:nvSpPr>
        <p:spPr>
          <a:xfrm>
            <a:off x="905487" y="5810633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關鍵字：支援服務業</a:t>
            </a: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84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0895" y="1586431"/>
            <a:ext cx="874221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電子商務是指使用各種電子工具或網路從事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的商務活動，下列哪一項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電子商務？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線上借書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線上購物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線上交易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電子支付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026A0BB7-94C9-F84E-AD5D-376F1A6CC5DC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3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0895" y="1586431"/>
            <a:ext cx="874221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電子商務是指使用各種電子工具或網路從事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的商務活動，下列哪一項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電子商務？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線上借書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線上購物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線上交易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電子支付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-14288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EDC1E18-4661-A746-AFAA-75BCD71BD63C}"/>
              </a:ext>
            </a:extLst>
          </p:cNvPr>
          <p:cNvSpPr/>
          <p:nvPr/>
        </p:nvSpPr>
        <p:spPr>
          <a:xfrm>
            <a:off x="905487" y="5796345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關鍵字：電子商務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BA3A69C1-850E-E647-B491-005DA3756529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42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92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0895" y="1586431"/>
            <a:ext cx="874221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在資訊及網路時代，要使社會更為和諧，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使用者更需加強下列哪一項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  <a:b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提升個人的資訊倫理素養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在社交網站儘量曝光增加知名度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儘量在網路貼文供人閱讀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對網路上的文章多加批評以引起討論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-14288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F2C0EDC1-F777-8547-9E31-1E0DF3C1184B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44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0895" y="1586431"/>
            <a:ext cx="874221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在資訊及網路時代，要使社會更為和諧，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使用者更需加強下列哪一項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  <a:b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提升個人的資訊倫理素養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在社交網站儘量曝光增加知名度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儘量在網路貼文供人閱讀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對網路上的文章多加批評以引起討論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770686" y="275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D983609-5F40-BB42-958C-E9B0D42E4179}"/>
              </a:ext>
            </a:extLst>
          </p:cNvPr>
          <p:cNvSpPr/>
          <p:nvPr/>
        </p:nvSpPr>
        <p:spPr>
          <a:xfrm>
            <a:off x="628902" y="5641341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資訊科技對人類社會的影響</a:t>
            </a: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80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電腦的函式庫會因不同需求進行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設計，所以屬於電腦軟體中的應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用軟體，並且為客製化軟體 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8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0895" y="1586431"/>
            <a:ext cx="8742210" cy="45000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ts val="38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財團法人臺灣網路資訊中心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TWNIC)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公布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8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《2020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臺灣網路報告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》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，其中上網率一項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8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為非偏鄉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(83.9%)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vs.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偏鄉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(69.8%)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，此現象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8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反映</a:t>
            </a:r>
            <a:r>
              <a:rPr lang="zh-TW" altLang="en-US" sz="32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臺灣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社會極需改善的是下列哪一項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  <a:b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提升工作效率與品質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38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縮短城鄉數位落差 </a:t>
            </a:r>
          </a:p>
          <a:p>
            <a:pPr marL="179387" indent="-358775">
              <a:lnSpc>
                <a:spcPts val="38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促使社會更為開放 </a:t>
            </a:r>
          </a:p>
          <a:p>
            <a:pPr marL="179387" indent="-358775">
              <a:lnSpc>
                <a:spcPts val="38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產生新的商業模式活絡了經濟  </a:t>
            </a:r>
          </a:p>
          <a:p>
            <a:pPr marL="179387" indent="-358775">
              <a:lnSpc>
                <a:spcPts val="38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70D7076-4EF8-264D-AF18-4C9CA4935EA1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64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0895" y="1586431"/>
            <a:ext cx="874221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財團法人臺灣網路資訊中心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TWNIC)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公布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《2020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臺灣網路報告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》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，其中上網率一項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為非偏鄉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(83.9%)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vs.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偏鄉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(69.8%)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，此現象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反映</a:t>
            </a:r>
            <a:r>
              <a:rPr lang="zh-TW" altLang="en-US" sz="32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臺灣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社會極需改善的是下列哪一項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  <a:b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提升工作效率與品質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縮短城鄉數位落差 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促使社會更為開放 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產生新的商業模式活絡了經濟 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25939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1778253-4497-9047-9759-C21FB0640441}"/>
              </a:ext>
            </a:extLst>
          </p:cNvPr>
          <p:cNvSpPr/>
          <p:nvPr/>
        </p:nvSpPr>
        <p:spPr>
          <a:xfrm>
            <a:off x="443164" y="5941376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資訊科技對人類社會的影響</a:t>
            </a: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53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98A8C0E7-5B71-E322-1322-99BF87DC242D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3" name="圓角矩形 2">
            <a:extLst>
              <a:ext uri="{FF2B5EF4-FFF2-40B4-BE49-F238E27FC236}">
                <a16:creationId xmlns="" xmlns:a16="http://schemas.microsoft.com/office/drawing/2014/main" id="{5632B5CE-12ED-F4AA-BCDC-96A32747A965}"/>
              </a:ext>
            </a:extLst>
          </p:cNvPr>
          <p:cNvSpPr/>
          <p:nvPr/>
        </p:nvSpPr>
        <p:spPr>
          <a:xfrm>
            <a:off x="304800" y="1661700"/>
            <a:ext cx="8492360" cy="4058753"/>
          </a:xfrm>
          <a:prstGeom prst="roundRect">
            <a:avLst/>
          </a:prstGeom>
          <a:solidFill>
            <a:srgbClr val="F9C8D7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920"/>
              </a:lnSpc>
            </a:pPr>
            <a:r>
              <a:rPr lang="zh-TW" altLang="en-US" sz="3200" b="1" dirty="0">
                <a:solidFill>
                  <a:schemeClr val="tx1"/>
                </a:solidFill>
              </a:rPr>
              <a:t>        隨著資訊科技發展，現今智慧型手機已成為幾乎每個人都有的科技產品，也越來越多遊戲公司投入研發 </a:t>
            </a:r>
            <a:r>
              <a:rPr lang="en" altLang="zh-TW" sz="3200" b="1" dirty="0">
                <a:solidFill>
                  <a:schemeClr val="tx1"/>
                </a:solidFill>
              </a:rPr>
              <a:t>App</a:t>
            </a:r>
            <a:r>
              <a:rPr lang="zh-TW" altLang="en" sz="3200" b="1" dirty="0">
                <a:solidFill>
                  <a:schemeClr val="tx1"/>
                </a:solidFill>
              </a:rPr>
              <a:t>，</a:t>
            </a:r>
            <a:r>
              <a:rPr lang="zh-TW" altLang="en-US" sz="3200" b="1" dirty="0">
                <a:solidFill>
                  <a:schemeClr val="tx1"/>
                </a:solidFill>
              </a:rPr>
              <a:t>搶占手機遊戲商機。</a:t>
            </a:r>
            <a:r>
              <a:rPr lang="zh-TW" altLang="en-US" sz="3200" b="1" u="sng" dirty="0">
                <a:solidFill>
                  <a:schemeClr val="tx1"/>
                </a:solidFill>
              </a:rPr>
              <a:t>吉霖</a:t>
            </a:r>
            <a:r>
              <a:rPr lang="zh-TW" altLang="en-US" sz="3200" b="1" dirty="0">
                <a:solidFill>
                  <a:schemeClr val="tx1"/>
                </a:solidFill>
              </a:rPr>
              <a:t>是一名工程師，與他人共同設計一款冒險遊戲 </a:t>
            </a:r>
            <a:r>
              <a:rPr lang="en" altLang="zh-TW" sz="3200" b="1" dirty="0">
                <a:solidFill>
                  <a:schemeClr val="tx1"/>
                </a:solidFill>
              </a:rPr>
              <a:t>App</a:t>
            </a:r>
            <a:r>
              <a:rPr lang="zh-TW" altLang="en" sz="3200" b="1" dirty="0">
                <a:solidFill>
                  <a:schemeClr val="tx1"/>
                </a:solidFill>
              </a:rPr>
              <a:t>，</a:t>
            </a:r>
            <a:r>
              <a:rPr lang="zh-TW" altLang="en-US" sz="3200" b="1" dirty="0">
                <a:solidFill>
                  <a:schemeClr val="tx1"/>
                </a:solidFill>
              </a:rPr>
              <a:t>並交由官方客服逐一進行測試後，再回報給</a:t>
            </a:r>
            <a:r>
              <a:rPr lang="zh-TW" altLang="en-US" sz="3200" b="1" u="sng" dirty="0">
                <a:solidFill>
                  <a:schemeClr val="tx1"/>
                </a:solidFill>
              </a:rPr>
              <a:t>吉霖</a:t>
            </a:r>
            <a:r>
              <a:rPr lang="zh-TW" altLang="en-US" sz="3200" b="1" dirty="0">
                <a:solidFill>
                  <a:schemeClr val="tx1"/>
                </a:solidFill>
              </a:rPr>
              <a:t>以進行修正。</a:t>
            </a: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58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5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="" xmlns:a16="http://schemas.microsoft.com/office/drawing/2014/main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509322" y="1495281"/>
            <a:ext cx="8125355" cy="296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手機的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App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是屬於軟體設計業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的哪一個類別？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系統軟體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應用軟體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手機軟體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程式軟體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06FB6910-1FB3-9C5A-E8D2-E34755BD4E92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15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="" xmlns:a16="http://schemas.microsoft.com/office/drawing/2014/main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351667" y="1511046"/>
            <a:ext cx="8125355" cy="296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根據冒險遊戲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App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的軟體類別，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下列哪一項軟體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不屬於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相同類別？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校務行政系統 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SPSS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統計軟體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Microsoft Windows 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Microsoft Oﬃce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06FB6910-1FB3-9C5A-E8D2-E34755BD4E92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79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="" xmlns:a16="http://schemas.microsoft.com/office/drawing/2014/main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351667" y="1511046"/>
            <a:ext cx="8125355" cy="296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在開發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App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之前，會先進行市場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調查，了解客戶對於遊戲的需求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與喜好，請問這個情況屬於軟體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開發中的哪一個歷程？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客戶需求分析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系統規畫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軟體測試與除錯 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程式設計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06FB6910-1FB3-9C5A-E8D2-E34755BD4E92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42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="" xmlns:a16="http://schemas.microsoft.com/office/drawing/2014/main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209777" y="1116908"/>
            <a:ext cx="8618913" cy="296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關於</a:t>
            </a:r>
            <a:r>
              <a:rPr lang="zh-TW" altLang="en-US" sz="36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吉霖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的工作性質， 下列哪一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項敘述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不正確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大部分採責任制，沒有固定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的工作時數。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通常需要團隊合作，一起完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成專案。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屬於軟體程式工程師。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大型的專案，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個月內都可以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完成。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06FB6910-1FB3-9C5A-E8D2-E34755BD4E92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4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00075" y="1264151"/>
            <a:ext cx="914400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請同學上網搜尋六個資訊產業（硬體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製造、軟體設計、網路通訊、系統整合、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支援服務、電子商務）的相關工作，找出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各產業中你最喜歡的兩個職務，並說明這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些工作的內容與技能需求？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E58E633E-A483-6D4B-BD1E-55DB92EB9C22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59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6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333883"/>
            <a:ext cx="914400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62F37B2-D9CE-3943-9E02-3E9F1A79C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970395"/>
            <a:ext cx="8828087" cy="589364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59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333883"/>
            <a:ext cx="914400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56BE30BA-1926-AE4C-9BF2-ADCA359EA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333883"/>
            <a:ext cx="8648700" cy="46482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5B06DCE4-7892-DC8B-F876-6B3AB6653846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60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60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5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電腦的函式庫會因不同需求進行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設計，所以屬於電腦軟體中的應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用軟體，並且為客製化軟體 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6FFB04E6-BD86-2EFD-C724-B73DE812B765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22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-70484" y="1505592"/>
            <a:ext cx="914400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請依照你所搜尋的兩個職務中，選出最想擔任的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職務，並回答下列問題。 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你想擔任的職務是：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通訊軟體工程師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選擇此職務的原因 ：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         因為每天都會使用到通訊軟體，希望可以自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己設計與研發，讓功能更齊全且穩定，結合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多個功能就能省去安裝一些 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App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了。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20087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5F6DB7D7-65D4-5947-B574-1D7B78E1E7A0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60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60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63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32462" y="1477017"/>
            <a:ext cx="914400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若以這個職務為目標，你還可以做什麼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努力與規畫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: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1.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學習程式，如更進階的 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Python</a:t>
            </a:r>
            <a:r>
              <a:rPr lang="zh-TW" altLang="en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、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    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C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語言等。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　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2.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未來就讀相關科系。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　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3.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多接觸、使用各款通訊軟體，了解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    其優、缺點。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20087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A95DBA4C-42D7-6E4D-9F16-C60752BB1F83}"/>
              </a:ext>
            </a:extLst>
          </p:cNvPr>
          <p:cNvSpPr txBox="1"/>
          <p:nvPr/>
        </p:nvSpPr>
        <p:spPr>
          <a:xfrm>
            <a:off x="4229391" y="6437719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60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60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94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通常軟體開發與設計很複雜，因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此較大型或複雜的案件需要團隊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分工來完成任務。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36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通常軟體開發與設計很複雜，因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此較大型或複雜的案件需要團隊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分工來完成任務。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45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隨著資訊科技的發展，目前行動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電話已發展到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網路的應用，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因此行動電話屬於無線通訊設備。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94181" y="1600719"/>
            <a:ext cx="836403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隨著資訊科技的發展，目前行動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電話已發展到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網路的應用，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因此行動電話屬於無線通訊設備。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C6609E04-B16D-0EDD-9819-6591CB9BF5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55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2663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5326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91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8348</TotalTime>
  <Words>1131</Words>
  <Application>Microsoft Office PowerPoint</Application>
  <PresentationFormat>如螢幕大小 (4:3)</PresentationFormat>
  <Paragraphs>405</Paragraphs>
  <Slides>51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0" baseType="lpstr">
      <vt:lpstr>Arial Unicode MS</vt:lpstr>
      <vt:lpstr>Helvetica Neue</vt:lpstr>
      <vt:lpstr>微軟正黑體</vt:lpstr>
      <vt:lpstr>微軟正黑體</vt:lpstr>
      <vt:lpstr>Arial</vt:lpstr>
      <vt:lpstr>Calibri</vt:lpstr>
      <vt:lpstr>Garamond</vt:lpstr>
      <vt:lpstr>Microsoft Tai Le</vt:lpstr>
      <vt:lpstr>自訂設計</vt:lpstr>
      <vt:lpstr>PowerPoint 簡報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選擇題</vt:lpstr>
      <vt:lpstr>素養題</vt:lpstr>
      <vt:lpstr>素養題</vt:lpstr>
      <vt:lpstr>素養題</vt:lpstr>
      <vt:lpstr>素養題</vt:lpstr>
      <vt:lpstr>素養題</vt:lpstr>
      <vt:lpstr>小組討論</vt:lpstr>
      <vt:lpstr>小組討論</vt:lpstr>
      <vt:lpstr>小組討論</vt:lpstr>
      <vt:lpstr>小組討論</vt:lpstr>
      <vt:lpstr>小組討論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HL</cp:lastModifiedBy>
  <cp:revision>346</cp:revision>
  <cp:lastPrinted>2020-12-09T06:19:55Z</cp:lastPrinted>
  <dcterms:modified xsi:type="dcterms:W3CDTF">2023-12-08T08:44:18Z</dcterms:modified>
</cp:coreProperties>
</file>