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54" r:id="rId1"/>
  </p:sldMasterIdLst>
  <p:notesMasterIdLst>
    <p:notesMasterId r:id="rId58"/>
  </p:notesMasterIdLst>
  <p:sldIdLst>
    <p:sldId id="270" r:id="rId2"/>
    <p:sldId id="472" r:id="rId3"/>
    <p:sldId id="449" r:id="rId4"/>
    <p:sldId id="470" r:id="rId5"/>
    <p:sldId id="473" r:id="rId6"/>
    <p:sldId id="474" r:id="rId7"/>
    <p:sldId id="475" r:id="rId8"/>
    <p:sldId id="477" r:id="rId9"/>
    <p:sldId id="476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301" r:id="rId23"/>
    <p:sldId id="436" r:id="rId24"/>
    <p:sldId id="353" r:id="rId25"/>
    <p:sldId id="437" r:id="rId26"/>
    <p:sldId id="354" r:id="rId27"/>
    <p:sldId id="438" r:id="rId28"/>
    <p:sldId id="357" r:id="rId29"/>
    <p:sldId id="439" r:id="rId30"/>
    <p:sldId id="388" r:id="rId31"/>
    <p:sldId id="440" r:id="rId32"/>
    <p:sldId id="390" r:id="rId33"/>
    <p:sldId id="441" r:id="rId34"/>
    <p:sldId id="393" r:id="rId35"/>
    <p:sldId id="442" r:id="rId36"/>
    <p:sldId id="429" r:id="rId37"/>
    <p:sldId id="443" r:id="rId38"/>
    <p:sldId id="431" r:id="rId39"/>
    <p:sldId id="444" r:id="rId40"/>
    <p:sldId id="490" r:id="rId41"/>
    <p:sldId id="491" r:id="rId42"/>
    <p:sldId id="495" r:id="rId43"/>
    <p:sldId id="493" r:id="rId44"/>
    <p:sldId id="496" r:id="rId45"/>
    <p:sldId id="497" r:id="rId46"/>
    <p:sldId id="498" r:id="rId47"/>
    <p:sldId id="499" r:id="rId48"/>
    <p:sldId id="500" r:id="rId49"/>
    <p:sldId id="400" r:id="rId50"/>
    <p:sldId id="502" r:id="rId51"/>
    <p:sldId id="501" r:id="rId52"/>
    <p:sldId id="446" r:id="rId53"/>
    <p:sldId id="448" r:id="rId54"/>
    <p:sldId id="447" r:id="rId55"/>
    <p:sldId id="435" r:id="rId56"/>
    <p:sldId id="402" r:id="rId5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FF1CB8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99" autoAdjust="0"/>
    <p:restoredTop sz="94291"/>
  </p:normalViewPr>
  <p:slideViewPr>
    <p:cSldViewPr snapToGrid="0" snapToObjects="1">
      <p:cViewPr varScale="1">
        <p:scale>
          <a:sx n="68" d="100"/>
          <a:sy n="68" d="100"/>
        </p:scale>
        <p:origin x="62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9690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228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5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>
            <a:extLst>
              <a:ext uri="{FF2B5EF4-FFF2-40B4-BE49-F238E27FC236}">
                <a16:creationId xmlns:a16="http://schemas.microsoft.com/office/drawing/2014/main" xmlns="" id="{E0C4BEB6-2102-4845-AB45-8C8E3BB5C5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72665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BAA96517-6A71-334F-9DD0-F055D645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3C32DD58-9901-DE41-8063-4E26E5CB2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7B0BB71-F03F-7E41-8EFB-60DDC0E7A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EE6B0B7-BFA9-7E4D-BC2B-BF94EC036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2D5DDA0-C1FF-4845-99AB-B43B19F2B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1F02-FD3D-A443-9C1D-CDC1AFB2EDF7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319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>
            <a:extLst>
              <a:ext uri="{FF2B5EF4-FFF2-40B4-BE49-F238E27FC236}">
                <a16:creationId xmlns:a16="http://schemas.microsoft.com/office/drawing/2014/main" xmlns="" id="{E521D930-98F0-9F4D-9633-FDCF87F69C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5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97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5617" y="1774030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ASCII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編碼系統只能將英文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字母、阿拉伯數字或常用符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號轉換成二進位碼。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92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5617" y="1774030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ASCII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編碼系統只能將英文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字母、阿拉伯數字或常用符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號轉換成二進位碼。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032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5617" y="1774030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物體振動能發出聲音，不同的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物體振動則會產生不同聲音，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但每種聲音不一定都能被人耳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聽到。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624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5617" y="1774030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物體振動能發出聲音，不同的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物體振動則會產生不同聲音，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但每種聲音不一定都能被人耳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聽到。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32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08481" y="1788318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聲音三要素包含響度、 音調及音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色， 其中音調是指聲音的高低，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當聲音越高，代表振幅越大。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568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08481" y="1788318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聲音三要素包含響度、 音調及音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色， 其中音調是指聲音的高低，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當聲音越高，代表振幅越大。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37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08481" y="1788318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聲音進行數位化時，取樣頻率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越低，存下來的聲音也就越精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緻，因此只要低取樣頻率，聲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音可以很輕易的被還原到一模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一樣。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75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08481" y="1788318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聲音進行數位化時，取樣頻率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越低，存下來的聲音也就越精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緻，因此只要低取樣頻率，聲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音可以很輕易的被還原到一模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一樣。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134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23727" y="1805561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將影像放大，可以發現是由許多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相同小色塊所組成，每一個色塊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就稱為像素。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378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23727" y="1805561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將影像放大，可以發現是由許多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相同小色塊所組成，每一個色塊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就稱為像素。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05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5617" y="1774030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數位化是把非數位化的資料，轉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換成電腦所能識別的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0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與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，電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腦才能進行處理。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109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23727" y="1600719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常見的影像量化，有使用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位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元、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位元和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24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位元等色彩模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式，若是使用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位元代表只能表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達兩種不同顏色。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74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23727" y="1600719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常見的影像量化，有使用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位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元、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位元和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24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位元等色彩模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式，若是使用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位元代表只能表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  達兩種不同顏色。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460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07819" y="1686310"/>
            <a:ext cx="875607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4962" indent="-514350">
              <a:spcBef>
                <a:spcPts val="800"/>
              </a:spcBef>
              <a:buFont typeface="Arial" panose="020B0604020202020204" pitchFamily="34" charset="0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下列哪一項是類比產品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錄音帶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MP3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隨身聽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CD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光碟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直播影音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54514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5D062804-7361-11AE-3C0A-00DCC1FCC05E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48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293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07819" y="1686310"/>
            <a:ext cx="875607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4962" indent="-514350">
              <a:spcBef>
                <a:spcPts val="800"/>
              </a:spcBef>
              <a:buFont typeface="Arial" panose="020B0604020202020204" pitchFamily="34" charset="0"/>
              <a:buAutoNum type="arabicPeriod"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下列哪一項是類比產品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錄音帶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MP3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隨身聽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CD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光碟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 Unicode MS"/>
              </a:rPr>
              <a:t>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直播影音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FA5B2A0-92E2-9A43-9BA9-2F40CE23076A}"/>
              </a:ext>
            </a:extLst>
          </p:cNvPr>
          <p:cNvSpPr/>
          <p:nvPr/>
        </p:nvSpPr>
        <p:spPr>
          <a:xfrm>
            <a:off x="905487" y="5882073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關鍵字：數位訊號與類比訊號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F7CDCA99-91F9-5E7A-1D6B-1D380B957D6E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報 告 大 綱"/>
          <p:cNvSpPr txBox="1">
            <a:spLocks/>
          </p:cNvSpPr>
          <p:nvPr/>
        </p:nvSpPr>
        <p:spPr>
          <a:xfrm>
            <a:off x="2054514" y="0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865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下列哪一項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不是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數位產品？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MP3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隨身聽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數位相機的照片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YouTube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的影音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晚會活動的錄影帶</a:t>
            </a:r>
            <a:endParaRPr lang="zh-TW" altLang="en-US" sz="3200" dirty="0"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dirty="0"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CFF3CF71-C1B4-A44C-C1FB-DA4228CACE01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報 告 大 綱"/>
          <p:cNvSpPr txBox="1">
            <a:spLocks/>
          </p:cNvSpPr>
          <p:nvPr/>
        </p:nvSpPr>
        <p:spPr>
          <a:xfrm>
            <a:off x="2054514" y="0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774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400322" y="1686310"/>
            <a:ext cx="83433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下列哪一項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不是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數位產品？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MP3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隨身聽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數位相機的照片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YouTube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的影音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晚會活動的錄影帶</a:t>
            </a:r>
            <a:endParaRPr lang="zh-TW" altLang="en-US" sz="3200" dirty="0">
              <a:solidFill>
                <a:srgbClr val="C00000"/>
              </a:solidFill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dirty="0"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SzTx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0DF8B05-78BF-384E-9066-0C0AB2457128}"/>
              </a:ext>
            </a:extLst>
          </p:cNvPr>
          <p:cNvSpPr/>
          <p:nvPr/>
        </p:nvSpPr>
        <p:spPr>
          <a:xfrm>
            <a:off x="905487" y="5882073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關鍵字：數位訊號與類比訊號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AABBC25A-5EEE-6A12-F8A0-E097CF2225C9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報 告 大 綱"/>
          <p:cNvSpPr txBox="1">
            <a:spLocks/>
          </p:cNvSpPr>
          <p:nvPr/>
        </p:nvSpPr>
        <p:spPr>
          <a:xfrm>
            <a:off x="2054514" y="0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613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817053" y="1849667"/>
            <a:ext cx="7684010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下列哪一項是二進位數字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1111</a:t>
            </a:r>
            <a:r>
              <a:rPr lang="en-US" altLang="zh-TW" sz="3200" b="1" baseline="-25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2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轉換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成十進位數字的對應值？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12</a:t>
            </a:r>
            <a:r>
              <a:rPr lang="en-US" altLang="zh-TW" sz="3200" b="1" baseline="-25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13</a:t>
            </a:r>
            <a:r>
              <a:rPr lang="en-US" altLang="zh-TW" sz="3200" b="1" baseline="-25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14</a:t>
            </a:r>
            <a:r>
              <a:rPr lang="en-US" altLang="zh-TW" sz="3200" b="1" baseline="-25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15</a:t>
            </a:r>
            <a:r>
              <a:rPr lang="en-US" altLang="zh-TW" sz="3200" b="1" baseline="-25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26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1EB3F21-54A5-9760-39F3-276D47F25F80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報 告 大 綱"/>
          <p:cNvSpPr txBox="1">
            <a:spLocks/>
          </p:cNvSpPr>
          <p:nvPr/>
        </p:nvSpPr>
        <p:spPr>
          <a:xfrm>
            <a:off x="2054514" y="0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037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817053" y="1849667"/>
            <a:ext cx="7741160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下列哪一項是二進位數字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1111</a:t>
            </a:r>
            <a:r>
              <a:rPr lang="en-US" altLang="zh-TW" sz="3200" b="1" baseline="-25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2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轉換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成十進位數字的對應值？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2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12</a:t>
            </a:r>
            <a:r>
              <a:rPr lang="en-US" altLang="zh-TW" sz="3200" b="1" baseline="-25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13</a:t>
            </a:r>
            <a:r>
              <a:rPr lang="en-US" altLang="zh-TW" sz="3200" b="1" baseline="-25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14</a:t>
            </a:r>
            <a:r>
              <a:rPr lang="en-US" altLang="zh-TW" sz="3200" b="1" baseline="-25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15</a:t>
            </a:r>
            <a:r>
              <a:rPr lang="en-US" altLang="zh-TW" sz="3200" b="1" baseline="-250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26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2B7F585-B00E-C346-8AE6-586487EA8059}"/>
              </a:ext>
            </a:extLst>
          </p:cNvPr>
          <p:cNvSpPr/>
          <p:nvPr/>
        </p:nvSpPr>
        <p:spPr>
          <a:xfrm>
            <a:off x="905487" y="5882073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關鍵字：二進位轉換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3C75C2D2-B737-2FCD-4054-6A67E4F405D7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報 告 大 綱"/>
          <p:cNvSpPr txBox="1">
            <a:spLocks/>
          </p:cNvSpPr>
          <p:nvPr/>
        </p:nvSpPr>
        <p:spPr>
          <a:xfrm>
            <a:off x="2054514" y="0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910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831273" y="1586431"/>
            <a:ext cx="7370618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下列哪一項是十進位數字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</a:t>
            </a:r>
            <a:r>
              <a:rPr lang="en-US" altLang="zh-TW" sz="3200" b="1" baseline="-25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轉換成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二進位數字的對應值？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0110</a:t>
            </a:r>
            <a:r>
              <a:rPr lang="en-US" altLang="zh-TW" sz="3000" b="1" baseline="-25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 0111</a:t>
            </a:r>
            <a:r>
              <a:rPr lang="en-US" altLang="zh-TW" sz="3000" b="1" baseline="-25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 1000</a:t>
            </a:r>
            <a:r>
              <a:rPr lang="en-US" altLang="zh-TW" sz="3000" b="1" baseline="-25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 1001</a:t>
            </a:r>
            <a:r>
              <a:rPr lang="en-US" altLang="zh-TW" sz="3000" b="1" baseline="-25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14B08714-DF89-50D0-12D1-E3FF602BDE5C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報 告 大 綱"/>
          <p:cNvSpPr txBox="1">
            <a:spLocks/>
          </p:cNvSpPr>
          <p:nvPr/>
        </p:nvSpPr>
        <p:spPr>
          <a:xfrm>
            <a:off x="2054514" y="0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457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831273" y="1586431"/>
            <a:ext cx="7370618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下列哪一項是十進位數字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</a:t>
            </a:r>
            <a:r>
              <a:rPr lang="en-US" altLang="zh-TW" sz="3200" b="1" baseline="-25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轉換成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二進位數字的對應值？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0110</a:t>
            </a:r>
            <a:r>
              <a:rPr lang="en-US" altLang="zh-TW" sz="3000" b="1" baseline="-25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 0111</a:t>
            </a:r>
            <a:r>
              <a:rPr lang="en-US" altLang="zh-TW" sz="3000" b="1" baseline="-25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</a:t>
            </a:r>
            <a:r>
              <a:rPr lang="en-US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 1000</a:t>
            </a:r>
            <a:r>
              <a:rPr lang="en-US" altLang="zh-TW" sz="3000" b="1" baseline="-250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endParaRPr lang="zh-TW" altLang="en-US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 1001</a:t>
            </a:r>
            <a:r>
              <a:rPr lang="en-US" altLang="zh-TW" sz="3000" b="1" baseline="-250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7A0CDDF3-5DD1-5544-A81D-C22C36AB4AEA}"/>
              </a:ext>
            </a:extLst>
          </p:cNvPr>
          <p:cNvSpPr/>
          <p:nvPr/>
        </p:nvSpPr>
        <p:spPr>
          <a:xfrm>
            <a:off x="905487" y="5882073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關鍵字：二進位轉換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FCE38C37-C22E-3B11-6B2C-AD766D44DB13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報 告 大 綱"/>
          <p:cNvSpPr txBox="1">
            <a:spLocks/>
          </p:cNvSpPr>
          <p:nvPr/>
        </p:nvSpPr>
        <p:spPr>
          <a:xfrm>
            <a:off x="2054514" y="0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662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5617" y="1774030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數位化是把非數位化的資料，轉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換成電腦所能識別的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0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與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，電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腦才能進行處理。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48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89565" y="1180234"/>
            <a:ext cx="9144000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請利用課本第 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154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頁查表，下列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哪一項是文字「九」的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Big-5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碼？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A2B8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A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445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FF19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 err="1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4E5D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0F0E5D8A-F856-CA21-1216-CFFB2D597620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報 告 大 綱"/>
          <p:cNvSpPr txBox="1">
            <a:spLocks/>
          </p:cNvSpPr>
          <p:nvPr/>
        </p:nvSpPr>
        <p:spPr>
          <a:xfrm>
            <a:off x="2054514" y="0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16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89565" y="1180234"/>
            <a:ext cx="9144000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請利用課本第 </a:t>
            </a:r>
            <a:r>
              <a:rPr lang="en-US" altLang="zh-TW" sz="32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154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頁查表，下列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哪一項是文字「九」的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Big-5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碼？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A2B8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A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445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FF19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4E5D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BB65458-7571-EA49-A864-A7BC7516FC72}"/>
              </a:ext>
            </a:extLst>
          </p:cNvPr>
          <p:cNvSpPr/>
          <p:nvPr/>
        </p:nvSpPr>
        <p:spPr>
          <a:xfrm>
            <a:off x="1085597" y="5677766"/>
            <a:ext cx="4330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Big-5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大五碼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EAD5F71-0BF3-9F44-B9C8-F8D3F93D3FFB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48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8" name="報 告 大 綱"/>
          <p:cNvSpPr txBox="1">
            <a:spLocks/>
          </p:cNvSpPr>
          <p:nvPr/>
        </p:nvSpPr>
        <p:spPr>
          <a:xfrm>
            <a:off x="2054514" y="0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48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32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04808" y="1111468"/>
            <a:ext cx="8575956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Hz</a:t>
            </a:r>
            <a:r>
              <a:rPr lang="zh-TW" altLang="en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（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赫茲）是國際單位制中，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頻率的單位，表示每一秒週期性事件發生的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次數頻率，下列哪一項敘述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不正確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聲音的取樣是在類比聲音固定的時間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間隔，取出音波訊號。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聲音的取樣是在類比聲音隨機的時間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間隔，取出音波訊號。     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每秒取樣的次數稱為取樣頻率。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取樣的樣本數愈多，就會更接近原來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的聲音源。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186F9BC5-5F3D-F441-9F9D-193DF330F092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49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報 告 大 綱"/>
          <p:cNvSpPr txBox="1">
            <a:spLocks/>
          </p:cNvSpPr>
          <p:nvPr/>
        </p:nvSpPr>
        <p:spPr>
          <a:xfrm>
            <a:off x="2054514" y="0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58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17A8BE0-BA42-C444-8036-D5480815680B}"/>
              </a:ext>
            </a:extLst>
          </p:cNvPr>
          <p:cNvSpPr/>
          <p:nvPr/>
        </p:nvSpPr>
        <p:spPr>
          <a:xfrm>
            <a:off x="1771403" y="6150560"/>
            <a:ext cx="4099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Hz</a:t>
            </a:r>
            <a:r>
              <a:rPr lang="zh-TW" altLang="en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（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赫茲）</a:t>
            </a:r>
          </a:p>
        </p:txBody>
      </p:sp>
      <p:sp>
        <p:nvSpPr>
          <p:cNvPr id="2" name="◎ 電腦輔助學習趨勢…">
            <a:extLst>
              <a:ext uri="{FF2B5EF4-FFF2-40B4-BE49-F238E27FC236}">
                <a16:creationId xmlns:a16="http://schemas.microsoft.com/office/drawing/2014/main" xmlns="" id="{477FE108-753E-7EEF-C7D9-BAAE56FB2859}"/>
              </a:ext>
            </a:extLst>
          </p:cNvPr>
          <p:cNvSpPr txBox="1">
            <a:spLocks/>
          </p:cNvSpPr>
          <p:nvPr/>
        </p:nvSpPr>
        <p:spPr>
          <a:xfrm>
            <a:off x="304808" y="1097973"/>
            <a:ext cx="8575956" cy="4195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Hz</a:t>
            </a:r>
            <a:r>
              <a:rPr lang="zh-TW" altLang="en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（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赫茲）是國際單位制中，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頻率的單位，表示每一秒週期性事件發生的 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次數頻率，下列哪一項敘述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不正確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?</a:t>
            </a: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聲音的取樣是在類比聲音固定的時間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間隔，取出音波訊號。 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聲音的取樣是在類比聲音隨機的時間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間隔，取出音波訊號。      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每秒取樣的次數稱為取樣頻率。 </a:t>
            </a: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取樣的樣本數愈多，就會更接近原來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的聲音源。 </a:t>
            </a: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</a:p>
        </p:txBody>
      </p:sp>
      <p:sp>
        <p:nvSpPr>
          <p:cNvPr id="6" name="報 告 大 綱"/>
          <p:cNvSpPr txBox="1">
            <a:spLocks/>
          </p:cNvSpPr>
          <p:nvPr/>
        </p:nvSpPr>
        <p:spPr>
          <a:xfrm>
            <a:off x="2054514" y="0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7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01314" y="1505901"/>
            <a:ext cx="9499885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有關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Audacity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的敘述，下列哪一項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不正確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？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一個數位音訊編輯軟體 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一個開源碼的自由軟體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這個軟體可以錄音或是編輯音訊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聲音不能直接匯出常用的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MP3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格式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758EA312-0F32-ADF5-55E9-C3DE8367A2EB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49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報 告 大 綱"/>
          <p:cNvSpPr txBox="1">
            <a:spLocks/>
          </p:cNvSpPr>
          <p:nvPr/>
        </p:nvSpPr>
        <p:spPr>
          <a:xfrm>
            <a:off x="2054514" y="0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51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87919" y="1543728"/>
            <a:ext cx="9099835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7.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有關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Audacity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的敘述，下列哪一項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不正確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？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一個數位音訊編輯軟體 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一個開源碼的自由軟體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這個軟體可以錄音或是編輯音訊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聲音不能直接匯出常用的 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MP3 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格式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FD63A30-D378-EF43-BABD-A4F7C84B4353}"/>
              </a:ext>
            </a:extLst>
          </p:cNvPr>
          <p:cNvSpPr/>
          <p:nvPr/>
        </p:nvSpPr>
        <p:spPr>
          <a:xfrm>
            <a:off x="1085597" y="5390539"/>
            <a:ext cx="3680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Audacity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64BA4B3D-7A21-AC47-08CB-812E18F24F2E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49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報 告 大 綱"/>
          <p:cNvSpPr txBox="1">
            <a:spLocks/>
          </p:cNvSpPr>
          <p:nvPr/>
        </p:nvSpPr>
        <p:spPr>
          <a:xfrm>
            <a:off x="2054514" y="0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61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31621" y="1946649"/>
            <a:ext cx="9358741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不須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數位化就可以在網路上播放？    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由聲帶振動產生的歌聲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由拉弦振動所產生的琴聲 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由打鼓振動所產生的鼓聲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播放影音平臺的影片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686F3C78-87DF-37C2-50B8-14D53A991BC7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49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報 告 大 綱"/>
          <p:cNvSpPr txBox="1">
            <a:spLocks/>
          </p:cNvSpPr>
          <p:nvPr/>
        </p:nvSpPr>
        <p:spPr>
          <a:xfrm>
            <a:off x="2054514" y="0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43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31621" y="1946649"/>
            <a:ext cx="9358741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不須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數位化就可以在網路上播放？    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由聲帶振動產生的歌聲  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由拉弦振動所產生的琴聲 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由打鼓振動所產生的鼓聲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播放影音平臺的影片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C25D11B-BF41-FB44-BF98-E4FFAB031879}"/>
              </a:ext>
            </a:extLst>
          </p:cNvPr>
          <p:cNvSpPr/>
          <p:nvPr/>
        </p:nvSpPr>
        <p:spPr>
          <a:xfrm>
            <a:off x="1014160" y="5440481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關鍵字：數位資料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32C8E-9F98-33F2-3D59-91459D304D85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49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報 告 大 綱"/>
          <p:cNvSpPr txBox="1">
            <a:spLocks/>
          </p:cNvSpPr>
          <p:nvPr/>
        </p:nvSpPr>
        <p:spPr>
          <a:xfrm>
            <a:off x="2054514" y="0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855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108372" y="1700688"/>
            <a:ext cx="6539337" cy="34566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下列哪一項為色光三原色？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/>
            </a:r>
            <a:b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紅、綠、藍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紅、綠、白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紫、綠、藍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紅、黑、藍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606BFA0-2100-4F61-A615-A4865A1FD29A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49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報 告 大 綱"/>
          <p:cNvSpPr txBox="1">
            <a:spLocks/>
          </p:cNvSpPr>
          <p:nvPr/>
        </p:nvSpPr>
        <p:spPr>
          <a:xfrm>
            <a:off x="2054514" y="0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444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108372" y="1700688"/>
            <a:ext cx="6539337" cy="34566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9.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下列哪一項為色光三原色？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/>
            </a:r>
            <a:b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</a:b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紅、綠、藍 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紅、綠、白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紫、綠、藍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紅、黑、藍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7EB0809-595A-9244-BAC2-954DBF941C40}"/>
              </a:ext>
            </a:extLst>
          </p:cNvPr>
          <p:cNvSpPr/>
          <p:nvPr/>
        </p:nvSpPr>
        <p:spPr>
          <a:xfrm>
            <a:off x="1108372" y="5581939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關鍵字：光的三原色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BCDAFF0-C599-5E1D-4B22-454D7463D39B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49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報 告 大 綱"/>
          <p:cNvSpPr txBox="1">
            <a:spLocks/>
          </p:cNvSpPr>
          <p:nvPr/>
        </p:nvSpPr>
        <p:spPr>
          <a:xfrm>
            <a:off x="2054514" y="0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046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08481" y="1788318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現代的電腦多媒體，在處理資料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時，會採用類比訊號進行識別、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儲存與處理。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88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17346" y="1609365"/>
            <a:ext cx="9358741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有關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Canva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軟體的敘述，下列哪一項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不正確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？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一個線上平面設計軟體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可以設計簡報和海報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無法編輯影音檔案 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可以與他人共同編輯作品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32C8E-9F98-33F2-3D59-91459D304D85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49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報 告 大 綱"/>
          <p:cNvSpPr txBox="1">
            <a:spLocks/>
          </p:cNvSpPr>
          <p:nvPr/>
        </p:nvSpPr>
        <p:spPr>
          <a:xfrm>
            <a:off x="2054514" y="0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154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17346" y="1609365"/>
            <a:ext cx="9358741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有關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Canva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軟體的敘述，下列哪一項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不正確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？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一個線上平面設計軟體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可以設計簡報和海報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(C)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無法編輯影音檔案 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可以與他人共同編輯作品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C25D11B-BF41-FB44-BF98-E4FFAB031879}"/>
              </a:ext>
            </a:extLst>
          </p:cNvPr>
          <p:cNvSpPr/>
          <p:nvPr/>
        </p:nvSpPr>
        <p:spPr>
          <a:xfrm>
            <a:off x="1014160" y="5440481"/>
            <a:ext cx="3042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7" indent="-358775">
              <a:spcBef>
                <a:spcPts val="800"/>
              </a:spcBef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關鍵字：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Canva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48132C8E-9F98-33F2-3D59-91459D304D85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49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報 告 大 綱"/>
          <p:cNvSpPr txBox="1">
            <a:spLocks/>
          </p:cNvSpPr>
          <p:nvPr/>
        </p:nvSpPr>
        <p:spPr>
          <a:xfrm>
            <a:off x="2054514" y="0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選擇題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49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745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457610" y="-23256"/>
            <a:ext cx="3317586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3" name="圓角矩形 2">
            <a:extLst>
              <a:ext uri="{FF2B5EF4-FFF2-40B4-BE49-F238E27FC236}">
                <a16:creationId xmlns:a16="http://schemas.microsoft.com/office/drawing/2014/main" xmlns="" id="{5632B5CE-12ED-F4AA-BCDC-96A32747A965}"/>
              </a:ext>
            </a:extLst>
          </p:cNvPr>
          <p:cNvSpPr/>
          <p:nvPr/>
        </p:nvSpPr>
        <p:spPr>
          <a:xfrm>
            <a:off x="304799" y="1071564"/>
            <a:ext cx="8632677" cy="51577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920"/>
              </a:lnSpc>
            </a:pPr>
            <a:r>
              <a:rPr lang="zh-TW" altLang="en-US" sz="2700" b="1" dirty="0">
                <a:solidFill>
                  <a:schemeClr val="tx1"/>
                </a:solidFill>
              </a:rPr>
              <a:t>      </a:t>
            </a:r>
            <a:r>
              <a:rPr lang="zh-TW" altLang="en-US" sz="2700" b="1" u="sng" dirty="0">
                <a:solidFill>
                  <a:schemeClr val="tx1"/>
                </a:solidFill>
              </a:rPr>
              <a:t>杉木</a:t>
            </a:r>
            <a:r>
              <a:rPr lang="zh-TW" altLang="en-US" sz="2700" b="1" dirty="0">
                <a:solidFill>
                  <a:schemeClr val="tx1"/>
                </a:solidFill>
              </a:rPr>
              <a:t>跟</a:t>
            </a:r>
            <a:r>
              <a:rPr lang="zh-TW" altLang="en-US" sz="2700" b="1" u="sng" dirty="0">
                <a:solidFill>
                  <a:schemeClr val="tx1"/>
                </a:solidFill>
              </a:rPr>
              <a:t>嵐云</a:t>
            </a:r>
            <a:r>
              <a:rPr lang="zh-TW" altLang="en-US" sz="2700" b="1" dirty="0">
                <a:solidFill>
                  <a:schemeClr val="tx1"/>
                </a:solidFill>
              </a:rPr>
              <a:t>是志趣相投的好朋友，非常著迷</a:t>
            </a:r>
            <a:endParaRPr lang="en-US" altLang="zh-TW" sz="2700" b="1" dirty="0">
              <a:solidFill>
                <a:schemeClr val="tx1"/>
              </a:solidFill>
            </a:endParaRPr>
          </a:p>
          <a:p>
            <a:pPr>
              <a:lnSpc>
                <a:spcPts val="3920"/>
              </a:lnSpc>
            </a:pPr>
            <a:r>
              <a:rPr lang="zh-TW" altLang="en-US" sz="2700" b="1" dirty="0">
                <a:solidFill>
                  <a:schemeClr val="tx1"/>
                </a:solidFill>
              </a:rPr>
              <a:t>密碼暗號，因此他們發明了一款黑白泡泡密 碼，作為彼此聯絡的方式，密碼表如下，請回答下列問題。</a:t>
            </a:r>
            <a:endParaRPr lang="en-US" altLang="zh-TW" sz="2700" b="1" dirty="0">
              <a:solidFill>
                <a:schemeClr val="tx1"/>
              </a:solidFill>
            </a:endParaRPr>
          </a:p>
          <a:p>
            <a:pPr>
              <a:lnSpc>
                <a:spcPts val="5920"/>
              </a:lnSpc>
            </a:pPr>
            <a:endParaRPr lang="en-US" altLang="zh-TW" sz="2800" b="1" dirty="0">
              <a:solidFill>
                <a:schemeClr val="tx1"/>
              </a:solidFill>
            </a:endParaRPr>
          </a:p>
          <a:p>
            <a:pPr>
              <a:lnSpc>
                <a:spcPts val="5920"/>
              </a:lnSpc>
            </a:pPr>
            <a:r>
              <a:rPr lang="zh-TW" altLang="en-US" sz="2800" b="1" dirty="0">
                <a:solidFill>
                  <a:schemeClr val="tx1"/>
                </a:solidFill>
              </a:rPr>
              <a:t>     </a:t>
            </a:r>
            <a:endParaRPr lang="en-US" altLang="zh-TW" sz="2800" b="1" dirty="0">
              <a:solidFill>
                <a:schemeClr val="tx1"/>
              </a:solidFill>
            </a:endParaRPr>
          </a:p>
          <a:p>
            <a:pPr>
              <a:lnSpc>
                <a:spcPts val="5920"/>
              </a:lnSpc>
            </a:pPr>
            <a:endParaRPr lang="en-US" altLang="zh-TW" sz="2800" b="1" dirty="0">
              <a:solidFill>
                <a:schemeClr val="tx1"/>
              </a:solidFill>
            </a:endParaRPr>
          </a:p>
          <a:p>
            <a:pPr>
              <a:lnSpc>
                <a:spcPts val="5920"/>
              </a:lnSpc>
            </a:pPr>
            <a:endParaRPr lang="zh-TW" alt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42718D6-DB35-C46B-69BD-39B359D45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63" y="3075050"/>
            <a:ext cx="7300746" cy="282568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38FE963-CE1B-1976-E4A0-4E9FC2B321B7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50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559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457610" y="-23256"/>
            <a:ext cx="3317586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6" name="◎ 電腦輔助學習趨勢…">
            <a:extLst>
              <a:ext uri="{FF2B5EF4-FFF2-40B4-BE49-F238E27FC236}">
                <a16:creationId xmlns:a16="http://schemas.microsoft.com/office/drawing/2014/main" xmlns="" id="{425471A9-BC5E-3DF3-D538-8E3640A6705D}"/>
              </a:ext>
            </a:extLst>
          </p:cNvPr>
          <p:cNvSpPr txBox="1">
            <a:spLocks/>
          </p:cNvSpPr>
          <p:nvPr/>
        </p:nvSpPr>
        <p:spPr>
          <a:xfrm>
            <a:off x="509322" y="1495281"/>
            <a:ext cx="8125355" cy="2962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</a:t>
            </a:r>
            <a:r>
              <a:rPr lang="en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請問此密碼表與何種數字系統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相似？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二進位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五進位</a:t>
            </a:r>
            <a:endParaRPr lang="zh-TW" altLang="en-US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八進位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十進位</a:t>
            </a: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06FB6910-1FB3-9C5A-E8D2-E34755BD4E92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51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50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152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457610" y="-23256"/>
            <a:ext cx="3317586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6" name="◎ 電腦輔助學習趨勢…">
            <a:extLst>
              <a:ext uri="{FF2B5EF4-FFF2-40B4-BE49-F238E27FC236}">
                <a16:creationId xmlns:a16="http://schemas.microsoft.com/office/drawing/2014/main" xmlns="" id="{425471A9-BC5E-3DF3-D538-8E3640A6705D}"/>
              </a:ext>
            </a:extLst>
          </p:cNvPr>
          <p:cNvSpPr txBox="1">
            <a:spLocks/>
          </p:cNvSpPr>
          <p:nvPr/>
        </p:nvSpPr>
        <p:spPr>
          <a:xfrm>
            <a:off x="252147" y="1438131"/>
            <a:ext cx="8677541" cy="2962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</a:t>
            </a:r>
            <a:r>
              <a:rPr lang="en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有一天</a:t>
            </a:r>
            <a:r>
              <a:rPr lang="zh-TW" altLang="en-US" sz="300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杉木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心情不好，想與</a:t>
            </a:r>
            <a:r>
              <a:rPr lang="zh-TW" altLang="en-US" sz="300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嵐云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訴苦，因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此一如往常先用黑白泡泡密碼發訊息：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SECRET</a:t>
            </a:r>
            <a:r>
              <a:rPr lang="zh-TW" altLang="en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讓</a:t>
            </a:r>
            <a:r>
              <a:rPr lang="zh-TW" altLang="en-US" sz="300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嵐云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方便通話時再撥電話，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訊息內容是下列哪一項？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endParaRPr lang="zh-TW" altLang="en-US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</a:t>
            </a:r>
            <a:r>
              <a:rPr lang="en-US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8A96310-136D-DBDC-7DF1-F3BE61B7C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10" y="3486152"/>
            <a:ext cx="6302375" cy="45080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7FB16D52-51B4-FE2E-2805-DC889B6FF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10" y="4011725"/>
            <a:ext cx="6302375" cy="45206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8A5FD82C-D836-633E-0342-20B2D409F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10" y="4542167"/>
            <a:ext cx="6302375" cy="40603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42E7C0D7-678E-D9CF-3C6C-62577457A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09" y="5055152"/>
            <a:ext cx="6302375" cy="43373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85091E9D-355E-A034-7A1A-1BCCF32B68E2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51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50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31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457610" y="-23256"/>
            <a:ext cx="3317586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6" name="◎ 電腦輔助學習趨勢…">
            <a:extLst>
              <a:ext uri="{FF2B5EF4-FFF2-40B4-BE49-F238E27FC236}">
                <a16:creationId xmlns:a16="http://schemas.microsoft.com/office/drawing/2014/main" xmlns="" id="{425471A9-BC5E-3DF3-D538-8E3640A6705D}"/>
              </a:ext>
            </a:extLst>
          </p:cNvPr>
          <p:cNvSpPr txBox="1">
            <a:spLocks/>
          </p:cNvSpPr>
          <p:nvPr/>
        </p:nvSpPr>
        <p:spPr>
          <a:xfrm>
            <a:off x="509322" y="1495281"/>
            <a:ext cx="8125355" cy="2962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黑白泡泡密碼表是使用五個泡泡進行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編碼，根據目前密碼表，還可以再增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列幾個對應值？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32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256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FE7D3DD9-38E8-9D3C-645F-F1E3E0C1945E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51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51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452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457610" y="-23256"/>
            <a:ext cx="3317586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6" name="◎ 電腦輔助學習趨勢…">
            <a:extLst>
              <a:ext uri="{FF2B5EF4-FFF2-40B4-BE49-F238E27FC236}">
                <a16:creationId xmlns:a16="http://schemas.microsoft.com/office/drawing/2014/main" xmlns="" id="{425471A9-BC5E-3DF3-D538-8E3640A6705D}"/>
              </a:ext>
            </a:extLst>
          </p:cNvPr>
          <p:cNvSpPr txBox="1">
            <a:spLocks/>
          </p:cNvSpPr>
          <p:nvPr/>
        </p:nvSpPr>
        <p:spPr>
          <a:xfrm>
            <a:off x="509322" y="1495281"/>
            <a:ext cx="8291778" cy="2962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承上題，若</a:t>
            </a:r>
            <a:r>
              <a:rPr lang="zh-TW" altLang="en-US" sz="320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杉木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想將每一個泡泡改成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三個圖示來呈現 ○、●、◎，請問這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個密碼表，最多可以有幾個對應值？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32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125</a:t>
            </a: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243</a:t>
            </a: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FE7D3DD9-38E8-9D3C-645F-F1E3E0C1945E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51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51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79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457610" y="-23256"/>
            <a:ext cx="3317586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6" name="◎ 電腦輔助學習趨勢…">
            <a:extLst>
              <a:ext uri="{FF2B5EF4-FFF2-40B4-BE49-F238E27FC236}">
                <a16:creationId xmlns:a16="http://schemas.microsoft.com/office/drawing/2014/main" xmlns="" id="{425471A9-BC5E-3DF3-D538-8E3640A6705D}"/>
              </a:ext>
            </a:extLst>
          </p:cNvPr>
          <p:cNvSpPr txBox="1">
            <a:spLocks/>
          </p:cNvSpPr>
          <p:nvPr/>
        </p:nvSpPr>
        <p:spPr>
          <a:xfrm>
            <a:off x="252147" y="1438131"/>
            <a:ext cx="8677541" cy="2962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</a:t>
            </a:r>
            <a:r>
              <a:rPr lang="en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5.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依照目前的黑白泡泡密碼表順序，若想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新增一個對應值「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.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」，密碼將呈現下列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哪一項？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ts val="21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ts val="21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ts val="21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ts val="21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79387" indent="-358775">
              <a:lnSpc>
                <a:spcPts val="21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</a:t>
            </a:r>
            <a:r>
              <a:rPr lang="en-US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endParaRPr lang="en-US" altLang="zh-TW" sz="30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ts val="21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79387" indent="-358775">
              <a:lnSpc>
                <a:spcPts val="21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85091E9D-355E-A034-7A1A-1BCCF32B68E2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51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1A1A0381-6FA2-A096-F7DE-5268A4039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15" y="3324898"/>
            <a:ext cx="1654175" cy="61109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0FD2082E-0B41-8333-B173-637826E4A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14" y="4043603"/>
            <a:ext cx="1654175" cy="62816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F4525B14-5F8B-2A4E-2289-11EF02879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14" y="4777413"/>
            <a:ext cx="1657952" cy="628168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xmlns="" id="{3510F7F6-7D94-ECC1-49CF-01CBD66B5E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78" y="5519759"/>
            <a:ext cx="1636494" cy="61109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51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856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457610" y="-23256"/>
            <a:ext cx="3317586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素養題</a:t>
            </a:r>
          </a:p>
        </p:txBody>
      </p:sp>
      <p:sp>
        <p:nvSpPr>
          <p:cNvPr id="6" name="◎ 電腦輔助學習趨勢…">
            <a:extLst>
              <a:ext uri="{FF2B5EF4-FFF2-40B4-BE49-F238E27FC236}">
                <a16:creationId xmlns:a16="http://schemas.microsoft.com/office/drawing/2014/main" xmlns="" id="{425471A9-BC5E-3DF3-D538-8E3640A6705D}"/>
              </a:ext>
            </a:extLst>
          </p:cNvPr>
          <p:cNvSpPr txBox="1">
            <a:spLocks/>
          </p:cNvSpPr>
          <p:nvPr/>
        </p:nvSpPr>
        <p:spPr>
          <a:xfrm>
            <a:off x="233229" y="1084314"/>
            <a:ext cx="8677541" cy="2962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 </a:t>
            </a:r>
            <a:r>
              <a:rPr lang="en" altLang="zh-TW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</a:t>
            </a:r>
            <a:r>
              <a:rPr lang="zh-TW" altLang="en-US" sz="30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6.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班上同學得知</a:t>
            </a:r>
            <a:r>
              <a:rPr lang="zh-TW" altLang="en-US" sz="300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杉木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跟</a:t>
            </a:r>
            <a:r>
              <a:rPr lang="zh-TW" altLang="en-US" sz="300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嵐云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自己發明密碼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表後，也想自己製作一款有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81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個對應值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的密碼表，依據下方表格，這位同學可以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使用下列哪一組密碼圖示？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(</a:t>
            </a:r>
            <a:r>
              <a:rPr lang="en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A)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B)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C)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            </a:t>
            </a:r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en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D)</a:t>
            </a:r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6C140927-F7BC-8A2F-5EF1-B342FC1E7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93" y="3198289"/>
            <a:ext cx="5492750" cy="130229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5B56A665-C0C9-627A-93BE-91D71461D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86" y="4704726"/>
            <a:ext cx="1042127" cy="44841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415B9A52-9FBA-221E-AAC1-125523F18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50" y="5174705"/>
            <a:ext cx="1456463" cy="41752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E20EB75E-0E19-A913-BE1D-F902EA806B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06" y="5736876"/>
            <a:ext cx="2246313" cy="423833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xmlns="" id="{F9ACA7DE-9B3C-0F49-040E-3621A1E002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86" y="6206541"/>
            <a:ext cx="2554718" cy="34959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51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702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164594" y="1148146"/>
            <a:ext cx="8622216" cy="28237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使用電腦輸入數字時， 我們都是使用十進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位，但電腦內部進行處理時，需要轉換成 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二進位，請將十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進位數字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46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進位數字來表示，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並完成短除法的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計算過程？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39029" y="0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96F1F4A5-825F-25BE-D8DC-9434C963C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391" y="2431857"/>
            <a:ext cx="4637060" cy="383559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144F8E8-9424-EC84-5B23-BF10AD36D428}"/>
              </a:ext>
            </a:extLst>
          </p:cNvPr>
          <p:cNvSpPr txBox="1"/>
          <p:nvPr/>
        </p:nvSpPr>
        <p:spPr>
          <a:xfrm>
            <a:off x="277548" y="6207249"/>
            <a:ext cx="6336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十進位數字</a:t>
            </a:r>
            <a:r>
              <a:rPr lang="en-US" altLang="zh-TW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46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以二進位數字：</a:t>
            </a:r>
            <a:r>
              <a:rPr lang="en-US" altLang="zh-TW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101110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52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6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08481" y="1788318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現代的電腦多媒體，在處理資料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時，會採用類比訊號進行識別、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 儲存與處理。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623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0892" y="1128723"/>
            <a:ext cx="8622216" cy="28237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ts val="28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承上題， 日常生活中較常使用十進位數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ts val="28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字，我們可以將電腦內部的二進位轉換成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ts val="28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十進位，請將二進位數字 </a:t>
            </a:r>
            <a:r>
              <a:rPr lang="en-US" altLang="zh-TW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110110 </a:t>
            </a: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以十進</a:t>
            </a:r>
            <a:endParaRPr lang="en-US" altLang="zh-TW" sz="32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ts val="28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位數字來表示，並完成計算過程。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39029" y="0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144F8E8-9424-EC84-5B23-BF10AD36D428}"/>
              </a:ext>
            </a:extLst>
          </p:cNvPr>
          <p:cNvSpPr txBox="1"/>
          <p:nvPr/>
        </p:nvSpPr>
        <p:spPr>
          <a:xfrm>
            <a:off x="277548" y="6207249"/>
            <a:ext cx="6336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二進位數字</a:t>
            </a:r>
            <a:r>
              <a:rPr lang="en-US" altLang="zh-TW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46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以二進位數字：</a:t>
            </a:r>
            <a:r>
              <a:rPr lang="en-US" altLang="zh-TW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54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FD1D4429-8554-05C9-54FD-BBD1175AFD3B}"/>
              </a:ext>
            </a:extLst>
          </p:cNvPr>
          <p:cNvSpPr txBox="1"/>
          <p:nvPr/>
        </p:nvSpPr>
        <p:spPr>
          <a:xfrm>
            <a:off x="944302" y="2900236"/>
            <a:ext cx="6336611" cy="1590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110110 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以 </a:t>
            </a:r>
            <a:r>
              <a:rPr lang="en-US" altLang="zh-TW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 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為基數，可以表示成：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28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2800" dirty="0">
              <a:solidFill>
                <a:srgbClr val="C0000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2386635C-D6DF-9D05-F725-67B35C7D4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47" y="3429000"/>
            <a:ext cx="4251325" cy="99465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8CAAF1D1-6111-02C0-0F02-F7E60704A1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01" y="4524281"/>
            <a:ext cx="6336611" cy="161265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52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218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85762" y="1376746"/>
            <a:ext cx="7958138" cy="28237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請簡述聲音是如何取樣的呢？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在類比聲音固定的時間間隔，取出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音波訊號，而每秒音訊被取樣的次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數稱為取樣頻率，單位是赫茲。 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39029" y="0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60B06B3-089E-8447-A1BC-7CBAA2035B3F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53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53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69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63880" y="1318643"/>
            <a:ext cx="7985760" cy="5166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在下圖中分別畫出每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0.1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秒和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每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0.2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秒其取樣後的圖形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（標示取樣的點）。</a:t>
            </a:r>
            <a:endParaRPr lang="en-US" altLang="zh-TW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0286FA3-FE56-F54F-ADF9-AE291DE3E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3373427"/>
            <a:ext cx="7426044" cy="287497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CE56205C-A5BB-4440-8671-44F41431BA0D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53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7" name="報 告 大 綱"/>
          <p:cNvSpPr txBox="1">
            <a:spLocks/>
          </p:cNvSpPr>
          <p:nvPr/>
        </p:nvSpPr>
        <p:spPr>
          <a:xfrm>
            <a:off x="1839029" y="0"/>
            <a:ext cx="3992143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53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68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F81E271-38DC-7B45-BCEE-0F44EEAB273A}"/>
              </a:ext>
            </a:extLst>
          </p:cNvPr>
          <p:cNvSpPr/>
          <p:nvPr/>
        </p:nvSpPr>
        <p:spPr>
          <a:xfrm>
            <a:off x="6614166" y="509016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63880" y="1318643"/>
            <a:ext cx="7985760" cy="5166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2.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在下圖中分別畫出每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0.1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秒和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每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0.2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秒其取樣後的圖形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（標示取樣的點）。</a:t>
            </a:r>
            <a:endParaRPr lang="en-US" altLang="zh-TW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3A3866F4-9DF6-784D-BF8E-016B740F197F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53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0C02B1D7-3051-C3AA-4CD6-942BC2B87F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3222865"/>
            <a:ext cx="7772400" cy="3060668"/>
          </a:xfrm>
          <a:prstGeom prst="rect">
            <a:avLst/>
          </a:prstGeom>
        </p:spPr>
      </p:pic>
      <p:sp>
        <p:nvSpPr>
          <p:cNvPr id="7" name="報 告 大 綱"/>
          <p:cNvSpPr txBox="1">
            <a:spLocks/>
          </p:cNvSpPr>
          <p:nvPr/>
        </p:nvSpPr>
        <p:spPr>
          <a:xfrm>
            <a:off x="1839029" y="0"/>
            <a:ext cx="3992143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53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84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563880" y="1318643"/>
            <a:ext cx="8290560" cy="5166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承上題，取樣後的圖形與原本聲音源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較接近是：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每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0.1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秒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zh-TW" altLang="en-US" sz="48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□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每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0.2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秒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DA51804-15CC-6742-86DE-8B36758C3DF8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53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報 告 大 綱"/>
          <p:cNvSpPr txBox="1">
            <a:spLocks/>
          </p:cNvSpPr>
          <p:nvPr/>
        </p:nvSpPr>
        <p:spPr>
          <a:xfrm>
            <a:off x="1839029" y="0"/>
            <a:ext cx="3992143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實作題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53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943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0" y="1333883"/>
            <a:ext cx="9144000" cy="5166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1.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小華收到了一個神秘的紙條，他看不懂內容於是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詢問了老師，老師僅提示須使用課本附件 </a:t>
            </a:r>
            <a:r>
              <a:rPr lang="en-US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的 </a:t>
            </a:r>
            <a:endParaRPr lang="en-US" altLang="zh-TW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</a:t>
            </a:r>
            <a:r>
              <a:rPr lang="en" altLang="zh-TW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ASCII </a:t>
            </a:r>
            <a:r>
              <a:rPr lang="zh-TW" altLang="en-US" sz="3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編碼表，請問這個紙條想要表達什麼呢？</a:t>
            </a:r>
            <a:r>
              <a:rPr lang="zh-TW" altLang="en-US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endParaRPr lang="zh-TW" altLang="en-US" sz="30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39029" y="-62951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A0FF1149-6117-FD4C-9987-6EB932CC2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1" y="3101723"/>
            <a:ext cx="6425623" cy="285694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041CBEA9-6840-EC40-85DC-230D7B46AE22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54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54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594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F81E271-38DC-7B45-BCEE-0F44EEAB273A}"/>
              </a:ext>
            </a:extLst>
          </p:cNvPr>
          <p:cNvSpPr/>
          <p:nvPr/>
        </p:nvSpPr>
        <p:spPr>
          <a:xfrm>
            <a:off x="6614160" y="0"/>
            <a:ext cx="25298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0" y="1418707"/>
            <a:ext cx="8926464" cy="3732415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(1)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依照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ASCII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編碼表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對應的內容：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　</a:t>
            </a:r>
            <a:r>
              <a:rPr lang="zh-TW" altLang="en-US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en" altLang="zh-TW" sz="3200" b="1" dirty="0" err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Hello!Happy</a:t>
            </a:r>
            <a:r>
              <a:rPr lang="en" altLang="zh-TW" sz="32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birthday! Enjoy your day!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(2)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翻譯成中文為：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哈囉！生日快樂！享受你的一天！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你好！生日快樂！祝你愉快！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1839029" y="-62951"/>
            <a:ext cx="3992143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小組討論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CD80ACD7-C97F-B84D-8B6C-3F41B9738A68}"/>
              </a:ext>
            </a:extLst>
          </p:cNvPr>
          <p:cNvSpPr txBox="1"/>
          <p:nvPr/>
        </p:nvSpPr>
        <p:spPr>
          <a:xfrm>
            <a:off x="4229391" y="6430821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54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54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638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5617" y="1774030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電腦處理文字資料時，會將每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一個文字資料對應一個二進位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碼來做識別。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96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265617" y="1774030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O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3.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電腦處理文字資料時，會將每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一個文字資料對應一個二進位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碼來做識別。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33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08481" y="1788318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當我們使用電腦輸入中文時，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電腦內部所接收到的資料，其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實是一連串的英文字母。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72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◎ 電腦輔助學習趨勢…"/>
          <p:cNvSpPr txBox="1">
            <a:spLocks noGrp="1"/>
          </p:cNvSpPr>
          <p:nvPr>
            <p:ph type="body" sz="half" idx="4294967295"/>
          </p:nvPr>
        </p:nvSpPr>
        <p:spPr>
          <a:xfrm>
            <a:off x="308481" y="1788318"/>
            <a:ext cx="9790112" cy="4195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	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(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X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)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r>
              <a:rPr lang="en-US" altLang="zh-TW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4.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當我們使用電腦輸入中文時，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電腦內部所接收到的資料，其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12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          實是一連串的英文字母。</a:t>
            </a:r>
          </a:p>
        </p:txBody>
      </p:sp>
      <p:sp>
        <p:nvSpPr>
          <p:cNvPr id="61" name="報 告 大 綱"/>
          <p:cNvSpPr txBox="1">
            <a:spLocks noGrp="1"/>
          </p:cNvSpPr>
          <p:nvPr>
            <p:ph type="title" idx="4294967295"/>
          </p:nvPr>
        </p:nvSpPr>
        <p:spPr>
          <a:xfrm>
            <a:off x="2011653" y="0"/>
            <a:ext cx="5437332" cy="9836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是非題</a:t>
            </a:r>
            <a:endParaRPr lang="zh-TW" altLang="en-US" sz="4400" dirty="0">
              <a:effectLst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136BECB7-D0B2-5B46-B4CC-9B6A2A084711}"/>
              </a:ext>
            </a:extLst>
          </p:cNvPr>
          <p:cNvSpPr txBox="1"/>
          <p:nvPr/>
        </p:nvSpPr>
        <p:spPr>
          <a:xfrm>
            <a:off x="4115960" y="6413528"/>
            <a:ext cx="1087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7" indent="-358775" eaLnBrk="1" fontAlgn="auto">
              <a:spcBef>
                <a:spcPts val="800"/>
              </a:spcBef>
              <a:spcAft>
                <a:spcPts val="0"/>
              </a:spcAft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kumimoji="0" lang="en-US" altLang="zh-TW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P</a:t>
            </a:r>
            <a:r>
              <a:rPr kumimoji="0" lang="zh-TW" altLang="en-US" sz="1400" b="1" kern="0" baseline="0" dirty="0">
                <a:solidFill>
                  <a:srgbClr val="0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 </a:t>
            </a:r>
            <a:r>
              <a:rPr lang="en-US" altLang="zh-TW" sz="14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  <a:sym typeface="Calibri"/>
              </a:rPr>
              <a:t>47</a:t>
            </a:r>
            <a:endParaRPr kumimoji="0" lang="en-US" altLang="zh-TW" sz="1400" b="1" kern="0" baseline="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  <a:sym typeface="Arial Unicode M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37056" y="5784"/>
            <a:ext cx="1206944" cy="350729"/>
          </a:xfrm>
          <a:prstGeom prst="rect">
            <a:avLst/>
          </a:prstGeom>
          <a:solidFill>
            <a:srgbClr val="715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>
              <a:solidFill>
                <a:srgbClr val="715A9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72568" y="32418"/>
            <a:ext cx="684000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47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85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8298</TotalTime>
  <Words>1255</Words>
  <Application>Microsoft Office PowerPoint</Application>
  <PresentationFormat>如螢幕大小 (4:3)</PresentationFormat>
  <Paragraphs>459</Paragraphs>
  <Slides>56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65" baseType="lpstr">
      <vt:lpstr>Arial Unicode MS</vt:lpstr>
      <vt:lpstr>Helvetica Neue</vt:lpstr>
      <vt:lpstr>微軟正黑體</vt:lpstr>
      <vt:lpstr>微軟正黑體</vt:lpstr>
      <vt:lpstr>Arial</vt:lpstr>
      <vt:lpstr>Calibri</vt:lpstr>
      <vt:lpstr>Garamond</vt:lpstr>
      <vt:lpstr>Microsoft Tai Le</vt:lpstr>
      <vt:lpstr>自訂設計</vt:lpstr>
      <vt:lpstr>PowerPoint 簡報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是非題</vt:lpstr>
      <vt:lpstr>選擇題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素養題</vt:lpstr>
      <vt:lpstr>素養題</vt:lpstr>
      <vt:lpstr>素養題</vt:lpstr>
      <vt:lpstr>素養題</vt:lpstr>
      <vt:lpstr>素養題</vt:lpstr>
      <vt:lpstr>素養題</vt:lpstr>
      <vt:lpstr>素養題</vt:lpstr>
      <vt:lpstr>實作題</vt:lpstr>
      <vt:lpstr>實作題</vt:lpstr>
      <vt:lpstr>實作題</vt:lpstr>
      <vt:lpstr>PowerPoint 簡報</vt:lpstr>
      <vt:lpstr>PowerPoint 簡報</vt:lpstr>
      <vt:lpstr>PowerPoint 簡報</vt:lpstr>
      <vt:lpstr>小組討論</vt:lpstr>
      <vt:lpstr>小組討論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HL</cp:lastModifiedBy>
  <cp:revision>370</cp:revision>
  <cp:lastPrinted>2020-12-09T06:19:55Z</cp:lastPrinted>
  <dcterms:modified xsi:type="dcterms:W3CDTF">2023-12-08T08:38:45Z</dcterms:modified>
</cp:coreProperties>
</file>