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54" r:id="rId1"/>
  </p:sldMasterIdLst>
  <p:notesMasterIdLst>
    <p:notesMasterId r:id="rId62"/>
  </p:notesMasterIdLst>
  <p:sldIdLst>
    <p:sldId id="270" r:id="rId2"/>
    <p:sldId id="301" r:id="rId3"/>
    <p:sldId id="469" r:id="rId4"/>
    <p:sldId id="470" r:id="rId5"/>
    <p:sldId id="471" r:id="rId6"/>
    <p:sldId id="472" r:id="rId7"/>
    <p:sldId id="475" r:id="rId8"/>
    <p:sldId id="473" r:id="rId9"/>
    <p:sldId id="477" r:id="rId10"/>
    <p:sldId id="476" r:id="rId11"/>
    <p:sldId id="479" r:id="rId12"/>
    <p:sldId id="478" r:id="rId13"/>
    <p:sldId id="481" r:id="rId14"/>
    <p:sldId id="483" r:id="rId15"/>
    <p:sldId id="480" r:id="rId16"/>
    <p:sldId id="482" r:id="rId17"/>
    <p:sldId id="485" r:id="rId18"/>
    <p:sldId id="486" r:id="rId19"/>
    <p:sldId id="487" r:id="rId20"/>
    <p:sldId id="484" r:id="rId21"/>
    <p:sldId id="488" r:id="rId22"/>
    <p:sldId id="468" r:id="rId23"/>
    <p:sldId id="490" r:id="rId24"/>
    <p:sldId id="489" r:id="rId25"/>
    <p:sldId id="448" r:id="rId26"/>
    <p:sldId id="353" r:id="rId27"/>
    <p:sldId id="449" r:id="rId28"/>
    <p:sldId id="354" r:id="rId29"/>
    <p:sldId id="450" r:id="rId30"/>
    <p:sldId id="357" r:id="rId31"/>
    <p:sldId id="451" r:id="rId32"/>
    <p:sldId id="388" r:id="rId33"/>
    <p:sldId id="492" r:id="rId34"/>
    <p:sldId id="491" r:id="rId35"/>
    <p:sldId id="452" r:id="rId36"/>
    <p:sldId id="390" r:id="rId37"/>
    <p:sldId id="453" r:id="rId38"/>
    <p:sldId id="393" r:id="rId39"/>
    <p:sldId id="454" r:id="rId40"/>
    <p:sldId id="429" r:id="rId41"/>
    <p:sldId id="455" r:id="rId42"/>
    <p:sldId id="495" r:id="rId43"/>
    <p:sldId id="493" r:id="rId44"/>
    <p:sldId id="496" r:id="rId45"/>
    <p:sldId id="497" r:id="rId46"/>
    <p:sldId id="445" r:id="rId47"/>
    <p:sldId id="446" r:id="rId48"/>
    <p:sldId id="458" r:id="rId49"/>
    <p:sldId id="456" r:id="rId50"/>
    <p:sldId id="459" r:id="rId51"/>
    <p:sldId id="457" r:id="rId52"/>
    <p:sldId id="460" r:id="rId53"/>
    <p:sldId id="461" r:id="rId54"/>
    <p:sldId id="435" r:id="rId55"/>
    <p:sldId id="462" r:id="rId56"/>
    <p:sldId id="463" r:id="rId57"/>
    <p:sldId id="464" r:id="rId58"/>
    <p:sldId id="465" r:id="rId59"/>
    <p:sldId id="466" r:id="rId60"/>
    <p:sldId id="467" r:id="rId6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1CB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3793"/>
  </p:normalViewPr>
  <p:slideViewPr>
    <p:cSldViewPr snapToGrid="0" snapToObjects="1">
      <p:cViewPr varScale="1">
        <p:scale>
          <a:sx n="63" d="100"/>
          <a:sy n="63" d="100"/>
        </p:scale>
        <p:origin x="43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7247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="" xmlns:a16="http://schemas.microsoft.com/office/drawing/2014/main" id="{24A5DB68-001C-A74A-85B9-86F14FA0D7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266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BAA96517-6A71-334F-9DD0-F055D64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3C32DD58-9901-DE41-8063-4E26E5CB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7B0BB71-F03F-7E41-8EFB-60DDC0E7A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EE6B0B7-BFA9-7E4D-BC2B-BF94EC03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2D5DDA0-C1FF-4845-99AB-B43B19F2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F02-FD3D-A443-9C1D-CDC1AFB2ED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19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a.gov.tw/News.aspx?n=3254&amp;sms=9089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fhy.wra.gov.tw/fhy/Monitor/Reservoir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2C38A997-E5E7-144D-BF9C-D569032A7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7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85737" y="1600719"/>
            <a:ext cx="877252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原始資料透過資料前處理，可以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將資料進行整合、解決資料缺失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或異常，並達到資料的一致性，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方便後續的資料處理與分析。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41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85737" y="1600719"/>
            <a:ext cx="877252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原始資料透過資料前處理，可以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將資料進行整合、解決資料缺失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或異常，並達到資料的一致性，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方便後續的資料處理與分析。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600719"/>
            <a:ext cx="888682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在資料清理時，當資料有缺失或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異常的情況，該筆資料只能刪除，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無法進行補登。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57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600719"/>
            <a:ext cx="888682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在資料清理時，當資料有缺失或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異常的情況，該筆資料只能刪除，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無法進行補登。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8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600719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進行資料排序時，可以依照數值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大小、字母順序、顏色等進行排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序。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85738" y="1600719"/>
            <a:ext cx="874395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進行資料排序時，可以依照數值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大小、字母順序、顏色等進行排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序。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51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31956" y="1829319"/>
            <a:ext cx="868008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我們經常會用圖表的方式凸顯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想要分析的資料特色，其中地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理分布圖能看出各地區的差異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變化。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04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31956" y="1829319"/>
            <a:ext cx="868008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我們經常會用圖表的方式凸顯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想要分析的資料特色，其中地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理分布圖能看出各地區的差異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變化。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6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600719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試算表可於線上使用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非常方便，但因為雲端空間有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限，圖表製作僅有常見的圓餅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圖與長條圖，若想製作其他圖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表則需另外下載。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57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600719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試算表可於線上使用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非常方便，但因為雲端空間有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限，圖表製作僅有常見的圓餅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圖與長條圖，若想製作其他圖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表則需另外下載。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72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資料大致可分為數值資料及非數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值資料，兩者最大的差異是只有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數值資料會以數字表示。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600719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使用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試算表，除了可以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輸入文字、製作成表格外，還能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將數據彙整成圖表。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5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600719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使用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試算表，除了可以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輸入文字、製作成表格外，還能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將數據彙整成圖表。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7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911226" y="1586431"/>
            <a:ext cx="7775574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4962" indent="-514350">
              <a:spcBef>
                <a:spcPts val="800"/>
              </a:spcBef>
              <a:buFont typeface="Arial" panose="020B0604020202020204" pitchFamily="34" charset="0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不符合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資料的定義？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發票明細 </a:t>
            </a:r>
            <a:endParaRPr lang="en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超商的會員資料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外送餐飲聯絡資訊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本月熱門產品排名表 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80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911226" y="1586431"/>
            <a:ext cx="7775574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4962" indent="-514350">
              <a:spcBef>
                <a:spcPts val="800"/>
              </a:spcBef>
              <a:buFont typeface="Arial" panose="020B0604020202020204" pitchFamily="34" charset="0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不符合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資料的定義？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發票明細 </a:t>
            </a:r>
            <a:endParaRPr lang="en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超商的會員資料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外送餐飲聯絡資訊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本月熱門產品排名表 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36AB4AEF-85D0-D2EB-01C5-84F2E97866F7}"/>
              </a:ext>
            </a:extLst>
          </p:cNvPr>
          <p:cNvSpPr txBox="1"/>
          <p:nvPr/>
        </p:nvSpPr>
        <p:spPr>
          <a:xfrm>
            <a:off x="1524000" y="537847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marR="0" lvl="0" indent="-358775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關鍵字：資料的定義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83023216-85BF-78F4-1775-F299CC1B9AA5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6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911226" y="1586431"/>
            <a:ext cx="6123708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下列哪一項是數值資料？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座號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身分證字號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資訊科技段考分數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出生年月日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3AEF1D03-C801-B41B-121A-ADB360098866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911226" y="1586431"/>
            <a:ext cx="6123708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下列哪一項是數值資料？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座號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身分證字號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資訊科技段考分數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出生年月日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1CE4570E-07E6-B648-8FBD-E4BEE51D73EB}"/>
              </a:ext>
            </a:extLst>
          </p:cNvPr>
          <p:cNvSpPr/>
          <p:nvPr/>
        </p:nvSpPr>
        <p:spPr>
          <a:xfrm>
            <a:off x="911226" y="5552758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關鍵字：數值資料與非數值資料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7D2440AE-7FAE-B94E-8609-A6C33CC825B2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44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下列哪一項是非數值資料？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血型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身高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體重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胸圍</a:t>
            </a:r>
            <a:endParaRPr lang="zh-TW" altLang="en-US" sz="36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028841DC-7EEE-90AC-6F1E-7EC32174F553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77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下列哪一項是非數值資料？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血型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身高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體重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胸圍</a:t>
            </a:r>
            <a:endParaRPr lang="zh-TW" altLang="en-US" sz="36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1E91B49-FAFF-654C-8811-D46B6DD0B0B4}"/>
              </a:ext>
            </a:extLst>
          </p:cNvPr>
          <p:cNvSpPr/>
          <p:nvPr/>
        </p:nvSpPr>
        <p:spPr>
          <a:xfrm>
            <a:off x="911226" y="555275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關鍵字：數值資料與非數值資料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39F2D7DE-B29A-28B0-3CE8-5013EAA5570B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10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731328" y="1331118"/>
            <a:ext cx="769829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就資料的規模（由小至大）來說，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下列哪一項正確？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一筆錄、資料值、一個檔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一個檔、資料值、一筆錄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資料值、一筆錄、一個檔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一筆錄、一個檔、資料值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007E229C-0288-5597-364B-16EE1DCB31B0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3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705927" y="1546758"/>
            <a:ext cx="752684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就資料的規模（由小至大）來說，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下列哪一項正確？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一筆錄、資料值、一個檔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一個檔、資料值、一筆錄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資料值、一筆錄、一個檔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一筆錄、一個檔、資料值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14A0B32-72FE-E341-8890-509DAE8FBD92}"/>
              </a:ext>
            </a:extLst>
          </p:cNvPr>
          <p:cNvSpPr/>
          <p:nvPr/>
        </p:nvSpPr>
        <p:spPr>
          <a:xfrm>
            <a:off x="1325552" y="5431693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關鍵字：資料單位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D89794CC-0A9E-9A89-9B5B-0C9EDCA90DCF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94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22753" y="1788318"/>
            <a:ext cx="883551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資料大致可分為數值資料及非數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值資料，兩者最大的差異是只有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數值資料會以數字表示。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0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831273" y="1586431"/>
            <a:ext cx="786938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下列哪一項是透過操作獲得的資料？ 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調查資料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交通流量 </a:t>
            </a:r>
            <a:endParaRPr lang="en-US" altLang="zh-TW" sz="3600" b="1" baseline="-250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交易資料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預算資料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F393B896-CC71-323C-8520-82F5F56BA8E6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5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831273" y="1586431"/>
            <a:ext cx="786938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下列哪一項是透過操作獲得的資料？ 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調查資料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交通流量 </a:t>
            </a:r>
            <a:endParaRPr lang="en-US" altLang="zh-TW" sz="3600" b="1" baseline="-250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交易資料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預算資料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60A039B-C996-4E48-BC4B-CE91C47E7F43}"/>
              </a:ext>
            </a:extLst>
          </p:cNvPr>
          <p:cNvSpPr/>
          <p:nvPr/>
        </p:nvSpPr>
        <p:spPr>
          <a:xfrm>
            <a:off x="1554693" y="5552758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關鍵字：資料處理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C065CACA-51B5-3F4B-829B-F539E7640DD4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09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58898" y="1178718"/>
            <a:ext cx="91440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記錄家裡附近的超商店家名稱和距離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公里數，利用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試算表依照距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離從近到遠排列，需選擇篩選器中的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哪個選項？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排序（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Z→A</a:t>
            </a:r>
            <a:r>
              <a:rPr lang="zh-TW" altLang="en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） 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排序（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A→ Z</a:t>
            </a:r>
            <a:r>
              <a:rPr lang="zh-TW" altLang="en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）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依顏色排序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依表格排序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E4A5FFC-BFF2-DD47-BBE6-279BDF20D29F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16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58898" y="1043253"/>
            <a:ext cx="91440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記錄家裡附近的超商店家名稱和距離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公里數，利用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試算表依照距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離從近到遠排列，需選擇篩選器中的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哪個選項？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排序（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Z→A</a:t>
            </a:r>
            <a:r>
              <a:rPr lang="zh-TW" altLang="en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） 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排序（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A→ Z</a:t>
            </a:r>
            <a:r>
              <a:rPr lang="zh-TW" altLang="en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）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依顏色排序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依表格排序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E4A5FFC-BFF2-DD47-BBE6-279BDF20D29F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765F06B-6FC6-4662-C25D-F943F615B4E1}"/>
              </a:ext>
            </a:extLst>
          </p:cNvPr>
          <p:cNvSpPr/>
          <p:nvPr/>
        </p:nvSpPr>
        <p:spPr>
          <a:xfrm>
            <a:off x="1152913" y="5814747"/>
            <a:ext cx="5275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Google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試算表</a:t>
            </a: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56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41965" y="1586431"/>
            <a:ext cx="91440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下列哪一項是雷達圖的主要功能？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比較團隊間各向度的優劣。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比較團隊間人數的多寡。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比較團隊間外語程度的優劣。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比較團隊間學習成效的高低。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E4A5FFC-BFF2-DD47-BBE6-279BDF20D29F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87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41965" y="1586431"/>
            <a:ext cx="91440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下列哪一項是雷達圖的主要功能？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比較團隊間各向度的優劣。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比較團隊間人數的多寡。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比較團隊間外語程度的優劣。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比較團隊間學習成效的高低。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935FDC9-B43A-4441-97DC-0605226FC157}"/>
              </a:ext>
            </a:extLst>
          </p:cNvPr>
          <p:cNvSpPr/>
          <p:nvPr/>
        </p:nvSpPr>
        <p:spPr>
          <a:xfrm>
            <a:off x="911226" y="555275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關鍵字：雷達圖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254F344D-FDEF-AB9F-3E7C-84A09E2118D0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8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78281" y="1546758"/>
            <a:ext cx="96012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折線圖的功能？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比較線條的粗細。 	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比較事件間不同時間點的數量差異。 	 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比較事件的發展趨勢。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比較事件間時間點的差異。	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85C9955F-8110-4F94-88E1-45068307F5B3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8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17332" y="1475586"/>
            <a:ext cx="96012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折線圖的功能？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比較線條的粗細。 	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比較事件間不同時間點的數量差異。 	 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比較事件的發展趨勢。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比較事件間時間點的差異。	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DB8F0C3-E701-6849-A99E-23BC5A513038}"/>
              </a:ext>
            </a:extLst>
          </p:cNvPr>
          <p:cNvSpPr/>
          <p:nvPr/>
        </p:nvSpPr>
        <p:spPr>
          <a:xfrm>
            <a:off x="911226" y="555275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關鍵字：折線圖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688A2D2B-1D7F-1000-82F5-C193D15DE4D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52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="" xmlns:a16="http://schemas.microsoft.com/office/drawing/2014/main" id="{8DA7A123-7E7A-704B-BE28-902DE5FA92E3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3911F02-FD3D-A443-9C1D-CDC1AFB2EDF7}" type="slidenum">
              <a:rPr kumimoji="1" lang="zh-TW" altLang="en-US" smtClean="0"/>
              <a:pPr/>
              <a:t>37</a:t>
            </a:fld>
            <a:endParaRPr kumimoji="1" lang="zh-TW" altLang="en-US" dirty="0"/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AB56D052-4953-8441-A506-6BA86E63447D}"/>
              </a:ext>
            </a:extLst>
          </p:cNvPr>
          <p:cNvSpPr txBox="1">
            <a:spLocks/>
          </p:cNvSpPr>
          <p:nvPr/>
        </p:nvSpPr>
        <p:spPr>
          <a:xfrm>
            <a:off x="57152" y="1577495"/>
            <a:ext cx="9086848" cy="419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 </a:t>
            </a:r>
            <a:r>
              <a:rPr lang="zh-TW" altLang="en-US" sz="3200" dirty="0">
                <a:sym typeface="Arial Unicode MS"/>
              </a:rPr>
              <a:t>使用 </a:t>
            </a:r>
            <a:r>
              <a:rPr lang="en" altLang="zh-TW" sz="3200" dirty="0">
                <a:sym typeface="Arial Unicode MS"/>
              </a:rPr>
              <a:t>Google </a:t>
            </a:r>
            <a:r>
              <a:rPr lang="zh-TW" altLang="en-US" sz="3200" dirty="0">
                <a:sym typeface="Arial Unicode MS"/>
              </a:rPr>
              <a:t>試算表製作出地理分布圖後，</a:t>
            </a:r>
            <a:endParaRPr lang="en-US" altLang="zh-TW" sz="32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dirty="0">
                <a:solidFill>
                  <a:srgbClr val="C00000"/>
                </a:solidFill>
                <a:sym typeface="Arial Unicode MS"/>
              </a:rPr>
              <a:t>     </a:t>
            </a:r>
            <a:r>
              <a:rPr lang="zh-TW" altLang="en-US" sz="3200" dirty="0">
                <a:solidFill>
                  <a:srgbClr val="C00000"/>
                </a:solidFill>
                <a:sym typeface="Arial Unicode MS"/>
              </a:rPr>
              <a:t>無法</a:t>
            </a:r>
            <a:r>
              <a:rPr lang="zh-TW" altLang="en-US" sz="3200" dirty="0">
                <a:sym typeface="Arial Unicode MS"/>
              </a:rPr>
              <a:t>從圖上看出哪一項功能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 </a:t>
            </a:r>
            <a:endParaRPr lang="en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可觀察同一物品在全球各地區的數量差異。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可透過圓點大小，視覺化的判斷數量多寡 。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可透過圓點顏色，視覺化的判斷數量多寡。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可透過圓點與顏色詮釋整體資料，因此無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法看到單一圓點的詳細資料。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B384E2ED-4103-68DD-5404-FA6DEC591B9B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51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24884" y="1220301"/>
            <a:ext cx="9086848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 </a:t>
            </a:r>
            <a:r>
              <a:rPr lang="zh-TW" altLang="en-US" sz="3000" dirty="0">
                <a:sym typeface="Arial Unicode MS"/>
              </a:rPr>
              <a:t>使用 </a:t>
            </a:r>
            <a:r>
              <a:rPr lang="en" altLang="zh-TW" sz="3000" dirty="0">
                <a:sym typeface="Arial Unicode MS"/>
              </a:rPr>
              <a:t>Google </a:t>
            </a:r>
            <a:r>
              <a:rPr lang="zh-TW" altLang="en-US" sz="3000" dirty="0">
                <a:sym typeface="Arial Unicode MS"/>
              </a:rPr>
              <a:t>試算表製作出地理分布圖後，</a:t>
            </a:r>
            <a:endParaRPr lang="en-US" altLang="zh-TW" sz="30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dirty="0">
                <a:sym typeface="Arial Unicode MS"/>
              </a:rPr>
              <a:t>   </a:t>
            </a:r>
            <a:r>
              <a:rPr lang="zh-TW" altLang="en-US" sz="3000" dirty="0">
                <a:solidFill>
                  <a:srgbClr val="C00000"/>
                </a:solidFill>
                <a:sym typeface="Arial Unicode MS"/>
              </a:rPr>
              <a:t>無法</a:t>
            </a:r>
            <a:r>
              <a:rPr lang="zh-TW" altLang="en-US" sz="3000" dirty="0">
                <a:sym typeface="Arial Unicode MS"/>
              </a:rPr>
              <a:t>從圖上看出哪一項功能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 </a:t>
            </a:r>
            <a:endParaRPr lang="en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可觀察同一物品在全球各地區的數量差異。 </a:t>
            </a:r>
            <a:endParaRPr lang="zh-TW" altLang="en-US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(B)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可透過圓點大小，視覺化的判斷數量多寡 。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可透過圓點顏色，視覺化的判斷數量多寡。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可透過圓點與顏色詮釋整體資料，因此無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法看到單一圓點的詳細資料。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="" xmlns:a16="http://schemas.microsoft.com/office/drawing/2014/main" id="{8DA7A123-7E7A-704B-BE28-902DE5FA92E3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3911F02-FD3D-A443-9C1D-CDC1AFB2EDF7}" type="slidenum">
              <a:rPr kumimoji="1" lang="zh-TW" altLang="en-US" smtClean="0"/>
              <a:pPr/>
              <a:t>38</a:t>
            </a:fld>
            <a:endParaRPr kumimoji="1"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C09B0B-9CA5-D745-AE4E-5DA3808A4053}"/>
              </a:ext>
            </a:extLst>
          </p:cNvPr>
          <p:cNvSpPr/>
          <p:nvPr/>
        </p:nvSpPr>
        <p:spPr>
          <a:xfrm>
            <a:off x="911226" y="5552758"/>
            <a:ext cx="6904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試算表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圖表製作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B29582E7-E3BB-47A1-0E40-807EE829CADF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41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資料通常會以表格的形式呈現，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為方便描述每筆資料的位置，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會有直行橫列之分，其中直行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又稱為列。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8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74546" y="1507086"/>
            <a:ext cx="9358741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某國中想比較性別在各學習領域向度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的差異，下列哪一種圖示比較適合？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折線圖  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雷達圖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地理分布圖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直方圖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="" xmlns:a16="http://schemas.microsoft.com/office/drawing/2014/main" id="{8DA7A123-7E7A-704B-BE28-902DE5FA92E3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3911F02-FD3D-A443-9C1D-CDC1AFB2EDF7}" type="slidenum">
              <a:rPr kumimoji="1" lang="zh-TW" altLang="en-US" smtClean="0"/>
              <a:pPr/>
              <a:t>39</a:t>
            </a:fld>
            <a:endParaRPr kumimoji="1"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5FD22A26-746E-DAA8-B72E-EB8F4E4588EC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3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67030" y="1483144"/>
            <a:ext cx="9358741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某國中想比較性別在各學習領域向度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的差異，下列哪一種圖示比較適合？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折線圖  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雷達圖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地理分布圖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直方圖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07921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5C5047B-439E-5042-9843-B73E5A656C79}"/>
              </a:ext>
            </a:extLst>
          </p:cNvPr>
          <p:cNvSpPr/>
          <p:nvPr/>
        </p:nvSpPr>
        <p:spPr>
          <a:xfrm>
            <a:off x="911226" y="5693195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關鍵字：統計圖表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98A8C0E7-5B71-E322-1322-99BF87DC242D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07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98A8C0E7-5B71-E322-1322-99BF87DC242D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41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3" name="圓角矩形 2">
            <a:extLst>
              <a:ext uri="{FF2B5EF4-FFF2-40B4-BE49-F238E27FC236}">
                <a16:creationId xmlns="" xmlns:a16="http://schemas.microsoft.com/office/drawing/2014/main" id="{5632B5CE-12ED-F4AA-BCDC-96A32747A965}"/>
              </a:ext>
            </a:extLst>
          </p:cNvPr>
          <p:cNvSpPr/>
          <p:nvPr/>
        </p:nvSpPr>
        <p:spPr>
          <a:xfrm>
            <a:off x="304799" y="1661700"/>
            <a:ext cx="8632677" cy="40587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5920"/>
              </a:lnSpc>
            </a:pPr>
            <a:r>
              <a:rPr lang="zh-TW" altLang="en-US" sz="3600" b="1" dirty="0">
                <a:solidFill>
                  <a:schemeClr val="tx1"/>
                </a:solidFill>
              </a:rPr>
              <a:t>  資料處理與我們的生活息息相關，因此    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>
              <a:lnSpc>
                <a:spcPts val="5920"/>
              </a:lnSpc>
            </a:pPr>
            <a:r>
              <a:rPr lang="zh-TW" altLang="en-US" sz="3600" b="1" dirty="0">
                <a:solidFill>
                  <a:schemeClr val="tx1"/>
                </a:solidFill>
              </a:rPr>
              <a:t>  透過數據的分析與判讀，可以幫助我們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>
              <a:lnSpc>
                <a:spcPts val="5920"/>
              </a:lnSpc>
            </a:pPr>
            <a:r>
              <a:rPr lang="zh-TW" altLang="en-US" sz="3600" b="1" dirty="0">
                <a:solidFill>
                  <a:schemeClr val="tx1"/>
                </a:solidFill>
              </a:rPr>
              <a:t>  進一步解決生活中的大小問題。關於資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>
              <a:lnSpc>
                <a:spcPts val="5920"/>
              </a:lnSpc>
            </a:pPr>
            <a:r>
              <a:rPr lang="zh-TW" altLang="en-US" sz="3600" b="1" dirty="0">
                <a:solidFill>
                  <a:schemeClr val="tx1"/>
                </a:solidFill>
              </a:rPr>
              <a:t>  料處理概念與應用，請回答下列問題。</a:t>
            </a: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41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5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118533" y="1195243"/>
            <a:ext cx="8913054" cy="419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針對資料處理的概念進行討論，下列哪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一項敘述較為合適？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資料處理就是把數據複製，貼到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試算表上。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資料處理就是透過分類與比較，找到資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料中的重點。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資料處理目的是建立各種圖表，增加資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料豐富度。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資料處理時，不一定要使用電腦，簡易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的加減法心算也是資料處理。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15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115473" y="994283"/>
            <a:ext cx="8913054" cy="419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資料的取得可能來自不同的單位或平臺，需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要先進行資料前處理，再進行資料處理與分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析，下列哪一項敘述錯誤？</a:t>
            </a:r>
            <a:endParaRPr lang="en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資料整合時，遇到欄位排列順序不同的情況，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需先制訂整合的規則。 </a:t>
            </a: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資料整合後，所有資料將合併成一個資料檔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案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資料清理時，遇到資料缺失的情況，可以再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次進行調查後，將資料補登。</a:t>
            </a: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資料轉換時，只能將不同單位的資料轉換成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同單位，但不可將英文轉換成中文，例如：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Male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轉換成男性。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118532" y="1195243"/>
            <a:ext cx="9025467" cy="419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</a:t>
            </a:r>
            <a:r>
              <a:rPr lang="zh-TW" altLang="en-US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en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資料處理幫助我們擁有更方便、舒適的生活，</a:t>
            </a:r>
            <a:endParaRPr lang="en-US" altLang="zh-TW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各個行業透過資料處理技術增加產業效能， </a:t>
            </a:r>
            <a:endParaRPr lang="en-US" altLang="zh-TW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下列哪一項行業的工作中，較</a:t>
            </a:r>
            <a:r>
              <a:rPr lang="zh-TW" altLang="en-US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沒有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應用到資</a:t>
            </a:r>
            <a:endParaRPr lang="en-US" altLang="zh-TW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料處理的概念？</a:t>
            </a:r>
            <a:endParaRPr lang="en-US" altLang="zh-TW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批發零售業：透過客戶的作息，調整營業時間。       </a:t>
            </a:r>
            <a:endParaRPr lang="en-US" altLang="zh-TW" sz="29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教育業：利用線上學習系統，分析學生的學習</a:t>
            </a:r>
            <a:endParaRPr lang="en-US" altLang="zh-TW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弱點。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餐飲業：透過客戶的點餐紀錄，列出熱賣餐點</a:t>
            </a:r>
            <a:endParaRPr lang="en-US" altLang="zh-TW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的排名。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影音媒體業：透過客戶的喜好，推播適合客戶</a:t>
            </a:r>
            <a:endParaRPr lang="en-US" altLang="zh-TW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的廣告。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18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C436BA5-A31A-9A43-A76D-B6C7C3B7C854}"/>
              </a:ext>
            </a:extLst>
          </p:cNvPr>
          <p:cNvSpPr/>
          <p:nvPr/>
        </p:nvSpPr>
        <p:spPr bwMode="auto">
          <a:xfrm>
            <a:off x="6839991" y="2684672"/>
            <a:ext cx="2304009" cy="41941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171685"/>
            <a:ext cx="9013371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利用下表的全班各科成績資料，用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試算表繪製雷達圖，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並試著解釋其意義。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17109" y="-199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220FBC3B-AC20-6E40-9926-3BCE1761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8" y="2259345"/>
            <a:ext cx="7142614" cy="43016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42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2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63880" y="1318643"/>
            <a:ext cx="798576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請將資料整理如下表， 並填入各科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成績的全班平均分數。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17109" y="-199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AD9E4C37-786D-C34A-902C-79607914F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2" y="2628899"/>
            <a:ext cx="8220233" cy="267514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D2E63ADB-CBE6-9349-87A4-FA0776017A5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42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8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63880" y="1318643"/>
            <a:ext cx="798576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請將資料整理如下表， 並填入各科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成績的全班平均分數。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17109" y="-199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2132A69F-AF90-9041-92FC-79039827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5" y="2662014"/>
            <a:ext cx="8234785" cy="25815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12C2C1AC-CCC1-651F-3ED4-BA1C9045A08B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42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1185" y="1318643"/>
            <a:ext cx="8882815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將全班平均、阿顯和星兒的各科成績，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繪製成雷達圖，並呈現於下方。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17109" y="-199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D58B7709-E46F-1B40-8C10-335DEB83D346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43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43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5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22753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資料通常會以表格的形式呈現，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為方便描述每筆資料的位置，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會有直行橫列之分，其中直行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又稱為列。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91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1185" y="1318643"/>
            <a:ext cx="8882815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將全班平均、阿顯和星兒的各科成績，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繪製成雷達圖，並呈現於下方。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17109" y="-199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1F4F9A31-CAE8-624E-A1D5-660D58DB7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2453169"/>
            <a:ext cx="6268564" cy="391905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294B2B5A-12BB-5531-348B-6830AD4C022D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43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00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1185" y="1318643"/>
            <a:ext cx="8882815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呈上題， 請依照雷達圖的結果，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勾選及回答下列問題。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在英文科目，分數最高的學生是？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　　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阿顯　　　　　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　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星兒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高於全班平均分數的科目有哪些？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3.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其他結果說明：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17109" y="-199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5F23666D-DC6B-DBBE-BD02-3CCCBE10E1F7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43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30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1185" y="1318643"/>
            <a:ext cx="8882815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呈上題， 請依照雷達圖的結果，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勾選及回答下列問題。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在英文科目，分數最高的學生是？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　　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阿顯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　　　　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　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星兒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高於全班平均分數的科目有哪些？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17109" y="-199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AEDB57B8-9EA0-0943-8011-4D890188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3" y="4886328"/>
            <a:ext cx="8321661" cy="121443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339F8273-D022-384E-A7C2-DAABA635CEB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1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1185" y="981682"/>
            <a:ext cx="8882815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其他結果說明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觀察圖表後，簡要列出三項結果如下：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.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在國文中</a:t>
            </a:r>
            <a:r>
              <a:rPr lang="zh-TW" altLang="en-US" sz="32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阿顯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分數明顯較高，而數學中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星兒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分數較高，分別在該科目表現優異。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32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阿顯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在各科目分數的呈現，國文、英文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、社會較高，對於文科較擅長。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 </a:t>
            </a:r>
            <a:r>
              <a:rPr lang="zh-TW" altLang="en-US" sz="32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星兒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在各科目分數的呈現，數學、自然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較高，對於理科較擅長。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17109" y="-199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CA04AA57-E1BE-2C4A-97D0-A7A951BA3CED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481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333883"/>
            <a:ext cx="914400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請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3∼4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人為一組，查詢住家附近三個水庫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最近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2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個月，其每月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日的有效蓄水量，用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試算表繪製水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庫蓄水量的折線圖，並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試著解釋三個水庫的差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異性？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39A4CE4-6281-6243-857A-6AB6A202F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4638675" y="1979845"/>
            <a:ext cx="4380405" cy="406172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830B2A04-61A0-AE4D-8467-C6A532F757BA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44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44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59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6" name="文字方塊 3">
            <a:extLst>
              <a:ext uri="{FF2B5EF4-FFF2-40B4-BE49-F238E27FC236}">
                <a16:creationId xmlns="" xmlns:a16="http://schemas.microsoft.com/office/drawing/2014/main" id="{1166CF02-6C10-3847-AF4A-7F16E55C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1" y="1134112"/>
            <a:ext cx="8683776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hangingPunct="1">
              <a:lnSpc>
                <a:spcPts val="4000"/>
              </a:lnSpc>
              <a:defRPr/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請至經濟部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《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水利署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》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網站查詢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住家附近的三個水庫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《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水庫風情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》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網址：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hlinkClick r:id="rId2"/>
              </a:rPr>
              <a:t>http://www.wra.gov.tw/News.aspx?</a:t>
            </a:r>
          </a:p>
          <a:p>
            <a:pPr hangingPunct="1">
              <a:lnSpc>
                <a:spcPts val="4000"/>
              </a:lnSpc>
              <a:defRPr/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hlinkClick r:id="rId2"/>
              </a:rPr>
              <a:t>n=3254&amp;sms=9089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你調查的三個水庫為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: </a:t>
            </a: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新山水庫。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翡翠水庫。 </a:t>
            </a: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石門水庫。</a:t>
            </a: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9" name="圓角矩形 8">
            <a:extLst>
              <a:ext uri="{FF2B5EF4-FFF2-40B4-BE49-F238E27FC236}">
                <a16:creationId xmlns="" xmlns:a16="http://schemas.microsoft.com/office/drawing/2014/main" id="{F5F8CE65-89FE-2F40-910F-6E94387645FF}"/>
              </a:ext>
            </a:extLst>
          </p:cNvPr>
          <p:cNvSpPr/>
          <p:nvPr/>
        </p:nvSpPr>
        <p:spPr>
          <a:xfrm>
            <a:off x="182074" y="1100246"/>
            <a:ext cx="1296144" cy="560794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27000" tIns="27000" rIns="27000" bIns="27000" rtlCol="0" anchor="ctr"/>
          <a:lstStyle/>
          <a:p>
            <a:pPr algn="ctr"/>
            <a:r>
              <a:rPr lang="zh-TW" altLang="en-US" sz="2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步驟</a:t>
            </a:r>
            <a:r>
              <a:rPr lang="en-US" altLang="zh-TW" sz="2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1 </a:t>
            </a:r>
            <a:endParaRPr lang="zh-TW" altLang="en-US" sz="28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0F6A651D-2533-714E-9D42-D8EB79068AF8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44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44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06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6" name="文字方塊 3">
            <a:extLst>
              <a:ext uri="{FF2B5EF4-FFF2-40B4-BE49-F238E27FC236}">
                <a16:creationId xmlns="" xmlns:a16="http://schemas.microsoft.com/office/drawing/2014/main" id="{1166CF02-6C10-3847-AF4A-7F16E55C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52" y="1135849"/>
            <a:ext cx="8545058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hangingPunct="1">
              <a:lnSpc>
                <a:spcPts val="4600"/>
              </a:lnSpc>
              <a:defRPr/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請至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《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水利署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》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防災資訊網站查詢 </a:t>
            </a:r>
          </a:p>
          <a:p>
            <a:pPr hangingPunct="1">
              <a:lnSpc>
                <a:spcPts val="4600"/>
              </a:lnSpc>
              <a:defRPr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三個水庫最近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2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個月，每月一日的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600"/>
              </a:lnSpc>
              <a:defRPr/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效蓄水量，並將你調查的紀錄整理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600"/>
              </a:lnSpc>
              <a:defRPr/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到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Google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試算表中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《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水庫水情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》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網址：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hlinkClick r:id="rId2"/>
              </a:rPr>
              <a:t>https://fhy.wra.gov.tw/fhy/Monitor/Reservoir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9" name="圓角矩形 8">
            <a:extLst>
              <a:ext uri="{FF2B5EF4-FFF2-40B4-BE49-F238E27FC236}">
                <a16:creationId xmlns="" xmlns:a16="http://schemas.microsoft.com/office/drawing/2014/main" id="{F5F8CE65-89FE-2F40-910F-6E94387645FF}"/>
              </a:ext>
            </a:extLst>
          </p:cNvPr>
          <p:cNvSpPr/>
          <p:nvPr/>
        </p:nvSpPr>
        <p:spPr>
          <a:xfrm>
            <a:off x="389505" y="1184307"/>
            <a:ext cx="1296144" cy="560794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27000" tIns="27000" rIns="27000" bIns="27000" rtlCol="0" anchor="ctr"/>
          <a:lstStyle/>
          <a:p>
            <a:pPr algn="ctr"/>
            <a:r>
              <a:rPr lang="zh-TW" altLang="en-US" sz="2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步驟</a:t>
            </a:r>
            <a:r>
              <a:rPr lang="en-US" altLang="zh-TW" sz="2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2</a:t>
            </a:r>
            <a:endParaRPr lang="zh-TW" altLang="en-US" sz="28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0F6A651D-2533-714E-9D42-D8EB79068AF8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45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50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0F6A651D-2533-714E-9D42-D8EB79068AF8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34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5E6A36D8-99EC-DD43-9703-8B5DE39DE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3"/>
            <a:ext cx="9144000" cy="68155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26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6" name="文字方塊 3">
            <a:extLst>
              <a:ext uri="{FF2B5EF4-FFF2-40B4-BE49-F238E27FC236}">
                <a16:creationId xmlns="" xmlns:a16="http://schemas.microsoft.com/office/drawing/2014/main" id="{1166CF02-6C10-3847-AF4A-7F16E55C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42" y="1152177"/>
            <a:ext cx="8545058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hangingPunct="1">
              <a:lnSpc>
                <a:spcPts val="4000"/>
              </a:lnSpc>
              <a:defRPr/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你調查的月分為：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、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6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、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7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、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8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你調查的月分其蓄水量為：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0F6A651D-2533-714E-9D42-D8EB79068AF8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7FF587F-DC8C-174F-A397-7171C68A4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3" y="3086273"/>
            <a:ext cx="8366954" cy="24684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1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059FF0D-2243-0D40-A092-029C84729344}"/>
              </a:ext>
            </a:extLst>
          </p:cNvPr>
          <p:cNvSpPr/>
          <p:nvPr/>
        </p:nvSpPr>
        <p:spPr bwMode="auto">
          <a:xfrm>
            <a:off x="6839991" y="2684672"/>
            <a:ext cx="2304009" cy="41941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6" name="文字方塊 3">
            <a:extLst>
              <a:ext uri="{FF2B5EF4-FFF2-40B4-BE49-F238E27FC236}">
                <a16:creationId xmlns="" xmlns:a16="http://schemas.microsoft.com/office/drawing/2014/main" id="{1166CF02-6C10-3847-AF4A-7F16E55C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52" y="1070533"/>
            <a:ext cx="8545058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hangingPunct="1">
              <a:lnSpc>
                <a:spcPts val="5200"/>
              </a:lnSpc>
              <a:defRPr/>
            </a:pP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彙整各組員的數據後，繪製成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5200"/>
              </a:lnSpc>
              <a:defRPr/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折線圖，並試著解釋其結果。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5200"/>
              </a:lnSpc>
              <a:defRPr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請呈現彙整後的折線圖：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5200"/>
              </a:lnSpc>
              <a:defRPr/>
            </a:pP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40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9" name="圓角矩形 8">
            <a:extLst>
              <a:ext uri="{FF2B5EF4-FFF2-40B4-BE49-F238E27FC236}">
                <a16:creationId xmlns="" xmlns:a16="http://schemas.microsoft.com/office/drawing/2014/main" id="{F5F8CE65-89FE-2F40-910F-6E94387645FF}"/>
              </a:ext>
            </a:extLst>
          </p:cNvPr>
          <p:cNvSpPr/>
          <p:nvPr/>
        </p:nvSpPr>
        <p:spPr>
          <a:xfrm>
            <a:off x="389505" y="1116575"/>
            <a:ext cx="1296144" cy="560794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27000" tIns="27000" rIns="27000" bIns="27000" rtlCol="0" anchor="ctr"/>
          <a:lstStyle/>
          <a:p>
            <a:pPr algn="ctr"/>
            <a:r>
              <a:rPr lang="zh-TW" altLang="en-US" sz="2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步驟</a:t>
            </a:r>
            <a:r>
              <a:rPr lang="en-US" altLang="zh-TW" sz="2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3</a:t>
            </a:r>
            <a:endParaRPr lang="zh-TW" altLang="en-US" sz="28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F6D271A-49F7-5647-92D1-D1C84D3BD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91" y="3132700"/>
            <a:ext cx="5707380" cy="36104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46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40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-98857" y="1572663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「政府資料開放平臺」將政府資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料以開放格式於網路公開，提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供使用者依其需求下載及利用。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6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059FF0D-2243-0D40-A092-029C84729344}"/>
              </a:ext>
            </a:extLst>
          </p:cNvPr>
          <p:cNvSpPr/>
          <p:nvPr/>
        </p:nvSpPr>
        <p:spPr bwMode="auto">
          <a:xfrm>
            <a:off x="6839991" y="2684672"/>
            <a:ext cx="2304009" cy="41941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6" name="文字方塊 3">
            <a:extLst>
              <a:ext uri="{FF2B5EF4-FFF2-40B4-BE49-F238E27FC236}">
                <a16:creationId xmlns="" xmlns:a16="http://schemas.microsoft.com/office/drawing/2014/main" id="{1166CF02-6C10-3847-AF4A-7F16E55C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48" y="1152878"/>
            <a:ext cx="9360285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hangingPunct="1">
              <a:lnSpc>
                <a:spcPts val="3600"/>
              </a:lnSpc>
              <a:defRPr/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請依上題折線圖結果，回答下列問題：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( 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在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12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月時，蓄水量最高是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翡翠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水庫。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(2)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在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9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月時，蓄水量最低是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新山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水庫。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(3)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其他結果說明：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/>
            </a:r>
            <a:b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</a:b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1.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全年水庫的蓄水量多寡：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翡翠水庫＞石門水庫＞新山水庫。 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2.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翡翠水庫蓄水量在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6 ∼10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月逐月下降，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10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月後才開始提高。 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3.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石門水庫蓄水量在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∼ 5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月逐月下降，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5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月後才開始提高，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6 ∼ 10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月亦逐月下降。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　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4.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新山水庫蓄水量全年落差不大，水量遠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hangingPunct="1">
              <a:lnSpc>
                <a:spcPts val="36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低於其他兩個水庫。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46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68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-84569" y="1572663"/>
            <a:ext cx="911426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「政府資料開放平臺」將政府資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料以開放格式於網路公開，提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供使用者依其需求下載及利用。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2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600719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「政府資料開放平臺」中的資料，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大部分是經由預估或模擬而成      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的資料。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-235308" y="1745457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「政府資料開放平臺」中的資料，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大部分是經由預估或模擬而成的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資料。 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38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38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2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8837</TotalTime>
  <Words>1345</Words>
  <Application>Microsoft Office PowerPoint</Application>
  <PresentationFormat>如螢幕大小 (4:3)</PresentationFormat>
  <Paragraphs>529</Paragraphs>
  <Slides>60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70" baseType="lpstr">
      <vt:lpstr>Arial Unicode MS</vt:lpstr>
      <vt:lpstr>Helvetica Neue</vt:lpstr>
      <vt:lpstr>微軟正黑體</vt:lpstr>
      <vt:lpstr>微軟正黑體</vt:lpstr>
      <vt:lpstr>新細明體</vt:lpstr>
      <vt:lpstr>Arial</vt:lpstr>
      <vt:lpstr>Calibri</vt:lpstr>
      <vt:lpstr>Garamond</vt:lpstr>
      <vt:lpstr>Microsoft Tai Le</vt:lpstr>
      <vt:lpstr>自訂設計</vt:lpstr>
      <vt:lpstr>PowerPoint 簡報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素養題</vt:lpstr>
      <vt:lpstr>素養題</vt:lpstr>
      <vt:lpstr>素養題</vt:lpstr>
      <vt:lpstr>素養題</vt:lpstr>
      <vt:lpstr>實作題</vt:lpstr>
      <vt:lpstr>實作題</vt:lpstr>
      <vt:lpstr>實作題</vt:lpstr>
      <vt:lpstr>實作題</vt:lpstr>
      <vt:lpstr>實作題</vt:lpstr>
      <vt:lpstr>實作題</vt:lpstr>
      <vt:lpstr>實作題</vt:lpstr>
      <vt:lpstr>實作題</vt:lpstr>
      <vt:lpstr>小組討論</vt:lpstr>
      <vt:lpstr>小組討論</vt:lpstr>
      <vt:lpstr>小組討論</vt:lpstr>
      <vt:lpstr>小組討論</vt:lpstr>
      <vt:lpstr>小組討論</vt:lpstr>
      <vt:lpstr>小組討論</vt:lpstr>
      <vt:lpstr>小組討論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HL</cp:lastModifiedBy>
  <cp:revision>411</cp:revision>
  <cp:lastPrinted>2020-12-09T06:19:55Z</cp:lastPrinted>
  <dcterms:modified xsi:type="dcterms:W3CDTF">2023-12-08T08:31:34Z</dcterms:modified>
</cp:coreProperties>
</file>