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>
  <p:sldMasterIdLst>
    <p:sldMasterId id="2147483654" r:id="rId1"/>
  </p:sldMasterIdLst>
  <p:notesMasterIdLst>
    <p:notesMasterId r:id="rId52"/>
  </p:notesMasterIdLst>
  <p:sldIdLst>
    <p:sldId id="270" r:id="rId2"/>
    <p:sldId id="401" r:id="rId3"/>
    <p:sldId id="402" r:id="rId4"/>
    <p:sldId id="403" r:id="rId5"/>
    <p:sldId id="404" r:id="rId6"/>
    <p:sldId id="405" r:id="rId7"/>
    <p:sldId id="406" r:id="rId8"/>
    <p:sldId id="407" r:id="rId9"/>
    <p:sldId id="408" r:id="rId10"/>
    <p:sldId id="409" r:id="rId11"/>
    <p:sldId id="410" r:id="rId12"/>
    <p:sldId id="411" r:id="rId13"/>
    <p:sldId id="412" r:id="rId14"/>
    <p:sldId id="414" r:id="rId15"/>
    <p:sldId id="413" r:id="rId16"/>
    <p:sldId id="415" r:id="rId17"/>
    <p:sldId id="416" r:id="rId18"/>
    <p:sldId id="417" r:id="rId19"/>
    <p:sldId id="418" r:id="rId20"/>
    <p:sldId id="419" r:id="rId21"/>
    <p:sldId id="420" r:id="rId22"/>
    <p:sldId id="301" r:id="rId23"/>
    <p:sldId id="350" r:id="rId24"/>
    <p:sldId id="351" r:id="rId25"/>
    <p:sldId id="353" r:id="rId26"/>
    <p:sldId id="354" r:id="rId27"/>
    <p:sldId id="356" r:id="rId28"/>
    <p:sldId id="357" r:id="rId29"/>
    <p:sldId id="358" r:id="rId30"/>
    <p:sldId id="359" r:id="rId31"/>
    <p:sldId id="360" r:id="rId32"/>
    <p:sldId id="367" r:id="rId33"/>
    <p:sldId id="368" r:id="rId34"/>
    <p:sldId id="370" r:id="rId35"/>
    <p:sldId id="372" r:id="rId36"/>
    <p:sldId id="371" r:id="rId37"/>
    <p:sldId id="373" r:id="rId38"/>
    <p:sldId id="374" r:id="rId39"/>
    <p:sldId id="375" r:id="rId40"/>
    <p:sldId id="376" r:id="rId41"/>
    <p:sldId id="377" r:id="rId42"/>
    <p:sldId id="421" r:id="rId43"/>
    <p:sldId id="422" r:id="rId44"/>
    <p:sldId id="423" r:id="rId45"/>
    <p:sldId id="424" r:id="rId46"/>
    <p:sldId id="425" r:id="rId47"/>
    <p:sldId id="362" r:id="rId48"/>
    <p:sldId id="378" r:id="rId49"/>
    <p:sldId id="379" r:id="rId50"/>
    <p:sldId id="380" r:id="rId51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E9EE"/>
    <a:srgbClr val="F9CFD8"/>
    <a:srgbClr val="FF2F92"/>
    <a:srgbClr val="FF1CB8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E3CECE"/>
          </a:solidFill>
        </a:fill>
      </a:tcStyle>
    </a:wholeTbl>
    <a:band2H>
      <a:tcTxStyle/>
      <a:tcStyle>
        <a:tcBdr/>
        <a:fill>
          <a:solidFill>
            <a:srgbClr val="F1E8E8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098"/>
    <p:restoredTop sz="94291"/>
  </p:normalViewPr>
  <p:slideViewPr>
    <p:cSldViewPr snapToGrid="0" snapToObjects="1">
      <p:cViewPr varScale="1">
        <p:scale>
          <a:sx n="89" d="100"/>
          <a:sy n="89" d="100"/>
        </p:scale>
        <p:origin x="8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858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1">
            <a:extLst>
              <a:ext uri="{FF2B5EF4-FFF2-40B4-BE49-F238E27FC236}">
                <a16:creationId xmlns:a16="http://schemas.microsoft.com/office/drawing/2014/main" id="{17C194E3-0D82-384C-9BA1-DEF9D5D4FF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6" y="0"/>
            <a:ext cx="91027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72665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AA96517-6A71-334F-9DD0-F055D6453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C32DD58-9901-DE41-8063-4E26E5CB2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7B0BB71-F03F-7E41-8EFB-60DDC0E7A0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EE6B0B7-BFA9-7E4D-BC2B-BF94EC036B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2D5DDA0-C1FF-4845-99AB-B43B19F2B0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11F02-FD3D-A443-9C1D-CDC1AFB2EDF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31944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8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150981B1-886C-D943-A422-BE9E42837DA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3543300" y="6381750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pPr/>
              <a:t>0</a:t>
            </a:fld>
            <a:endParaRPr kumimoji="1" lang="zh-TW" altLang="en-US"/>
          </a:p>
        </p:txBody>
      </p:sp>
      <p:pic>
        <p:nvPicPr>
          <p:cNvPr id="4" name="圖片 1">
            <a:extLst>
              <a:ext uri="{FF2B5EF4-FFF2-40B4-BE49-F238E27FC236}">
                <a16:creationId xmlns:a16="http://schemas.microsoft.com/office/drawing/2014/main" id="{2FDD3F40-D463-F545-B382-02AB26C93F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3979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57474" y="1643583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5.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資料交換技術是為了將資料正確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且快速地傳送到接收端，而制定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的傳輸路徑管理方法。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投影片編號版面配置區 2">
            <a:extLst>
              <a:ext uri="{FF2B5EF4-FFF2-40B4-BE49-F238E27FC236}">
                <a16:creationId xmlns:a16="http://schemas.microsoft.com/office/drawing/2014/main" id="{A2E27F01-A37F-10F3-B580-F39EFEFC8E6A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/>
              <a:t>56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31985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57474" y="1643583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O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5.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資料交換技術是為了將資料正確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且快速地傳送到接收端，而制定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的傳輸路徑管理方法。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投影片編號版面配置區 2">
            <a:extLst>
              <a:ext uri="{FF2B5EF4-FFF2-40B4-BE49-F238E27FC236}">
                <a16:creationId xmlns:a16="http://schemas.microsoft.com/office/drawing/2014/main" id="{D5A20812-8C63-FCFA-27AD-B212C647B1D2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/>
              <a:t>56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727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57474" y="1643583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6.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某臺電腦主機的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IP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位址是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160.256.0.1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，</a:t>
            </a: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此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IP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位址任何人都可以在網路上搜尋到。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投影片編號版面配置區 2">
            <a:extLst>
              <a:ext uri="{FF2B5EF4-FFF2-40B4-BE49-F238E27FC236}">
                <a16:creationId xmlns:a16="http://schemas.microsoft.com/office/drawing/2014/main" id="{CBD4C826-EB2A-AD50-1321-1FEA17A661D6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/>
              <a:t>56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44524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57474" y="1643583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X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6.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某臺電腦主機的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IP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位址是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160.256.0.1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，</a:t>
            </a: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此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IP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位址任何人都可以在網路上搜尋到。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投影片編號版面配置區 2">
            <a:extLst>
              <a:ext uri="{FF2B5EF4-FFF2-40B4-BE49-F238E27FC236}">
                <a16:creationId xmlns:a16="http://schemas.microsoft.com/office/drawing/2014/main" id="{B55D0278-4F0B-9474-EBD2-F8C75EA92F07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/>
              <a:t>56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6763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57474" y="1643583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7.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網域名稱無法使用中文，大多為數字</a:t>
            </a: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或英文的組合。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投影片編號版面配置區 2">
            <a:extLst>
              <a:ext uri="{FF2B5EF4-FFF2-40B4-BE49-F238E27FC236}">
                <a16:creationId xmlns:a16="http://schemas.microsoft.com/office/drawing/2014/main" id="{AC3BE810-DE91-1B36-BF61-577DA0185D13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/>
              <a:t>56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6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57474" y="1643583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X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7.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網域名稱無法使用中文，大多為數字</a:t>
            </a: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或英文的組合。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投影片編號版面配置區 2">
            <a:extLst>
              <a:ext uri="{FF2B5EF4-FFF2-40B4-BE49-F238E27FC236}">
                <a16:creationId xmlns:a16="http://schemas.microsoft.com/office/drawing/2014/main" id="{AE170E8D-8878-9455-D5EE-331354F4E335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/>
              <a:t>56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362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57474" y="1643583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8.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網域名稱伺服器具有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IP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位址及網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 域名稱，若網域名稱的機構類別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 後方無指定地理名稱，則地理名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 稱為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美國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投影片編號版面配置區 2">
            <a:extLst>
              <a:ext uri="{FF2B5EF4-FFF2-40B4-BE49-F238E27FC236}">
                <a16:creationId xmlns:a16="http://schemas.microsoft.com/office/drawing/2014/main" id="{59582678-3D9B-EEE1-58F0-89926D9BCAC1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/>
              <a:t>56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41905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57474" y="1643583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O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8.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網域名稱伺服器具有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IP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位址及網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 域名稱，若網域名稱的機構類別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 後方無指定地理名稱，則地理名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 稱為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美國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投影片編號版面配置區 2">
            <a:extLst>
              <a:ext uri="{FF2B5EF4-FFF2-40B4-BE49-F238E27FC236}">
                <a16:creationId xmlns:a16="http://schemas.microsoft.com/office/drawing/2014/main" id="{C62F7D41-A583-F8FA-1489-4FAF460A6A41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/>
              <a:t>56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33333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57474" y="1643583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9.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ICP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所提供的服務模式主要以網路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內容為主，包含文字、圖片、影音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或社群媒體等資訊。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投影片編號版面配置區 2">
            <a:extLst>
              <a:ext uri="{FF2B5EF4-FFF2-40B4-BE49-F238E27FC236}">
                <a16:creationId xmlns:a16="http://schemas.microsoft.com/office/drawing/2014/main" id="{C9B861A7-2A6C-A9BF-287E-2C3432EC0C60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/>
              <a:t>56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6447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57474" y="1643583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O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9.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ICP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所提供的服務模式主要以網路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內容為主，包含文字、圖片、影音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或社群媒體等資訊。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投影片編號版面配置區 2">
            <a:extLst>
              <a:ext uri="{FF2B5EF4-FFF2-40B4-BE49-F238E27FC236}">
                <a16:creationId xmlns:a16="http://schemas.microsoft.com/office/drawing/2014/main" id="{5BF84BBB-527F-57C4-8D57-A2F14EEC3B3D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/>
              <a:t>56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150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43583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終端設備不用連上網路，也可以運用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伺服器的各種服務，與其他端點分享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資源。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r>
              <a:rPr kumimoji="1" lang="en-US" altLang="zh-TW" dirty="0"/>
              <a:t>56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306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57474" y="1643583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10.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若公司服務內容是維修行動網路基</a:t>
            </a: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  地臺，則屬於網際網路內容提供者。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投影片編號版面配置區 2">
            <a:extLst>
              <a:ext uri="{FF2B5EF4-FFF2-40B4-BE49-F238E27FC236}">
                <a16:creationId xmlns:a16="http://schemas.microsoft.com/office/drawing/2014/main" id="{12B35FF2-8A89-2188-DB0E-0ED41A827244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/>
              <a:t>56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1123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57474" y="1643583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X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10.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若公司服務內容是維修行動網路基</a:t>
            </a: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  地臺，則屬於網際網路內容提供者。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投影片編號版面配置區 2">
            <a:extLst>
              <a:ext uri="{FF2B5EF4-FFF2-40B4-BE49-F238E27FC236}">
                <a16:creationId xmlns:a16="http://schemas.microsoft.com/office/drawing/2014/main" id="{7D372772-D126-8938-BF0A-FF1559E42B4C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/>
              <a:t>56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70048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下列哪一種網路連結裝置都有獨一無二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的編號？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路由器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網路卡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閘道器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數據機</a:t>
            </a:r>
            <a:endParaRPr lang="zh-TW" altLang="en-US" sz="3200" dirty="0">
              <a:sym typeface="Arial Unicode MS"/>
            </a:endParaRP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id="{C27DEEB1-BEA1-2ACD-6BF5-BAFC7615A299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246015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D7BF1E66-83C9-7E49-10D8-7C8249C86DBE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 dirty="0"/>
              <a:t>57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5293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下列哪一種網路連結裝置都有獨一無二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的編號？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路由器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網路卡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閘道器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數據機</a:t>
            </a:r>
            <a:endParaRPr lang="zh-TW" altLang="en-US" sz="3200" dirty="0">
              <a:sym typeface="Arial Unicode MS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2644598-3179-A142-BFA1-7B811BE0E164}"/>
              </a:ext>
            </a:extLst>
          </p:cNvPr>
          <p:cNvSpPr/>
          <p:nvPr/>
        </p:nvSpPr>
        <p:spPr>
          <a:xfrm>
            <a:off x="505464" y="5589685"/>
            <a:ext cx="68435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關鍵字：網路卡號碼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(MAC address)</a:t>
            </a: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4" name="報 告 大 綱">
            <a:extLst>
              <a:ext uri="{FF2B5EF4-FFF2-40B4-BE49-F238E27FC236}">
                <a16:creationId xmlns:a16="http://schemas.microsoft.com/office/drawing/2014/main" id="{A824123F-6AA9-8252-14BC-71AB0B50C277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246015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</a:p>
        </p:txBody>
      </p:sp>
      <p:sp>
        <p:nvSpPr>
          <p:cNvPr id="5" name="投影片編號版面配置區 2">
            <a:extLst>
              <a:ext uri="{FF2B5EF4-FFF2-40B4-BE49-F238E27FC236}">
                <a16:creationId xmlns:a16="http://schemas.microsoft.com/office/drawing/2014/main" id="{622B8908-8FC7-38A8-F72D-E9347FB35C22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 dirty="0"/>
              <a:t>57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44989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下列哪一項是數據機的功能？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傳輸資料及路徑選擇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用來連接使用不同通訊協定的網路 </a:t>
            </a:r>
            <a:r>
              <a:rPr lang="zh-TW" altLang="en-US" sz="3200" dirty="0">
                <a:sym typeface="Arial Unicode MS"/>
              </a:rPr>
              <a:t>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用來轉換類比訊號及數位訊號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與有線電腦設備之間訊息交換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id="{78289E7B-32E9-A302-446E-09452A0DE2E7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246015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7E2C7314-9007-6864-905E-2C437DEC21DA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 dirty="0"/>
              <a:t>57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35145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下列哪一項是數據機的功能 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傳輸資料及路徑選擇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用來連接使用不同通訊協定的網路 </a:t>
            </a:r>
            <a:r>
              <a:rPr lang="zh-TW" altLang="en-US" sz="3200" dirty="0">
                <a:sym typeface="Arial Unicode MS"/>
              </a:rPr>
              <a:t>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用來轉換類比訊號及數位訊號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與有線電腦設備之間訊息交換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0CA39EBD-4463-104E-97F6-5B3AEA3648A4}"/>
              </a:ext>
            </a:extLst>
          </p:cNvPr>
          <p:cNvSpPr/>
          <p:nvPr/>
        </p:nvSpPr>
        <p:spPr>
          <a:xfrm>
            <a:off x="780792" y="5882073"/>
            <a:ext cx="54393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關鍵字：數據機（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Modem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）</a:t>
            </a: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id="{98A2DB01-8147-0E27-8424-714730E1D6C6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246015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758476F3-6B9E-6482-F488-556B78824B2C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 dirty="0"/>
              <a:t>57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0774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下列哪一種網路裝置能為傳輸資料選擇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最佳的路徑？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橋接器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數據機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閘道器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路由器 </a:t>
            </a: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id="{2076638C-412B-5397-2D42-E086EE56BC7B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246015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A83DC5A1-7600-8484-DF6F-DCF0543B9BC5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 dirty="0"/>
              <a:t>57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6037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63449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下列哪一種網路裝置能為傳輸資料選擇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最佳的路徑 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橋接器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數據機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閘道器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路由器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107921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061F465-A3F1-2E42-8D15-79B79BA23EC3}"/>
              </a:ext>
            </a:extLst>
          </p:cNvPr>
          <p:cNvSpPr/>
          <p:nvPr/>
        </p:nvSpPr>
        <p:spPr>
          <a:xfrm>
            <a:off x="761918" y="5602698"/>
            <a:ext cx="3877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關鍵字：路由器原理</a:t>
            </a:r>
          </a:p>
        </p:txBody>
      </p:sp>
      <p:sp>
        <p:nvSpPr>
          <p:cNvPr id="2" name="投影片編號版面配置區 2">
            <a:extLst>
              <a:ext uri="{FF2B5EF4-FFF2-40B4-BE49-F238E27FC236}">
                <a16:creationId xmlns:a16="http://schemas.microsoft.com/office/drawing/2014/main" id="{702A1F80-502D-12F4-9B04-662E0692AC31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 dirty="0"/>
              <a:t>57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5651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下列哪一種網路裝置是用來連接使用不同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通訊協定的網路 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閘道器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數據機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交換器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路由器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dirty="0"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id="{90A547E9-10B7-7858-96AE-2F567270DF0F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246015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EB9F7FFB-AD18-5594-45D1-0203413A1596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 dirty="0"/>
              <a:t>57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7457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下列哪一種網路裝置是用來連接使用不同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通訊協定的網路 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(A)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閘道器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數據機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交換器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路由器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F9BDC57-A8AB-A746-B1E7-C2D76F8B4DE6}"/>
              </a:ext>
            </a:extLst>
          </p:cNvPr>
          <p:cNvSpPr/>
          <p:nvPr/>
        </p:nvSpPr>
        <p:spPr>
          <a:xfrm>
            <a:off x="761918" y="5602698"/>
            <a:ext cx="52437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關鍵字：閘道器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(Gateway)</a:t>
            </a: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id="{58681111-9DD7-1B35-5936-BE612D00A139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246015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1791086E-5E3B-6D45-4C54-AB62C85D0870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 dirty="0"/>
              <a:t>57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6714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43583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X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終端設備不用連上網路，也可以運用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伺服器的各種服務，與其他端點分享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資源。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投影片編號版面配置區 2">
            <a:extLst>
              <a:ext uri="{FF2B5EF4-FFF2-40B4-BE49-F238E27FC236}">
                <a16:creationId xmlns:a16="http://schemas.microsoft.com/office/drawing/2014/main" id="{E79EC81A-D1D3-7BBF-411F-28A307F848C5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/>
              <a:t>56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44734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5.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下列哪一項是無線基地臺的功能？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溝通不同協定的網路。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以無線的方式連接多部電腦設備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。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類比訊號與數位訊號的轉換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為傳輸資料選擇最佳路徑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。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id="{F24FDBDA-A535-4389-800C-FCD763B0CC1B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246015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ED415B90-93CE-A1E3-401E-4358F2C85B39}"/>
              </a:ext>
            </a:extLst>
          </p:cNvPr>
          <p:cNvSpPr txBox="1">
            <a:spLocks noGrp="1"/>
          </p:cNvSpPr>
          <p:nvPr>
            <p:ph type="sldNum" sz="quarter" idx="4294967295"/>
          </p:nvPr>
        </p:nvSpPr>
        <p:spPr>
          <a:xfrm>
            <a:off x="251460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 dirty="0"/>
              <a:t>57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0102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5.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下列哪一項是無線基地臺的功能 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溝通不同協定的網路。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以無線的方式連接多部電腦設備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。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</a:t>
            </a: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類比訊號與數位訊號的轉換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為傳輸資料選擇最佳路徑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。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5E912AF9-79C6-3445-8755-85063A7F94A9}"/>
              </a:ext>
            </a:extLst>
          </p:cNvPr>
          <p:cNvSpPr/>
          <p:nvPr/>
        </p:nvSpPr>
        <p:spPr>
          <a:xfrm>
            <a:off x="761918" y="5602698"/>
            <a:ext cx="66527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關鍵字：無線基地臺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(Access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Point)</a:t>
            </a: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id="{FD0653B3-DE65-4D4A-E9FD-C80418CA30D9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246015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C7894F9B-45B0-8293-C075-66A989351160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 dirty="0"/>
              <a:t>57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6715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1" y="1686310"/>
            <a:ext cx="8608767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6.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請問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.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org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是下列哪種機構類別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軍事機關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公司行號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非營利組織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網路機構 </a:t>
            </a:r>
          </a:p>
        </p:txBody>
      </p:sp>
      <p:sp>
        <p:nvSpPr>
          <p:cNvPr id="5" name="報 告 大 綱">
            <a:extLst>
              <a:ext uri="{FF2B5EF4-FFF2-40B4-BE49-F238E27FC236}">
                <a16:creationId xmlns:a16="http://schemas.microsoft.com/office/drawing/2014/main" id="{005E23DB-CDD4-EAB6-AD55-DC47DEFA6600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246015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</a:p>
        </p:txBody>
      </p:sp>
      <p:sp>
        <p:nvSpPr>
          <p:cNvPr id="2" name="投影片編號版面配置區 2">
            <a:extLst>
              <a:ext uri="{FF2B5EF4-FFF2-40B4-BE49-F238E27FC236}">
                <a16:creationId xmlns:a16="http://schemas.microsoft.com/office/drawing/2014/main" id="{2BE84843-4E65-7C30-28EC-3B7758F4B33E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 dirty="0"/>
              <a:t>58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5777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1" y="1686310"/>
            <a:ext cx="8488845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6.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請問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.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org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是下列哪種機構類別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軍事機關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公司行號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非營利組織 </a:t>
            </a: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網路機構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5E912AF9-79C6-3445-8755-85063A7F94A9}"/>
              </a:ext>
            </a:extLst>
          </p:cNvPr>
          <p:cNvSpPr/>
          <p:nvPr/>
        </p:nvSpPr>
        <p:spPr>
          <a:xfrm>
            <a:off x="1254414" y="5597569"/>
            <a:ext cx="76347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關鍵字：網域名稱系統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(DNS)</a:t>
            </a: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id="{DBCFC8B2-95A6-7E27-0480-2A3EFEECEFFA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246015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E60A4FA2-267E-42D1-0309-0DAB2341A02E}"/>
              </a:ext>
            </a:extLst>
          </p:cNvPr>
          <p:cNvSpPr txBox="1">
            <a:spLocks noGrp="1"/>
          </p:cNvSpPr>
          <p:nvPr>
            <p:ph type="sldNum" sz="quarter" idx="4294967295"/>
          </p:nvPr>
        </p:nvSpPr>
        <p:spPr>
          <a:xfrm>
            <a:off x="251460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 dirty="0"/>
              <a:t>58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2429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7.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網際網路通訊協定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不包含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下列哪一項 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TCP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RFID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IP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UDP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id="{B4153248-A0EA-DF7D-F084-734D1EF0BBD4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246015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70590867-D5D6-9772-F084-365E4A200827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 dirty="0"/>
              <a:t>58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63539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7.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網際網路通訊協定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不包含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下列哪一項 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TCP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RFID</a:t>
            </a: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IP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UDP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47E6B13-DE00-2943-A33F-6406AEE5B280}"/>
              </a:ext>
            </a:extLst>
          </p:cNvPr>
          <p:cNvSpPr/>
          <p:nvPr/>
        </p:nvSpPr>
        <p:spPr>
          <a:xfrm>
            <a:off x="1254414" y="5597569"/>
            <a:ext cx="66383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關鍵字：網路通訊協定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(Protocol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）</a:t>
            </a: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id="{23E0DF5C-1EF4-63F2-0334-E1543E781E1F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246015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653FEAD3-41BA-8FBA-0126-9C3635F021F4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 dirty="0"/>
              <a:t>58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75370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1" y="1686310"/>
            <a:ext cx="8488845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8.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下列哪一項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不是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網路作業系統 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Windows Server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Unix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Linux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en" altLang="zh-TW" dirty="0">
                <a:sym typeface="Arial Unicode MS"/>
              </a:rPr>
              <a:t>iOS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id="{DFDD132E-3B01-4202-C07E-21B6C0E5D2FB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246015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1EFDE58A-097A-F4FD-598B-EED2B5FE3464}"/>
              </a:ext>
            </a:extLst>
          </p:cNvPr>
          <p:cNvSpPr txBox="1">
            <a:spLocks noGrp="1"/>
          </p:cNvSpPr>
          <p:nvPr>
            <p:ph type="sldNum" sz="quarter" idx="4294967295"/>
          </p:nvPr>
        </p:nvSpPr>
        <p:spPr>
          <a:xfrm>
            <a:off x="251460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 dirty="0"/>
              <a:t>58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41781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1" y="1686310"/>
            <a:ext cx="8488845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8.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下列哪一項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不是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網路作業系統 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Windows Server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Unix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Linux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en" altLang="zh-TW" sz="3200" dirty="0">
                <a:solidFill>
                  <a:srgbClr val="C00000"/>
                </a:solidFill>
                <a:sym typeface="Arial Unicode MS"/>
              </a:rPr>
              <a:t>iOS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5E912AF9-79C6-3445-8755-85063A7F94A9}"/>
              </a:ext>
            </a:extLst>
          </p:cNvPr>
          <p:cNvSpPr/>
          <p:nvPr/>
        </p:nvSpPr>
        <p:spPr>
          <a:xfrm>
            <a:off x="1254414" y="5597569"/>
            <a:ext cx="43909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關鍵字：網路作業系統 </a:t>
            </a: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id="{A8E1415D-50B2-8487-AA82-EFC1E31EECAC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246015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26EAD05C-4231-8441-08B6-4C3A8289BD99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 dirty="0"/>
              <a:t>58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8727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1" y="1686310"/>
            <a:ext cx="8488845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9.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下列有關藍牙的敘述，哪一項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不正確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長距離傳輸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可進行一對多傳輸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由電信業者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Ericsson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所研發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穿透力強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id="{9AA5A9BB-0DBA-0026-3779-42B842F858FF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246015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7252AF8F-2FEF-D1E6-E064-5ABBD278D86F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 dirty="0"/>
              <a:t>58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8727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1" y="1686310"/>
            <a:ext cx="8488845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9.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下列有關藍牙的敘述，哪一項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不正確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長距離傳輸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可進行一對多傳輸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由電信業者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Ericsson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所研發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穿透力強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5E912AF9-79C6-3445-8755-85063A7F94A9}"/>
              </a:ext>
            </a:extLst>
          </p:cNvPr>
          <p:cNvSpPr/>
          <p:nvPr/>
        </p:nvSpPr>
        <p:spPr>
          <a:xfrm>
            <a:off x="1254414" y="5597569"/>
            <a:ext cx="48942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關鍵字：藍牙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(Bluetooth)</a:t>
            </a: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id="{6B70DD56-D04A-BCA4-2621-647EABBCC09D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246015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5B5A0A7E-6FF5-6D16-FE3D-A998620E0DDE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 dirty="0"/>
              <a:t>58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97134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43186" y="1643583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電腦網路除了網路硬體設備之外，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還需要軟體程式的控制與管理，才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能順利運作。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投影片編號版面配置區 2">
            <a:extLst>
              <a:ext uri="{FF2B5EF4-FFF2-40B4-BE49-F238E27FC236}">
                <a16:creationId xmlns:a16="http://schemas.microsoft.com/office/drawing/2014/main" id="{343FD39B-7D76-157C-AEDC-F6A5873CC508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/>
              <a:t>56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07144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1" y="1686310"/>
            <a:ext cx="8488845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10.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下列哪一項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不是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網際網路服務提供者的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相關敘述 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 </a:t>
            </a:r>
            <a:r>
              <a:rPr lang="zh-TW" altLang="en-US" sz="3200" dirty="0">
                <a:sym typeface="Arial Unicode MS"/>
              </a:rPr>
              <a:t>建置基礎設施，設定連結，連上網路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負責傳遞資料來往於使用者與目的地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 </a:t>
            </a:r>
            <a:r>
              <a:rPr lang="zh-TW" altLang="en-US" sz="3200" dirty="0">
                <a:sym typeface="Arial Unicode MS"/>
              </a:rPr>
              <a:t>這種服務的使用者必須按時付費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200" dirty="0">
                <a:sym typeface="Arial Unicode MS"/>
              </a:rPr>
              <a:t>專門提供各種網路內容，供使用者利用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id="{650B6FED-6FB4-EA8F-16CE-C19A94C7604D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246015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B191D3D8-C2C0-F816-31B4-B3CCFE7C959E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 dirty="0"/>
              <a:t>58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750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1" y="1686310"/>
            <a:ext cx="8488845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10.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下列哪一項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不是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網際網路服務提供者的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相關敘述 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 </a:t>
            </a:r>
            <a:r>
              <a:rPr lang="zh-TW" altLang="en-US" sz="3200" dirty="0">
                <a:sym typeface="Arial Unicode MS"/>
              </a:rPr>
              <a:t>建置基礎設施，設定連結，連上網路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負責傳遞資料來往於使用者與目的地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 </a:t>
            </a:r>
            <a:r>
              <a:rPr lang="zh-TW" altLang="en-US" sz="3200" dirty="0">
                <a:sym typeface="Arial Unicode MS"/>
              </a:rPr>
              <a:t>這種服務的使用者必須按時付費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200" dirty="0">
                <a:solidFill>
                  <a:srgbClr val="C00000"/>
                </a:solidFill>
                <a:sym typeface="Arial Unicode MS"/>
              </a:rPr>
              <a:t>專門提供各種網路內容，供使用者利用 </a:t>
            </a: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5E912AF9-79C6-3445-8755-85063A7F94A9}"/>
              </a:ext>
            </a:extLst>
          </p:cNvPr>
          <p:cNvSpPr/>
          <p:nvPr/>
        </p:nvSpPr>
        <p:spPr>
          <a:xfrm>
            <a:off x="1254414" y="5597569"/>
            <a:ext cx="64315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關鍵字：網際網路服務提供者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(ISP)</a:t>
            </a: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id="{86BC89D4-9F95-5119-43F2-8AC7F4430201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246015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A481528C-92E1-A6C7-60C7-AD551F3B19BB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 dirty="0"/>
              <a:t>58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4132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報 告 大 綱">
            <a:extLst>
              <a:ext uri="{FF2B5EF4-FFF2-40B4-BE49-F238E27FC236}">
                <a16:creationId xmlns:a16="http://schemas.microsoft.com/office/drawing/2014/main" id="{C3CAB3BA-A9CD-45A3-630C-A257EB2F637C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246015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8" name="圓角矩形 7">
            <a:extLst>
              <a:ext uri="{FF2B5EF4-FFF2-40B4-BE49-F238E27FC236}">
                <a16:creationId xmlns:a16="http://schemas.microsoft.com/office/drawing/2014/main" id="{14D47A48-A3D3-92B9-A7BD-5812C1266A5B}"/>
              </a:ext>
            </a:extLst>
          </p:cNvPr>
          <p:cNvSpPr/>
          <p:nvPr/>
        </p:nvSpPr>
        <p:spPr>
          <a:xfrm>
            <a:off x="417080" y="1434354"/>
            <a:ext cx="8309840" cy="4679576"/>
          </a:xfrm>
          <a:prstGeom prst="roundRect">
            <a:avLst/>
          </a:prstGeom>
          <a:solidFill>
            <a:srgbClr val="F5E9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zh-TW" altLang="en-US" sz="2800" b="1" dirty="0">
                <a:solidFill>
                  <a:schemeClr val="tx1"/>
                </a:solidFill>
              </a:rPr>
              <a:t>隨著網際網路的快速發展，上傳與下載資料的速度增快，</a:t>
            </a:r>
            <a:r>
              <a:rPr lang="en" altLang="zh-TW" sz="2800" b="1" dirty="0">
                <a:solidFill>
                  <a:schemeClr val="tx1"/>
                </a:solidFill>
              </a:rPr>
              <a:t>Google </a:t>
            </a:r>
            <a:r>
              <a:rPr lang="zh-TW" altLang="en-US" sz="2800" b="1" dirty="0">
                <a:solidFill>
                  <a:schemeClr val="tx1"/>
                </a:solidFill>
              </a:rPr>
              <a:t>推出了雲端硬碟提供用戶上傳資料，將資料儲存於雲端上，有需求時可以透過網路下載使用，僅需要 </a:t>
            </a:r>
            <a:r>
              <a:rPr lang="en" altLang="zh-TW" sz="2800" b="1" dirty="0">
                <a:solidFill>
                  <a:schemeClr val="tx1"/>
                </a:solidFill>
              </a:rPr>
              <a:t>Google </a:t>
            </a:r>
            <a:r>
              <a:rPr lang="zh-TW" altLang="en-US" sz="2800" b="1" dirty="0">
                <a:solidFill>
                  <a:schemeClr val="tx1"/>
                </a:solidFill>
              </a:rPr>
              <a:t>的 帳戶，即可有</a:t>
            </a:r>
            <a:r>
              <a:rPr lang="en-US" altLang="zh-TW" sz="2800" b="1" dirty="0">
                <a:solidFill>
                  <a:schemeClr val="tx1"/>
                </a:solidFill>
              </a:rPr>
              <a:t>15</a:t>
            </a:r>
            <a:r>
              <a:rPr lang="en" altLang="zh-TW" sz="2800" b="1" dirty="0">
                <a:solidFill>
                  <a:schemeClr val="tx1"/>
                </a:solidFill>
              </a:rPr>
              <a:t>GB</a:t>
            </a:r>
            <a:r>
              <a:rPr lang="zh-TW" altLang="en-US" sz="2800" b="1" dirty="0">
                <a:solidFill>
                  <a:schemeClr val="tx1"/>
                </a:solidFill>
              </a:rPr>
              <a:t>的容量空間可以運用。在過去</a:t>
            </a:r>
            <a:r>
              <a:rPr lang="en-US" altLang="zh-TW" sz="2800" b="1" dirty="0">
                <a:solidFill>
                  <a:schemeClr val="tx1"/>
                </a:solidFill>
              </a:rPr>
              <a:t>10</a:t>
            </a:r>
            <a:r>
              <a:rPr lang="zh-TW" altLang="en-US" sz="2800" b="1" dirty="0">
                <a:solidFill>
                  <a:schemeClr val="tx1"/>
                </a:solidFill>
              </a:rPr>
              <a:t>年中，</a:t>
            </a:r>
            <a:r>
              <a:rPr lang="en" altLang="zh-TW" sz="2800" b="1" dirty="0">
                <a:solidFill>
                  <a:schemeClr val="tx1"/>
                </a:solidFill>
              </a:rPr>
              <a:t>Google</a:t>
            </a:r>
            <a:r>
              <a:rPr lang="zh-TW" altLang="en-US" sz="2800" b="1" dirty="0">
                <a:solidFill>
                  <a:schemeClr val="tx1"/>
                </a:solidFill>
              </a:rPr>
              <a:t>的</a:t>
            </a:r>
            <a:r>
              <a:rPr lang="en" altLang="zh-TW" sz="2800" b="1" dirty="0">
                <a:solidFill>
                  <a:schemeClr val="tx1"/>
                </a:solidFill>
              </a:rPr>
              <a:t>Gmail</a:t>
            </a:r>
            <a:r>
              <a:rPr lang="zh-TW" altLang="en" sz="2800" b="1" dirty="0">
                <a:solidFill>
                  <a:schemeClr val="tx1"/>
                </a:solidFill>
              </a:rPr>
              <a:t>、</a:t>
            </a:r>
            <a:r>
              <a:rPr lang="zh-TW" altLang="en-US" sz="2800" b="1" dirty="0">
                <a:solidFill>
                  <a:schemeClr val="tx1"/>
                </a:solidFill>
              </a:rPr>
              <a:t>雲端硬碟和相簿，已幫助數十億人安全地儲存和管理電子郵件、文件、照片或影片，除了儲存容量外， </a:t>
            </a:r>
            <a:r>
              <a:rPr lang="en" altLang="zh-TW" sz="2800" b="1" dirty="0">
                <a:solidFill>
                  <a:schemeClr val="tx1"/>
                </a:solidFill>
              </a:rPr>
              <a:t>Google </a:t>
            </a:r>
            <a:r>
              <a:rPr lang="zh-TW" altLang="en-US" sz="2800" b="1" dirty="0">
                <a:solidFill>
                  <a:schemeClr val="tx1"/>
                </a:solidFill>
              </a:rPr>
              <a:t>亦提供不同線上軟體給使用者使用，例如</a:t>
            </a:r>
            <a:r>
              <a:rPr lang="en-US" altLang="zh-TW" sz="2800" b="1" dirty="0">
                <a:solidFill>
                  <a:schemeClr val="tx1"/>
                </a:solidFill>
              </a:rPr>
              <a:t>:</a:t>
            </a:r>
            <a:r>
              <a:rPr lang="zh-TW" altLang="en-US" sz="2800" b="1" dirty="0">
                <a:solidFill>
                  <a:schemeClr val="tx1"/>
                </a:solidFill>
              </a:rPr>
              <a:t>文件、簡報或表單等，方便使用者編輯與儲存，便利我們的生活。</a:t>
            </a:r>
          </a:p>
        </p:txBody>
      </p:sp>
      <p:sp>
        <p:nvSpPr>
          <p:cNvPr id="2" name="投影片編號版面配置區 2">
            <a:extLst>
              <a:ext uri="{FF2B5EF4-FFF2-40B4-BE49-F238E27FC236}">
                <a16:creationId xmlns:a16="http://schemas.microsoft.com/office/drawing/2014/main" id="{4285A351-8EBD-30B6-74F1-4318F2F3A2CF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 dirty="0"/>
              <a:t>59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426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1" y="1643583"/>
            <a:ext cx="8743679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請問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Google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雲端硬碟屬於下列哪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一項網路服務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網際網路服務提供者 </a:t>
            </a:r>
            <a:endParaRPr lang="en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網際網路內容提供者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網際網路空間提供者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網際網路平臺協作者</a:t>
            </a: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id="{963E2E04-909A-2075-D460-9FD54FDA60C1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674640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0764EE4B-F2A3-083C-138E-CC52D4EE4955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 dirty="0"/>
              <a:t>59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583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1" y="1643583"/>
            <a:ext cx="8743679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在網路服務中，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Google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雲端硬碟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所扮演的角色與下列哪一項相同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社群媒體平臺 </a:t>
            </a:r>
            <a:endParaRPr lang="en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中華電信公司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資策會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臺灣學術網路 </a:t>
            </a: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id="{963E2E04-909A-2075-D460-9FD54FDA60C1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674640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21277F76-DF36-36C7-FBCD-EC30764E610B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 dirty="0"/>
              <a:t>59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766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1" y="1643583"/>
            <a:ext cx="8743679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根據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Google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雲端硬碟的網址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http://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en" altLang="zh-TW" sz="3200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www.google.com.tw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/</a:t>
            </a:r>
            <a:r>
              <a:rPr lang="en" altLang="zh-TW" sz="3200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intl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/</a:t>
            </a:r>
            <a:r>
              <a:rPr lang="en" altLang="zh-TW" sz="3200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zh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-TW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/drive/</a:t>
            </a:r>
            <a:r>
              <a:rPr lang="zh-TW" altLang="en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，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下列哪一項屬於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Google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雲端硬碟的通訊協定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com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intl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endParaRPr lang="zh-TW" altLang="en-US" sz="3200" b="1" u="sng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http</a:t>
            </a:r>
            <a:endParaRPr lang="zh-TW" altLang="en-US" sz="3200" b="1" u="sng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google </a:t>
            </a:r>
            <a:endParaRPr lang="zh-TW" altLang="en-US" sz="3200" b="1" u="sng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id="{963E2E04-909A-2075-D460-9FD54FDA60C1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674640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A729D4FD-4651-EE78-DA38-685430A65511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 dirty="0"/>
              <a:t>59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0180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1" y="1643583"/>
            <a:ext cx="8743679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承上題，下列哪一項為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Google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雲端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硬碟的路徑檔名</a:t>
            </a:r>
            <a:r>
              <a:rPr lang="en-US" altLang="zh-TW" sz="3200" b="1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drive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google </a:t>
            </a:r>
            <a:endParaRPr lang="zh-TW" altLang="en-US" sz="3200" b="1" u="sng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intl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/</a:t>
            </a:r>
            <a:r>
              <a:rPr lang="en" altLang="zh-TW" sz="3200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zh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-TW/drive</a:t>
            </a:r>
            <a:endParaRPr lang="zh-TW" altLang="en-US" sz="3200" b="1" u="sng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tw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endParaRPr lang="zh-TW" altLang="en-US" sz="3200" b="1" u="sng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id="{963E2E04-909A-2075-D460-9FD54FDA60C1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674640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D9A61390-BD6A-32D9-0C73-038927421086}"/>
              </a:ext>
            </a:extLst>
          </p:cNvPr>
          <p:cNvSpPr txBox="1">
            <a:spLocks noGrp="1"/>
          </p:cNvSpPr>
          <p:nvPr>
            <p:ph type="sldNum" sz="quarter" idx="4294967295"/>
          </p:nvPr>
        </p:nvSpPr>
        <p:spPr>
          <a:xfrm>
            <a:off x="251460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 dirty="0"/>
              <a:t>59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3806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312587" y="1087667"/>
            <a:ext cx="851882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請扼要說明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ISP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與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ICP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所提供的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服務有何不同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？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 algn="just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</a:t>
            </a:r>
            <a:r>
              <a:rPr lang="en-US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(1</a:t>
            </a: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）</a:t>
            </a:r>
            <a:r>
              <a:rPr lang="en-US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ISP </a:t>
            </a: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提供的服務是建置基礎設施，設定連結，</a:t>
            </a:r>
            <a:endParaRPr lang="en-US" altLang="zh-TW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 algn="just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如透過光纖連上網路，</a:t>
            </a:r>
            <a:r>
              <a:rPr lang="en-US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ISP </a:t>
            </a: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的設備就會負責</a:t>
            </a:r>
          </a:p>
          <a:p>
            <a:pPr marL="179387" indent="-358775" algn="just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傳遞資料來往於使用者與目的地，這種服務</a:t>
            </a:r>
            <a:endParaRPr lang="en-US" altLang="zh-TW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 algn="just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的使用者必須按時付費。</a:t>
            </a:r>
          </a:p>
          <a:p>
            <a:pPr marL="179387" indent="-358775" algn="just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</a:t>
            </a:r>
            <a:r>
              <a:rPr lang="en-US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(2 )</a:t>
            </a: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ICP </a:t>
            </a: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透過網際網路提供的服務模式，包含文</a:t>
            </a:r>
            <a:endParaRPr lang="en-US" altLang="zh-TW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 algn="just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字、圖片及影音等資訊，以達到宣傳效果，</a:t>
            </a:r>
            <a:endParaRPr lang="en-US" altLang="zh-TW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 algn="just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或整理各種內容的資訊，成為具有特色的網</a:t>
            </a:r>
            <a:endParaRPr lang="en-US" altLang="zh-TW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 algn="just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站，吸引使用者前來利用。</a:t>
            </a:r>
            <a:endParaRPr lang="en-US" altLang="zh-TW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endParaRPr lang="zh-TW" altLang="en-US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r>
              <a:rPr kumimoji="1" lang="en-US" altLang="zh-TW" dirty="0"/>
              <a:t>60</a:t>
            </a:r>
            <a:endParaRPr kumimoji="1" lang="zh-TW" altLang="en-US" dirty="0"/>
          </a:p>
        </p:txBody>
      </p:sp>
      <p:sp>
        <p:nvSpPr>
          <p:cNvPr id="4" name="報 告 大 綱">
            <a:extLst>
              <a:ext uri="{FF2B5EF4-FFF2-40B4-BE49-F238E27FC236}">
                <a16:creationId xmlns:a16="http://schemas.microsoft.com/office/drawing/2014/main" id="{E18415C6-BF10-273C-ADBD-C93C47AF745A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246015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討論題</a:t>
            </a:r>
          </a:p>
        </p:txBody>
      </p:sp>
    </p:spTree>
    <p:extLst>
      <p:ext uri="{BB962C8B-B14F-4D97-AF65-F5344CB8AC3E}">
        <p14:creationId xmlns:p14="http://schemas.microsoft.com/office/powerpoint/2010/main" val="2006625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586431"/>
            <a:ext cx="851882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在臺灣如果要辦理連線上網，請列出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兩家有提供服務的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ISP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？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</a:t>
            </a: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</a:t>
            </a:r>
            <a:r>
              <a:rPr lang="en-US" altLang="zh-TW" sz="3200" b="1" dirty="0" err="1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TANet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（臺灣學術網路）、</a:t>
            </a: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</a:t>
            </a:r>
            <a:r>
              <a:rPr lang="en-US" altLang="zh-TW" sz="3200" b="1" dirty="0" err="1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HiNet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（中華電信公司）、</a:t>
            </a: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</a:t>
            </a:r>
            <a:r>
              <a:rPr lang="en-US" altLang="zh-TW" sz="3200" b="1" dirty="0" err="1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SeedNet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（資策會）。</a:t>
            </a: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endParaRPr lang="zh-TW" altLang="en-US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id="{0E59BAEF-803D-BD40-09B2-707BDA2B9B65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246015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討論題</a:t>
            </a: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CF075658-414A-EA95-39EF-C64BF7251266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/>
              <a:t>60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05807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69594" y="962972"/>
            <a:ext cx="8674405" cy="5770337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請上網查詢兩家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ICP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所提供與日常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生活有關的服務網址？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en-US" altLang="zh-TW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2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 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醫療服務：</a:t>
            </a:r>
            <a:r>
              <a:rPr lang="zh-TW" altLang="en-US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endParaRPr lang="en-US" altLang="zh-TW" sz="24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</a:t>
            </a:r>
            <a:r>
              <a:rPr lang="zh-TW" altLang="en-US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臺大醫院網路掛號：</a:t>
            </a:r>
            <a:r>
              <a:rPr lang="en-US" altLang="zh-TW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1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https://</a:t>
            </a:r>
            <a:r>
              <a:rPr lang="en-US" altLang="zh-TW" sz="1800" b="1" dirty="0" err="1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reg.ntuh.gov.tw</a:t>
            </a:r>
            <a:r>
              <a:rPr lang="en-US" altLang="zh-TW" sz="1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/</a:t>
            </a:r>
            <a:r>
              <a:rPr lang="en-US" altLang="zh-TW" sz="1800" b="1" dirty="0" err="1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WebAdministration</a:t>
            </a:r>
            <a:r>
              <a:rPr lang="en-US" altLang="zh-TW" sz="1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/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</a:t>
            </a:r>
            <a:r>
              <a:rPr lang="zh-TW" altLang="en-US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高雄長庚醫院網路掛號：</a:t>
            </a:r>
            <a:endParaRPr lang="en-US" altLang="zh-TW" sz="24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</a:t>
            </a:r>
            <a:r>
              <a:rPr lang="en-US" altLang="zh-TW" sz="1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https://</a:t>
            </a:r>
            <a:r>
              <a:rPr lang="en-US" altLang="zh-TW" sz="1800" b="1" dirty="0" err="1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register.cgmh.org.tw</a:t>
            </a:r>
            <a:r>
              <a:rPr lang="en-US" altLang="zh-TW" sz="1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/Register/8 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　 </a:t>
            </a:r>
            <a:r>
              <a:rPr lang="en-US" altLang="zh-TW" sz="2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 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訂票服務： </a:t>
            </a:r>
            <a:endParaRPr lang="en-US" altLang="zh-TW" sz="24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</a:t>
            </a:r>
            <a:r>
              <a:rPr lang="zh-TW" altLang="en-US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年代售票：</a:t>
            </a:r>
            <a:r>
              <a:rPr lang="en-US" altLang="zh-TW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1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https://</a:t>
            </a:r>
            <a:r>
              <a:rPr lang="en-US" altLang="zh-TW" sz="1800" b="1" dirty="0" err="1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ticket.com.tw</a:t>
            </a:r>
            <a:r>
              <a:rPr lang="en-US" altLang="zh-TW" sz="1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/application/utk01/utk0101_.aspx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</a:t>
            </a:r>
            <a:r>
              <a:rPr lang="zh-TW" altLang="en-US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臺灣鐵路線上訂票：</a:t>
            </a:r>
            <a:endParaRPr lang="en-US" altLang="zh-TW" sz="24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</a:t>
            </a:r>
            <a:r>
              <a:rPr lang="en-US" altLang="zh-TW" sz="1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https://</a:t>
            </a:r>
            <a:r>
              <a:rPr lang="en-US" altLang="zh-TW" sz="1800" b="1" dirty="0" err="1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www.railway.gov.tw</a:t>
            </a:r>
            <a:r>
              <a:rPr lang="en-US" altLang="zh-TW" sz="1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/</a:t>
            </a:r>
            <a:r>
              <a:rPr lang="en-US" altLang="zh-TW" sz="1800" b="1" dirty="0" err="1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tra</a:t>
            </a:r>
            <a:r>
              <a:rPr lang="en-US" altLang="zh-TW" sz="1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-tip- web/tip/tip001/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1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tip121/query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altLang="zh-TW" sz="24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endParaRPr lang="zh-TW" altLang="en-US" sz="24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id="{579ABF65-0221-20BC-B042-2FDED8132A6D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246015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討論題</a:t>
            </a: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A187A2F5-1EBC-23E9-9EDC-4DF21F3EC8EE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/>
              <a:t>60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6629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57474" y="1643583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O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電腦網路除了網路硬體設備之外，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還需要軟體程式的控制與管理，才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能順利運作。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投影片編號版面配置區 2">
            <a:extLst>
              <a:ext uri="{FF2B5EF4-FFF2-40B4-BE49-F238E27FC236}">
                <a16:creationId xmlns:a16="http://schemas.microsoft.com/office/drawing/2014/main" id="{1220CE38-4138-EBD3-A56E-CE7ECA164BFE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/>
              <a:t>56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9493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69594" y="962972"/>
            <a:ext cx="8674405" cy="5770337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請上網查詢兩家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ICP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所提供與日常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生活有關的服務網址？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en-US" altLang="zh-TW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2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旅遊服務：</a:t>
            </a:r>
            <a:r>
              <a:rPr lang="zh-TW" altLang="en-US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endParaRPr lang="en-US" altLang="zh-TW" sz="24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</a:t>
            </a:r>
            <a:r>
              <a:rPr lang="en-US" altLang="zh-TW" sz="2400" b="1" dirty="0" err="1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agoda</a:t>
            </a:r>
            <a:r>
              <a:rPr lang="en-US" altLang="zh-TW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訂房網站：</a:t>
            </a:r>
            <a:r>
              <a:rPr lang="en-US" altLang="zh-TW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1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https://</a:t>
            </a:r>
            <a:r>
              <a:rPr lang="en-US" altLang="zh-TW" sz="1800" b="1" dirty="0" err="1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www.agoda.com</a:t>
            </a:r>
            <a:r>
              <a:rPr lang="en-US" altLang="zh-TW" sz="1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/?</a:t>
            </a:r>
            <a:r>
              <a:rPr lang="en-US" altLang="zh-TW" sz="1800" b="1" dirty="0" err="1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cid</a:t>
            </a:r>
            <a:r>
              <a:rPr lang="en-US" altLang="zh-TW" sz="1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=1844104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</a:t>
            </a:r>
            <a:r>
              <a:rPr lang="zh-TW" altLang="en-US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雄獅旅遊：</a:t>
            </a:r>
            <a:endParaRPr lang="en-US" altLang="zh-TW" sz="24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1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https://</a:t>
            </a:r>
            <a:r>
              <a:rPr lang="en-US" altLang="zh-TW" sz="1800" b="1" dirty="0" err="1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www.liontravel.com</a:t>
            </a:r>
            <a:r>
              <a:rPr lang="en-US" altLang="zh-TW" sz="1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/category/</a:t>
            </a:r>
            <a:r>
              <a:rPr lang="en-US" altLang="zh-TW" sz="1800" b="1" dirty="0" err="1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zh-tw</a:t>
            </a:r>
            <a:r>
              <a:rPr lang="en-US" altLang="zh-TW" sz="1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/index  </a:t>
            </a:r>
            <a:endParaRPr lang="en-US" altLang="zh-TW" sz="24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　 </a:t>
            </a:r>
            <a:endParaRPr lang="en-US" altLang="zh-TW" sz="24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2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4.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購物服務： </a:t>
            </a:r>
            <a:endParaRPr lang="en-US" altLang="zh-TW" sz="24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</a:t>
            </a:r>
            <a:r>
              <a:rPr lang="zh-TW" altLang="en-US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蝦皮購物：</a:t>
            </a:r>
            <a:r>
              <a:rPr lang="en-US" altLang="zh-TW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1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https://</a:t>
            </a:r>
            <a:r>
              <a:rPr lang="en-US" altLang="zh-TW" sz="1800" b="1" dirty="0" err="1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shopee.tw</a:t>
            </a:r>
            <a:r>
              <a:rPr lang="en-US" altLang="zh-TW" sz="1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/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</a:t>
            </a:r>
            <a:r>
              <a:rPr lang="en-US" altLang="zh-TW" sz="2400" b="1" dirty="0" err="1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momo</a:t>
            </a:r>
            <a:r>
              <a:rPr lang="en-US" altLang="zh-TW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購物：</a:t>
            </a:r>
            <a:endParaRPr lang="en-US" altLang="zh-TW" sz="24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</a:t>
            </a:r>
            <a:r>
              <a:rPr lang="en-US" altLang="zh-TW" sz="1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https://</a:t>
            </a:r>
            <a:r>
              <a:rPr lang="en-US" altLang="zh-TW" sz="1800" b="1" dirty="0" err="1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www.momoshop.com.tw</a:t>
            </a:r>
            <a:r>
              <a:rPr lang="en-US" altLang="zh-TW" sz="1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/main/</a:t>
            </a:r>
            <a:r>
              <a:rPr lang="en-US" altLang="zh-TW" sz="1800" b="1" dirty="0" err="1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Main.jsp</a:t>
            </a:r>
            <a:endParaRPr lang="en-US" altLang="zh-TW" sz="18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id="{899723AB-1CCE-67C5-00F9-423FA51ED2E5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246015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討論題</a:t>
            </a: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35849D3C-4F7B-74D9-FF3D-B795D7B845D6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/>
              <a:t>60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09858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57474" y="1643583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傳輸控制協定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/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網際網路協定，在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電腦網路之間傳送資料的方法，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目前已逐漸被淘汰。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投影片編號版面配置區 2">
            <a:extLst>
              <a:ext uri="{FF2B5EF4-FFF2-40B4-BE49-F238E27FC236}">
                <a16:creationId xmlns:a16="http://schemas.microsoft.com/office/drawing/2014/main" id="{DFFF91BA-6412-8DFE-4EB0-1CCD7DF23E56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/>
              <a:t>56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4819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57474" y="1643583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X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傳輸控制協定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/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網際網路協定，在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電腦網路之間傳送資料的方法，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目前已逐漸被淘汰。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投影片編號版面配置區 2">
            <a:extLst>
              <a:ext uri="{FF2B5EF4-FFF2-40B4-BE49-F238E27FC236}">
                <a16:creationId xmlns:a16="http://schemas.microsoft.com/office/drawing/2014/main" id="{C1F79470-8D41-05E0-DB1D-1D2C71101B68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/>
              <a:t>56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01563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57474" y="1643583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選擇使用者資料包協定傳送資料的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 過程中，接收端與傳送端不會確認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 資料是否送達，傳輸速度較快，如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 果發生資料遺失的情形，也不重傳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 遺失的部分。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投影片編號版面配置區 2">
            <a:extLst>
              <a:ext uri="{FF2B5EF4-FFF2-40B4-BE49-F238E27FC236}">
                <a16:creationId xmlns:a16="http://schemas.microsoft.com/office/drawing/2014/main" id="{0305ABC2-B1B3-F2A6-1068-0AD73A75AA4F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/>
              <a:t>56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01597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57474" y="1643583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O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選擇使用者資料包協定傳送資料的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 過程中，接收端與傳送端不會確認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 資料是否送達，傳輸速度較快，如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 果發生資料遺失的情形，也不重傳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 遺失的部分。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投影片編號版面配置區 2">
            <a:extLst>
              <a:ext uri="{FF2B5EF4-FFF2-40B4-BE49-F238E27FC236}">
                <a16:creationId xmlns:a16="http://schemas.microsoft.com/office/drawing/2014/main" id="{0D20FC50-13A2-9140-AB55-ED9B19AB3A28}"/>
              </a:ext>
            </a:extLst>
          </p:cNvPr>
          <p:cNvSpPr txBox="1">
            <a:spLocks/>
          </p:cNvSpPr>
          <p:nvPr/>
        </p:nvSpPr>
        <p:spPr>
          <a:xfrm>
            <a:off x="2514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zh-TW"/>
              <a:t>56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17450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4977</TotalTime>
  <Words>2586</Words>
  <Application>Microsoft Macintosh PowerPoint</Application>
  <PresentationFormat>如螢幕大小 (4:3)</PresentationFormat>
  <Paragraphs>356</Paragraphs>
  <Slides>50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50</vt:i4>
      </vt:variant>
    </vt:vector>
  </HeadingPairs>
  <TitlesOfParts>
    <vt:vector size="56" baseType="lpstr">
      <vt:lpstr>Microsoft JhengHei</vt:lpstr>
      <vt:lpstr>Arial Unicode MS</vt:lpstr>
      <vt:lpstr>Arial</vt:lpstr>
      <vt:lpstr>Garamond</vt:lpstr>
      <vt:lpstr>Helvetica Neue</vt:lpstr>
      <vt:lpstr>自訂設計</vt:lpstr>
      <vt:lpstr>PowerPoint 簡報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PowerPoint 簡報</vt:lpstr>
      <vt:lpstr>PowerPoint 簡報</vt:lpstr>
      <vt:lpstr>PowerPoint 簡報</vt:lpstr>
      <vt:lpstr>PowerPoint 簡報</vt:lpstr>
      <vt:lpstr>PowerPoint 簡報</vt:lpstr>
      <vt:lpstr>選擇題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cp:lastModifiedBy>林雲龍</cp:lastModifiedBy>
  <cp:revision>251</cp:revision>
  <cp:lastPrinted>2020-12-09T06:19:55Z</cp:lastPrinted>
  <dcterms:modified xsi:type="dcterms:W3CDTF">2023-05-26T02:46:30Z</dcterms:modified>
</cp:coreProperties>
</file>