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71" r:id="rId2"/>
    <p:sldId id="658" r:id="rId3"/>
    <p:sldId id="659" r:id="rId4"/>
    <p:sldId id="660" r:id="rId5"/>
    <p:sldId id="662" r:id="rId6"/>
    <p:sldId id="663" r:id="rId7"/>
    <p:sldId id="664" r:id="rId8"/>
    <p:sldId id="665" r:id="rId9"/>
    <p:sldId id="667" r:id="rId10"/>
    <p:sldId id="666" r:id="rId11"/>
    <p:sldId id="668" r:id="rId12"/>
    <p:sldId id="669" r:id="rId13"/>
    <p:sldId id="670" r:id="rId14"/>
    <p:sldId id="671" r:id="rId15"/>
    <p:sldId id="672" r:id="rId16"/>
    <p:sldId id="673" r:id="rId17"/>
    <p:sldId id="674" r:id="rId18"/>
    <p:sldId id="675" r:id="rId19"/>
    <p:sldId id="676" r:id="rId20"/>
    <p:sldId id="677" r:id="rId21"/>
    <p:sldId id="678" r:id="rId22"/>
    <p:sldId id="679" r:id="rId23"/>
    <p:sldId id="680" r:id="rId24"/>
    <p:sldId id="681" r:id="rId25"/>
    <p:sldId id="682" r:id="rId26"/>
    <p:sldId id="683" r:id="rId27"/>
    <p:sldId id="684" r:id="rId28"/>
    <p:sldId id="685" r:id="rId29"/>
    <p:sldId id="686" r:id="rId30"/>
    <p:sldId id="687" r:id="rId31"/>
    <p:sldId id="688" r:id="rId32"/>
    <p:sldId id="689" r:id="rId33"/>
    <p:sldId id="690" r:id="rId34"/>
    <p:sldId id="691" r:id="rId35"/>
    <p:sldId id="692" r:id="rId36"/>
    <p:sldId id="693" r:id="rId37"/>
    <p:sldId id="694" r:id="rId38"/>
    <p:sldId id="695" r:id="rId39"/>
    <p:sldId id="656" r:id="rId40"/>
    <p:sldId id="607" r:id="rId41"/>
    <p:sldId id="609" r:id="rId42"/>
    <p:sldId id="610" r:id="rId43"/>
    <p:sldId id="612" r:id="rId44"/>
    <p:sldId id="611" r:id="rId45"/>
    <p:sldId id="645" r:id="rId46"/>
    <p:sldId id="646" r:id="rId47"/>
    <p:sldId id="613" r:id="rId48"/>
    <p:sldId id="614" r:id="rId49"/>
    <p:sldId id="615" r:id="rId50"/>
    <p:sldId id="616" r:id="rId51"/>
    <p:sldId id="655" r:id="rId52"/>
    <p:sldId id="617" r:id="rId53"/>
    <p:sldId id="618" r:id="rId54"/>
    <p:sldId id="619" r:id="rId55"/>
    <p:sldId id="620" r:id="rId56"/>
    <p:sldId id="647" r:id="rId57"/>
    <p:sldId id="651" r:id="rId58"/>
    <p:sldId id="657" r:id="rId59"/>
    <p:sldId id="621" r:id="rId60"/>
    <p:sldId id="622" r:id="rId61"/>
    <p:sldId id="623" r:id="rId62"/>
    <p:sldId id="624" r:id="rId63"/>
    <p:sldId id="625" r:id="rId64"/>
    <p:sldId id="626" r:id="rId65"/>
    <p:sldId id="627" r:id="rId66"/>
    <p:sldId id="628" r:id="rId67"/>
    <p:sldId id="369" r:id="rId68"/>
  </p:sldIdLst>
  <p:sldSz cx="10080625" cy="72009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E38B00"/>
    <a:srgbClr val="000000"/>
    <a:srgbClr val="00B0DE"/>
    <a:srgbClr val="BBE0E3"/>
    <a:srgbClr val="D8E7D5"/>
    <a:srgbClr val="E36082"/>
    <a:srgbClr val="DE5827"/>
    <a:srgbClr val="C3502A"/>
    <a:srgbClr val="B75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5" autoAdjust="0"/>
    <p:restoredTop sz="92170" autoAdjust="0"/>
  </p:normalViewPr>
  <p:slideViewPr>
    <p:cSldViewPr>
      <p:cViewPr varScale="1">
        <p:scale>
          <a:sx n="79" d="100"/>
          <a:sy n="79" d="100"/>
        </p:scale>
        <p:origin x="994" y="110"/>
      </p:cViewPr>
      <p:guideLst>
        <p:guide orient="horz" pos="2268"/>
        <p:guide pos="3175"/>
      </p:guideLst>
    </p:cSldViewPr>
  </p:slideViewPr>
  <p:outlineViewPr>
    <p:cViewPr>
      <p:scale>
        <a:sx n="33" d="100"/>
        <a:sy n="33" d="100"/>
      </p:scale>
      <p:origin x="0" y="-1237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DA2BD76C-B549-E347-A457-DA391B2F8B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5251F058-9AD8-FA47-90AD-BA4A8AF266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311525EB-E880-6449-85F6-AB61B7005C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8350"/>
            <a:ext cx="5372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xmlns="" id="{83760CE9-4465-4548-AFC8-435A6DE61E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xmlns="" id="{2798D06E-44D8-5C43-B2CB-EE2FFD2FE7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xmlns="" id="{C806492E-26F4-644C-B756-A876D3082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/>
            </a:lvl1pPr>
          </a:lstStyle>
          <a:p>
            <a:pPr>
              <a:defRPr/>
            </a:pPr>
            <a:fld id="{120F3185-A2E3-104D-AB43-FF4C91FFDE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514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影像版面配置區 1">
            <a:extLst>
              <a:ext uri="{FF2B5EF4-FFF2-40B4-BE49-F238E27FC236}">
                <a16:creationId xmlns:a16="http://schemas.microsoft.com/office/drawing/2014/main" xmlns="" id="{7D16A659-0775-DA4F-8465-6FE4E3EB3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備忘稿版面配置區 2">
            <a:extLst>
              <a:ext uri="{FF2B5EF4-FFF2-40B4-BE49-F238E27FC236}">
                <a16:creationId xmlns:a16="http://schemas.microsoft.com/office/drawing/2014/main" xmlns="" id="{75F6E31D-F427-BE45-A794-E99EA4D67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投影片編號版面配置區 3">
            <a:extLst>
              <a:ext uri="{FF2B5EF4-FFF2-40B4-BE49-F238E27FC236}">
                <a16:creationId xmlns:a16="http://schemas.microsoft.com/office/drawing/2014/main" xmlns="" id="{270D0EB5-82CB-594A-B6B1-3AFC0E550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9CF47D-2B6F-BD4A-B740-8901C1183629}" type="slidenum">
              <a:rPr lang="en-US" altLang="zh-TW" sz="1300" baseline="0" smtClean="0"/>
              <a:pPr/>
              <a:t>1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2732337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21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3506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081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15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918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2011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837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6775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3373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637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1590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9592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8368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6140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4181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628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5489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4131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982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3882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68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261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3112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5997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94303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1863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1939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8933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031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8906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28381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262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78109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27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1020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93966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0298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2788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52270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9464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8286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75864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26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1405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09282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5640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4294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18474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45132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70790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5805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08441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2457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460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76230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41035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0440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84454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37702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52139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07747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751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085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864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66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55D5E4-20D9-C64F-B01A-C41F72C3D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8042F3B-B387-D545-83B6-9E1BD52DA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CD15E35-9F95-D14D-B4DA-469DD7CCF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CCE8-B13F-0E47-85E3-B4E506F14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975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5768F0B-14E7-9849-BEB7-F2D1CA847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15DB11B-10EA-D64E-ABAC-428915646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F5787B5-6DC3-5141-88A0-01517F9BD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F01E-01EF-0847-9B8E-37F74DC386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201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0438" y="287338"/>
            <a:ext cx="2266950" cy="61452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4825" y="287338"/>
            <a:ext cx="6653213" cy="61452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7B6FBCC-C200-D546-BB3F-9B29602A7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1C6355F-5C64-EA47-A021-A7A8D924F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19CDF8-402C-484A-99A0-94E3B0608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583E-0940-964E-9F29-F0F994C78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196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48C7520-85B1-274A-A871-0CFBE5EB0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CA54527-0F76-9F4A-ABF1-4AEF6096F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7D3BCA-0739-5846-AC39-6249CB321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23E6-2A19-664E-8822-CC8B9AD4AB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466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0979A9-D4D0-8B47-B0B7-825813E7D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50F6B4-ACB9-774E-9E20-630315F3C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29921F1-7FDE-6041-A941-2FE6FFAD2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CEBA-F2B5-734D-B37E-944A311BA1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79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3D7229-D44E-2242-92B8-875E49587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D1FE0C-CC7A-E746-B6C3-54406D8C8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DA347D-E6E6-7A42-AB5C-372EDDE62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3266-E5AE-9F4B-B967-5542C0329C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0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9B9F994-E396-1240-A352-2FA2A41EC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AFBCD39-2BA3-7D4F-AABA-E0A522E92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3DB1AC0-EC55-5D47-B997-A012E0275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20D0-C399-0247-9BC3-FECB34839E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84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5EFF0E2-C650-E34A-BF52-3E43866BE0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9363" y="6840538"/>
            <a:ext cx="2352675" cy="5016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3FFB77C-4C85-004D-AC5A-67668C5A18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xmlns="" id="{D0267C74-F15B-3A49-BFB3-898EE08DA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8873681" y="144066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909193" y="17070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93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5EFF0E2-C650-E34A-BF52-3E43866BE0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9363" y="6840538"/>
            <a:ext cx="2352675" cy="5016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3FFB77C-4C85-004D-AC5A-67668C5A18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xmlns="" id="{D0267C74-F15B-3A49-BFB3-898EE08DA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48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5A123E-2550-0841-A51C-EF76F3C34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E9721A-91E0-3143-B8D5-A26B62270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F31A8D-BB5D-6844-BBEE-EDFE65379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5D552-AA16-5C48-ACB5-120610EDEB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48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5FFCAF-07E7-1F42-9FE7-34212A987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5487D2-4E8F-454A-AE62-D1CBA1C31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4EACBF-3FDE-EA44-8AB2-95EFA995B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51C3-8186-8243-B6E0-1C52DBA68A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61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51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CFCD4EC-424E-8947-B752-6F01E273C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7338"/>
            <a:ext cx="90725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8D2A1E1-7AD4-D643-8B76-C1155BCDC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8AEACF8-345F-8443-99E1-264AC0DB69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556375"/>
            <a:ext cx="2351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defTabSz="1011238" eaLnBrk="1" hangingPunct="1">
              <a:defRPr sz="15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B76ABD0-EA55-5140-84B2-3DC6072134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56375"/>
            <a:ext cx="319087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ctr" defTabSz="1011238" eaLnBrk="1" hangingPunct="1">
              <a:defRPr sz="15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DAC4B60-BA6E-1042-B333-477D58150B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56375"/>
            <a:ext cx="235267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r" defTabSz="1011238" eaLnBrk="1" hangingPunct="1">
              <a:defRPr sz="1500" baseline="0"/>
            </a:lvl1pPr>
          </a:lstStyle>
          <a:p>
            <a:pPr>
              <a:defRPr/>
            </a:pPr>
            <a:fld id="{405B58DA-1AD2-3F4C-B167-629153D4ED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6" r:id="rId6"/>
    <p:sldLayoutId id="2147483797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2pPr>
      <a:lvl3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3pPr>
      <a:lvl4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4pPr>
      <a:lvl5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5pPr>
      <a:lvl6pPr marL="4572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6pPr>
      <a:lvl7pPr marL="9144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79413" indent="-379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59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3100">
          <a:solidFill>
            <a:schemeClr val="tx1"/>
          </a:solidFill>
          <a:latin typeface="+mn-lt"/>
          <a:ea typeface="+mn-ea"/>
        </a:defRPr>
      </a:lvl2pPr>
      <a:lvl3pPr marL="1263650" indent="-252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770063" indent="-2524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74888" indent="-252413" algn="l" defTabSz="1011238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20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1892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6464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1036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4433;&#29255;/&#36039;&#31185;/&#38468;&#37636;/3&#19978;&#36039;&#31185;&#38468;&#37636;-App%20Inventor%20&#35036;&#20805;&#31684;&#20363;-&#27714;&#24179;&#22343;&#25976;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inventor.mi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../../&#24433;&#29255;/&#36039;&#31185;/&#38468;&#37636;/3&#19978;&#36039;&#31185;&#38468;&#37636;-App%20Inventor%20&#20171;&#38754;&#33287;&#27169;&#25836;&#22120;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4433;&#29255;/&#36039;&#31185;/&#38468;&#37636;/3&#19978;&#36039;&#31185;&#38468;&#37636;-App%20Inventor%20&#35036;&#20805;&#31684;&#20363;-&#35336;&#31639;&#23416;&#26399;&#25104;&#32318;.mp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4433;&#29255;/&#36039;&#31185;/&#38468;&#37636;/3&#19978;&#36039;&#31185;&#38468;&#37636;-App%20Inventor%20&#35036;&#20805;&#31684;&#20363;-&#32047;&#21152;&#35336;&#31639;.mp4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5.hle.com.tw/h5mp4/02j/09Te/&#36039;&#35338;&#31185;&#25216;/3&#19978;/&#38468;&#37636;/3&#19978;&#36039;&#31185;&#38468;&#37636;-Python&#35036;&#20805;-&#23494;&#30908;&#27298;&#26597;-bDesigner&#25945;&#23416;.mp4" TargetMode="External"/><Relationship Id="rId5" Type="http://schemas.openxmlformats.org/officeDocument/2006/relationships/hyperlink" Target="../../../&#24433;&#29255;/&#36039;&#31185;/&#38468;&#37636;/3&#19978;&#36039;&#31185;&#38468;&#37636;-Python&#35036;&#20805;-&#23494;&#30908;&#27298;&#26597;.mp4" TargetMode="Externa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4433;&#29255;/&#36039;&#31185;/&#38468;&#37636;/3&#19978;&#36039;&#31185;&#38468;&#37636;-App%20Inventor%20&#35036;&#20805;&#31684;&#20363;-&#21704;&#22217;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5.hle.com.tw/h5mp4/02j/09Te/&#36039;&#35338;&#31185;&#25216;/3&#19978;/&#38468;&#37636;/3&#19978;&#36039;&#31185;&#38468;&#37636;-Python&#35036;&#20805;-&#20219;&#24847;&#25976;&#30340;&#25152;&#26377;&#22240;&#25976;-bDesigner&#25945;&#23416;.mp4" TargetMode="External"/><Relationship Id="rId5" Type="http://schemas.openxmlformats.org/officeDocument/2006/relationships/hyperlink" Target="../../../&#24433;&#29255;/&#36039;&#31185;/&#38468;&#37636;/3&#19978;&#36039;&#31185;&#38468;&#37636;-Python&#35036;&#20805;-&#20219;&#24847;&#25976;&#30340;&#25152;&#26377;&#22240;&#25976;.mp4" TargetMode="External"/><Relationship Id="rId4" Type="http://schemas.openxmlformats.org/officeDocument/2006/relationships/image" Target="../media/image31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hyperlink" Target="https://www.youtube.com/watch?v=o8AtiNopIJU#t=5s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AtiNopIJU#t=5s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9D352999-9556-228E-4FC4-0815AE31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6350"/>
            <a:ext cx="10079998" cy="719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</a:t>
            </a:r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Google Shape;346;p23">
            <a:extLst>
              <a:ext uri="{FF2B5EF4-FFF2-40B4-BE49-F238E27FC236}">
                <a16:creationId xmlns:a16="http://schemas.microsoft.com/office/drawing/2014/main" xmlns="" id="{1F4AE006-4A56-5CB5-6310-9C755A1B4B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856" y="1080170"/>
            <a:ext cx="7546522" cy="141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C98CD6BE-2758-CD11-43B2-3124B4C50FC2}"/>
              </a:ext>
            </a:extLst>
          </p:cNvPr>
          <p:cNvSpPr txBox="1"/>
          <p:nvPr/>
        </p:nvSpPr>
        <p:spPr>
          <a:xfrm>
            <a:off x="683828" y="3309155"/>
            <a:ext cx="871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n"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事件的執行點為，按鈕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被點選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。</a:t>
            </a:r>
          </a:p>
          <a:p>
            <a:pPr marL="533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n"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以本範例說明，要留意 ① 、 ③ 都有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文字的屬性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，</a:t>
            </a:r>
            <a:b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</a:b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要留意是否選到正確的元件屬性。</a:t>
            </a:r>
          </a:p>
          <a:p>
            <a:pPr marL="533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n"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② 合併文字欄位可透過點選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齒輪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增加欄位。</a:t>
            </a:r>
          </a:p>
          <a:p>
            <a:pPr marL="533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n"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合併文字可以將特定文字，每次都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合併顯示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出來。</a:t>
            </a:r>
          </a:p>
          <a:p>
            <a:pPr marL="533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n"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合併文字若需要換行，使用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【\</a:t>
            </a:r>
            <a:r>
              <a:rPr kumimoji="0" lang="en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n】</a:t>
            </a:r>
            <a:r>
              <a:rPr kumimoji="0" lang="zh-TW" alt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，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注意斜線方向。</a:t>
            </a:r>
          </a:p>
        </p:txBody>
      </p:sp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89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</a:t>
            </a:r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82F7E76-E79E-0710-0F15-568CED00F47C}"/>
              </a:ext>
            </a:extLst>
          </p:cNvPr>
          <p:cNvSpPr txBox="1"/>
          <p:nvPr/>
        </p:nvSpPr>
        <p:spPr>
          <a:xfrm>
            <a:off x="701240" y="1488056"/>
            <a:ext cx="7579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【\n】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在許多文字語言都會用到</a:t>
            </a:r>
            <a:endParaRPr lang="zh-TW" altLang="en-US" sz="3600" b="1" dirty="0"/>
          </a:p>
        </p:txBody>
      </p:sp>
      <p:pic>
        <p:nvPicPr>
          <p:cNvPr id="6" name="Google Shape;353;p24">
            <a:extLst>
              <a:ext uri="{FF2B5EF4-FFF2-40B4-BE49-F238E27FC236}">
                <a16:creationId xmlns:a16="http://schemas.microsoft.com/office/drawing/2014/main" xmlns="" id="{8E25DD42-632E-B4E8-3E41-903D2D9409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4618" b="12617"/>
          <a:stretch/>
        </p:blipFill>
        <p:spPr>
          <a:xfrm>
            <a:off x="954437" y="2471948"/>
            <a:ext cx="1781619" cy="162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54;p24">
            <a:extLst>
              <a:ext uri="{FF2B5EF4-FFF2-40B4-BE49-F238E27FC236}">
                <a16:creationId xmlns:a16="http://schemas.microsoft.com/office/drawing/2014/main" xmlns="" id="{7714DFC5-47D0-C8A7-DEB2-EC1C98969EC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715" y="4622763"/>
            <a:ext cx="5112568" cy="139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5;p24">
            <a:extLst>
              <a:ext uri="{FF2B5EF4-FFF2-40B4-BE49-F238E27FC236}">
                <a16:creationId xmlns:a16="http://schemas.microsoft.com/office/drawing/2014/main" xmlns="" id="{FDBF5773-897C-84DB-4AE7-33AC5D44A48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0088" y="2507218"/>
            <a:ext cx="5560537" cy="12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56;p24">
            <a:extLst>
              <a:ext uri="{FF2B5EF4-FFF2-40B4-BE49-F238E27FC236}">
                <a16:creationId xmlns:a16="http://schemas.microsoft.com/office/drawing/2014/main" xmlns="" id="{27655EA9-9997-65A5-4AC1-DDFF1313D09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4437" y="4622763"/>
            <a:ext cx="2172998" cy="15930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900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295896" y="-143966"/>
            <a:ext cx="295232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輸入概念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575816" y="1368202"/>
            <a:ext cx="92170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在其他程式設計語言中</a:t>
            </a:r>
            <a:r>
              <a:rPr lang="en-US" altLang="zh-TW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" altLang="zh-TW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" altLang="zh-TW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</a:t>
            </a:r>
            <a:r>
              <a:rPr lang="zh-TW" altLang="en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" altLang="zh-TW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C)</a:t>
            </a:r>
            <a:r>
              <a:rPr lang="zh-TW" altLang="en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8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的指令通常針對</a:t>
            </a:r>
            <a:r>
              <a:rPr lang="zh-TW" altLang="en-US" sz="38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 </a:t>
            </a:r>
            <a:r>
              <a:rPr lang="en" altLang="zh-TW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 Inventor 2 </a:t>
            </a: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中，有許多元件並非只有單一功能。因為，程式執行為圖形介面，</a:t>
            </a:r>
            <a:r>
              <a:rPr lang="zh-TW" altLang="en-US" sz="38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8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文字輸入盒</a:t>
            </a: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8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8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下拉式選單</a:t>
            </a: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等，我們經常使用的手機</a:t>
            </a:r>
            <a:r>
              <a:rPr lang="en" altLang="zh-TW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都有各種不同的輸入方式。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因此，確定好輸入模式後，選擇</a:t>
            </a:r>
            <a:r>
              <a:rPr lang="zh-TW" altLang="en-US" sz="38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適當的輸入元件</a:t>
            </a:r>
            <a:r>
              <a:rPr lang="zh-TW" altLang="en-US" sz="3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是重要的任務。</a:t>
            </a:r>
          </a:p>
        </p:txBody>
      </p:sp>
    </p:spTree>
    <p:extLst>
      <p:ext uri="{BB962C8B-B14F-4D97-AF65-F5344CB8AC3E}">
        <p14:creationId xmlns:p14="http://schemas.microsoft.com/office/powerpoint/2010/main" val="209374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295896" y="-143966"/>
            <a:ext cx="295232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輸入概念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719541" y="1873515"/>
            <a:ext cx="475054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右圖的使用者介面中，各種元件都可以成為使用者在設計版面時的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輸入元件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例如：若使用者需要輸入日期，則可使用</a:t>
            </a:r>
            <a:r>
              <a:rPr lang="en-US" altLang="zh-TW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日期選擇器元件</a:t>
            </a:r>
            <a:r>
              <a:rPr lang="en-US" altLang="zh-TW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400" b="1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" name="Google Shape;369;p26">
            <a:extLst>
              <a:ext uri="{FF2B5EF4-FFF2-40B4-BE49-F238E27FC236}">
                <a16:creationId xmlns:a16="http://schemas.microsoft.com/office/drawing/2014/main" xmlns="" id="{68B6F763-11DF-A997-7AC6-2FD7902CDD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384" y="2071027"/>
            <a:ext cx="1756499" cy="351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70;p26">
            <a:extLst>
              <a:ext uri="{FF2B5EF4-FFF2-40B4-BE49-F238E27FC236}">
                <a16:creationId xmlns:a16="http://schemas.microsoft.com/office/drawing/2014/main" xmlns="" id="{57F3A2A0-4A9D-133A-0986-ACD0B2CDB3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2600" y="2071027"/>
            <a:ext cx="1851026" cy="3058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997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295896" y="-143966"/>
            <a:ext cx="295232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輸出概念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433926" y="1656234"/>
            <a:ext cx="525658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在其他文字程式語言中大部分的輸出只有</a:t>
            </a:r>
            <a:r>
              <a:rPr lang="zh-TW" altLang="en-US" sz="33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文字輸出</a:t>
            </a:r>
            <a:r>
              <a:rPr lang="zh-TW" altLang="en-US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" altLang="zh-TW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 INVENTOR 2 </a:t>
            </a:r>
            <a:r>
              <a:rPr lang="zh-TW" altLang="en-US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中的許多元件，除了當</a:t>
            </a:r>
            <a:r>
              <a:rPr lang="zh-TW" altLang="en-US" sz="33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也可以當</a:t>
            </a:r>
            <a:r>
              <a:rPr lang="zh-TW" altLang="en-US" sz="33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r>
              <a:rPr lang="zh-TW" altLang="en-US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例如：文字輸入盒的文字屬性，可以讓使用者當</a:t>
            </a:r>
            <a:r>
              <a:rPr lang="zh-TW" altLang="en-US" sz="33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輸入欄位</a:t>
            </a:r>
            <a:r>
              <a:rPr lang="zh-TW" altLang="en-US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，也可以當</a:t>
            </a:r>
            <a:r>
              <a:rPr lang="zh-TW" altLang="en-US" sz="33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輸出欄位</a:t>
            </a:r>
            <a:r>
              <a:rPr lang="zh-TW" altLang="en-US" sz="33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7" name="Google Shape;377;p27">
            <a:extLst>
              <a:ext uri="{FF2B5EF4-FFF2-40B4-BE49-F238E27FC236}">
                <a16:creationId xmlns:a16="http://schemas.microsoft.com/office/drawing/2014/main" xmlns="" id="{1E6E36F8-F34B-F5AF-35E4-4ACA34F6F6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407" y="4744148"/>
            <a:ext cx="3557587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圓角矩形圖說文字 7">
            <a:extLst>
              <a:ext uri="{FF2B5EF4-FFF2-40B4-BE49-F238E27FC236}">
                <a16:creationId xmlns:a16="http://schemas.microsoft.com/office/drawing/2014/main" xmlns="" id="{EA51E46C-0CCA-C6DC-6910-D4D451AC6BEF}"/>
              </a:ext>
            </a:extLst>
          </p:cNvPr>
          <p:cNvSpPr/>
          <p:nvPr/>
        </p:nvSpPr>
        <p:spPr>
          <a:xfrm>
            <a:off x="6121407" y="1584226"/>
            <a:ext cx="3239386" cy="2861893"/>
          </a:xfrm>
          <a:prstGeom prst="wedgeRoundRectCallout">
            <a:avLst/>
          </a:prstGeom>
          <a:solidFill>
            <a:srgbClr val="FFE59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設定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輸出結果文字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時，一定要特別留意，是否選對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0"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避免這個錯誤，命名時要特別注意，建議讓該元件保留原始元件的名稱在開頭，例如：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文字輸入盒</a:t>
            </a:r>
            <a:r>
              <a:rPr lang="en-US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輸入文字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565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295896" y="-143966"/>
            <a:ext cx="295232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</a:t>
            </a:r>
            <a:r>
              <a:rPr lang="zh-TW" altLang="en-US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774599" y="1502261"/>
            <a:ext cx="475054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</a:t>
            </a:r>
            <a:r>
              <a:rPr lang="zh-TW" altLang="en-US" sz="3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的使用者介面中，各種元件也可以成為使用者在設計版面時的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輸出元件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例如：若使用者要顯示文字輸出，除了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標籤文字屬性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外，也可讓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按鈕文字屬性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，當成文字的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輸出元件</a:t>
            </a:r>
            <a:r>
              <a:rPr lang="zh-TW" altLang="en-US" sz="3400" b="1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" name="Google Shape;369;p26">
            <a:extLst>
              <a:ext uri="{FF2B5EF4-FFF2-40B4-BE49-F238E27FC236}">
                <a16:creationId xmlns:a16="http://schemas.microsoft.com/office/drawing/2014/main" xmlns="" id="{68B6F763-11DF-A997-7AC6-2FD7902CDD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016" y="2298472"/>
            <a:ext cx="1756499" cy="351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70;p26">
            <a:extLst>
              <a:ext uri="{FF2B5EF4-FFF2-40B4-BE49-F238E27FC236}">
                <a16:creationId xmlns:a16="http://schemas.microsoft.com/office/drawing/2014/main" xmlns="" id="{57F3A2A0-4A9D-133A-0986-ACD0B2CDB3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6232" y="2298472"/>
            <a:ext cx="1851026" cy="3058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490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3EDC924-7953-9589-4FE3-9AECCEB4DCD6}"/>
              </a:ext>
            </a:extLst>
          </p:cNvPr>
          <p:cNvSpPr/>
          <p:nvPr/>
        </p:nvSpPr>
        <p:spPr bwMode="auto">
          <a:xfrm>
            <a:off x="7776616" y="1"/>
            <a:ext cx="2304009" cy="7200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73681" y="144066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909193" y="17070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295896" y="-143966"/>
            <a:ext cx="345638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元件特性介紹</a:t>
            </a:r>
            <a:endParaRPr lang="zh-TW" altLang="en-US" sz="40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517992" y="2641694"/>
            <a:ext cx="65385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元件具有自己的屬性，在程式設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計頁面中，除了在版面設計中可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改變外，均可以透過程式碼來改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變。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每種元件的屬性都不同，選擇時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需要多加留意。</a:t>
            </a:r>
          </a:p>
        </p:txBody>
      </p:sp>
      <p:pic>
        <p:nvPicPr>
          <p:cNvPr id="7" name="Google Shape;395;p29">
            <a:extLst>
              <a:ext uri="{FF2B5EF4-FFF2-40B4-BE49-F238E27FC236}">
                <a16:creationId xmlns:a16="http://schemas.microsoft.com/office/drawing/2014/main" xmlns="" id="{DE5131EF-8FAC-AEE4-465B-8B2A6020A2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642" y="648122"/>
            <a:ext cx="2684499" cy="631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97;p29">
            <a:extLst>
              <a:ext uri="{FF2B5EF4-FFF2-40B4-BE49-F238E27FC236}">
                <a16:creationId xmlns:a16="http://schemas.microsoft.com/office/drawing/2014/main" xmlns="" id="{F5C6809A-0686-D6B9-0183-172F814059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1662" y="5835104"/>
            <a:ext cx="3570778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左-右雙向箭號 9">
            <a:extLst>
              <a:ext uri="{FF2B5EF4-FFF2-40B4-BE49-F238E27FC236}">
                <a16:creationId xmlns:a16="http://schemas.microsoft.com/office/drawing/2014/main" xmlns="" id="{E67C2787-156B-FF7D-68D1-F660EAA70691}"/>
              </a:ext>
            </a:extLst>
          </p:cNvPr>
          <p:cNvSpPr/>
          <p:nvPr/>
        </p:nvSpPr>
        <p:spPr>
          <a:xfrm>
            <a:off x="6336456" y="5887938"/>
            <a:ext cx="680484" cy="304800"/>
          </a:xfrm>
          <a:prstGeom prst="leftRightArrow">
            <a:avLst/>
          </a:prstGeom>
          <a:solidFill>
            <a:srgbClr val="FF0000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Google Shape;394;p29">
            <a:extLst>
              <a:ext uri="{FF2B5EF4-FFF2-40B4-BE49-F238E27FC236}">
                <a16:creationId xmlns:a16="http://schemas.microsoft.com/office/drawing/2014/main" xmlns="" id="{FD74AF55-70DF-A572-B0A5-05FF2CCD356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0193" y="1016435"/>
            <a:ext cx="2851508" cy="12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782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3EDC924-7953-9589-4FE3-9AECCEB4DCD6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295896" y="-143966"/>
            <a:ext cx="345638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元件特性介紹</a:t>
            </a:r>
            <a:endParaRPr lang="zh-TW" altLang="en-US" sz="40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587915" y="1334016"/>
            <a:ext cx="479166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元件在程式設計中，可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能有三種顏色程式碼：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屬性</a:t>
            </a:r>
            <a:r>
              <a:rPr lang="en-US" altLang="zh-TW" sz="3200" b="1" baseline="0" dirty="0">
                <a:solidFill>
                  <a:srgbClr val="3876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baseline="0" dirty="0">
                <a:solidFill>
                  <a:srgbClr val="3876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en-US" altLang="zh-TW" sz="3200" b="1" baseline="0" dirty="0">
                <a:solidFill>
                  <a:srgbClr val="3876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：顏色、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高度、大小。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事件</a:t>
            </a:r>
            <a:r>
              <a:rPr lang="en-US" altLang="zh-TW" sz="3200" b="1" baseline="0" dirty="0">
                <a:solidFill>
                  <a:srgbClr val="E38B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baseline="0" dirty="0">
                <a:solidFill>
                  <a:srgbClr val="E38B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褐色</a:t>
            </a:r>
            <a:r>
              <a:rPr lang="en-US" altLang="zh-TW" sz="3200" b="1" baseline="0" dirty="0">
                <a:solidFill>
                  <a:srgbClr val="E38B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：發生甚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麼事起始點，</a:t>
            </a:r>
            <a:r>
              <a:rPr lang="en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Scratch 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綠旗就是事件。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方法</a:t>
            </a:r>
            <a:r>
              <a:rPr lang="en-US" altLang="zh-TW" sz="3200" b="1" baseline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baseline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紫色</a:t>
            </a:r>
            <a:r>
              <a:rPr lang="en-US" altLang="zh-TW" sz="3200" b="1" baseline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：某個特殊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功能，可能改變某些狀</a:t>
            </a:r>
            <a:endParaRPr lang="en-US" altLang="zh-TW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態。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zh-TW" altLang="en-US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Google Shape;405;p30">
            <a:extLst>
              <a:ext uri="{FF2B5EF4-FFF2-40B4-BE49-F238E27FC236}">
                <a16:creationId xmlns:a16="http://schemas.microsoft.com/office/drawing/2014/main" xmlns="" id="{0A3A5770-F9CB-5812-73D8-0F2E7662988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582" y="4059216"/>
            <a:ext cx="4258850" cy="25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圓角矩形圖說文字 3">
            <a:extLst>
              <a:ext uri="{FF2B5EF4-FFF2-40B4-BE49-F238E27FC236}">
                <a16:creationId xmlns:a16="http://schemas.microsoft.com/office/drawing/2014/main" xmlns="" id="{75450679-0B0E-DA79-6272-6E57BF61D244}"/>
              </a:ext>
            </a:extLst>
          </p:cNvPr>
          <p:cNvSpPr/>
          <p:nvPr/>
        </p:nvSpPr>
        <p:spPr>
          <a:xfrm>
            <a:off x="5904408" y="1263719"/>
            <a:ext cx="3312368" cy="2336731"/>
          </a:xfrm>
          <a:prstGeom prst="wedgeRoundRectCallout">
            <a:avLst/>
          </a:prstGeom>
          <a:solidFill>
            <a:srgbClr val="FFE59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並非每個元都有這三種程式碼</a:t>
            </a:r>
          </a:p>
          <a:p>
            <a:pPr lvl="0">
              <a:lnSpc>
                <a:spcPct val="150000"/>
              </a:lnSpc>
            </a:pPr>
            <a:r>
              <a:rPr lang="zh-TW" altLang="en-US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標籤：只有屬性。</a:t>
            </a:r>
          </a:p>
          <a:p>
            <a:pPr lvl="0">
              <a:lnSpc>
                <a:spcPct val="150000"/>
              </a:lnSpc>
            </a:pPr>
            <a:r>
              <a:rPr lang="zh-TW" altLang="en-US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按鈕：只有屬性、事件。</a:t>
            </a:r>
          </a:p>
          <a:p>
            <a:pPr lvl="0">
              <a:lnSpc>
                <a:spcPct val="150000"/>
              </a:lnSpc>
            </a:pPr>
            <a:r>
              <a:rPr lang="zh-TW" altLang="en-US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清單選擇器：三種都有。</a:t>
            </a:r>
          </a:p>
        </p:txBody>
      </p:sp>
      <p:sp>
        <p:nvSpPr>
          <p:cNvPr id="9" name="矩形 8"/>
          <p:cNvSpPr/>
          <p:nvPr/>
        </p:nvSpPr>
        <p:spPr>
          <a:xfrm>
            <a:off x="8873681" y="144066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909193" y="17070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74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F94E43E-5757-1050-1625-2DD1CC5DC23B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範例：求平均數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863848" y="1917470"/>
            <a:ext cx="8352928" cy="463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學習目標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1.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了解 </a:t>
            </a:r>
            <a:r>
              <a:rPr kumimoji="0" lang="en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App Inventor 2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設計流程。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2.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能使用運算思維拆解功能並使用元件。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3.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能使用數學指令。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4.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能使用文字合併數字與文字並輸出。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5.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能理解程式三大結構之循序結構。</a:t>
            </a:r>
            <a:endParaRPr kumimoji="0" lang="en" altLang="zh-TW" sz="3600" b="1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Nunito"/>
            </a:endParaRPr>
          </a:p>
        </p:txBody>
      </p:sp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871960" y="1223048"/>
            <a:ext cx="3816424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App Inventor 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補充範例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求平均數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2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962962" y="1168125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4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503808" y="1944266"/>
            <a:ext cx="9472186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2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請設計一個程式，讓使用者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輸入兩個數字</a:t>
            </a:r>
            <a:endParaRPr lang="en-US" altLang="zh-TW" sz="3600"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2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再呈現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兩個數字的平均值</a:t>
            </a: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742950" lvl="0" indent="-742950">
              <a:lnSpc>
                <a:spcPts val="4020"/>
              </a:lnSpc>
              <a:spcBef>
                <a:spcPts val="1200"/>
              </a:spcBef>
              <a:buAutoNum type="arabicPeriod"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→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文字輸入盒</a:t>
            </a:r>
            <a:r>
              <a:rPr lang="en-US" altLang="zh-TW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×2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使用者輸入</a:t>
            </a:r>
            <a:endParaRPr lang="en-US" altLang="zh-TW" sz="36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4020"/>
              </a:lnSpc>
              <a:spcBef>
                <a:spcPts val="1200"/>
              </a:spcBef>
            </a:pP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兩個數字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lvl="0" indent="0" algn="l" rtl="0">
              <a:lnSpc>
                <a:spcPts val="402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輸出 →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zh-TW" altLang="en-US" sz="3600" b="1" baseline="0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平均值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執行結果輸出。</a:t>
            </a:r>
          </a:p>
          <a:p>
            <a:pPr>
              <a:lnSpc>
                <a:spcPts val="4020"/>
              </a:lnSpc>
              <a:spcBef>
                <a:spcPts val="1200"/>
              </a:spcBef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程式執行點，由按下送出開始</a:t>
            </a:r>
            <a:endParaRPr lang="en-US" altLang="zh-TW" sz="36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20"/>
              </a:lnSpc>
              <a:spcBef>
                <a:spcPts val="1200"/>
              </a:spcBef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執行。</a:t>
            </a:r>
          </a:p>
        </p:txBody>
      </p:sp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78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4396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 Inventor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介紹</a:t>
            </a:r>
          </a:p>
        </p:txBody>
      </p:sp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72426227-5CAC-AC37-0DE1-B3603CECCC9B}"/>
              </a:ext>
            </a:extLst>
          </p:cNvPr>
          <p:cNvSpPr txBox="1">
            <a:spLocks/>
          </p:cNvSpPr>
          <p:nvPr/>
        </p:nvSpPr>
        <p:spPr bwMode="auto">
          <a:xfrm>
            <a:off x="393601" y="1250171"/>
            <a:ext cx="9190172" cy="2710319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ts val="4020"/>
              </a:lnSpc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可線上開發</a:t>
            </a:r>
            <a:r>
              <a:rPr lang="en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APP</a:t>
            </a:r>
            <a:r>
              <a:rPr lang="zh-TW" altLang="en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積木式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程式設計，支援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lnSpc>
                <a:spcPts val="402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中文。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4020"/>
              </a:lnSpc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官方網站：</a:t>
            </a:r>
            <a:r>
              <a:rPr lang="en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  <a:hlinkClick r:id="rId3"/>
              </a:rPr>
              <a:t>https://appinventor.mit.edu/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lnSpc>
                <a:spcPts val="4020"/>
              </a:lnSpc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測試程式：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lnSpc>
                <a:spcPts val="402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手機 </a:t>
            </a:r>
            <a:r>
              <a:rPr lang="en" altLang="zh-TW" sz="36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Wifi</a:t>
            </a:r>
            <a:r>
              <a:rPr lang="en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連線。</a:t>
            </a:r>
          </a:p>
          <a:p>
            <a:pPr marL="0" indent="0" algn="just">
              <a:lnSpc>
                <a:spcPts val="402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官方模擬器：安裝 </a:t>
            </a:r>
            <a:r>
              <a:rPr lang="en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Ai star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程式，開啟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lnSpc>
                <a:spcPts val="402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內建模擬器。</a:t>
            </a:r>
          </a:p>
          <a:p>
            <a:pPr marL="0" indent="0" algn="just">
              <a:lnSpc>
                <a:spcPts val="402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使用第三方模擬器。</a:t>
            </a:r>
          </a:p>
        </p:txBody>
      </p:sp>
      <p:sp>
        <p:nvSpPr>
          <p:cNvPr id="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1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813406" y="638830"/>
            <a:ext cx="3123450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App Inventor 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介面與模擬器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7" name="AutoShap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5904408" y="565760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4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647824" y="1167572"/>
            <a:ext cx="4083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放置元件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2.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重新命名</a:t>
            </a:r>
          </a:p>
        </p:txBody>
      </p:sp>
      <p:pic>
        <p:nvPicPr>
          <p:cNvPr id="3" name="Google Shape;423;p33">
            <a:extLst>
              <a:ext uri="{FF2B5EF4-FFF2-40B4-BE49-F238E27FC236}">
                <a16:creationId xmlns:a16="http://schemas.microsoft.com/office/drawing/2014/main" xmlns="" id="{F0C6094D-152B-D639-989C-0E5A5F5E8C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084" y="2455303"/>
            <a:ext cx="6039293" cy="4061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12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32AE87E-EF4F-FC5E-DDFD-F29620F8D384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0" y="1102157"/>
            <a:ext cx="4872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各元件屬性調整</a:t>
            </a:r>
            <a:endParaRPr lang="zh-TW" altLang="en-US" sz="3600" b="1" baseline="0" dirty="0"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graphicFrame>
        <p:nvGraphicFramePr>
          <p:cNvPr id="3" name="Google Shape;431;p34">
            <a:extLst>
              <a:ext uri="{FF2B5EF4-FFF2-40B4-BE49-F238E27FC236}">
                <a16:creationId xmlns:a16="http://schemas.microsoft.com/office/drawing/2014/main" xmlns="" id="{4E8DA634-125C-13E4-981C-39E4E4FBB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823679"/>
              </p:ext>
            </p:extLst>
          </p:nvPr>
        </p:nvGraphicFramePr>
        <p:xfrm>
          <a:off x="575816" y="1839606"/>
          <a:ext cx="8928992" cy="4785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6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2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28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組件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重新命名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屬性調整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4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標籤1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標籤_標題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文字：求兩數平均值、字體大小：20、背景顏色：黑色、寬度：填滿、文字對齊：居中、文字顏色：紅色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8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標籤2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標籤_輸出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字體大小：20、文字：&gt;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6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文字輸入盒1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文字輸入盒_數字1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提示：請輸入數字1、僅限數字：勾選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6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文字輸入盒2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文字輸入盒_數字2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提示：請輸入數字2、僅限數字：勾選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26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按鈕1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按鈕_計算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字體大小：20、寬度：填滿、文字：計算、文字對齊：居中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4450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</a:t>
            </a:r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C98CD6BE-2758-CD11-43B2-3124B4C50FC2}"/>
              </a:ext>
            </a:extLst>
          </p:cNvPr>
          <p:cNvSpPr txBox="1"/>
          <p:nvPr/>
        </p:nvSpPr>
        <p:spPr>
          <a:xfrm>
            <a:off x="431800" y="2664346"/>
            <a:ext cx="871296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事件的執行點為，按鈕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_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計算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被點選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。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以本範例說明，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標籤</a:t>
            </a:r>
            <a:r>
              <a:rPr lang="en-US" altLang="zh-TW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_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輸出文字屬性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為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輸出顯示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。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② 藍色為數學運算程式碼，直接將兩個文字輸入盒數字相加，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運算結果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拼接到合併文字。若加法欄位不足，可以點選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齒輪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增加。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合併文字接上數字資料型態可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直接合併文字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輸出結果。</a:t>
            </a:r>
          </a:p>
        </p:txBody>
      </p:sp>
      <p:pic>
        <p:nvPicPr>
          <p:cNvPr id="3" name="Google Shape;438;p35">
            <a:extLst>
              <a:ext uri="{FF2B5EF4-FFF2-40B4-BE49-F238E27FC236}">
                <a16:creationId xmlns:a16="http://schemas.microsoft.com/office/drawing/2014/main" xmlns="" id="{7D7C9EF2-86EE-35F3-651F-7126B7EC97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800" y="1280944"/>
            <a:ext cx="9289032" cy="1023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5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15843A6-0D12-DE93-C8EF-B2EF8B0BE4F3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範例：計算學期成績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647824" y="1984793"/>
            <a:ext cx="8712968" cy="442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學習目標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1.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了解 </a:t>
            </a:r>
            <a:r>
              <a:rPr kumimoji="0" lang="en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App Inventor 2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設計流程。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2.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能使用運算思維拆解功能並使用元件。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能使用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儲存資料。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能利用版面配置，配置元件位置。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能使用程式三大結構之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決策結構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" altLang="zh-TW" sz="3600" b="1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Nunito"/>
            </a:endParaRPr>
          </a:p>
        </p:txBody>
      </p: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871960" y="1223048"/>
            <a:ext cx="4248472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App Inventor 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補充範例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計算學期成績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2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962962" y="1168125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4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007864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503808" y="1434442"/>
            <a:ext cx="9776407" cy="5318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請設計一程式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讓使用者輸入各項成績</a:t>
            </a:r>
            <a:r>
              <a:rPr lang="en-US" altLang="zh-TW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endParaRPr lang="en-US" altLang="zh-TW" sz="3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8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再將各項成績轉換為學期成績，並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en-US" altLang="zh-TW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</a:t>
            </a:r>
            <a:r>
              <a:rPr lang="en-US" altLang="zh-TW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3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8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期成績是否及格</a:t>
            </a:r>
            <a:r>
              <a:rPr lang="en-US" altLang="zh-TW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r>
              <a:rPr lang="en-US" altLang="zh-TW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b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作業占 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，測驗占 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，平時成績占 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endParaRPr lang="en-US" altLang="zh-TW" sz="3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8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學期成績 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分為及格分數。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8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輸入→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文字輸入盒</a:t>
            </a:r>
            <a:r>
              <a:rPr lang="en-US" altLang="zh-TW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×3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→使用者輸入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三種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成績。</a:t>
            </a:r>
          </a:p>
          <a:p>
            <a:pPr>
              <a:lnSpc>
                <a:spcPts val="408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輸出 → 標籤 → 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顯示成績與是否及格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執行結果</a:t>
            </a:r>
            <a:endParaRPr lang="en-US" altLang="zh-TW" sz="3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8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輸出。</a:t>
            </a:r>
          </a:p>
          <a:p>
            <a:pPr>
              <a:lnSpc>
                <a:spcPts val="408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程式執行點，由按下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計算學期成績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</a:t>
            </a:r>
            <a:endParaRPr lang="en-US" altLang="zh-TW" sz="3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8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始執行。</a:t>
            </a:r>
          </a:p>
        </p:txBody>
      </p:sp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12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007864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431800" y="1086500"/>
            <a:ext cx="9776407" cy="6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版面配置使用</a:t>
            </a:r>
            <a:endParaRPr lang="zh-TW" altLang="en-US" sz="3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Google Shape;455;p38">
            <a:extLst>
              <a:ext uri="{FF2B5EF4-FFF2-40B4-BE49-F238E27FC236}">
                <a16:creationId xmlns:a16="http://schemas.microsoft.com/office/drawing/2014/main" xmlns="" id="{7E91044D-9F9C-F625-A99D-57193AFD9B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729" t="16805" r="26744"/>
          <a:stretch/>
        </p:blipFill>
        <p:spPr>
          <a:xfrm>
            <a:off x="533559" y="1898195"/>
            <a:ext cx="2957650" cy="389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60;p38">
            <a:extLst>
              <a:ext uri="{FF2B5EF4-FFF2-40B4-BE49-F238E27FC236}">
                <a16:creationId xmlns:a16="http://schemas.microsoft.com/office/drawing/2014/main" xmlns="" id="{35CE81AA-E5C7-1C6B-9736-75238F36F7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541" y="2941229"/>
            <a:ext cx="4503251" cy="23874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61;p38">
            <a:extLst>
              <a:ext uri="{FF2B5EF4-FFF2-40B4-BE49-F238E27FC236}">
                <a16:creationId xmlns:a16="http://schemas.microsoft.com/office/drawing/2014/main" xmlns="" id="{D1E6D77B-2FE2-309F-EE56-7AAD6FACF67B}"/>
              </a:ext>
            </a:extLst>
          </p:cNvPr>
          <p:cNvSpPr/>
          <p:nvPr/>
        </p:nvSpPr>
        <p:spPr>
          <a:xfrm>
            <a:off x="6052991" y="1119751"/>
            <a:ext cx="2957700" cy="2387413"/>
          </a:xfrm>
          <a:prstGeom prst="wedgeEllipseCallout">
            <a:avLst>
              <a:gd name="adj1" fmla="val -55946"/>
              <a:gd name="adj2" fmla="val 36876"/>
            </a:avLst>
          </a:prstGeom>
          <a:solidFill>
            <a:srgbClr val="FFE59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水平配置，有點類似把抽屜中的配置水平隔開的概念。</a:t>
            </a:r>
            <a:endParaRPr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否則無法在介面中水平擺放元件</a:t>
            </a:r>
            <a:endParaRPr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圖說文字 7">
            <a:extLst>
              <a:ext uri="{FF2B5EF4-FFF2-40B4-BE49-F238E27FC236}">
                <a16:creationId xmlns:a16="http://schemas.microsoft.com/office/drawing/2014/main" xmlns="" id="{D7E764AA-D6B9-3127-1C11-5CC28C00528C}"/>
              </a:ext>
            </a:extLst>
          </p:cNvPr>
          <p:cNvSpPr/>
          <p:nvPr/>
        </p:nvSpPr>
        <p:spPr>
          <a:xfrm>
            <a:off x="2069039" y="3136795"/>
            <a:ext cx="2465150" cy="1597737"/>
          </a:xfrm>
          <a:prstGeom prst="wedgeRoundRectCallout">
            <a:avLst>
              <a:gd name="adj1" fmla="val -59651"/>
              <a:gd name="adj2" fmla="val -21794"/>
              <a:gd name="adj3" fmla="val 16667"/>
            </a:avLst>
          </a:prstGeom>
          <a:solidFill>
            <a:srgbClr val="FFE59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200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沒有欄位的標題，無法明確知道欄位功能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9B66F8C6-2AC4-77C6-A735-FFA8481F9939}"/>
              </a:ext>
            </a:extLst>
          </p:cNvPr>
          <p:cNvSpPr txBox="1"/>
          <p:nvPr/>
        </p:nvSpPr>
        <p:spPr>
          <a:xfrm>
            <a:off x="3975679" y="5688682"/>
            <a:ext cx="54571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利用水平配置，內部可將組件，</a:t>
            </a:r>
            <a:endParaRPr lang="en-US" altLang="zh-TW" sz="2800"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水平擺放。</a:t>
            </a:r>
          </a:p>
        </p:txBody>
      </p:sp>
      <p:sp>
        <p:nvSpPr>
          <p:cNvPr id="11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6489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647824" y="1167572"/>
            <a:ext cx="4083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放置元件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2.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重新命名</a:t>
            </a:r>
          </a:p>
        </p:txBody>
      </p:sp>
      <p:pic>
        <p:nvPicPr>
          <p:cNvPr id="4" name="Google Shape;466;p39">
            <a:extLst>
              <a:ext uri="{FF2B5EF4-FFF2-40B4-BE49-F238E27FC236}">
                <a16:creationId xmlns:a16="http://schemas.microsoft.com/office/drawing/2014/main" xmlns="" id="{A7C4CEA6-5507-04C2-54B5-3680A190C8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996" y="2455302"/>
            <a:ext cx="6648700" cy="4529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657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32AE87E-EF4F-FC5E-DDFD-F29620F8D384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431799" y="1142908"/>
            <a:ext cx="3725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各元件屬性調整</a:t>
            </a:r>
            <a:endParaRPr lang="zh-TW" altLang="en-US" sz="3600" b="1" baseline="0" dirty="0"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graphicFrame>
        <p:nvGraphicFramePr>
          <p:cNvPr id="5" name="Google Shape;474;p40">
            <a:extLst>
              <a:ext uri="{FF2B5EF4-FFF2-40B4-BE49-F238E27FC236}">
                <a16:creationId xmlns:a16="http://schemas.microsoft.com/office/drawing/2014/main" xmlns="" id="{B5FE7D9E-19B3-3B42-0ED4-FA5B542EB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906355"/>
              </p:ext>
            </p:extLst>
          </p:nvPr>
        </p:nvGraphicFramePr>
        <p:xfrm>
          <a:off x="431800" y="1870634"/>
          <a:ext cx="9001000" cy="4998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9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3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6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72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組件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重新命名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屬性調整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62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標籤1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標籤_標題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文字：計算學期成績、字體大小：20、背景顏色：黑色、寬度：填滿、文字對齊：居中、文字顏色：白色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7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標籤2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標籤_學期輸出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文字：&gt;、字體大小：20、文字顏色：藍色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62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按鈕1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按鈕_計算學期成績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文字：計算學期成績、字體大小：20、背景顏色：橙色、寬度：填滿、文字對齊：居中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170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32AE87E-EF4F-FC5E-DDFD-F29620F8D384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431799" y="1080170"/>
            <a:ext cx="3725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各元件屬性調整</a:t>
            </a:r>
            <a:endParaRPr lang="zh-TW" altLang="en-US" sz="3200" b="1" baseline="0" dirty="0"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graphicFrame>
        <p:nvGraphicFramePr>
          <p:cNvPr id="3" name="Google Shape;480;p41">
            <a:extLst>
              <a:ext uri="{FF2B5EF4-FFF2-40B4-BE49-F238E27FC236}">
                <a16:creationId xmlns:a16="http://schemas.microsoft.com/office/drawing/2014/main" xmlns="" id="{08C6ABAD-2B2A-0F58-5796-9180055FE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651221"/>
              </p:ext>
            </p:extLst>
          </p:nvPr>
        </p:nvGraphicFramePr>
        <p:xfrm>
          <a:off x="575816" y="1728242"/>
          <a:ext cx="8064897" cy="5181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組件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重新命名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屬性調整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水平配置1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寬度：填滿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水平配置2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寬度：填滿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水平配置3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寬度：填滿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標籤1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文字：作業成績：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文字輸入盒1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文字輸入盒_作業成績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僅限數字：勾選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標籤2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文字：測驗成績：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文字輸入盒2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文字輸入盒_測驗成績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僅限數字：勾選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標籤3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文字：平時成績：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文字輸入盒3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文字輸入盒_平時成績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僅限數字：勾選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07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32AE87E-EF4F-FC5E-DDFD-F29620F8D384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791840" y="-162815"/>
            <a:ext cx="403244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決策語法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Google Shape;486;p42">
            <a:extLst>
              <a:ext uri="{FF2B5EF4-FFF2-40B4-BE49-F238E27FC236}">
                <a16:creationId xmlns:a16="http://schemas.microsoft.com/office/drawing/2014/main" xmlns="" id="{0B687D04-B0B3-13FF-8378-1DF988E431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781" y="2216556"/>
            <a:ext cx="2811124" cy="14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7;p42">
            <a:extLst>
              <a:ext uri="{FF2B5EF4-FFF2-40B4-BE49-F238E27FC236}">
                <a16:creationId xmlns:a16="http://schemas.microsoft.com/office/drawing/2014/main" xmlns="" id="{4DF624CB-F6D5-3712-016F-A6CA1DA7AD2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0080" y="2194749"/>
            <a:ext cx="5331687" cy="148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88;p42">
            <a:extLst>
              <a:ext uri="{FF2B5EF4-FFF2-40B4-BE49-F238E27FC236}">
                <a16:creationId xmlns:a16="http://schemas.microsoft.com/office/drawing/2014/main" xmlns="" id="{2E941A45-4793-D6BA-21D1-6AE2BBBE55B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9781" y="4344454"/>
            <a:ext cx="3677499" cy="11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89;p42">
            <a:extLst>
              <a:ext uri="{FF2B5EF4-FFF2-40B4-BE49-F238E27FC236}">
                <a16:creationId xmlns:a16="http://schemas.microsoft.com/office/drawing/2014/main" xmlns="" id="{DF081C94-90FD-FDAE-5138-20B0DEE9A619}"/>
              </a:ext>
            </a:extLst>
          </p:cNvPr>
          <p:cNvSpPr/>
          <p:nvPr/>
        </p:nvSpPr>
        <p:spPr>
          <a:xfrm>
            <a:off x="575816" y="2216556"/>
            <a:ext cx="467351" cy="1435525"/>
          </a:xfrm>
          <a:prstGeom prst="wedgeRectCallout">
            <a:avLst>
              <a:gd name="adj1" fmla="val -24350"/>
              <a:gd name="adj2" fmla="val 26549"/>
            </a:avLst>
          </a:prstGeom>
          <a:solidFill>
            <a:srgbClr val="EAD1D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二選一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Google Shape;491;p42">
            <a:extLst>
              <a:ext uri="{FF2B5EF4-FFF2-40B4-BE49-F238E27FC236}">
                <a16:creationId xmlns:a16="http://schemas.microsoft.com/office/drawing/2014/main" xmlns="" id="{E16F9232-611F-CE68-4F12-1ACAB90F16E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7254" y="4154505"/>
            <a:ext cx="4053439" cy="17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89;p42">
            <a:extLst>
              <a:ext uri="{FF2B5EF4-FFF2-40B4-BE49-F238E27FC236}">
                <a16:creationId xmlns:a16="http://schemas.microsoft.com/office/drawing/2014/main" xmlns="" id="{A7E9024A-CFAA-0B0F-9AFE-91EE9CA974A5}"/>
              </a:ext>
            </a:extLst>
          </p:cNvPr>
          <p:cNvSpPr/>
          <p:nvPr/>
        </p:nvSpPr>
        <p:spPr>
          <a:xfrm>
            <a:off x="575816" y="4311844"/>
            <a:ext cx="467351" cy="1435525"/>
          </a:xfrm>
          <a:prstGeom prst="wedgeRectCallout">
            <a:avLst>
              <a:gd name="adj1" fmla="val -24350"/>
              <a:gd name="adj2" fmla="val 26549"/>
            </a:avLst>
          </a:prstGeom>
          <a:solidFill>
            <a:srgbClr val="EAD1D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三選一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9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與常用文字式語言比較</a:t>
            </a:r>
          </a:p>
        </p:txBody>
      </p:sp>
      <p:graphicFrame>
        <p:nvGraphicFramePr>
          <p:cNvPr id="5" name="Google Shape;296;p16">
            <a:extLst>
              <a:ext uri="{FF2B5EF4-FFF2-40B4-BE49-F238E27FC236}">
                <a16:creationId xmlns:a16="http://schemas.microsoft.com/office/drawing/2014/main" xmlns="" id="{D82C2C66-53A4-8F31-FA67-842774999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79859"/>
              </p:ext>
            </p:extLst>
          </p:nvPr>
        </p:nvGraphicFramePr>
        <p:xfrm>
          <a:off x="458384" y="1619354"/>
          <a:ext cx="9118432" cy="44293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98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0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9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en-US" alt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pp</a:t>
                      </a: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</a:t>
                      </a:r>
                      <a:r>
                        <a:rPr lang="en-US" altLang="zh-TW" sz="22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nventor</a:t>
                      </a: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Python、C、JAVA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執行環境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手機、平板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電腦、瀏覽器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操作介面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圖形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純文字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支援語言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資料格式嚴謹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設計環境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本機、Python</a:t>
                      </a:r>
                      <a:r>
                        <a:rPr lang="en-US" alt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可雲端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4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輸入與輸出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各種元件、螢幕、按鈕等</a:t>
                      </a:r>
                      <a:endParaRPr sz="22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電腦螢幕或檔案文字輸入、輸出</a:t>
                      </a:r>
                      <a:endParaRPr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21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</a:t>
            </a:r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C98CD6BE-2758-CD11-43B2-3124B4C50FC2}"/>
              </a:ext>
            </a:extLst>
          </p:cNvPr>
          <p:cNvSpPr txBox="1"/>
          <p:nvPr/>
        </p:nvSpPr>
        <p:spPr>
          <a:xfrm>
            <a:off x="396289" y="3312418"/>
            <a:ext cx="87129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以本範例說明，標籤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_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學期輸出為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輸出顯示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。</a:t>
            </a: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① 為宣告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學期成績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變數，儲存運算之成績，以利後續使用。</a:t>
            </a:r>
          </a:p>
          <a:p>
            <a:pPr marL="546100" lvl="0" indent="-457200">
              <a:buSzPts val="22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② 藍色為數學運算程式碼，將各項成績依比例運算並儲存於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學期成績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變數中。</a:t>
            </a:r>
          </a:p>
          <a:p>
            <a:pPr marL="546100" lvl="0" indent="-457200">
              <a:buSzPts val="22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③ 使用決策語法，判斷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學期成績變數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，並依照結果顯示</a:t>
            </a:r>
            <a:r>
              <a:rPr lang="zh-TW" altLang="en-US" sz="3200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學期成績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分數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+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是否及格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。</a:t>
            </a:r>
          </a:p>
        </p:txBody>
      </p:sp>
      <p:pic>
        <p:nvPicPr>
          <p:cNvPr id="5" name="Google Shape;498;p43">
            <a:extLst>
              <a:ext uri="{FF2B5EF4-FFF2-40B4-BE49-F238E27FC236}">
                <a16:creationId xmlns:a16="http://schemas.microsoft.com/office/drawing/2014/main" xmlns="" id="{8A4FBC8D-B95A-9C0C-316E-20817D531E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89" y="1224186"/>
            <a:ext cx="8594944" cy="1700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7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271D3A7-2DB3-ABB6-4C53-1EB54E346354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範例：</a:t>
            </a:r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累加計算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647823" y="1984793"/>
            <a:ext cx="9432801" cy="442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學習目標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1.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了解 </a:t>
            </a:r>
            <a:r>
              <a:rPr kumimoji="0" lang="en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App Inventor 2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設計流程。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2.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能使用運算思維拆解功能並使用元件。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能使用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儲存資料。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能拆解功能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重複的結構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，並透過程式執行。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能使用程式三大結構之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重複結構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871960" y="1223048"/>
            <a:ext cx="3744416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App Inventor 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補充範例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累加計算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2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962962" y="1168125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5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007864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431800" y="1822891"/>
            <a:ext cx="977640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請設計一個程式</a:t>
            </a: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讓使用者輸入數字 </a:t>
            </a:r>
            <a:r>
              <a:rPr lang="en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 </a:t>
            </a:r>
            <a:r>
              <a:rPr lang="en" altLang="zh-TW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後，再計算</a:t>
            </a: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+ 2 + 3 +⋯+ </a:t>
            </a:r>
            <a:r>
              <a:rPr lang="en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的值</a:t>
            </a:r>
            <a:r>
              <a:rPr lang="en-US" altLang="zh-TW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r>
              <a:rPr lang="en-US" altLang="zh-TW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 →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文字輸入盒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使用者輸入數字</a:t>
            </a:r>
            <a:r>
              <a:rPr lang="en" altLang="zh-TW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" altLang="zh-TW" sz="36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→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標籤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顯示累加的結果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執行結果</a:t>
            </a:r>
            <a:endParaRPr lang="en-US" altLang="zh-TW" sz="36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輸出。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r>
              <a:rPr lang="zh-TW" altLang="en-US" sz="3600" b="1" baseline="0" dirty="0">
                <a:solidFill>
                  <a:srgbClr val="0432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程式執行點，由按下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開始執行。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題意</a:t>
            </a: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+ 2 + 3 +⋯+ </a:t>
            </a:r>
            <a:r>
              <a:rPr lang="en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 </a:t>
            </a:r>
            <a:r>
              <a:rPr lang="zh-TW" altLang="en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重複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做加法。</a:t>
            </a:r>
          </a:p>
        </p:txBody>
      </p:sp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79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007864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運算思維-拆解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Google Shape;517;p46">
            <a:extLst>
              <a:ext uri="{FF2B5EF4-FFF2-40B4-BE49-F238E27FC236}">
                <a16:creationId xmlns:a16="http://schemas.microsoft.com/office/drawing/2014/main" xmlns="" id="{A3136444-9D49-76CF-FC7B-1884C1499768}"/>
              </a:ext>
            </a:extLst>
          </p:cNvPr>
          <p:cNvSpPr txBox="1">
            <a:spLocks/>
          </p:cNvSpPr>
          <p:nvPr/>
        </p:nvSpPr>
        <p:spPr>
          <a:xfrm>
            <a:off x="287784" y="2733522"/>
            <a:ext cx="5328592" cy="3531224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+ 2 + 3 + ⋯ + n =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2800" b="1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初始值答案 </a:t>
            </a:r>
            <a:r>
              <a:rPr lang="en-US" altLang="zh-TW" sz="2800" b="1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0</a:t>
            </a:r>
            <a:endParaRPr lang="zh-TW" altLang="en-US" sz="2800" b="1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2800" b="1" kern="0" baseline="0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kern="0" baseline="0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---(</a:t>
            </a:r>
            <a:r>
              <a:rPr lang="zh-TW" altLang="en-US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上次答案結果</a:t>
            </a:r>
            <a:r>
              <a:rPr lang="en-US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)+1</a:t>
            </a:r>
            <a:endParaRPr lang="zh-TW" altLang="en-US" sz="2800" b="1" kern="0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2800" b="1" kern="0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kern="0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kern="0" baseline="0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---(</a:t>
            </a:r>
            <a:r>
              <a:rPr lang="zh-TW" altLang="en-US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上次答案結果</a:t>
            </a:r>
            <a:r>
              <a:rPr lang="en-US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)+2</a:t>
            </a:r>
            <a:endParaRPr lang="zh-TW" altLang="en-US" sz="2800" b="1" kern="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2800" b="1" kern="0" baseline="0" dirty="0">
                <a:solidFill>
                  <a:srgbClr val="4A86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kern="0" baseline="0" dirty="0">
                <a:solidFill>
                  <a:srgbClr val="4A86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kern="0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---(</a:t>
            </a:r>
            <a:r>
              <a:rPr lang="zh-TW" altLang="en-US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上次答案結果</a:t>
            </a:r>
            <a:r>
              <a:rPr lang="en-US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)+3</a:t>
            </a:r>
            <a:endParaRPr lang="zh-TW" altLang="en-US" sz="2800" b="1" kern="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︙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 - 1) + </a:t>
            </a:r>
            <a:r>
              <a:rPr lang="en" altLang="zh-TW" sz="2800" b="1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---(</a:t>
            </a:r>
            <a:r>
              <a:rPr lang="zh-TW" altLang="en-US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上次答案結</a:t>
            </a:r>
            <a:r>
              <a:rPr lang="en-US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)+</a:t>
            </a:r>
            <a:r>
              <a:rPr lang="en" altLang="zh-TW" sz="2800" b="1" kern="0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endParaRPr lang="en" sz="2800" b="1" kern="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Google Shape;518;p46">
            <a:extLst>
              <a:ext uri="{FF2B5EF4-FFF2-40B4-BE49-F238E27FC236}">
                <a16:creationId xmlns:a16="http://schemas.microsoft.com/office/drawing/2014/main" xmlns="" id="{4354D8EC-C839-FD72-FEF8-C0C72CA4E66B}"/>
              </a:ext>
            </a:extLst>
          </p:cNvPr>
          <p:cNvSpPr txBox="1">
            <a:spLocks/>
          </p:cNvSpPr>
          <p:nvPr/>
        </p:nvSpPr>
        <p:spPr>
          <a:xfrm>
            <a:off x="5762546" y="2791984"/>
            <a:ext cx="4543646" cy="3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 + 2 + 3 +⋯+ n =</a:t>
            </a:r>
            <a:endParaRPr lang="en" sz="2800" b="1" kern="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 </a:t>
            </a:r>
            <a:r>
              <a:rPr lang="en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 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次加法</a:t>
            </a:r>
            <a:endParaRPr lang="en-US" altLang="zh-TW" sz="2800" b="1" kern="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重複執行 </a:t>
            </a:r>
            <a:r>
              <a:rPr lang="en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 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kern="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公式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sz="2800" b="1" kern="0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上次答案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" altLang="zh-TW" sz="2800" b="1" kern="0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zh-TW" altLang="en-US" sz="2800" b="1" kern="0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 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 </a:t>
            </a:r>
            <a:r>
              <a:rPr lang="en-US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開始到 </a:t>
            </a:r>
            <a:r>
              <a:rPr lang="en" altLang="zh-TW" sz="2800" b="1" kern="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n)</a:t>
            </a:r>
            <a:endParaRPr lang="en" sz="2800" b="1" kern="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Google Shape;519;p46">
            <a:extLst>
              <a:ext uri="{FF2B5EF4-FFF2-40B4-BE49-F238E27FC236}">
                <a16:creationId xmlns:a16="http://schemas.microsoft.com/office/drawing/2014/main" xmlns="" id="{02313DCB-E238-D83D-E368-38C205B571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876" y="1648899"/>
            <a:ext cx="1411395" cy="98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20;p46">
            <a:extLst>
              <a:ext uri="{FF2B5EF4-FFF2-40B4-BE49-F238E27FC236}">
                <a16:creationId xmlns:a16="http://schemas.microsoft.com/office/drawing/2014/main" xmlns="" id="{1A4EC3C7-A9CE-F06E-BFCE-70002464AD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4369" y="1648899"/>
            <a:ext cx="1686382" cy="9748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21;p46">
            <a:extLst>
              <a:ext uri="{FF2B5EF4-FFF2-40B4-BE49-F238E27FC236}">
                <a16:creationId xmlns:a16="http://schemas.microsoft.com/office/drawing/2014/main" xmlns="" id="{8A91AD91-55F5-E5E9-3C9A-D4B90A017758}"/>
              </a:ext>
            </a:extLst>
          </p:cNvPr>
          <p:cNvSpPr/>
          <p:nvPr/>
        </p:nvSpPr>
        <p:spPr>
          <a:xfrm>
            <a:off x="573032" y="1876783"/>
            <a:ext cx="2307040" cy="662599"/>
          </a:xfrm>
          <a:prstGeom prst="wedgeRectCallout">
            <a:avLst>
              <a:gd name="adj1" fmla="val -20833"/>
              <a:gd name="adj2" fmla="val 27908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Scratch重複語法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522;p46">
            <a:extLst>
              <a:ext uri="{FF2B5EF4-FFF2-40B4-BE49-F238E27FC236}">
                <a16:creationId xmlns:a16="http://schemas.microsoft.com/office/drawing/2014/main" xmlns="" id="{D46435F1-4805-FB02-7C69-0C9041059539}"/>
              </a:ext>
            </a:extLst>
          </p:cNvPr>
          <p:cNvSpPr/>
          <p:nvPr/>
        </p:nvSpPr>
        <p:spPr>
          <a:xfrm>
            <a:off x="5567430" y="1738907"/>
            <a:ext cx="2268865" cy="793934"/>
          </a:xfrm>
          <a:prstGeom prst="wedgeRectCallout">
            <a:avLst>
              <a:gd name="adj1" fmla="val 20753"/>
              <a:gd name="adj2" fmla="val 13154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 Inventor 2</a:t>
            </a:r>
          </a:p>
          <a:p>
            <a:pPr lvl="0"/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重複語法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Google Shape;524;p46">
            <a:extLst>
              <a:ext uri="{FF2B5EF4-FFF2-40B4-BE49-F238E27FC236}">
                <a16:creationId xmlns:a16="http://schemas.microsoft.com/office/drawing/2014/main" xmlns="" id="{8B9ABED5-82E6-D87E-7BA8-C9B2FDF96FC7}"/>
              </a:ext>
            </a:extLst>
          </p:cNvPr>
          <p:cNvCxnSpPr/>
          <p:nvPr/>
        </p:nvCxnSpPr>
        <p:spPr>
          <a:xfrm>
            <a:off x="647824" y="4824586"/>
            <a:ext cx="270900" cy="1884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525;p46">
            <a:extLst>
              <a:ext uri="{FF2B5EF4-FFF2-40B4-BE49-F238E27FC236}">
                <a16:creationId xmlns:a16="http://schemas.microsoft.com/office/drawing/2014/main" xmlns="" id="{04E76DDD-6799-B245-FF52-6759057B775D}"/>
              </a:ext>
            </a:extLst>
          </p:cNvPr>
          <p:cNvCxnSpPr/>
          <p:nvPr/>
        </p:nvCxnSpPr>
        <p:spPr>
          <a:xfrm>
            <a:off x="647824" y="4248522"/>
            <a:ext cx="270900" cy="1884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12939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647824" y="1167572"/>
            <a:ext cx="4083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放置元件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2.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重新命名</a:t>
            </a:r>
          </a:p>
        </p:txBody>
      </p:sp>
      <p:pic>
        <p:nvPicPr>
          <p:cNvPr id="3" name="Google Shape;530;p47">
            <a:extLst>
              <a:ext uri="{FF2B5EF4-FFF2-40B4-BE49-F238E27FC236}">
                <a16:creationId xmlns:a16="http://schemas.microsoft.com/office/drawing/2014/main" xmlns="" id="{10864E27-6B76-3CCE-ED6B-8ADD40F7F6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928" y="2379428"/>
            <a:ext cx="6912768" cy="460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930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32AE87E-EF4F-FC5E-DDFD-F29620F8D384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431799" y="1142908"/>
            <a:ext cx="3725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各元件屬性調整</a:t>
            </a:r>
            <a:endParaRPr lang="zh-TW" altLang="en-US" sz="3600" b="1" baseline="0" dirty="0"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graphicFrame>
        <p:nvGraphicFramePr>
          <p:cNvPr id="3" name="Google Shape;538;p48">
            <a:extLst>
              <a:ext uri="{FF2B5EF4-FFF2-40B4-BE49-F238E27FC236}">
                <a16:creationId xmlns:a16="http://schemas.microsoft.com/office/drawing/2014/main" xmlns="" id="{5199906F-75A8-B632-6BAE-E3CC1D2485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515171"/>
              </p:ext>
            </p:extLst>
          </p:nvPr>
        </p:nvGraphicFramePr>
        <p:xfrm>
          <a:off x="503807" y="1929148"/>
          <a:ext cx="9073009" cy="49458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4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36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68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組件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重新命名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屬性調整</a:t>
                      </a:r>
                      <a:endParaRPr sz="2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9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標籤1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標籤_標題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文字：累加計算(1+2+...+n)、字體大小：20、寬度：填滿、文字對齊：居中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8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標籤2</a:t>
                      </a:r>
                      <a:endParaRPr sz="2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標籤_計算結果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文字：&gt;、字體大小：20、文字顏色：藍色</a:t>
                      </a:r>
                      <a:endParaRPr sz="2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8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文字輸入盒1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文字輸入盒_n值</a:t>
                      </a:r>
                      <a:endParaRPr sz="2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提示：請輸入累加的n、僅限數字：勾選</a:t>
                      </a:r>
                      <a:endParaRPr sz="24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51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按鈕1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按鈕_計算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文字：計算、字體大小：20、粗體：勾選、背景顏色：橙色、寬度：填滿、文字對齊：居中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0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</a:t>
            </a:r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C98CD6BE-2758-CD11-43B2-3124B4C50FC2}"/>
              </a:ext>
            </a:extLst>
          </p:cNvPr>
          <p:cNvSpPr txBox="1"/>
          <p:nvPr/>
        </p:nvSpPr>
        <p:spPr>
          <a:xfrm>
            <a:off x="431800" y="4392538"/>
            <a:ext cx="94108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標籤</a:t>
            </a:r>
            <a:r>
              <a:rPr lang="en-US" altLang="zh-TW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_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計算結果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為輸出顯示，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文字輸入盒</a:t>
            </a:r>
            <a:r>
              <a:rPr lang="en-US" altLang="zh-TW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_</a:t>
            </a:r>
            <a:r>
              <a:rPr lang="en" altLang="zh-TW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n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值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為輸入。</a:t>
            </a:r>
          </a:p>
          <a:p>
            <a:pPr marL="533400" lvl="0" indent="-457200"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①為宣告變數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答案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，儲存累加結果，預設為 </a:t>
            </a:r>
            <a:r>
              <a:rPr lang="en-US" altLang="zh-TW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0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。</a:t>
            </a:r>
          </a:p>
          <a:p>
            <a:pPr marL="533400" lvl="0" indent="-457200"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②為每次按下計算，會將答案歸零，避免跟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上</a:t>
            </a:r>
            <a:endParaRPr lang="en-US" altLang="zh-TW" sz="3200"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  <a:p>
            <a:pPr marL="76200" lvl="0">
              <a:buSzPts val="2400"/>
            </a:pP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   次點選執行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後的結果累加。</a:t>
            </a:r>
          </a:p>
        </p:txBody>
      </p:sp>
      <p:pic>
        <p:nvPicPr>
          <p:cNvPr id="3" name="Google Shape;543;p49">
            <a:extLst>
              <a:ext uri="{FF2B5EF4-FFF2-40B4-BE49-F238E27FC236}">
                <a16:creationId xmlns:a16="http://schemas.microsoft.com/office/drawing/2014/main" xmlns="" id="{E832BCB1-98A7-C2C5-2919-1C6640AF48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097" y="1152178"/>
            <a:ext cx="6436241" cy="300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300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</a:t>
            </a:r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C98CD6BE-2758-CD11-43B2-3124B4C50FC2}"/>
              </a:ext>
            </a:extLst>
          </p:cNvPr>
          <p:cNvSpPr txBox="1"/>
          <p:nvPr/>
        </p:nvSpPr>
        <p:spPr>
          <a:xfrm>
            <a:off x="334908" y="3960490"/>
            <a:ext cx="94108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③ 為重複執行指令，共執行使用者輸入的 </a:t>
            </a:r>
            <a:r>
              <a:rPr lang="en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n 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次，從 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開始到 </a:t>
            </a:r>
            <a:r>
              <a:rPr lang="en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n</a:t>
            </a:r>
            <a:r>
              <a:rPr lang="zh-TW" altLang="en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，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每次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+1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。</a:t>
            </a:r>
          </a:p>
          <a:p>
            <a:pPr marL="533400" lvl="0" indent="-457200"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④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【</a:t>
            </a:r>
            <a:r>
              <a:rPr lang="en" altLang="zh-TW" sz="3200" b="1" baseline="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i</a:t>
            </a:r>
            <a:r>
              <a:rPr lang="en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】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第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一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次進迴圈會從</a:t>
            </a:r>
            <a:r>
              <a:rPr lang="en-US" altLang="zh-TW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開始，第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二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次是</a:t>
            </a:r>
            <a:r>
              <a:rPr lang="en-US" altLang="zh-TW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2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，第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三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次是</a:t>
            </a:r>
            <a:r>
              <a:rPr lang="en-US" altLang="zh-TW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3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，直到第 </a:t>
            </a:r>
            <a:r>
              <a:rPr lang="en" altLang="zh-TW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n</a:t>
            </a:r>
            <a:r>
              <a:rPr lang="en" altLang="zh-TW" sz="3200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次值為 </a:t>
            </a:r>
            <a:r>
              <a:rPr lang="en" altLang="zh-TW" sz="3200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n 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才離開。</a:t>
            </a:r>
          </a:p>
          <a:p>
            <a:pPr marL="533400" lvl="0" indent="-457200"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⑤ 此次的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【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答案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】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是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前次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計算完的結果。</a:t>
            </a:r>
          </a:p>
          <a:p>
            <a:pPr marL="533400" lvl="0" indent="-457200">
              <a:buSzPts val="2400"/>
              <a:buFont typeface="Wingdings" pitchFamily="2" charset="2"/>
              <a:buChar char="n"/>
            </a:pP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⑥ 的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【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答案</a:t>
            </a:r>
            <a:r>
              <a:rPr lang="en-US" altLang="zh-TW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】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為</a:t>
            </a:r>
            <a:r>
              <a:rPr lang="zh-TW" altLang="en-US" sz="32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這次</a:t>
            </a:r>
            <a:r>
              <a:rPr lang="zh-TW" altLang="en-US" sz="32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計算完的結果。</a:t>
            </a:r>
          </a:p>
        </p:txBody>
      </p:sp>
      <p:pic>
        <p:nvPicPr>
          <p:cNvPr id="3" name="Google Shape;543;p49">
            <a:extLst>
              <a:ext uri="{FF2B5EF4-FFF2-40B4-BE49-F238E27FC236}">
                <a16:creationId xmlns:a16="http://schemas.microsoft.com/office/drawing/2014/main" xmlns="" id="{E832BCB1-98A7-C2C5-2919-1C6640AF48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88" y="1114017"/>
            <a:ext cx="5904656" cy="2689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61;p50">
            <a:extLst>
              <a:ext uri="{FF2B5EF4-FFF2-40B4-BE49-F238E27FC236}">
                <a16:creationId xmlns:a16="http://schemas.microsoft.com/office/drawing/2014/main" xmlns="" id="{DB6A3A7C-B726-4FE3-A61D-DE7A1FDBB82B}"/>
              </a:ext>
            </a:extLst>
          </p:cNvPr>
          <p:cNvSpPr/>
          <p:nvPr/>
        </p:nvSpPr>
        <p:spPr>
          <a:xfrm>
            <a:off x="441863" y="2234305"/>
            <a:ext cx="2278265" cy="1260475"/>
          </a:xfrm>
          <a:prstGeom prst="wedgeRoundRectCallout">
            <a:avLst>
              <a:gd name="adj1" fmla="val 97702"/>
              <a:gd name="adj2" fmla="val 22151"/>
              <a:gd name="adj3" fmla="val 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答案+i</a:t>
            </a:r>
            <a:endParaRPr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此公式會執行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399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32916A5B-9CED-CB55-A34E-D1B4CDADB73C}"/>
              </a:ext>
            </a:extLst>
          </p:cNvPr>
          <p:cNvSpPr/>
          <p:nvPr/>
        </p:nvSpPr>
        <p:spPr bwMode="auto">
          <a:xfrm>
            <a:off x="7748238" y="129224"/>
            <a:ext cx="2304009" cy="1355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</a:t>
            </a:r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Google Shape;543;p49">
            <a:extLst>
              <a:ext uri="{FF2B5EF4-FFF2-40B4-BE49-F238E27FC236}">
                <a16:creationId xmlns:a16="http://schemas.microsoft.com/office/drawing/2014/main" xmlns="" id="{E832BCB1-98A7-C2C5-2919-1C6640AF48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08" y="3552635"/>
            <a:ext cx="5328592" cy="22090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8;p51">
            <a:extLst>
              <a:ext uri="{FF2B5EF4-FFF2-40B4-BE49-F238E27FC236}">
                <a16:creationId xmlns:a16="http://schemas.microsoft.com/office/drawing/2014/main" xmlns="" id="{C4107F10-3E9D-9FCF-3920-B0001C6C8100}"/>
              </a:ext>
            </a:extLst>
          </p:cNvPr>
          <p:cNvSpPr txBox="1"/>
          <p:nvPr/>
        </p:nvSpPr>
        <p:spPr>
          <a:xfrm>
            <a:off x="6590211" y="1080170"/>
            <a:ext cx="2187155" cy="55396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初始值答案=0</a:t>
            </a:r>
            <a:endParaRPr sz="2400"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sp>
        <p:nvSpPr>
          <p:cNvPr id="6" name="Google Shape;569;p51">
            <a:extLst>
              <a:ext uri="{FF2B5EF4-FFF2-40B4-BE49-F238E27FC236}">
                <a16:creationId xmlns:a16="http://schemas.microsoft.com/office/drawing/2014/main" xmlns="" id="{D7A48BB9-B7A1-4DAB-2EE5-929098B8F5B9}"/>
              </a:ext>
            </a:extLst>
          </p:cNvPr>
          <p:cNvSpPr txBox="1"/>
          <p:nvPr/>
        </p:nvSpPr>
        <p:spPr>
          <a:xfrm>
            <a:off x="3955773" y="1652785"/>
            <a:ext cx="612485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第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</a:t>
            </a:r>
            <a:r>
              <a:rPr lang="en-US" altLang="zh-TW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次執行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　　　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1(此次答案)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=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0(上次答案)+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</a:t>
            </a:r>
            <a:endParaRPr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cxnSp>
        <p:nvCxnSpPr>
          <p:cNvPr id="7" name="Google Shape;570;p51">
            <a:extLst>
              <a:ext uri="{FF2B5EF4-FFF2-40B4-BE49-F238E27FC236}">
                <a16:creationId xmlns:a16="http://schemas.microsoft.com/office/drawing/2014/main" xmlns="" id="{172C32A1-90F9-C6E3-8C69-6DC1F9BBC091}"/>
              </a:ext>
            </a:extLst>
          </p:cNvPr>
          <p:cNvCxnSpPr>
            <a:cxnSpLocks/>
          </p:cNvCxnSpPr>
          <p:nvPr/>
        </p:nvCxnSpPr>
        <p:spPr>
          <a:xfrm>
            <a:off x="7739254" y="1584226"/>
            <a:ext cx="0" cy="25591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571;p51">
            <a:extLst>
              <a:ext uri="{FF2B5EF4-FFF2-40B4-BE49-F238E27FC236}">
                <a16:creationId xmlns:a16="http://schemas.microsoft.com/office/drawing/2014/main" xmlns="" id="{F62E8377-81D3-113E-781E-A0D215C5F6CA}"/>
              </a:ext>
            </a:extLst>
          </p:cNvPr>
          <p:cNvSpPr txBox="1"/>
          <p:nvPr/>
        </p:nvSpPr>
        <p:spPr>
          <a:xfrm>
            <a:off x="3820595" y="1086788"/>
            <a:ext cx="276961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答案</a:t>
            </a:r>
            <a:r>
              <a:rPr lang="zh-TW" altLang="en-US" sz="2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sz="2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=</a:t>
            </a:r>
            <a:r>
              <a:rPr lang="zh-TW" altLang="en-US" sz="2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sz="2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答案+i</a:t>
            </a:r>
            <a:endParaRPr sz="2400"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sp>
        <p:nvSpPr>
          <p:cNvPr id="9" name="Google Shape;569;p51">
            <a:extLst>
              <a:ext uri="{FF2B5EF4-FFF2-40B4-BE49-F238E27FC236}">
                <a16:creationId xmlns:a16="http://schemas.microsoft.com/office/drawing/2014/main" xmlns="" id="{4B2D047C-B753-B156-20E7-1EFBD37A3982}"/>
              </a:ext>
            </a:extLst>
          </p:cNvPr>
          <p:cNvSpPr txBox="1"/>
          <p:nvPr/>
        </p:nvSpPr>
        <p:spPr>
          <a:xfrm>
            <a:off x="3955773" y="3531374"/>
            <a:ext cx="6124852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alt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︙</a:t>
            </a:r>
          </a:p>
          <a:p>
            <a:pPr lvl="0">
              <a:lnSpc>
                <a:spcPct val="140000"/>
              </a:lnSpc>
            </a:pP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第</a:t>
            </a:r>
            <a:r>
              <a:rPr lang="en-US" alt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n</a:t>
            </a:r>
            <a:r>
              <a:rPr lang="en-US" altLang="zh-TW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次執行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　　　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最後答案=上次答案+n</a:t>
            </a:r>
            <a:endParaRPr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sp>
        <p:nvSpPr>
          <p:cNvPr id="10" name="Google Shape;569;p51">
            <a:extLst>
              <a:ext uri="{FF2B5EF4-FFF2-40B4-BE49-F238E27FC236}">
                <a16:creationId xmlns:a16="http://schemas.microsoft.com/office/drawing/2014/main" xmlns="" id="{D8F60535-6CF9-DDDC-6074-FA4FD4244148}"/>
              </a:ext>
            </a:extLst>
          </p:cNvPr>
          <p:cNvSpPr txBox="1"/>
          <p:nvPr/>
        </p:nvSpPr>
        <p:spPr>
          <a:xfrm>
            <a:off x="3955773" y="2045374"/>
            <a:ext cx="612485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第</a:t>
            </a:r>
            <a:r>
              <a:rPr lang="en-US" alt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2</a:t>
            </a:r>
            <a:r>
              <a:rPr lang="en-US" altLang="zh-TW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次執行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　　　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3(此次答案)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=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1(上次答案)+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2</a:t>
            </a:r>
            <a:endParaRPr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sp>
        <p:nvSpPr>
          <p:cNvPr id="12" name="Google Shape;569;p51">
            <a:extLst>
              <a:ext uri="{FF2B5EF4-FFF2-40B4-BE49-F238E27FC236}">
                <a16:creationId xmlns:a16="http://schemas.microsoft.com/office/drawing/2014/main" xmlns="" id="{5F608CB7-F211-E546-19C4-15D9DEACAC58}"/>
              </a:ext>
            </a:extLst>
          </p:cNvPr>
          <p:cNvSpPr txBox="1"/>
          <p:nvPr/>
        </p:nvSpPr>
        <p:spPr>
          <a:xfrm>
            <a:off x="3955773" y="2444873"/>
            <a:ext cx="612485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第</a:t>
            </a:r>
            <a:r>
              <a:rPr lang="en-US" alt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3</a:t>
            </a:r>
            <a:r>
              <a:rPr lang="en-US" altLang="zh-TW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次執行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　　　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6(此次答案)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=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3(上次答案)+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3</a:t>
            </a:r>
            <a:endParaRPr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sp>
        <p:nvSpPr>
          <p:cNvPr id="13" name="Google Shape;569;p51">
            <a:extLst>
              <a:ext uri="{FF2B5EF4-FFF2-40B4-BE49-F238E27FC236}">
                <a16:creationId xmlns:a16="http://schemas.microsoft.com/office/drawing/2014/main" xmlns="" id="{0EF49566-DB9E-1BE3-DB09-A5C5256CD5D9}"/>
              </a:ext>
            </a:extLst>
          </p:cNvPr>
          <p:cNvSpPr txBox="1"/>
          <p:nvPr/>
        </p:nvSpPr>
        <p:spPr>
          <a:xfrm>
            <a:off x="3955773" y="2837462"/>
            <a:ext cx="612485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第</a:t>
            </a:r>
            <a:r>
              <a:rPr lang="en-US" alt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4</a:t>
            </a:r>
            <a:r>
              <a:rPr lang="en-US" altLang="zh-TW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次執行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　　 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10(此次答案)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=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6(上次答案)+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4</a:t>
            </a:r>
          </a:p>
        </p:txBody>
      </p:sp>
      <p:sp>
        <p:nvSpPr>
          <p:cNvPr id="14" name="Google Shape;569;p51">
            <a:extLst>
              <a:ext uri="{FF2B5EF4-FFF2-40B4-BE49-F238E27FC236}">
                <a16:creationId xmlns:a16="http://schemas.microsoft.com/office/drawing/2014/main" xmlns="" id="{D0DD294B-0BDB-A33C-779A-6ACD6312882B}"/>
              </a:ext>
            </a:extLst>
          </p:cNvPr>
          <p:cNvSpPr txBox="1"/>
          <p:nvPr/>
        </p:nvSpPr>
        <p:spPr>
          <a:xfrm>
            <a:off x="3955773" y="3235503"/>
            <a:ext cx="612485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第</a:t>
            </a:r>
            <a:r>
              <a:rPr lang="en-US" alt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5</a:t>
            </a:r>
            <a:r>
              <a:rPr lang="en-US" altLang="zh-TW" b="1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次執行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　　 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15(此次答案)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=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10(上次答案)+</a:t>
            </a:r>
            <a:r>
              <a:rPr lang="zh-TW" altLang="en-US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</a:t>
            </a:r>
            <a:r>
              <a:rPr lang="zh-TW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5</a:t>
            </a:r>
            <a:endParaRPr b="1" baseline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sp>
        <p:nvSpPr>
          <p:cNvPr id="18" name="Google Shape;572;p51">
            <a:extLst>
              <a:ext uri="{FF2B5EF4-FFF2-40B4-BE49-F238E27FC236}">
                <a16:creationId xmlns:a16="http://schemas.microsoft.com/office/drawing/2014/main" xmlns="" id="{59CAF392-FFDD-EBF2-C4EA-8B5396832892}"/>
              </a:ext>
            </a:extLst>
          </p:cNvPr>
          <p:cNvSpPr txBox="1"/>
          <p:nvPr/>
        </p:nvSpPr>
        <p:spPr>
          <a:xfrm>
            <a:off x="5112320" y="5854794"/>
            <a:ext cx="3913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baseline="0" dirty="0">
                <a:latin typeface="Nunito"/>
                <a:ea typeface="Nunito"/>
                <a:cs typeface="Nunito"/>
                <a:sym typeface="Nunito"/>
              </a:rPr>
              <a:t>0 + 1 + 2 + 3 + 4 +.. + n=</a:t>
            </a:r>
            <a:endParaRPr sz="2400" b="1" baseline="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" name="Google Shape;573;p51">
            <a:extLst>
              <a:ext uri="{FF2B5EF4-FFF2-40B4-BE49-F238E27FC236}">
                <a16:creationId xmlns:a16="http://schemas.microsoft.com/office/drawing/2014/main" xmlns="" id="{62C2CD1E-A0D0-876E-1EEB-D9D14DF92972}"/>
              </a:ext>
            </a:extLst>
          </p:cNvPr>
          <p:cNvSpPr/>
          <p:nvPr/>
        </p:nvSpPr>
        <p:spPr>
          <a:xfrm>
            <a:off x="5209645" y="5926802"/>
            <a:ext cx="725922" cy="45678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74;p51">
            <a:extLst>
              <a:ext uri="{FF2B5EF4-FFF2-40B4-BE49-F238E27FC236}">
                <a16:creationId xmlns:a16="http://schemas.microsoft.com/office/drawing/2014/main" xmlns="" id="{ED093ADB-6F3E-045A-EFC1-ED9AD8673638}"/>
              </a:ext>
            </a:extLst>
          </p:cNvPr>
          <p:cNvSpPr/>
          <p:nvPr/>
        </p:nvSpPr>
        <p:spPr>
          <a:xfrm>
            <a:off x="5209645" y="5867102"/>
            <a:ext cx="1301986" cy="516364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76;p51">
            <a:extLst>
              <a:ext uri="{FF2B5EF4-FFF2-40B4-BE49-F238E27FC236}">
                <a16:creationId xmlns:a16="http://schemas.microsoft.com/office/drawing/2014/main" xmlns="" id="{5C152F68-0DBD-A183-36C4-BFBC6E00A47F}"/>
              </a:ext>
            </a:extLst>
          </p:cNvPr>
          <p:cNvSpPr/>
          <p:nvPr/>
        </p:nvSpPr>
        <p:spPr>
          <a:xfrm>
            <a:off x="5209644" y="5786990"/>
            <a:ext cx="1806043" cy="596476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77;p51">
            <a:extLst>
              <a:ext uri="{FF2B5EF4-FFF2-40B4-BE49-F238E27FC236}">
                <a16:creationId xmlns:a16="http://schemas.microsoft.com/office/drawing/2014/main" xmlns="" id="{D047FD1D-6A84-964D-A1B5-722333D3175B}"/>
              </a:ext>
            </a:extLst>
          </p:cNvPr>
          <p:cNvSpPr/>
          <p:nvPr/>
        </p:nvSpPr>
        <p:spPr>
          <a:xfrm>
            <a:off x="5215487" y="5638770"/>
            <a:ext cx="2376264" cy="7666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78;p51">
            <a:extLst>
              <a:ext uri="{FF2B5EF4-FFF2-40B4-BE49-F238E27FC236}">
                <a16:creationId xmlns:a16="http://schemas.microsoft.com/office/drawing/2014/main" xmlns="" id="{FAEFF09B-B301-294A-5067-F5B915531241}"/>
              </a:ext>
            </a:extLst>
          </p:cNvPr>
          <p:cNvSpPr/>
          <p:nvPr/>
        </p:nvSpPr>
        <p:spPr>
          <a:xfrm>
            <a:off x="7015687" y="4920680"/>
            <a:ext cx="2520280" cy="766660"/>
          </a:xfrm>
          <a:prstGeom prst="wedgeEllipseCallout">
            <a:avLst>
              <a:gd name="adj1" fmla="val -21400"/>
              <a:gd name="adj2" fmla="val 84863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拆解並找規律</a:t>
            </a:r>
            <a:endParaRPr sz="2800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595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314650" y="1944266"/>
            <a:ext cx="5198741" cy="3744416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設計一個電腦系統的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密碼驗證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機制，條件如下：</a:t>
            </a:r>
          </a:p>
          <a:p>
            <a:pPr marL="520700" indent="-4572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若第一次輸入密碼錯誤後，可再重複嘗試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輸入兩次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520700" indent="-457200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若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三次密碼都錯誤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，跳出使用者帳號被鎖定的訊息。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089115-18BD-3A4E-8E6C-F577C686D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550" y="1656234"/>
            <a:ext cx="4126274" cy="514709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42FCE86-B16A-6941-B06F-0DAD29000726}"/>
              </a:ext>
            </a:extLst>
          </p:cNvPr>
          <p:cNvSpPr/>
          <p:nvPr/>
        </p:nvSpPr>
        <p:spPr>
          <a:xfrm>
            <a:off x="1336927" y="5064030"/>
            <a:ext cx="360538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對應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積木如右圖</a:t>
            </a:r>
          </a:p>
        </p:txBody>
      </p:sp>
      <p:pic>
        <p:nvPicPr>
          <p:cNvPr id="8" name="圖片 5">
            <a:extLst>
              <a:ext uri="{FF2B5EF4-FFF2-40B4-BE49-F238E27FC236}">
                <a16:creationId xmlns:a16="http://schemas.microsoft.com/office/drawing/2014/main" xmlns="" id="{40559F2A-1ABC-E24B-9100-113CA201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1" y="5472658"/>
            <a:ext cx="11953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115188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密碼檢查</a:t>
            </a:r>
          </a:p>
        </p:txBody>
      </p:sp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274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336927" y="1142886"/>
            <a:ext cx="2619394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補充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密碼檢查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3" name="AutoShape 12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427929" y="1087963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4" name="Rectangle 11">
            <a:hlinkClick r:id="rId6"/>
          </p:cNvPr>
          <p:cNvSpPr>
            <a:spLocks noChangeArrowheads="1"/>
          </p:cNvSpPr>
          <p:nvPr/>
        </p:nvSpPr>
        <p:spPr bwMode="auto">
          <a:xfrm>
            <a:off x="5268619" y="1009903"/>
            <a:ext cx="2619394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補充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密碼檢查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en-US" altLang="zh-TW" sz="1800" b="1" u="sng" kern="0" baseline="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bDesigner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教學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5" name="AutoShape 12">
            <a:hlinkClick r:id="rId6"/>
          </p:cNvPr>
          <p:cNvSpPr>
            <a:spLocks noChangeArrowheads="1"/>
          </p:cNvSpPr>
          <p:nvPr/>
        </p:nvSpPr>
        <p:spPr bwMode="auto">
          <a:xfrm>
            <a:off x="4359621" y="109347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88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9062B91-2C60-C6CF-04C8-4687753438D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範例：哈囉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863848" y="1917470"/>
            <a:ext cx="8352928" cy="463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學習目標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1.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了解 </a:t>
            </a:r>
            <a:r>
              <a:rPr kumimoji="0" lang="en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App Inventor 2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設計流程。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2.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理解物件導向概念。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3.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能使用運算思維拆解功能並使用元件。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4.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能使用文字合併指令。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424242"/>
              </a:buClr>
              <a:buSzPts val="2400"/>
              <a:buFont typeface="Nunito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5.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能製作簡單 </a:t>
            </a:r>
            <a:r>
              <a:rPr kumimoji="0" lang="en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APP</a:t>
            </a:r>
            <a:r>
              <a:rPr kumimoji="0" lang="zh-TW" altLang="en" sz="3600" b="1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Nunito"/>
              </a:rPr>
              <a:t>。</a:t>
            </a:r>
            <a:endParaRPr kumimoji="0" lang="en" altLang="zh-TW" sz="3600" b="1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Nunito"/>
            </a:endParaRPr>
          </a:p>
        </p:txBody>
      </p: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871960" y="1223048"/>
            <a:ext cx="3432708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App Inventor 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補充範例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哈囉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2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962962" y="1168125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6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3F81D4C-A22C-F443-A1AD-BD952176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8" y="1578231"/>
            <a:ext cx="4414907" cy="5507137"/>
          </a:xfrm>
          <a:prstGeom prst="rect">
            <a:avLst/>
          </a:prstGeom>
        </p:spPr>
      </p:pic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15188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密碼檢查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xmlns="" id="{2FF3C067-842A-544B-BB43-917BE55287F5}"/>
              </a:ext>
            </a:extLst>
          </p:cNvPr>
          <p:cNvCxnSpPr>
            <a:cxnSpLocks/>
          </p:cNvCxnSpPr>
          <p:nvPr/>
        </p:nvCxnSpPr>
        <p:spPr bwMode="auto">
          <a:xfrm flipV="1">
            <a:off x="2156460" y="2103829"/>
            <a:ext cx="2621494" cy="23551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xmlns="" id="{0838B613-F805-334F-8413-8CEC8E26369B}"/>
              </a:ext>
            </a:extLst>
          </p:cNvPr>
          <p:cNvSpPr/>
          <p:nvPr/>
        </p:nvSpPr>
        <p:spPr bwMode="auto">
          <a:xfrm>
            <a:off x="1973580" y="2127080"/>
            <a:ext cx="169860" cy="379900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011A817F-97F2-6B4F-A755-30FB525EDB49}"/>
              </a:ext>
            </a:extLst>
          </p:cNvPr>
          <p:cNvCxnSpPr>
            <a:cxnSpLocks/>
          </p:cNvCxnSpPr>
          <p:nvPr/>
        </p:nvCxnSpPr>
        <p:spPr bwMode="auto">
          <a:xfrm flipV="1">
            <a:off x="2118360" y="2574877"/>
            <a:ext cx="2659594" cy="1302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xmlns="" id="{B1EF1D07-20BA-7644-BAD7-778333C115F0}"/>
              </a:ext>
            </a:extLst>
          </p:cNvPr>
          <p:cNvSpPr/>
          <p:nvPr/>
        </p:nvSpPr>
        <p:spPr bwMode="auto">
          <a:xfrm>
            <a:off x="4335780" y="3262281"/>
            <a:ext cx="238063" cy="1987899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xmlns="" id="{2220364E-ACDE-2D40-8059-F6F2AE416800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489245" y="4031831"/>
            <a:ext cx="379084" cy="198334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0C1F7FBB-EB7E-B44B-AD02-6F46782A40D5}"/>
              </a:ext>
            </a:extLst>
          </p:cNvPr>
          <p:cNvCxnSpPr>
            <a:cxnSpLocks/>
          </p:cNvCxnSpPr>
          <p:nvPr/>
        </p:nvCxnSpPr>
        <p:spPr bwMode="auto">
          <a:xfrm flipV="1">
            <a:off x="3162300" y="6007159"/>
            <a:ext cx="1617565" cy="1802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ight Brace 33">
            <a:extLst>
              <a:ext uri="{FF2B5EF4-FFF2-40B4-BE49-F238E27FC236}">
                <a16:creationId xmlns:a16="http://schemas.microsoft.com/office/drawing/2014/main" xmlns="" id="{382DC895-0F89-9644-801E-46E43B90F7A4}"/>
              </a:ext>
            </a:extLst>
          </p:cNvPr>
          <p:cNvSpPr/>
          <p:nvPr/>
        </p:nvSpPr>
        <p:spPr bwMode="auto">
          <a:xfrm>
            <a:off x="2880360" y="5259702"/>
            <a:ext cx="277587" cy="1735458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xmlns="" id="{2D7370B5-E716-334B-9D57-AB1DF7E47497}"/>
              </a:ext>
            </a:extLst>
          </p:cNvPr>
          <p:cNvSpPr/>
          <p:nvPr/>
        </p:nvSpPr>
        <p:spPr bwMode="auto">
          <a:xfrm>
            <a:off x="1927860" y="2500460"/>
            <a:ext cx="169860" cy="379900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xmlns="" id="{1DED4325-6510-5542-A330-D9ECFE251BAC}"/>
              </a:ext>
            </a:extLst>
          </p:cNvPr>
          <p:cNvSpPr/>
          <p:nvPr/>
        </p:nvSpPr>
        <p:spPr bwMode="auto">
          <a:xfrm>
            <a:off x="2042160" y="2889080"/>
            <a:ext cx="147000" cy="379900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xmlns="" id="{8EB72B02-546C-5A42-B848-8E2B625838D1}"/>
              </a:ext>
            </a:extLst>
          </p:cNvPr>
          <p:cNvCxnSpPr>
            <a:cxnSpLocks/>
          </p:cNvCxnSpPr>
          <p:nvPr/>
        </p:nvCxnSpPr>
        <p:spPr bwMode="auto">
          <a:xfrm flipV="1">
            <a:off x="2194560" y="2979586"/>
            <a:ext cx="2583394" cy="11413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8A3F987-FF67-14FA-32AA-83F4691AF1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0"/>
          <a:stretch/>
        </p:blipFill>
        <p:spPr>
          <a:xfrm>
            <a:off x="4872038" y="2004313"/>
            <a:ext cx="2146300" cy="26670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39DC25A-9F9E-B00A-AD6D-9006B3F08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94" y="2409534"/>
            <a:ext cx="1422400" cy="2667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3BE5DAB3-E582-1A0B-5FD0-7767C0E01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96" y="2808362"/>
            <a:ext cx="3708400" cy="2667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95920F16-7A1F-2C49-4F02-ED3DCBBD9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1" y="3340960"/>
            <a:ext cx="4766914" cy="918624"/>
          </a:xfrm>
          <a:prstGeom prst="rect">
            <a:avLst/>
          </a:prstGeom>
        </p:spPr>
      </p:pic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49156D18-C797-847D-9508-AA38ADE27311}"/>
              </a:ext>
            </a:extLst>
          </p:cNvPr>
          <p:cNvGrpSpPr/>
          <p:nvPr/>
        </p:nvGrpSpPr>
        <p:grpSpPr>
          <a:xfrm>
            <a:off x="4856069" y="5518209"/>
            <a:ext cx="4762500" cy="977900"/>
            <a:chOff x="4856069" y="5518209"/>
            <a:chExt cx="4762500" cy="977900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73EF2E7A-628E-6DED-45DA-B8F65D4E1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069" y="5518209"/>
              <a:ext cx="4762500" cy="977900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xmlns="" id="{E9BD563C-4729-2434-384D-3312D0DDF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389" y="5537259"/>
              <a:ext cx="893180" cy="469900"/>
            </a:xfrm>
            <a:prstGeom prst="rect">
              <a:avLst/>
            </a:prstGeom>
          </p:spPr>
        </p:pic>
      </p:grpSp>
      <p:sp>
        <p:nvSpPr>
          <p:cNvPr id="24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275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800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1C5607F-7EBD-9DE0-D030-0E93141EF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4968602"/>
            <a:ext cx="5616624" cy="211167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42442EDE-F1AC-BDA3-0381-E89855341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7" y="1170166"/>
            <a:ext cx="8969801" cy="3798436"/>
          </a:xfrm>
          <a:prstGeom prst="rect">
            <a:avLst/>
          </a:prstGeom>
        </p:spPr>
      </p:pic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4AD81038-819B-8192-EAE8-55CFDD9121A5}"/>
              </a:ext>
            </a:extLst>
          </p:cNvPr>
          <p:cNvSpPr txBox="1">
            <a:spLocks/>
          </p:cNvSpPr>
          <p:nvPr/>
        </p:nvSpPr>
        <p:spPr bwMode="auto">
          <a:xfrm>
            <a:off x="115188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密碼檢查</a:t>
            </a:r>
          </a:p>
        </p:txBody>
      </p:sp>
    </p:spTree>
    <p:extLst>
      <p:ext uri="{BB962C8B-B14F-4D97-AF65-F5344CB8AC3E}">
        <p14:creationId xmlns:p14="http://schemas.microsoft.com/office/powerpoint/2010/main" val="411750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DFADD34F-5992-4D65-CFF3-8C282D5A8D91}"/>
              </a:ext>
            </a:extLst>
          </p:cNvPr>
          <p:cNvGrpSpPr/>
          <p:nvPr/>
        </p:nvGrpSpPr>
        <p:grpSpPr>
          <a:xfrm>
            <a:off x="1816092" y="1037115"/>
            <a:ext cx="5744500" cy="3324952"/>
            <a:chOff x="519949" y="1037115"/>
            <a:chExt cx="5744500" cy="332495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B2EBF571-6F56-FE0D-C506-20C41324B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37"/>
            <a:stretch/>
          </p:blipFill>
          <p:spPr>
            <a:xfrm>
              <a:off x="519949" y="1037115"/>
              <a:ext cx="5744500" cy="3324952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60E77575-87E0-2791-AF5F-B400B2AE2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271" y="3130550"/>
              <a:ext cx="1584177" cy="4699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90C3BE0D-80FC-8E0F-A80D-D9DB2AD5B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291" y="1339199"/>
              <a:ext cx="1495158" cy="747208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CCF87462-586E-0AB0-123A-485D9A050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400" y="2133983"/>
              <a:ext cx="432048" cy="2015528"/>
            </a:xfrm>
            <a:prstGeom prst="rect">
              <a:avLst/>
            </a:prstGeom>
          </p:spPr>
        </p:pic>
      </p:grp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D7D87E69-2B3B-4A42-9698-4E869E57EC63}"/>
              </a:ext>
            </a:extLst>
          </p:cNvPr>
          <p:cNvSpPr txBox="1">
            <a:spLocks/>
          </p:cNvSpPr>
          <p:nvPr/>
        </p:nvSpPr>
        <p:spPr bwMode="auto">
          <a:xfrm>
            <a:off x="515554" y="4725303"/>
            <a:ext cx="9205278" cy="1539443"/>
          </a:xfrm>
          <a:prstGeom prst="rect">
            <a:avLst/>
          </a:prstGeom>
          <a:solidFill>
            <a:srgbClr val="D8E7D5"/>
          </a:solidFill>
          <a:ln>
            <a:solidFill>
              <a:srgbClr val="D8E7D5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行：將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字串變數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password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設為</a:t>
            </a:r>
            <a:r>
              <a:rPr lang="en-US" altLang="zh-TW" sz="24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137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，用以當做預設密碼。 </a:t>
            </a: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行：將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整數變數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times 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設為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400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，用以當做輸入的次數。 </a:t>
            </a: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行：要求使用者輸入密碼，並存到變數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password2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xmlns="" id="{6B975160-C810-FA44-9A28-C71FEF582A3A}"/>
              </a:ext>
            </a:extLst>
          </p:cNvPr>
          <p:cNvSpPr/>
          <p:nvPr/>
        </p:nvSpPr>
        <p:spPr bwMode="auto">
          <a:xfrm>
            <a:off x="2015975" y="1224185"/>
            <a:ext cx="3960440" cy="864097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A26C1ED-5898-819D-A7F3-5DB184471AF2}"/>
              </a:ext>
            </a:extLst>
          </p:cNvPr>
          <p:cNvSpPr txBox="1">
            <a:spLocks/>
          </p:cNvSpPr>
          <p:nvPr/>
        </p:nvSpPr>
        <p:spPr bwMode="auto">
          <a:xfrm>
            <a:off x="115188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密碼檢查</a:t>
            </a:r>
          </a:p>
        </p:txBody>
      </p:sp>
      <p:sp>
        <p:nvSpPr>
          <p:cNvPr id="13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275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306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C0964B43-5974-6D67-421C-B495E0878D68}"/>
              </a:ext>
            </a:extLst>
          </p:cNvPr>
          <p:cNvGrpSpPr/>
          <p:nvPr/>
        </p:nvGrpSpPr>
        <p:grpSpPr>
          <a:xfrm>
            <a:off x="1511920" y="1044139"/>
            <a:ext cx="5744500" cy="3324952"/>
            <a:chOff x="519949" y="1037115"/>
            <a:chExt cx="5744500" cy="3324952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C759A6F6-C24E-5162-428E-9B1BF77FA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37"/>
            <a:stretch/>
          </p:blipFill>
          <p:spPr>
            <a:xfrm>
              <a:off x="519949" y="1037115"/>
              <a:ext cx="5744500" cy="3324952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E8340437-B426-BC15-0928-AE72739C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271" y="3130550"/>
              <a:ext cx="1584177" cy="4699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62EA47E6-9177-68C0-C27E-99A853B1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291" y="1339199"/>
              <a:ext cx="1495158" cy="747208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DCD81AA4-D9DD-458D-A027-397376996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400" y="2081258"/>
              <a:ext cx="432048" cy="2068253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77B63C-6FBA-4649-8D45-01425C85AC94}"/>
              </a:ext>
            </a:extLst>
          </p:cNvPr>
          <p:cNvSpPr/>
          <p:nvPr/>
        </p:nvSpPr>
        <p:spPr bwMode="auto">
          <a:xfrm>
            <a:off x="7704608" y="6192738"/>
            <a:ext cx="2376264" cy="1008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D7D87E69-2B3B-4A42-9698-4E869E57EC63}"/>
              </a:ext>
            </a:extLst>
          </p:cNvPr>
          <p:cNvSpPr txBox="1">
            <a:spLocks/>
          </p:cNvSpPr>
          <p:nvPr/>
        </p:nvSpPr>
        <p:spPr bwMode="auto">
          <a:xfrm>
            <a:off x="155514" y="3348123"/>
            <a:ext cx="9433048" cy="3564695"/>
          </a:xfrm>
          <a:prstGeom prst="rect">
            <a:avLst/>
          </a:prstGeom>
          <a:solidFill>
            <a:srgbClr val="D8E7D5"/>
          </a:solidFill>
          <a:ln>
            <a:solidFill>
              <a:srgbClr val="D8E7D5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spcBef>
                <a:spcPts val="800"/>
              </a:spcBef>
              <a:buFont typeface="+mj-lt"/>
              <a:buAutoNum type="arabicPeriod" startAt="4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4∼7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行： </a:t>
            </a:r>
          </a:p>
          <a:p>
            <a:pPr marL="785812" lvl="1" indent="-342900">
              <a:spcBef>
                <a:spcPts val="800"/>
              </a:spcBef>
              <a:buFont typeface="+mj-lt"/>
              <a:buAutoNum type="arabicParenR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使用條件式迴圈判斷，當預設密碼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password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與輸入的密碼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password2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不同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(password != password2)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而且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輸入次數仍小於三次 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(times &lt; </a:t>
            </a:r>
            <a:r>
              <a:rPr lang="en-US" altLang="zh-TW" sz="24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時，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顯示密碼錯誤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輸入的次數增加</a:t>
            </a:r>
            <a:r>
              <a:rPr lang="en-US" altLang="zh-TW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、再次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要求使用者輸入密碼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785812" lvl="1" indent="-342900">
              <a:spcBef>
                <a:spcPts val="800"/>
              </a:spcBef>
              <a:buFont typeface="+mj-lt"/>
              <a:buAutoNum type="arabicParenR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當預設密碼與使用者輸入的密碼相符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(password == password2)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，或預設密碼與輸入的密碼不符的次數達到第三次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(times &gt;= </a:t>
            </a:r>
            <a:r>
              <a:rPr lang="en-US" altLang="zh-TW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，也就是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違反了第</a:t>
            </a:r>
            <a:r>
              <a:rPr lang="en-US" altLang="zh-TW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while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後面的條件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，則會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跳出迴圈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，繼續執行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行以後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的程式碼。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F418EA9A-BE9F-ECDB-9C4F-8C5D7ADDDFBD}"/>
              </a:ext>
            </a:extLst>
          </p:cNvPr>
          <p:cNvSpPr/>
          <p:nvPr/>
        </p:nvSpPr>
        <p:spPr bwMode="auto">
          <a:xfrm>
            <a:off x="2087984" y="2049110"/>
            <a:ext cx="4896544" cy="1086458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6" name="報 告 大 綱">
            <a:extLst>
              <a:ext uri="{FF2B5EF4-FFF2-40B4-BE49-F238E27FC236}">
                <a16:creationId xmlns:a16="http://schemas.microsoft.com/office/drawing/2014/main" xmlns="" id="{B12673B9-ECE4-46C3-9589-2297772B8694}"/>
              </a:ext>
            </a:extLst>
          </p:cNvPr>
          <p:cNvSpPr txBox="1">
            <a:spLocks/>
          </p:cNvSpPr>
          <p:nvPr/>
        </p:nvSpPr>
        <p:spPr bwMode="auto">
          <a:xfrm>
            <a:off x="115188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密碼檢查</a:t>
            </a:r>
          </a:p>
        </p:txBody>
      </p:sp>
    </p:spTree>
    <p:extLst>
      <p:ext uri="{BB962C8B-B14F-4D97-AF65-F5344CB8AC3E}">
        <p14:creationId xmlns:p14="http://schemas.microsoft.com/office/powerpoint/2010/main" val="489142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D7D87E69-2B3B-4A42-9698-4E869E57EC63}"/>
              </a:ext>
            </a:extLst>
          </p:cNvPr>
          <p:cNvSpPr txBox="1">
            <a:spLocks/>
          </p:cNvSpPr>
          <p:nvPr/>
        </p:nvSpPr>
        <p:spPr bwMode="auto">
          <a:xfrm>
            <a:off x="684897" y="4504508"/>
            <a:ext cx="8747903" cy="2048270"/>
          </a:xfrm>
          <a:prstGeom prst="rect">
            <a:avLst/>
          </a:prstGeom>
          <a:solidFill>
            <a:srgbClr val="D8E7D5"/>
          </a:solidFill>
          <a:ln>
            <a:solidFill>
              <a:srgbClr val="D8E7D5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spcBef>
                <a:spcPts val="800"/>
              </a:spcBef>
              <a:buFont typeface="+mj-lt"/>
              <a:buAutoNum type="arabicPeriod" startAt="5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8∼11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行進行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雙向選擇結構判斷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：</a:t>
            </a:r>
            <a:endParaRPr lang="en-US" altLang="zh-TW" sz="2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785812" lvl="1" indent="-342900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預設密碼與輸入的密碼相同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(password == password2)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，則執行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程式，呈現歡迎使用本系統。</a:t>
            </a:r>
            <a:endParaRPr lang="en-US" altLang="zh-TW" sz="2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785812" lvl="1" indent="-342900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否則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即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違反第</a:t>
            </a:r>
            <a:r>
              <a:rPr lang="en-US" altLang="zh-TW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if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後面的條件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，則執行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11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程式，呈現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輸入密碼錯誤</a:t>
            </a:r>
            <a:r>
              <a:rPr lang="en-US" altLang="zh-TW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次，帳號已被鎖定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DA24021C-1D0D-65A8-1008-575364C3263D}"/>
              </a:ext>
            </a:extLst>
          </p:cNvPr>
          <p:cNvGrpSpPr/>
          <p:nvPr/>
        </p:nvGrpSpPr>
        <p:grpSpPr>
          <a:xfrm>
            <a:off x="1816092" y="1037115"/>
            <a:ext cx="5744500" cy="3324952"/>
            <a:chOff x="519949" y="1037115"/>
            <a:chExt cx="5744500" cy="332495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1C896E5C-C298-F7C6-93D3-10ED9AF13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37"/>
            <a:stretch/>
          </p:blipFill>
          <p:spPr>
            <a:xfrm>
              <a:off x="519949" y="1037115"/>
              <a:ext cx="5744500" cy="332495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42F66751-501F-A410-B2A3-240BDB381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271" y="3130550"/>
              <a:ext cx="1584177" cy="4699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2400340D-BEB0-7467-7E3A-5AEEF9F5B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291" y="1339199"/>
              <a:ext cx="1495158" cy="747208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F9CA932F-CFD5-2750-B13E-2BF3E3A02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400" y="2133983"/>
              <a:ext cx="432048" cy="2015528"/>
            </a:xfrm>
            <a:prstGeom prst="rect">
              <a:avLst/>
            </a:prstGeom>
          </p:spPr>
        </p:pic>
      </p:grp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66F4B4A9-F827-BDC7-BA84-3017B5293131}"/>
              </a:ext>
            </a:extLst>
          </p:cNvPr>
          <p:cNvSpPr/>
          <p:nvPr/>
        </p:nvSpPr>
        <p:spPr bwMode="auto">
          <a:xfrm>
            <a:off x="1943968" y="3096394"/>
            <a:ext cx="5328592" cy="1053117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28AFBE47-D6A0-AC0D-AA28-325542FCCD5F}"/>
              </a:ext>
            </a:extLst>
          </p:cNvPr>
          <p:cNvSpPr txBox="1">
            <a:spLocks/>
          </p:cNvSpPr>
          <p:nvPr/>
        </p:nvSpPr>
        <p:spPr bwMode="auto">
          <a:xfrm>
            <a:off x="115188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密碼檢查</a:t>
            </a:r>
          </a:p>
        </p:txBody>
      </p:sp>
      <p:sp>
        <p:nvSpPr>
          <p:cNvPr id="1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275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610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6481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539935" y="1699621"/>
            <a:ext cx="9324913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密碼檢查</a:t>
            </a:r>
            <a:r>
              <a:rPr kumimoji="0" lang="en-US" altLang="zh-TW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</a:t>
            </a: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進階</a:t>
            </a:r>
          </a:p>
          <a:p>
            <a:pPr marL="0" indent="0">
              <a:spcBef>
                <a:spcPts val="6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設計一電腦系統的密碼驗證機制，條件如下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</a:p>
          <a:p>
            <a:pPr marL="0" indent="0">
              <a:spcBef>
                <a:spcPts val="6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1.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若第一次輸入錯誤後，可再重複嘗試四次。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6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五次密碼都錯誤，跳出</a:t>
            </a:r>
            <a:r>
              <a:rPr lang="zh-TW" altLang="en-US" sz="3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使用者帳號被鎖定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6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訊息。</a:t>
            </a:r>
            <a:b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3.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預設密碼設為 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25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，如果輸入 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1∼100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以外的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6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密碼數字，則讓使用者重新輸入。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948644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6481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467927" y="1008162"/>
            <a:ext cx="5436481" cy="82156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密碼檢查</a:t>
            </a:r>
            <a:r>
              <a:rPr kumimoji="0" lang="en-US" altLang="zh-TW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</a:t>
            </a: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進階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80447CB8-B954-5C68-F44C-41272481D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1798670"/>
            <a:ext cx="6381204" cy="49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29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439912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邏輯運算符號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160B8D1E-4AF2-AA41-8DE8-BE56AEFF4B02}"/>
              </a:ext>
            </a:extLst>
          </p:cNvPr>
          <p:cNvSpPr txBox="1">
            <a:spLocks/>
          </p:cNvSpPr>
          <p:nvPr/>
        </p:nvSpPr>
        <p:spPr bwMode="auto">
          <a:xfrm>
            <a:off x="215776" y="1368202"/>
            <a:ext cx="9395728" cy="72008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中，可使用的邏輯運算符號有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種，如下表所示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4FF1B73-C312-5BF4-BD97-6750ABE11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9" y="2088282"/>
            <a:ext cx="8663003" cy="4320480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276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971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079872" y="-216336"/>
            <a:ext cx="417646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邏輯運算符號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7F6579F-8818-8F9B-4C84-21A6D2300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7" y="1814263"/>
            <a:ext cx="9753029" cy="2779613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276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816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While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160B8D1E-4AF2-AA41-8DE8-BE56AEFF4B02}"/>
              </a:ext>
            </a:extLst>
          </p:cNvPr>
          <p:cNvSpPr txBox="1">
            <a:spLocks/>
          </p:cNvSpPr>
          <p:nvPr/>
        </p:nvSpPr>
        <p:spPr bwMode="auto">
          <a:xfrm>
            <a:off x="458652" y="1466195"/>
            <a:ext cx="8826772" cy="2710319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當不知道要重複執行幾次，而只知道繼續重複執行的條件，這時侯就要使用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條件式迴圈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的條件式迴圈使用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while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，後面接的是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條件式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若條件式成立，則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重複執行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迴圈的程式區塊，若條件式不成立，則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跳出迴圈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while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條件式迴圈語法如下：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EA48E5-0B51-D548-B0BB-94A3BC3A9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00" y="5400650"/>
            <a:ext cx="554569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276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733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設計流程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503808" y="1307514"/>
            <a:ext cx="921702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 </a:t>
            </a:r>
            <a:r>
              <a:rPr lang="en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執行時期為圖像介面，規劃程式</a:t>
            </a:r>
            <a:endParaRPr lang="en-US" altLang="zh-TW" sz="36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功能時須先拆解使用的原件，何者為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6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使用。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因此設計會有兩步驟：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使用者的版面</a:t>
            </a:r>
            <a:r>
              <a:rPr lang="zh-TW" altLang="en-US" sz="36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選擇適當元件，文字</a:t>
            </a:r>
            <a:endParaRPr lang="en-US" altLang="zh-TW" sz="36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輸入盒</a:t>
            </a: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endParaRPr lang="zh-TW" altLang="en-US" sz="36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設計程式</a:t>
            </a:r>
          </a:p>
        </p:txBody>
      </p:sp>
      <p:sp>
        <p:nvSpPr>
          <p:cNvPr id="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67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While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160B8D1E-4AF2-AA41-8DE8-BE56AEFF4B02}"/>
              </a:ext>
            </a:extLst>
          </p:cNvPr>
          <p:cNvSpPr txBox="1">
            <a:spLocks/>
          </p:cNvSpPr>
          <p:nvPr/>
        </p:nvSpPr>
        <p:spPr bwMode="auto">
          <a:xfrm>
            <a:off x="503808" y="4752578"/>
            <a:ext cx="4209236" cy="119619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條件式迴圈積木是重複執行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直到條件成立為止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，所以這時侯的條件式是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結束重複執行的條件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8" name="◎ 電腦輔助學習趨勢…">
            <a:extLst>
              <a:ext uri="{FF2B5EF4-FFF2-40B4-BE49-F238E27FC236}">
                <a16:creationId xmlns:a16="http://schemas.microsoft.com/office/drawing/2014/main" xmlns="" id="{6582E8F7-C8CD-7B4E-87B6-B3C9A0B77E5B}"/>
              </a:ext>
            </a:extLst>
          </p:cNvPr>
          <p:cNvSpPr txBox="1">
            <a:spLocks/>
          </p:cNvSpPr>
          <p:nvPr/>
        </p:nvSpPr>
        <p:spPr bwMode="auto">
          <a:xfrm>
            <a:off x="5040312" y="4752578"/>
            <a:ext cx="4320480" cy="992362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</a:t>
            </a:r>
            <a:r>
              <a:rPr lang="en-US" altLang="zh-TW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while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迴圈是重複執行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直到條件不成立為止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，所以這時侯的條件式是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允許重複執行的條件</a:t>
            </a:r>
            <a:r>
              <a:rPr lang="zh-TW" altLang="en-US" sz="2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70F91E-B2D0-6A41-B533-025EB05C6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4"/>
          <a:stretch/>
        </p:blipFill>
        <p:spPr>
          <a:xfrm>
            <a:off x="570777" y="1232544"/>
            <a:ext cx="4100558" cy="3087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A56203-0E7D-B44A-9FB1-D4F712D04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245" y="1179545"/>
            <a:ext cx="4053531" cy="3357009"/>
          </a:xfrm>
          <a:prstGeom prst="rect">
            <a:avLst/>
          </a:prstGeom>
        </p:spPr>
      </p:pic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277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3385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While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9653567-446A-8102-D862-2831C47E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1537487"/>
            <a:ext cx="9289032" cy="4583243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277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9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901691-C97C-4943-BB7B-4F724C3E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217" y="2660991"/>
            <a:ext cx="4804536" cy="4276342"/>
          </a:xfrm>
          <a:prstGeom prst="rect">
            <a:avLst/>
          </a:prstGeom>
        </p:spPr>
      </p:pic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15776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任意數的所有因數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215776" y="1728242"/>
            <a:ext cx="8403364" cy="1810445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讓使用者輸入一個數字後，再找出該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數字的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所有因數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595AB5E-917F-EF4E-85EA-02C903EA4F9D}"/>
              </a:ext>
            </a:extLst>
          </p:cNvPr>
          <p:cNvSpPr/>
          <p:nvPr/>
        </p:nvSpPr>
        <p:spPr>
          <a:xfrm>
            <a:off x="316646" y="3694648"/>
            <a:ext cx="360538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對應之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積木如右圖</a:t>
            </a:r>
          </a:p>
        </p:txBody>
      </p:sp>
      <p:pic>
        <p:nvPicPr>
          <p:cNvPr id="9" name="圖片 5">
            <a:extLst>
              <a:ext uri="{FF2B5EF4-FFF2-40B4-BE49-F238E27FC236}">
                <a16:creationId xmlns:a16="http://schemas.microsoft.com/office/drawing/2014/main" xmlns="" id="{BC7E342B-143C-3D44-B159-CD80C700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10" y="4923747"/>
            <a:ext cx="11953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204858" y="1134547"/>
            <a:ext cx="3403406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補充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任意數的所有因數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4" name="AutoShape 12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295860" y="1079624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5" name="Rectangle 11">
            <a:hlinkClick r:id="rId6"/>
          </p:cNvPr>
          <p:cNvSpPr>
            <a:spLocks noChangeArrowheads="1"/>
          </p:cNvSpPr>
          <p:nvPr/>
        </p:nvSpPr>
        <p:spPr bwMode="auto">
          <a:xfrm>
            <a:off x="6336456" y="976424"/>
            <a:ext cx="2952328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補充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任意數的所有因數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en-US" altLang="zh-TW" sz="1800" b="1" u="sng" kern="0" baseline="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bDesigner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教學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6" name="AutoShape 12">
            <a:hlinkClick r:id="rId6"/>
          </p:cNvPr>
          <p:cNvSpPr>
            <a:spLocks noChangeArrowheads="1"/>
          </p:cNvSpPr>
          <p:nvPr/>
        </p:nvSpPr>
        <p:spPr bwMode="auto">
          <a:xfrm>
            <a:off x="5427458" y="106000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8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9290E44-E3D6-EC48-A129-B9EB64925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4" y="1582880"/>
            <a:ext cx="6007100" cy="5346700"/>
          </a:xfrm>
          <a:prstGeom prst="rect">
            <a:avLst/>
          </a:prstGeom>
        </p:spPr>
      </p:pic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359792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任意數的所有因數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xmlns="" id="{2FF3C067-842A-544B-BB43-917BE55287F5}"/>
              </a:ext>
            </a:extLst>
          </p:cNvPr>
          <p:cNvCxnSpPr>
            <a:cxnSpLocks/>
          </p:cNvCxnSpPr>
          <p:nvPr/>
        </p:nvCxnSpPr>
        <p:spPr bwMode="auto">
          <a:xfrm flipV="1">
            <a:off x="3486257" y="1827487"/>
            <a:ext cx="1291697" cy="6882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xmlns="" id="{0838B613-F805-334F-8413-8CEC8E26369B}"/>
              </a:ext>
            </a:extLst>
          </p:cNvPr>
          <p:cNvSpPr/>
          <p:nvPr/>
        </p:nvSpPr>
        <p:spPr bwMode="auto">
          <a:xfrm>
            <a:off x="3316397" y="2260088"/>
            <a:ext cx="169860" cy="445012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011A817F-97F2-6B4F-A755-30FB525EDB49}"/>
              </a:ext>
            </a:extLst>
          </p:cNvPr>
          <p:cNvCxnSpPr>
            <a:cxnSpLocks/>
          </p:cNvCxnSpPr>
          <p:nvPr/>
        </p:nvCxnSpPr>
        <p:spPr bwMode="auto">
          <a:xfrm flipV="1">
            <a:off x="3400848" y="2382350"/>
            <a:ext cx="1358974" cy="64957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0C1F7FBB-EB7E-B44B-AD02-6F46782A40D5}"/>
              </a:ext>
            </a:extLst>
          </p:cNvPr>
          <p:cNvCxnSpPr>
            <a:cxnSpLocks/>
          </p:cNvCxnSpPr>
          <p:nvPr/>
        </p:nvCxnSpPr>
        <p:spPr bwMode="auto">
          <a:xfrm>
            <a:off x="6266985" y="4895385"/>
            <a:ext cx="380199" cy="19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ight Brace 34">
            <a:extLst>
              <a:ext uri="{FF2B5EF4-FFF2-40B4-BE49-F238E27FC236}">
                <a16:creationId xmlns:a16="http://schemas.microsoft.com/office/drawing/2014/main" xmlns="" id="{2D7370B5-E716-334B-9D57-AB1DF7E47497}"/>
              </a:ext>
            </a:extLst>
          </p:cNvPr>
          <p:cNvSpPr/>
          <p:nvPr/>
        </p:nvSpPr>
        <p:spPr bwMode="auto">
          <a:xfrm>
            <a:off x="3189248" y="2764277"/>
            <a:ext cx="156705" cy="447274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xmlns="" id="{FA584F6F-7375-EB44-949D-82A9EC4D3671}"/>
              </a:ext>
            </a:extLst>
          </p:cNvPr>
          <p:cNvCxnSpPr>
            <a:cxnSpLocks/>
          </p:cNvCxnSpPr>
          <p:nvPr/>
        </p:nvCxnSpPr>
        <p:spPr bwMode="auto">
          <a:xfrm>
            <a:off x="2775841" y="4250648"/>
            <a:ext cx="3775521" cy="23495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xmlns="" id="{F5136B5C-60F5-1F41-8B23-67650A14C031}"/>
              </a:ext>
            </a:extLst>
          </p:cNvPr>
          <p:cNvCxnSpPr>
            <a:cxnSpLocks/>
          </p:cNvCxnSpPr>
          <p:nvPr/>
        </p:nvCxnSpPr>
        <p:spPr bwMode="auto">
          <a:xfrm flipV="1">
            <a:off x="3512634" y="5361817"/>
            <a:ext cx="2895830" cy="19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xmlns="" id="{57212EF3-66B6-FF4F-BF15-77CD1B9475BC}"/>
              </a:ext>
            </a:extLst>
          </p:cNvPr>
          <p:cNvCxnSpPr>
            <a:cxnSpLocks/>
          </p:cNvCxnSpPr>
          <p:nvPr/>
        </p:nvCxnSpPr>
        <p:spPr bwMode="auto">
          <a:xfrm flipV="1">
            <a:off x="1943968" y="5828249"/>
            <a:ext cx="4607394" cy="13415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D0B4D097-8275-349D-87A7-D53B07358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23" y="1656234"/>
            <a:ext cx="1708051" cy="2813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73467626-6424-6F9F-E53E-5EE5BF907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11" y="2245120"/>
            <a:ext cx="3664886" cy="2924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6A7F0CCA-EC5B-C7C3-7EF3-7CAA33608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02" y="4301390"/>
            <a:ext cx="2858322" cy="25984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695FD5D8-44DE-1233-E980-8A273B316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34" y="4768775"/>
            <a:ext cx="2072993" cy="24594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B40C66EE-D4F2-B013-C2D5-1CE7BD32E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93" y="5237366"/>
            <a:ext cx="2858323" cy="241287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0975CD34-F55F-7824-0773-50D1CCE07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77" y="5680314"/>
            <a:ext cx="1674304" cy="224392"/>
          </a:xfrm>
          <a:prstGeom prst="rect">
            <a:avLst/>
          </a:prstGeom>
        </p:spPr>
      </p:pic>
      <p:sp>
        <p:nvSpPr>
          <p:cNvPr id="21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5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87784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任意數的所有因數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D2EDF81-0DE7-DF61-1784-E77E70C87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0" y="1224185"/>
            <a:ext cx="5161234" cy="231728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822142D-15BA-8889-CF1F-D682D07EA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09" y="4032499"/>
            <a:ext cx="6664435" cy="2100464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94622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F5CBC85-80CB-587B-165A-A2680E35D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62" y="1067137"/>
            <a:ext cx="5161234" cy="2317289"/>
          </a:xfrm>
          <a:prstGeom prst="rect">
            <a:avLst/>
          </a:prstGeom>
        </p:spPr>
      </p:pic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87784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任意數的所有因數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D7D87E69-2B3B-4A42-9698-4E869E57EC63}"/>
              </a:ext>
            </a:extLst>
          </p:cNvPr>
          <p:cNvSpPr txBox="1">
            <a:spLocks/>
          </p:cNvSpPr>
          <p:nvPr/>
        </p:nvSpPr>
        <p:spPr bwMode="auto">
          <a:xfrm>
            <a:off x="800790" y="3600450"/>
            <a:ext cx="8712968" cy="2952328"/>
          </a:xfrm>
          <a:prstGeom prst="rect">
            <a:avLst/>
          </a:prstGeom>
          <a:solidFill>
            <a:srgbClr val="D8E7D5"/>
          </a:solidFill>
          <a:ln>
            <a:solidFill>
              <a:srgbClr val="D8E7D5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行：將使用者輸入的數字存到變數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行：定義一個名稱為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factors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空串列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行：以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range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產生一個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的整數串列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，其內容為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…, 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，依序將串列中的整數導入到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en-US" altLang="zh-TW" sz="28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以執行計次式迴圈，每一次都會重複執行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程式區塊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內的程式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4,5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。 </a:t>
            </a: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xmlns="" id="{FCEE3083-DF3A-6C44-9CC3-A548E5281622}"/>
              </a:ext>
            </a:extLst>
          </p:cNvPr>
          <p:cNvSpPr/>
          <p:nvPr/>
        </p:nvSpPr>
        <p:spPr bwMode="auto">
          <a:xfrm>
            <a:off x="1550593" y="1165691"/>
            <a:ext cx="4968552" cy="106193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pic>
        <p:nvPicPr>
          <p:cNvPr id="8" name="圖片 7">
            <a:hlinkClick r:id="rId4"/>
            <a:extLst>
              <a:ext uri="{FF2B5EF4-FFF2-40B4-BE49-F238E27FC236}">
                <a16:creationId xmlns:a16="http://schemas.microsoft.com/office/drawing/2014/main" xmlns="" id="{6AABE207-FFE6-284A-AAA3-B677E7EC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7603042" y="1512218"/>
            <a:ext cx="1910716" cy="11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331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87784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任意數的所有因數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D7D87E69-2B3B-4A42-9698-4E869E57EC63}"/>
              </a:ext>
            </a:extLst>
          </p:cNvPr>
          <p:cNvSpPr txBox="1">
            <a:spLocks/>
          </p:cNvSpPr>
          <p:nvPr/>
        </p:nvSpPr>
        <p:spPr bwMode="auto">
          <a:xfrm>
            <a:off x="683828" y="3245496"/>
            <a:ext cx="8712968" cy="3240360"/>
          </a:xfrm>
          <a:prstGeom prst="rect">
            <a:avLst/>
          </a:prstGeom>
          <a:solidFill>
            <a:srgbClr val="D8E7D5"/>
          </a:solidFill>
          <a:ln>
            <a:solidFill>
              <a:srgbClr val="D8E7D5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4∼5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行：本程式目的是找出所有因數，而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的因數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就是那些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可以整除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的數字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，所以第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4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將每一個變</a:t>
            </a:r>
            <a:endParaRPr lang="en-US" altLang="zh-TW" sz="2800" b="1" kern="0" baseline="0" dirty="0">
              <a:solidFill>
                <a:srgbClr val="C00000"/>
              </a:solidFill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數</a:t>
            </a:r>
            <a:r>
              <a:rPr lang="en-US" altLang="zh-TW" sz="2800" b="1" kern="0" baseline="0" dirty="0" err="1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都拿來檢查是否能整除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除以</a:t>
            </a:r>
            <a:r>
              <a:rPr lang="en-US" altLang="zh-TW" sz="2800" b="1" kern="0" baseline="0" dirty="0" err="1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的餘數為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如果可以，就表示這個</a:t>
            </a:r>
            <a:r>
              <a:rPr lang="en-US" altLang="zh-TW" sz="2800" b="1" kern="0" baseline="0" dirty="0" err="1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是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的因數，並執行第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5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 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將</a:t>
            </a:r>
            <a:r>
              <a:rPr lang="en-US" altLang="zh-TW" sz="2800" b="1" kern="0" baseline="0" dirty="0" err="1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的值新增到串列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factors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第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6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行：呈現出所有因數。 </a:t>
            </a:r>
          </a:p>
        </p:txBody>
      </p:sp>
      <p:pic>
        <p:nvPicPr>
          <p:cNvPr id="8" name="圖片 7">
            <a:hlinkClick r:id="rId3"/>
            <a:extLst>
              <a:ext uri="{FF2B5EF4-FFF2-40B4-BE49-F238E27FC236}">
                <a16:creationId xmlns:a16="http://schemas.microsoft.com/office/drawing/2014/main" xmlns="" id="{0FA50977-B941-D940-ACD4-8AB47686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7488549" y="1557029"/>
            <a:ext cx="1910716" cy="11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62756F4-8712-813F-D524-6D755B73B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84" y="1067138"/>
            <a:ext cx="4608512" cy="2069128"/>
          </a:xfrm>
          <a:prstGeom prst="rect">
            <a:avLst/>
          </a:prstGeom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xmlns="" id="{7B15BC69-BED8-0133-73F1-5F68C0A28DAE}"/>
              </a:ext>
            </a:extLst>
          </p:cNvPr>
          <p:cNvSpPr/>
          <p:nvPr/>
        </p:nvSpPr>
        <p:spPr bwMode="auto">
          <a:xfrm>
            <a:off x="2159993" y="2116651"/>
            <a:ext cx="4104456" cy="835727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279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1094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359792" y="936155"/>
            <a:ext cx="5904656" cy="1080119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4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插入數字到串列</a:t>
            </a:r>
            <a:endParaRPr lang="en-US" altLang="zh-TW" sz="4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A24D15FF-3EE9-6040-B318-5D7AE5D04350}"/>
              </a:ext>
            </a:extLst>
          </p:cNvPr>
          <p:cNvSpPr txBox="1">
            <a:spLocks/>
          </p:cNvSpPr>
          <p:nvPr/>
        </p:nvSpPr>
        <p:spPr bwMode="auto">
          <a:xfrm>
            <a:off x="718553" y="2258786"/>
            <a:ext cx="9322604" cy="268332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設計一個程式，讓使用者輸入的數字，插入到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［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2 , 5 , 9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］的適當位置，構成一個由小排到大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的數列。</a:t>
            </a:r>
          </a:p>
        </p:txBody>
      </p:sp>
    </p:spTree>
    <p:extLst>
      <p:ext uri="{BB962C8B-B14F-4D97-AF65-F5344CB8AC3E}">
        <p14:creationId xmlns:p14="http://schemas.microsoft.com/office/powerpoint/2010/main" val="29083742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359792" y="936154"/>
            <a:ext cx="8640960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插入數字到串列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A24D15FF-3EE9-6040-B318-5D7AE5D04350}"/>
              </a:ext>
            </a:extLst>
          </p:cNvPr>
          <p:cNvSpPr txBox="1">
            <a:spLocks/>
          </p:cNvSpPr>
          <p:nvPr/>
        </p:nvSpPr>
        <p:spPr bwMode="auto">
          <a:xfrm>
            <a:off x="431800" y="1728242"/>
            <a:ext cx="9322604" cy="268332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設計一個程式，讓使用者輸入的數字，插入到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［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2 , 5 , 9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］的適當位置，構成一個由小排到大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的數列。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C2FEF8B-24EC-F209-86F7-23BB2001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16" y="3170634"/>
            <a:ext cx="5321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642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614363" y="1230206"/>
            <a:ext cx="8890445" cy="165618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一個串列，可以使用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索引值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去取用串列中的元素，索引值可以是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單一個數字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，來一次取用串列中的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一個元素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；在串列的中括號裡面，索引值也可以是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一個數字範圍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，來一次取用串列中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多個元素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，形成另外一個子串列。</a:t>
            </a: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367904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串列進階用法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D90E66-32B7-3B4D-9622-588FF4C20AF0}"/>
              </a:ext>
            </a:extLst>
          </p:cNvPr>
          <p:cNvSpPr/>
          <p:nvPr/>
        </p:nvSpPr>
        <p:spPr>
          <a:xfrm>
            <a:off x="1007864" y="3344557"/>
            <a:ext cx="7843748" cy="975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D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list1 = [</a:t>
            </a:r>
            <a:r>
              <a:rPr lang="en-US" altLang="zh-TW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b="1" kern="0" baseline="0" dirty="0" err="1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a','b','c','d','e</a:t>
            </a:r>
            <a:r>
              <a:rPr lang="en-US" altLang="zh-TW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list2 = list1[1:3]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704DA8C0-2B54-104B-AEF5-3661B8C0A6BB}"/>
              </a:ext>
            </a:extLst>
          </p:cNvPr>
          <p:cNvSpPr txBox="1">
            <a:spLocks/>
          </p:cNvSpPr>
          <p:nvPr/>
        </p:nvSpPr>
        <p:spPr bwMode="auto">
          <a:xfrm>
            <a:off x="614362" y="4714154"/>
            <a:ext cx="9034462" cy="205464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list1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索引值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的位置為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'b'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（因為索引值由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開始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list2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從串列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list1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中的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索引值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的位置開始取用，直到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不包含索引值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的位置，將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之間的元素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取出來。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執行後，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list2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的內容是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'b'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'c'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974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320654" y="1307514"/>
            <a:ext cx="921702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ts val="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請設計一個程式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讓使用者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輸入名字</a:t>
            </a:r>
            <a:r>
              <a:rPr lang="en-US" altLang="zh-TW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電腦會將</a:t>
            </a:r>
          </a:p>
          <a:p>
            <a:pPr marL="0" lvl="0" indent="0" algn="l" rtl="0">
              <a:lnSpc>
                <a:spcPts val="352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名字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呈現在畫面</a:t>
            </a:r>
            <a:r>
              <a:rPr lang="en-US" altLang="zh-TW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r>
              <a:rPr lang="en-US" altLang="zh-TW" sz="3400" b="1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上與使用者打招呼。</a:t>
            </a:r>
          </a:p>
          <a:p>
            <a:pPr marL="0" lvl="0" indent="0" algn="l" rtl="0">
              <a:lnSpc>
                <a:spcPts val="352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文字輸入盒 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使用者輸入名字。</a:t>
            </a:r>
          </a:p>
          <a:p>
            <a:pPr marL="0" lvl="0" indent="0" algn="l" rtl="0">
              <a:lnSpc>
                <a:spcPts val="352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zh-TW" altLang="en-US" sz="3400" b="1" baseline="0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程式的執行結果輸出。</a:t>
            </a:r>
          </a:p>
          <a:p>
            <a:pPr marL="0" lvl="0" indent="0" algn="l" rtl="0">
              <a:lnSpc>
                <a:spcPts val="352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400" b="1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 </a:t>
            </a:r>
            <a:r>
              <a:rPr lang="zh-TW" altLang="en-US" sz="34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程式執行點，由按下送出開始執行。</a:t>
            </a:r>
          </a:p>
        </p:txBody>
      </p:sp>
      <p:grpSp>
        <p:nvGrpSpPr>
          <p:cNvPr id="3" name="Google Shape;315;p19">
            <a:extLst>
              <a:ext uri="{FF2B5EF4-FFF2-40B4-BE49-F238E27FC236}">
                <a16:creationId xmlns:a16="http://schemas.microsoft.com/office/drawing/2014/main" xmlns="" id="{48E6C9C2-627C-FD22-6511-47F7D860A20A}"/>
              </a:ext>
            </a:extLst>
          </p:cNvPr>
          <p:cNvGrpSpPr/>
          <p:nvPr/>
        </p:nvGrpSpPr>
        <p:grpSpPr>
          <a:xfrm>
            <a:off x="769913" y="5384630"/>
            <a:ext cx="4342407" cy="1439697"/>
            <a:chOff x="4366346" y="3559496"/>
            <a:chExt cx="4777651" cy="1584000"/>
          </a:xfrm>
        </p:grpSpPr>
        <p:pic>
          <p:nvPicPr>
            <p:cNvPr id="5" name="Google Shape;316;p19">
              <a:extLst>
                <a:ext uri="{FF2B5EF4-FFF2-40B4-BE49-F238E27FC236}">
                  <a16:creationId xmlns:a16="http://schemas.microsoft.com/office/drawing/2014/main" xmlns="" id="{1AF79929-4C23-BA9C-87AD-DD76867C5F6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66346" y="3559496"/>
              <a:ext cx="4777651" cy="15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317;p19">
              <a:extLst>
                <a:ext uri="{FF2B5EF4-FFF2-40B4-BE49-F238E27FC236}">
                  <a16:creationId xmlns:a16="http://schemas.microsoft.com/office/drawing/2014/main" xmlns="" id="{558D687F-58EE-9F52-DA80-355987E4F5DA}"/>
                </a:ext>
              </a:extLst>
            </p:cNvPr>
            <p:cNvSpPr/>
            <p:nvPr/>
          </p:nvSpPr>
          <p:spPr>
            <a:xfrm>
              <a:off x="5583747" y="4110670"/>
              <a:ext cx="396900" cy="396900"/>
            </a:xfrm>
            <a:prstGeom prst="ellipse">
              <a:avLst/>
            </a:pr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1</a:t>
              </a:r>
              <a:endParaRPr/>
            </a:p>
          </p:txBody>
        </p:sp>
        <p:sp>
          <p:nvSpPr>
            <p:cNvPr id="8" name="Google Shape;318;p19">
              <a:extLst>
                <a:ext uri="{FF2B5EF4-FFF2-40B4-BE49-F238E27FC236}">
                  <a16:creationId xmlns:a16="http://schemas.microsoft.com/office/drawing/2014/main" xmlns="" id="{8B2B661B-40BB-6544-CF98-1089F089723D}"/>
                </a:ext>
              </a:extLst>
            </p:cNvPr>
            <p:cNvSpPr/>
            <p:nvPr/>
          </p:nvSpPr>
          <p:spPr>
            <a:xfrm>
              <a:off x="4838300" y="3727974"/>
              <a:ext cx="396900" cy="396900"/>
            </a:xfrm>
            <a:prstGeom prst="ellipse">
              <a:avLst/>
            </a:pr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dirty="0"/>
                <a:t>2</a:t>
              </a:r>
              <a:endParaRPr dirty="0"/>
            </a:p>
          </p:txBody>
        </p:sp>
        <p:sp>
          <p:nvSpPr>
            <p:cNvPr id="9" name="Google Shape;318;p19">
              <a:extLst>
                <a:ext uri="{FF2B5EF4-FFF2-40B4-BE49-F238E27FC236}">
                  <a16:creationId xmlns:a16="http://schemas.microsoft.com/office/drawing/2014/main" xmlns="" id="{205A0B28-2CD0-F865-FA9F-57801B49EA4D}"/>
                </a:ext>
              </a:extLst>
            </p:cNvPr>
            <p:cNvSpPr/>
            <p:nvPr/>
          </p:nvSpPr>
          <p:spPr>
            <a:xfrm>
              <a:off x="4814906" y="4599159"/>
              <a:ext cx="396900" cy="396900"/>
            </a:xfrm>
            <a:prstGeom prst="ellipse">
              <a:avLst/>
            </a:pr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dirty="0"/>
                <a:t>3</a:t>
              </a:r>
              <a:endParaRPr dirty="0"/>
            </a:p>
          </p:txBody>
        </p:sp>
      </p:grpSp>
      <p:sp>
        <p:nvSpPr>
          <p:cNvPr id="10" name="圓角矩形圖說文字 9">
            <a:extLst>
              <a:ext uri="{FF2B5EF4-FFF2-40B4-BE49-F238E27FC236}">
                <a16:creationId xmlns:a16="http://schemas.microsoft.com/office/drawing/2014/main" xmlns="" id="{32007DD0-6E28-257C-F6B7-AF77C7DFB236}"/>
              </a:ext>
            </a:extLst>
          </p:cNvPr>
          <p:cNvSpPr/>
          <p:nvPr/>
        </p:nvSpPr>
        <p:spPr>
          <a:xfrm>
            <a:off x="5541279" y="4979528"/>
            <a:ext cx="2778642" cy="1807535"/>
          </a:xfrm>
          <a:prstGeom prst="wedgeRoundRectCallout">
            <a:avLst>
              <a:gd name="adj1" fmla="val -60119"/>
              <a:gd name="adj2" fmla="val 20539"/>
              <a:gd name="adj3" fmla="val 16667"/>
            </a:avLst>
          </a:prstGeom>
          <a:solidFill>
            <a:srgbClr val="FFE59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dirty="0"/>
              <a:t>對應</a:t>
            </a:r>
            <a:r>
              <a:rPr lang="en-US" altLang="zh-TW" dirty="0"/>
              <a:t>Scratch</a:t>
            </a:r>
            <a:r>
              <a:rPr lang="zh-TW" altLang="en-US" dirty="0"/>
              <a:t>的概念</a:t>
            </a:r>
          </a:p>
          <a:p>
            <a:pPr lvl="0">
              <a:lnSpc>
                <a:spcPct val="150000"/>
              </a:lnSpc>
            </a:pPr>
            <a:r>
              <a:rPr lang="en-US" altLang="zh-TW" dirty="0"/>
              <a:t>1.【</a:t>
            </a:r>
            <a:r>
              <a:rPr lang="zh-TW" altLang="en-US" dirty="0"/>
              <a:t>說出</a:t>
            </a:r>
            <a:r>
              <a:rPr lang="en-US" altLang="zh-TW" dirty="0"/>
              <a:t>"    "</a:t>
            </a:r>
            <a:r>
              <a:rPr lang="zh-TW" altLang="en-US" dirty="0"/>
              <a:t>並等待</a:t>
            </a:r>
            <a:r>
              <a:rPr lang="en-US" altLang="zh-TW" dirty="0"/>
              <a:t>】</a:t>
            </a:r>
            <a:r>
              <a:rPr lang="zh-TW" altLang="en-US" dirty="0"/>
              <a:t>，會跳出輸入欄位。</a:t>
            </a:r>
          </a:p>
          <a:p>
            <a:pPr lvl="0">
              <a:lnSpc>
                <a:spcPct val="150000"/>
              </a:lnSpc>
            </a:pPr>
            <a:r>
              <a:rPr lang="en-US" altLang="zh-TW" dirty="0"/>
              <a:t>2.【</a:t>
            </a:r>
            <a:r>
              <a:rPr lang="zh-TW" altLang="en-US" dirty="0"/>
              <a:t>說出</a:t>
            </a:r>
            <a:r>
              <a:rPr lang="en-US" altLang="zh-TW" dirty="0"/>
              <a:t>" "】</a:t>
            </a:r>
            <a:r>
              <a:rPr lang="zh-TW" altLang="en-US" dirty="0"/>
              <a:t>指令</a:t>
            </a:r>
          </a:p>
          <a:p>
            <a:pPr lvl="0">
              <a:lnSpc>
                <a:spcPct val="150000"/>
              </a:lnSpc>
            </a:pPr>
            <a:r>
              <a:rPr lang="en-US" altLang="zh-TW" dirty="0"/>
              <a:t>3.</a:t>
            </a:r>
            <a:r>
              <a:rPr lang="zh-TW" altLang="en-US" dirty="0"/>
              <a:t>綠旗</a:t>
            </a:r>
          </a:p>
        </p:txBody>
      </p:sp>
    </p:spTree>
    <p:extLst>
      <p:ext uri="{BB962C8B-B14F-4D97-AF65-F5344CB8AC3E}">
        <p14:creationId xmlns:p14="http://schemas.microsoft.com/office/powerpoint/2010/main" val="1086981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串列進階用法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D90E66-32B7-3B4D-9622-588FF4C20AF0}"/>
              </a:ext>
            </a:extLst>
          </p:cNvPr>
          <p:cNvSpPr/>
          <p:nvPr/>
        </p:nvSpPr>
        <p:spPr>
          <a:xfrm>
            <a:off x="1118438" y="1168026"/>
            <a:ext cx="6192688" cy="975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D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list1 = [</a:t>
            </a:r>
            <a:r>
              <a:rPr lang="en-US" altLang="zh-TW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b="1" kern="0" baseline="0" dirty="0" err="1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a','b','c','d','e</a:t>
            </a:r>
            <a:r>
              <a:rPr lang="en-US" altLang="zh-TW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list3 = list1[2:]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704DA8C0-2B54-104B-AEF5-3661B8C0A6BB}"/>
              </a:ext>
            </a:extLst>
          </p:cNvPr>
          <p:cNvSpPr txBox="1">
            <a:spLocks/>
          </p:cNvSpPr>
          <p:nvPr/>
        </p:nvSpPr>
        <p:spPr bwMode="auto">
          <a:xfrm>
            <a:off x="641659" y="2378880"/>
            <a:ext cx="8791141" cy="1370872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從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索引值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的位置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'c'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開始取用，直到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最後一個元素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位置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'e'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，將之間的元素取出來。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執行後，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list3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的內容是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'c'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'd'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'e'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D8B465-1AB0-554E-8BB2-FD06E4AD925F}"/>
              </a:ext>
            </a:extLst>
          </p:cNvPr>
          <p:cNvSpPr/>
          <p:nvPr/>
        </p:nvSpPr>
        <p:spPr>
          <a:xfrm>
            <a:off x="1115355" y="3992629"/>
            <a:ext cx="6195771" cy="975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D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list1 = [</a:t>
            </a:r>
            <a:r>
              <a:rPr lang="en-US" altLang="zh-TW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b="1" kern="0" baseline="0" dirty="0" err="1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a','b','c','d','e</a:t>
            </a:r>
            <a:r>
              <a:rPr lang="en-US" altLang="zh-TW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list4 = list1[:3]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</p:txBody>
      </p:sp>
      <p:sp>
        <p:nvSpPr>
          <p:cNvPr id="13" name="◎ 電腦輔助學習趨勢…">
            <a:extLst>
              <a:ext uri="{FF2B5EF4-FFF2-40B4-BE49-F238E27FC236}">
                <a16:creationId xmlns:a16="http://schemas.microsoft.com/office/drawing/2014/main" xmlns="" id="{D28088CC-8250-264F-8CBB-69E798A71D9D}"/>
              </a:ext>
            </a:extLst>
          </p:cNvPr>
          <p:cNvSpPr txBox="1">
            <a:spLocks/>
          </p:cNvSpPr>
          <p:nvPr/>
        </p:nvSpPr>
        <p:spPr bwMode="auto">
          <a:xfrm>
            <a:off x="652929" y="5184626"/>
            <a:ext cx="8635855" cy="1370872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從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索引值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的位置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'a'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開始取用，直到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不包含索引值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的位置，將之間的元素取出來。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執行後，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list4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的內容是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'a'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'b'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'c'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44464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串列進階用法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E2B5AA-F43C-D14C-8560-687E5EB8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2" y="1500629"/>
            <a:ext cx="9260360" cy="4476085"/>
          </a:xfrm>
          <a:prstGeom prst="rect">
            <a:avLst/>
          </a:prstGeom>
        </p:spPr>
      </p:pic>
      <p:sp>
        <p:nvSpPr>
          <p:cNvPr id="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65875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835511" y="1191891"/>
            <a:ext cx="7589177" cy="85469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串列的內容也可以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新增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元素、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刪除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或是將元素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插入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到指定的位置上。</a:t>
            </a: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85219" y="-216336"/>
            <a:ext cx="4187141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串列進階用法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704DA8C0-2B54-104B-AEF5-3661B8C0A6BB}"/>
              </a:ext>
            </a:extLst>
          </p:cNvPr>
          <p:cNvSpPr txBox="1">
            <a:spLocks/>
          </p:cNvSpPr>
          <p:nvPr/>
        </p:nvSpPr>
        <p:spPr bwMode="auto">
          <a:xfrm>
            <a:off x="614362" y="2873283"/>
            <a:ext cx="8309257" cy="97597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在串列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list1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新增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，可以寫成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list1.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append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'c’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12" name="◎ 電腦輔助學習趨勢…">
            <a:extLst>
              <a:ext uri="{FF2B5EF4-FFF2-40B4-BE49-F238E27FC236}">
                <a16:creationId xmlns:a16="http://schemas.microsoft.com/office/drawing/2014/main" xmlns="" id="{663DB136-E8E8-424B-8F31-B57F44A970AF}"/>
              </a:ext>
            </a:extLst>
          </p:cNvPr>
          <p:cNvSpPr txBox="1">
            <a:spLocks/>
          </p:cNvSpPr>
          <p:nvPr/>
        </p:nvSpPr>
        <p:spPr bwMode="auto">
          <a:xfrm>
            <a:off x="612917" y="5648813"/>
            <a:ext cx="8309257" cy="97597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執行後，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list1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的內容是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'a'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'b'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'c'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8133CB1-0DBB-93A2-AEDB-3C4186F1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" y="4065008"/>
            <a:ext cx="4148195" cy="1427336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91728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串列進階用法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704DA8C0-2B54-104B-AEF5-3661B8C0A6BB}"/>
              </a:ext>
            </a:extLst>
          </p:cNvPr>
          <p:cNvSpPr txBox="1">
            <a:spLocks/>
          </p:cNvSpPr>
          <p:nvPr/>
        </p:nvSpPr>
        <p:spPr bwMode="auto">
          <a:xfrm>
            <a:off x="614362" y="2873283"/>
            <a:ext cx="8309257" cy="97597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在串列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list2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刪除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，可以寫成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list2.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remove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'b’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12" name="◎ 電腦輔助學習趨勢…">
            <a:extLst>
              <a:ext uri="{FF2B5EF4-FFF2-40B4-BE49-F238E27FC236}">
                <a16:creationId xmlns:a16="http://schemas.microsoft.com/office/drawing/2014/main" xmlns="" id="{663DB136-E8E8-424B-8F31-B57F44A970AF}"/>
              </a:ext>
            </a:extLst>
          </p:cNvPr>
          <p:cNvSpPr txBox="1">
            <a:spLocks/>
          </p:cNvSpPr>
          <p:nvPr/>
        </p:nvSpPr>
        <p:spPr bwMode="auto">
          <a:xfrm>
            <a:off x="614361" y="5678400"/>
            <a:ext cx="8309257" cy="97597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執行後，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list2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的內容是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'a'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13" name="◎ 電腦輔助學習趨勢…">
            <a:extLst>
              <a:ext uri="{FF2B5EF4-FFF2-40B4-BE49-F238E27FC236}">
                <a16:creationId xmlns:a16="http://schemas.microsoft.com/office/drawing/2014/main" xmlns="" id="{D8630C96-0D64-2143-A4C3-C34252B21623}"/>
              </a:ext>
            </a:extLst>
          </p:cNvPr>
          <p:cNvSpPr txBox="1">
            <a:spLocks/>
          </p:cNvSpPr>
          <p:nvPr/>
        </p:nvSpPr>
        <p:spPr bwMode="auto">
          <a:xfrm>
            <a:off x="835511" y="1191891"/>
            <a:ext cx="7589177" cy="85469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串列的內容也可以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新增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元素、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刪除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或是將元素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插入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到指定的位置上。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553E054-9327-B2AF-6EF7-7135F98A3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15" y="4035421"/>
            <a:ext cx="4273321" cy="1456814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1499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串列進階用法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704DA8C0-2B54-104B-AEF5-3661B8C0A6BB}"/>
              </a:ext>
            </a:extLst>
          </p:cNvPr>
          <p:cNvSpPr txBox="1">
            <a:spLocks/>
          </p:cNvSpPr>
          <p:nvPr/>
        </p:nvSpPr>
        <p:spPr bwMode="auto">
          <a:xfrm>
            <a:off x="614362" y="2873283"/>
            <a:ext cx="8309257" cy="97597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在串列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list3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中，插入元素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到第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，可以寫成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list3.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insert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(0,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‘d'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12" name="◎ 電腦輔助學習趨勢…">
            <a:extLst>
              <a:ext uri="{FF2B5EF4-FFF2-40B4-BE49-F238E27FC236}">
                <a16:creationId xmlns:a16="http://schemas.microsoft.com/office/drawing/2014/main" xmlns="" id="{663DB136-E8E8-424B-8F31-B57F44A970AF}"/>
              </a:ext>
            </a:extLst>
          </p:cNvPr>
          <p:cNvSpPr txBox="1">
            <a:spLocks/>
          </p:cNvSpPr>
          <p:nvPr/>
        </p:nvSpPr>
        <p:spPr bwMode="auto">
          <a:xfrm>
            <a:off x="626268" y="5876347"/>
            <a:ext cx="8309257" cy="97597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執行後，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list3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的內容是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‘d'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'a'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'b'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13" name="◎ 電腦輔助學習趨勢…">
            <a:extLst>
              <a:ext uri="{FF2B5EF4-FFF2-40B4-BE49-F238E27FC236}">
                <a16:creationId xmlns:a16="http://schemas.microsoft.com/office/drawing/2014/main" xmlns="" id="{1A304902-74B4-BF4D-B95E-E858FB97194B}"/>
              </a:ext>
            </a:extLst>
          </p:cNvPr>
          <p:cNvSpPr txBox="1">
            <a:spLocks/>
          </p:cNvSpPr>
          <p:nvPr/>
        </p:nvSpPr>
        <p:spPr bwMode="auto">
          <a:xfrm>
            <a:off x="835511" y="1191891"/>
            <a:ext cx="7589177" cy="85469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串列的內容也可以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新增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元素、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刪除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或是將元素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插入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到指定的位置上。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76815E9-C51E-3113-C5A2-E28C33D68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44" y="4032498"/>
            <a:ext cx="4302824" cy="1577702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01869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串列進階用法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704DA8C0-2B54-104B-AEF5-3661B8C0A6BB}"/>
              </a:ext>
            </a:extLst>
          </p:cNvPr>
          <p:cNvSpPr txBox="1">
            <a:spLocks/>
          </p:cNvSpPr>
          <p:nvPr/>
        </p:nvSpPr>
        <p:spPr bwMode="auto">
          <a:xfrm>
            <a:off x="614362" y="2592338"/>
            <a:ext cx="8309257" cy="97597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在串列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list4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中，插入元素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到第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，可以寫成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list4.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insert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‘e'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12" name="◎ 電腦輔助學習趨勢…">
            <a:extLst>
              <a:ext uri="{FF2B5EF4-FFF2-40B4-BE49-F238E27FC236}">
                <a16:creationId xmlns:a16="http://schemas.microsoft.com/office/drawing/2014/main" xmlns="" id="{663DB136-E8E8-424B-8F31-B57F44A970AF}"/>
              </a:ext>
            </a:extLst>
          </p:cNvPr>
          <p:cNvSpPr txBox="1">
            <a:spLocks/>
          </p:cNvSpPr>
          <p:nvPr/>
        </p:nvSpPr>
        <p:spPr bwMode="auto">
          <a:xfrm>
            <a:off x="612917" y="5065850"/>
            <a:ext cx="8309257" cy="97597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執行後，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list4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的內容是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‘a’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‘e’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 </a:t>
            </a:r>
            <a:r>
              <a:rPr lang="en-US" altLang="zh-TW" sz="2800" b="1" kern="0" baseline="0" dirty="0">
                <a:solidFill>
                  <a:srgbClr val="DE582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'b'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13" name="◎ 電腦輔助學習趨勢…">
            <a:extLst>
              <a:ext uri="{FF2B5EF4-FFF2-40B4-BE49-F238E27FC236}">
                <a16:creationId xmlns:a16="http://schemas.microsoft.com/office/drawing/2014/main" xmlns="" id="{0481CF7D-06D0-1C4D-9714-DC983EE1633F}"/>
              </a:ext>
            </a:extLst>
          </p:cNvPr>
          <p:cNvSpPr txBox="1">
            <a:spLocks/>
          </p:cNvSpPr>
          <p:nvPr/>
        </p:nvSpPr>
        <p:spPr bwMode="auto">
          <a:xfrm>
            <a:off x="835511" y="1191891"/>
            <a:ext cx="7589177" cy="85469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串列的內容也可以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新增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元素、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刪除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或是將元素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插入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到指定的位置上。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8160527-FCAA-F87C-084B-03D545639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800544"/>
            <a:ext cx="3219648" cy="1096050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64758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串列進階用法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240444-09B2-6941-A4CE-DD263844D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0" y="1656234"/>
            <a:ext cx="9144563" cy="4608512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83123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電腦輔助教學的趨勢">
            <a:extLst>
              <a:ext uri="{FF2B5EF4-FFF2-40B4-BE49-F238E27FC236}">
                <a16:creationId xmlns:a16="http://schemas.microsoft.com/office/drawing/2014/main" xmlns="" id="{D69CADFB-8AC0-EC4C-911B-75019FBDD63D}"/>
              </a:ext>
            </a:extLst>
          </p:cNvPr>
          <p:cNvSpPr txBox="1">
            <a:spLocks/>
          </p:cNvSpPr>
          <p:nvPr/>
        </p:nvSpPr>
        <p:spPr bwMode="auto">
          <a:xfrm>
            <a:off x="1260764" y="-101889"/>
            <a:ext cx="428360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問題與討論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FCC31D2-7134-5040-B4B7-5B46057EEE36}"/>
              </a:ext>
            </a:extLst>
          </p:cNvPr>
          <p:cNvSpPr/>
          <p:nvPr/>
        </p:nvSpPr>
        <p:spPr>
          <a:xfrm>
            <a:off x="1491214" y="772816"/>
            <a:ext cx="6409917" cy="135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60"/>
              </a:lnSpc>
            </a:pPr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你還想知道什麼</a:t>
            </a:r>
            <a:r>
              <a:rPr lang="en-US" altLang="zh-TW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5">
            <a:extLst>
              <a:ext uri="{FF2B5EF4-FFF2-40B4-BE49-F238E27FC236}">
                <a16:creationId xmlns:a16="http://schemas.microsoft.com/office/drawing/2014/main" xmlns="" id="{895ACC24-A7F2-0543-9D80-41EAC38D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494" y="2304306"/>
            <a:ext cx="4805034" cy="45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43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277290E-4939-4545-51E9-B2F0425023C6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647824" y="1167572"/>
            <a:ext cx="4083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1.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放置元件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2.</a:t>
            </a: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 重新命名</a:t>
            </a:r>
          </a:p>
        </p:txBody>
      </p:sp>
      <p:pic>
        <p:nvPicPr>
          <p:cNvPr id="11" name="Google Shape;324;p20">
            <a:extLst>
              <a:ext uri="{FF2B5EF4-FFF2-40B4-BE49-F238E27FC236}">
                <a16:creationId xmlns:a16="http://schemas.microsoft.com/office/drawing/2014/main" xmlns="" id="{F2B053F4-FF2D-210D-D05E-04779B1064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016" y="2455303"/>
            <a:ext cx="5662596" cy="40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32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287784" y="1200721"/>
            <a:ext cx="48729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調整屬性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  <a:cs typeface="Nunito"/>
                <a:sym typeface="Nunito"/>
              </a:rPr>
              <a:t>文字輸入盒提示屬性：請問你的名字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b="1" baseline="0" dirty="0"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pic>
        <p:nvPicPr>
          <p:cNvPr id="3" name="Google Shape;331;p21">
            <a:extLst>
              <a:ext uri="{FF2B5EF4-FFF2-40B4-BE49-F238E27FC236}">
                <a16:creationId xmlns:a16="http://schemas.microsoft.com/office/drawing/2014/main" xmlns="" id="{7E678FC5-3359-718C-9AA3-B3C2118893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144" y="2646916"/>
            <a:ext cx="5688632" cy="38338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308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D64A807-AA72-4841-6540-8482C847CCFC}"/>
              </a:ext>
            </a:extLst>
          </p:cNvPr>
          <p:cNvSpPr txBox="1">
            <a:spLocks/>
          </p:cNvSpPr>
          <p:nvPr/>
        </p:nvSpPr>
        <p:spPr bwMode="auto">
          <a:xfrm>
            <a:off x="431800" y="-180305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sz="44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版面設計階段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121BA52-244E-731A-B3E0-4D550FD08C4E}"/>
              </a:ext>
            </a:extLst>
          </p:cNvPr>
          <p:cNvSpPr txBox="1"/>
          <p:nvPr/>
        </p:nvSpPr>
        <p:spPr>
          <a:xfrm>
            <a:off x="301614" y="1613753"/>
            <a:ext cx="4872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sz="36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各元件屬性調整</a:t>
            </a:r>
            <a:endParaRPr lang="zh-TW" altLang="en-US" sz="3600" b="1" baseline="0" dirty="0">
              <a:latin typeface="微軟正黑體" panose="020B0604030504040204" pitchFamily="34" charset="-120"/>
              <a:ea typeface="微軟正黑體" panose="020B0604030504040204" pitchFamily="34" charset="-120"/>
              <a:cs typeface="Nunito"/>
              <a:sym typeface="Nunito"/>
            </a:endParaRPr>
          </a:p>
        </p:txBody>
      </p:sp>
      <p:graphicFrame>
        <p:nvGraphicFramePr>
          <p:cNvPr id="5" name="Google Shape;339;p22">
            <a:extLst>
              <a:ext uri="{FF2B5EF4-FFF2-40B4-BE49-F238E27FC236}">
                <a16:creationId xmlns:a16="http://schemas.microsoft.com/office/drawing/2014/main" xmlns="" id="{EFE04B77-48F8-C955-D29F-A798C94B1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400445"/>
              </p:ext>
            </p:extLst>
          </p:nvPr>
        </p:nvGraphicFramePr>
        <p:xfrm>
          <a:off x="856837" y="2592338"/>
          <a:ext cx="8575963" cy="25373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76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1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8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43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組件</a:t>
                      </a:r>
                      <a:endParaRPr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重新命名</a:t>
                      </a:r>
                      <a:endParaRPr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屬性調整</a:t>
                      </a:r>
                      <a:endParaRPr sz="26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3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</a:t>
                      </a:r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標籤_顯示文字</a:t>
                      </a:r>
                      <a:endParaRPr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文字：大家好</a:t>
                      </a:r>
                      <a:endParaRPr sz="26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3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</a:t>
                      </a:r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文字輸入盒_名字</a:t>
                      </a:r>
                      <a:endParaRPr sz="26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提示：請問你的名字？</a:t>
                      </a:r>
                      <a:endParaRPr sz="26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43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按鈕</a:t>
                      </a:r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按鈕_送出</a:t>
                      </a:r>
                      <a:endParaRPr sz="26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文字：送出</a:t>
                      </a:r>
                      <a:endParaRPr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E2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263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615681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29971</TotalTime>
  <Words>3942</Words>
  <Application>Microsoft Office PowerPoint</Application>
  <PresentationFormat>自訂</PresentationFormat>
  <Paragraphs>560</Paragraphs>
  <Slides>67</Slides>
  <Notes>66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67</vt:i4>
      </vt:variant>
    </vt:vector>
  </HeadingPairs>
  <TitlesOfParts>
    <vt:vector size="77" baseType="lpstr">
      <vt:lpstr>Arial Unicode MS</vt:lpstr>
      <vt:lpstr>Courier</vt:lpstr>
      <vt:lpstr>Nunito</vt:lpstr>
      <vt:lpstr>Microsoft JhengHei</vt:lpstr>
      <vt:lpstr>Microsoft JhengHei</vt:lpstr>
      <vt:lpstr>新細明體</vt:lpstr>
      <vt:lpstr>Arial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e00225</dc:creator>
  <cp:lastModifiedBy>陳又維</cp:lastModifiedBy>
  <cp:revision>907</cp:revision>
  <cp:lastPrinted>2021-07-23T00:29:58Z</cp:lastPrinted>
  <dcterms:created xsi:type="dcterms:W3CDTF">2007-12-05T03:43:27Z</dcterms:created>
  <dcterms:modified xsi:type="dcterms:W3CDTF">2023-07-04T09:37:45Z</dcterms:modified>
</cp:coreProperties>
</file>