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54" r:id="rId1"/>
  </p:sldMasterIdLst>
  <p:notesMasterIdLst>
    <p:notesMasterId r:id="rId38"/>
  </p:notesMasterIdLst>
  <p:sldIdLst>
    <p:sldId id="270" r:id="rId2"/>
    <p:sldId id="405" r:id="rId3"/>
    <p:sldId id="425" r:id="rId4"/>
    <p:sldId id="407" r:id="rId5"/>
    <p:sldId id="426" r:id="rId6"/>
    <p:sldId id="409" r:id="rId7"/>
    <p:sldId id="427" r:id="rId8"/>
    <p:sldId id="412" r:id="rId9"/>
    <p:sldId id="428" r:id="rId10"/>
    <p:sldId id="413" r:id="rId11"/>
    <p:sldId id="429" r:id="rId12"/>
    <p:sldId id="301" r:id="rId13"/>
    <p:sldId id="432" r:id="rId14"/>
    <p:sldId id="431" r:id="rId15"/>
    <p:sldId id="430" r:id="rId16"/>
    <p:sldId id="433" r:id="rId17"/>
    <p:sldId id="434" r:id="rId18"/>
    <p:sldId id="436" r:id="rId19"/>
    <p:sldId id="437" r:id="rId20"/>
    <p:sldId id="438" r:id="rId21"/>
    <p:sldId id="439" r:id="rId22"/>
    <p:sldId id="440" r:id="rId23"/>
    <p:sldId id="414" r:id="rId24"/>
    <p:sldId id="417" r:id="rId25"/>
    <p:sldId id="441" r:id="rId26"/>
    <p:sldId id="442" r:id="rId27"/>
    <p:sldId id="443" r:id="rId28"/>
    <p:sldId id="444" r:id="rId29"/>
    <p:sldId id="445" r:id="rId30"/>
    <p:sldId id="446" r:id="rId31"/>
    <p:sldId id="377" r:id="rId32"/>
    <p:sldId id="447" r:id="rId33"/>
    <p:sldId id="448" r:id="rId34"/>
    <p:sldId id="449" r:id="rId35"/>
    <p:sldId id="451" r:id="rId36"/>
    <p:sldId id="450" r:id="rId3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92"/>
    <a:srgbClr val="FF1CB8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0" autoAdjust="0"/>
    <p:restoredTop sz="94464"/>
  </p:normalViewPr>
  <p:slideViewPr>
    <p:cSldViewPr snapToGrid="0" snapToObjects="1">
      <p:cViewPr varScale="1">
        <p:scale>
          <a:sx n="85" d="100"/>
          <a:sy n="85" d="100"/>
        </p:scale>
        <p:origin x="124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69125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5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1">
            <a:extLst>
              <a:ext uri="{FF2B5EF4-FFF2-40B4-BE49-F238E27FC236}">
                <a16:creationId xmlns:a16="http://schemas.microsoft.com/office/drawing/2014/main" xmlns="" id="{85B89587-B458-F145-A030-F81730A2C3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6" y="0"/>
            <a:ext cx="91027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 userDrawn="1"/>
        </p:nvSpPr>
        <p:spPr>
          <a:xfrm>
            <a:off x="7937056" y="170700"/>
            <a:ext cx="1206944" cy="350729"/>
          </a:xfrm>
          <a:prstGeom prst="rect">
            <a:avLst/>
          </a:prstGeom>
          <a:solidFill>
            <a:srgbClr val="6F5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7972568" y="197334"/>
            <a:ext cx="684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072665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1">
            <a:extLst>
              <a:ext uri="{FF2B5EF4-FFF2-40B4-BE49-F238E27FC236}">
                <a16:creationId xmlns:a16="http://schemas.microsoft.com/office/drawing/2014/main" xmlns="" id="{85B89587-B458-F145-A030-F81730A2C3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6" y="0"/>
            <a:ext cx="91027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190987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BAA96517-6A71-334F-9DD0-F055D645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3C32DD58-9901-DE41-8063-4E26E5CB2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7B0BB71-F03F-7E41-8EFB-60DDC0E7A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EE6B0B7-BFA9-7E4D-BC2B-BF94EC036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92D5DDA0-C1FF-4845-99AB-B43B19F2B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11F02-FD3D-A443-9C1D-CDC1AFB2EDF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3194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  <p:sldLayoutId id="2147483679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xmlns="" id="{150981B1-886C-D943-A422-BE9E42837DA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3543300" y="6381750"/>
            <a:ext cx="2057400" cy="365125"/>
          </a:xfrm>
        </p:spPr>
        <p:txBody>
          <a:bodyPr/>
          <a:lstStyle/>
          <a:p>
            <a:fld id="{F3911F02-FD3D-A443-9C1D-CDC1AFB2EDF7}" type="slidenum">
              <a:rPr kumimoji="1" lang="zh-TW" altLang="en-US" smtClean="0"/>
              <a:pPr/>
              <a:t>0</a:t>
            </a:fld>
            <a:endParaRPr kumimoji="1" lang="zh-TW" altLang="en-US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xmlns="" id="{5C5FFF6D-5962-C855-335B-AE917AB43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" y="6350"/>
            <a:ext cx="10079998" cy="719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79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若想使用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程式碼畫出幾何圖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形，需要先匯入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turtle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模組，才可以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開始撰寫繪圖的程式碼。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657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若想使用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程式碼畫出幾何圖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形，需要先匯入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turtle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模組，才可以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開始撰寫繪圖的程式碼。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546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關於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程式語言，下列哪一項敘述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錯誤？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它是一種文字式程式語言。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它是一種通用型程式語言。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它的語句易讀、易懂。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它的應用很局限。 </a:t>
            </a:r>
            <a:endParaRPr lang="zh-TW" altLang="en-US" sz="3200" dirty="0"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293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關於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程式語言，下列哪一項敘述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錯誤？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它是一種文字式程式語言。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它是一種通用型程式語言。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它的語句易讀、易懂。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它的應用很局限。 </a:t>
            </a:r>
            <a:endParaRPr lang="zh-TW" altLang="en-US" sz="3200" dirty="0">
              <a:solidFill>
                <a:srgbClr val="C00000"/>
              </a:solidFill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172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程式語言中，關於「縮排」的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程式碼，下列哪一項敘述正確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程式碼完全不需要縮排。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可以使用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個空白字元來表示縮排。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每一行都要縮排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個空白字元。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縮排只是讓版面好看，不影響程式執行。 </a:t>
            </a:r>
            <a:endParaRPr lang="zh-TW" altLang="en-US" sz="3000" dirty="0"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197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程式語言中，關於「縮排」的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程式碼，下列哪一項敘述正確 ？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程式碼完全不需要縮排。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可以使用 </a:t>
            </a: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 </a:t>
            </a:r>
            <a:r>
              <a:rPr lang="zh-TW" altLang="en-US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個空白字元來表示縮排。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每一行都要縮排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個空白字元。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縮排只是讓版面好看，不影響程式執行。 </a:t>
            </a:r>
            <a:endParaRPr lang="zh-TW" altLang="en-US" sz="3000" dirty="0"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228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程式語言中，根據表格的變數資料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型態與變數值，下列哪一項正確？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甲、乙 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乙、丙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丙、丁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乙、丁 </a:t>
            </a:r>
            <a:endParaRPr lang="zh-TW" altLang="en-US" sz="3000" dirty="0"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xmlns="" id="{CEC84505-8763-A7A3-33A3-CE31A6B870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469" y="2814638"/>
            <a:ext cx="6970638" cy="2854642"/>
          </a:xfrm>
          <a:prstGeom prst="rect">
            <a:avLst/>
          </a:prstGeom>
        </p:spPr>
      </p:pic>
      <p:sp>
        <p:nvSpPr>
          <p:cNvPr id="6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863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在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程式語言中，根據表格的變數資料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型態與變數值，下列哪一項正確？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甲、乙  </a:t>
            </a: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(</a:t>
            </a:r>
            <a:r>
              <a:rPr lang="en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乙、丙</a:t>
            </a: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丙、丁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乙、丁 </a:t>
            </a:r>
            <a:endParaRPr lang="zh-TW" altLang="en-US" sz="3000" dirty="0"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xmlns="" id="{CEC84505-8763-A7A3-33A3-CE31A6B870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469" y="2814638"/>
            <a:ext cx="6970638" cy="2854642"/>
          </a:xfrm>
          <a:prstGeom prst="rect">
            <a:avLst/>
          </a:prstGeom>
        </p:spPr>
      </p:pic>
      <p:sp>
        <p:nvSpPr>
          <p:cNvPr id="6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2439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程式碼，程式執行輸出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結果為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10?</a:t>
            </a: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print((22 // 4) + 2)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print((7 % 3) * 5)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print((6 // 3) * 5)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print(( % 4) ** 2) </a:t>
            </a:r>
            <a:endParaRPr lang="zh-TW" altLang="en-US" sz="3000" dirty="0"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296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程式碼，程式執行輸出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結果為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10?</a:t>
            </a: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print((22 // 4) + 2)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print((7 % 3) * 5)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 print((6 // 3) * 5)</a:t>
            </a:r>
            <a:r>
              <a:rPr lang="zh-TW" altLang="en-US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print(( % 4) ** 2) </a:t>
            </a:r>
            <a:endParaRPr lang="zh-TW" altLang="en-US" sz="3000" dirty="0"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0191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程式語言從最初程式碼被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研發出來，到後續許多相關模組被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開發完成的過程中，全程由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吉多</a:t>
            </a:r>
            <a:r>
              <a:rPr lang="en-US" altLang="zh-TW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.</a:t>
            </a: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范羅蘇姆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一人獨自完成 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568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16815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根據右圖的程式碼，關於執行結果的圖形，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下列哪一項正確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</a:t>
            </a: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en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 </a:t>
            </a:r>
            <a:endParaRPr lang="zh-TW" altLang="en-US" sz="3000" dirty="0"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A06E3D76-6056-F224-0785-FD11B888F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402" y="2426300"/>
            <a:ext cx="3258276" cy="350209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xmlns="" id="{E2DED574-5B13-0A19-B5CC-97BCE1C3B9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47" y="2559505"/>
            <a:ext cx="3276600" cy="71120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xmlns="" id="{C3BC87F6-F46A-937A-7DA3-8564FF2E66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199" y="3596642"/>
            <a:ext cx="2762353" cy="929638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xmlns="" id="{C02767BE-0009-82A4-8C9A-6102061B65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310" y="4526279"/>
            <a:ext cx="2611444" cy="837633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xmlns="" id="{141158D1-14B4-69B4-72CC-CA1907B55D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90" y="5655241"/>
            <a:ext cx="2217562" cy="1069648"/>
          </a:xfrm>
          <a:prstGeom prst="rect">
            <a:avLst/>
          </a:prstGeom>
        </p:spPr>
      </p:pic>
      <p:sp>
        <p:nvSpPr>
          <p:cNvPr id="11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09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16815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5.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根據右圖的程式碼，關於執行結果的圖形，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下列哪一項正確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</a:t>
            </a: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 </a:t>
            </a: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en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(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  </a:t>
            </a:r>
            <a:endParaRPr lang="zh-TW" altLang="en-US" sz="3000" dirty="0">
              <a:sym typeface="Arial Unicode MS"/>
            </a:endParaRP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A06E3D76-6056-F224-0785-FD11B888F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402" y="2426300"/>
            <a:ext cx="3258276" cy="350209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xmlns="" id="{E2DED574-5B13-0A19-B5CC-97BCE1C3B9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47" y="2559505"/>
            <a:ext cx="3276600" cy="71120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xmlns="" id="{C3BC87F6-F46A-937A-7DA3-8564FF2E66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199" y="3596642"/>
            <a:ext cx="2762353" cy="929638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xmlns="" id="{C02767BE-0009-82A4-8C9A-6102061B65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310" y="4526279"/>
            <a:ext cx="2611444" cy="837633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xmlns="" id="{141158D1-14B4-69B4-72CC-CA1907B55D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90" y="5655241"/>
            <a:ext cx="2217562" cy="1069648"/>
          </a:xfrm>
          <a:prstGeom prst="rect">
            <a:avLst/>
          </a:prstGeom>
        </p:spPr>
      </p:pic>
      <p:sp>
        <p:nvSpPr>
          <p:cNvPr id="11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495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圓角矩形 4">
            <a:extLst>
              <a:ext uri="{FF2B5EF4-FFF2-40B4-BE49-F238E27FC236}">
                <a16:creationId xmlns:a16="http://schemas.microsoft.com/office/drawing/2014/main" xmlns="" id="{99744D99-37DC-C490-C055-39F3B09CC397}"/>
              </a:ext>
            </a:extLst>
          </p:cNvPr>
          <p:cNvSpPr/>
          <p:nvPr/>
        </p:nvSpPr>
        <p:spPr>
          <a:xfrm>
            <a:off x="601078" y="1649413"/>
            <a:ext cx="7941844" cy="40136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b="1" dirty="0">
                <a:solidFill>
                  <a:schemeClr val="tx1"/>
                </a:solidFill>
              </a:rPr>
              <a:t>       </a:t>
            </a:r>
            <a:r>
              <a:rPr lang="en-US" altLang="zh-TW" sz="3600" b="1" dirty="0">
                <a:solidFill>
                  <a:schemeClr val="tx1"/>
                </a:solidFill>
              </a:rPr>
              <a:t> </a:t>
            </a:r>
            <a:r>
              <a:rPr lang="en" altLang="zh-TW" sz="3600" b="1" dirty="0">
                <a:solidFill>
                  <a:schemeClr val="tx1"/>
                </a:solidFill>
              </a:rPr>
              <a:t>Python </a:t>
            </a:r>
            <a:r>
              <a:rPr lang="zh-TW" altLang="en-US" sz="3600" b="1" dirty="0">
                <a:solidFill>
                  <a:schemeClr val="tx1"/>
                </a:solidFill>
              </a:rPr>
              <a:t>是目前頗受重視的程式語言，而隨著資訊科技的發展，相關應用也越來越廣泛，包含資料分析、科學運算、網站開發、人工智慧和機器人控制等。請閱讀以下題目內容，判斷其內容敘述為何種應用。</a:t>
            </a:r>
          </a:p>
        </p:txBody>
      </p:sp>
      <p:sp>
        <p:nvSpPr>
          <p:cNvPr id="6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471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43583"/>
            <a:ext cx="8743679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因為新冠肺炎的疫情嚴峻，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拜特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常常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訂購外送，但又不想面對面跟外送員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取餐，於是使用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製作一臺無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線電動車，以便讓外送員把餐點放到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車上，再遙控讓車子回到他身邊，請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問這個情況屬於下列哪一種應用方式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資料分析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網站開發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人工智慧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機器人控制 </a:t>
            </a: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83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43583"/>
            <a:ext cx="8743679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靜琳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老師為了實施線上教學，使用 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架設了一個線上教學網頁，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請問這個情況屬於下列哪一種應用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方式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科學運算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資料分析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網站開發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人工智慧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336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43583"/>
            <a:ext cx="8743679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筱菁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是家中獨生女，因為她的父母長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期忙於工作，又擔心她一個人在家太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過孤單，於是使用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創造一個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可以聊天的機器人，請問這個情況屬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於下列哪一種應用方式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資料分析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網站開發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人工智慧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科學運算 </a:t>
            </a: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693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1" y="1643583"/>
            <a:ext cx="8743679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有位物理學家做了一個很複雜的實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驗，獲得大量的實驗數據後，他使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用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來整理實驗數據，請問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這個情況屬於下列哪一種應用方式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機器人控制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B)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資料分析 </a:t>
            </a: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	     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C)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網站開發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(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D)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人工智慧 </a:t>
            </a: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素養題</a:t>
            </a: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959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00160" y="1201623"/>
            <a:ext cx="8743679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8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程式執行後，讓使用者輸入購買冊數後，計算購買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8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需付的金額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每冊售價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 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元，購買 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6 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冊以上則打九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8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折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。請參考右方的 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Scratch 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積木，將未完成的 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8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程式碼，填上最合適的選項代碼。 </a:t>
            </a: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配合題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790006A9-2261-A43C-E2F8-77E0E2009C29}"/>
              </a:ext>
            </a:extLst>
          </p:cNvPr>
          <p:cNvSpPr/>
          <p:nvPr/>
        </p:nvSpPr>
        <p:spPr>
          <a:xfrm>
            <a:off x="6934200" y="4892040"/>
            <a:ext cx="2209800" cy="1965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xmlns="" id="{5051670F-B34F-6B0E-B2D8-985F37A81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679" y="2907725"/>
            <a:ext cx="3167878" cy="3968629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xmlns="" id="{A40FC8C4-C444-F70C-66F9-185A3EFF54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78" y="3329940"/>
            <a:ext cx="5011921" cy="2657182"/>
          </a:xfrm>
          <a:prstGeom prst="rect">
            <a:avLst/>
          </a:prstGeom>
        </p:spPr>
      </p:pic>
      <p:sp>
        <p:nvSpPr>
          <p:cNvPr id="9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51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847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配合題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790006A9-2261-A43C-E2F8-77E0E2009C29}"/>
              </a:ext>
            </a:extLst>
          </p:cNvPr>
          <p:cNvSpPr/>
          <p:nvPr/>
        </p:nvSpPr>
        <p:spPr>
          <a:xfrm>
            <a:off x="6934200" y="4892040"/>
            <a:ext cx="2209800" cy="1965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4F86AEC3-7EE8-E88F-95A0-638A4A011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91" y="2224694"/>
            <a:ext cx="8756017" cy="3627813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DE68DA47-7EC2-E9FD-5985-16B70B0BA3F0}"/>
              </a:ext>
            </a:extLst>
          </p:cNvPr>
          <p:cNvSpPr txBox="1"/>
          <p:nvPr/>
        </p:nvSpPr>
        <p:spPr>
          <a:xfrm>
            <a:off x="384810" y="1399590"/>
            <a:ext cx="45796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TW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</a:t>
            </a:r>
            <a:endParaRPr lang="zh-TW" altLang="en-US" sz="3200" dirty="0">
              <a:solidFill>
                <a:srgbClr val="00B050"/>
              </a:solidFill>
            </a:endParaRPr>
          </a:p>
        </p:txBody>
      </p:sp>
      <p:sp>
        <p:nvSpPr>
          <p:cNvPr id="8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51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535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790006A9-2261-A43C-E2F8-77E0E2009C29}"/>
              </a:ext>
            </a:extLst>
          </p:cNvPr>
          <p:cNvSpPr/>
          <p:nvPr/>
        </p:nvSpPr>
        <p:spPr>
          <a:xfrm>
            <a:off x="6934200" y="4892040"/>
            <a:ext cx="2209800" cy="1965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FDC1C090-B4A1-A79B-6FD8-52030EC317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702" y="1965961"/>
            <a:ext cx="2522302" cy="4754880"/>
          </a:xfrm>
          <a:prstGeom prst="rect">
            <a:avLst/>
          </a:prstGeom>
        </p:spPr>
      </p:pic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00160" y="1201623"/>
            <a:ext cx="8743679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8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程式執行後，讓使用者畫出一個逐漸擴散的方形。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8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請參考右方的 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Scratch 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積木，將未完成的 </a:t>
            </a:r>
            <a:r>
              <a:rPr lang="en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</a:p>
          <a:p>
            <a:pPr marL="179387" indent="-358775">
              <a:lnSpc>
                <a:spcPct val="8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程式碼，填上最合適的選項代碼。 </a:t>
            </a: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配合題</a:t>
            </a: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xmlns="" id="{3B0C4A18-89E3-C571-316A-BAFF6491A9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02" y="3180624"/>
            <a:ext cx="5394219" cy="2686776"/>
          </a:xfrm>
          <a:prstGeom prst="rect">
            <a:avLst/>
          </a:prstGeom>
        </p:spPr>
      </p:pic>
      <p:sp>
        <p:nvSpPr>
          <p:cNvPr id="8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52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511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程式語言從最初程式碼被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研發出來，到後續許多相關模組被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開發完成的過程中，全程由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吉多</a:t>
            </a:r>
            <a:r>
              <a:rPr lang="en-US" altLang="zh-TW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.</a:t>
            </a: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</a:t>
            </a:r>
            <a:r>
              <a:rPr lang="zh-TW" altLang="en-US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范羅蘇姆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一人獨自完成 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173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963E2E04-909A-2075-D460-9FD54FDA60C1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配合題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790006A9-2261-A43C-E2F8-77E0E2009C29}"/>
              </a:ext>
            </a:extLst>
          </p:cNvPr>
          <p:cNvSpPr/>
          <p:nvPr/>
        </p:nvSpPr>
        <p:spPr>
          <a:xfrm>
            <a:off x="6918960" y="4892040"/>
            <a:ext cx="2209800" cy="1965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DE68DA47-7EC2-E9FD-5985-16B70B0BA3F0}"/>
              </a:ext>
            </a:extLst>
          </p:cNvPr>
          <p:cNvSpPr txBox="1"/>
          <p:nvPr/>
        </p:nvSpPr>
        <p:spPr>
          <a:xfrm>
            <a:off x="384810" y="1399590"/>
            <a:ext cx="45796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TW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solidFill>
                  <a:srgbClr val="00B05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</a:t>
            </a:r>
            <a:endParaRPr lang="zh-TW" altLang="en-US" sz="3200" dirty="0">
              <a:solidFill>
                <a:srgbClr val="00B050"/>
              </a:solidFill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xmlns="" id="{878B9C57-23E0-BEE5-BC21-51537D4EE9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73" y="2332939"/>
            <a:ext cx="8780475" cy="3434715"/>
          </a:xfrm>
          <a:prstGeom prst="rect">
            <a:avLst/>
          </a:prstGeom>
        </p:spPr>
      </p:pic>
      <p:sp>
        <p:nvSpPr>
          <p:cNvPr id="7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52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485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152400" y="1115378"/>
            <a:ext cx="857051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程式執行後，讓使用者輸入華氏溫度，將華氏溫度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轉換為攝氏溫度，關係式為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「攝氏溫度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=(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華氏溫度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-32)× 5/9 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」。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dirty="0">
                <a:sym typeface="Arial Unicode MS"/>
              </a:rPr>
              <a:t>請參考下方的 </a:t>
            </a:r>
            <a:r>
              <a:rPr lang="en" altLang="zh-TW" dirty="0">
                <a:sym typeface="Arial Unicode MS"/>
              </a:rPr>
              <a:t>Scratch </a:t>
            </a:r>
            <a:r>
              <a:rPr lang="zh-TW" altLang="en-US" dirty="0">
                <a:sym typeface="Arial Unicode MS"/>
              </a:rPr>
              <a:t>積木，依照程式流程，完成 </a:t>
            </a:r>
            <a:r>
              <a:rPr lang="en" altLang="zh-TW" dirty="0">
                <a:sym typeface="Arial Unicode MS"/>
              </a:rPr>
              <a:t>Python </a:t>
            </a:r>
            <a:r>
              <a:rPr lang="zh-TW" altLang="en-US" dirty="0">
                <a:sym typeface="Arial Unicode MS"/>
              </a:rPr>
              <a:t>程式碼。 </a:t>
            </a: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FC0A7C0F-AE26-5265-2355-DAED19889DBB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實作題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9F9FD480-EDB7-1DCE-B40C-ED9750E51FD1}"/>
              </a:ext>
            </a:extLst>
          </p:cNvPr>
          <p:cNvSpPr/>
          <p:nvPr/>
        </p:nvSpPr>
        <p:spPr>
          <a:xfrm>
            <a:off x="6918960" y="4892040"/>
            <a:ext cx="2209800" cy="1965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xmlns="" id="{EB4D562C-6F31-583C-6646-35557EFA26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629" y="3429000"/>
            <a:ext cx="5134651" cy="3017520"/>
          </a:xfrm>
          <a:prstGeom prst="rect">
            <a:avLst/>
          </a:prstGeom>
        </p:spPr>
      </p:pic>
      <p:sp>
        <p:nvSpPr>
          <p:cNvPr id="7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13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9F9FD480-EDB7-1DCE-B40C-ED9750E51FD1}"/>
              </a:ext>
            </a:extLst>
          </p:cNvPr>
          <p:cNvSpPr/>
          <p:nvPr/>
        </p:nvSpPr>
        <p:spPr>
          <a:xfrm>
            <a:off x="6918960" y="4892040"/>
            <a:ext cx="2209800" cy="1965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152400" y="1115378"/>
            <a:ext cx="857051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問題分析</a:t>
            </a:r>
            <a:endParaRPr lang="en-US" altLang="zh-TW" sz="30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1.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如何讓使用者可以輸入欲轉換的華氏溫度，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並且為浮點數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 </a:t>
            </a: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如何設定溫度轉換的關係式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 </a:t>
            </a: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如何呈現轉換後的攝氏溫度結果</a:t>
            </a:r>
            <a:r>
              <a:rPr lang="en-US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? </a:t>
            </a: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0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撰寫程式 </a:t>
            </a:r>
          </a:p>
          <a:p>
            <a:pPr marL="0" indent="0">
              <a:buNone/>
            </a:pPr>
            <a:r>
              <a:rPr lang="zh-TW" altLang="en-US" sz="3000" b="1" kern="0" dirty="0">
                <a:solidFill>
                  <a:srgbClr val="FF00FF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lang="en-US" altLang="zh-TW" sz="3000" b="1" kern="0" dirty="0" err="1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temp_F</a:t>
            </a:r>
            <a:r>
              <a:rPr lang="en-US" altLang="zh-TW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= float(input('</a:t>
            </a:r>
            <a:r>
              <a:rPr lang="zh-TW" altLang="zh-TW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請輸入華氏溫度</a:t>
            </a:r>
            <a:r>
              <a:rPr lang="en-US" altLang="zh-TW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:</a:t>
            </a:r>
            <a:r>
              <a:rPr lang="en-US" altLang="zh-TW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')) </a:t>
            </a:r>
            <a:r>
              <a:rPr lang="en-US" altLang="zh-TW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 </a:t>
            </a:r>
            <a:endParaRPr lang="zh-TW" altLang="zh-TW" sz="3000" b="1" kern="100" dirty="0">
              <a:solidFill>
                <a:srgbClr val="C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lang="en-US" altLang="zh-TW" sz="3000" b="1" kern="0" dirty="0" err="1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temp_C</a:t>
            </a:r>
            <a:r>
              <a:rPr lang="en-US" altLang="zh-TW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= (</a:t>
            </a:r>
            <a:r>
              <a:rPr lang="en-US" altLang="zh-TW" sz="3000" b="1" kern="0" dirty="0" err="1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temp_F</a:t>
            </a:r>
            <a:r>
              <a:rPr lang="en-US" altLang="zh-TW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- 32) * 5 / 9 </a:t>
            </a:r>
          </a:p>
          <a:p>
            <a:pPr marL="0" indent="0">
              <a:buNone/>
            </a:pPr>
            <a:r>
              <a:rPr lang="zh-TW" altLang="en-US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lang="en-US" altLang="zh-TW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print('</a:t>
            </a:r>
            <a:r>
              <a:rPr lang="zh-TW" altLang="zh-TW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攝氏溫度是</a:t>
            </a:r>
            <a:r>
              <a:rPr lang="en-US" altLang="zh-TW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',</a:t>
            </a:r>
            <a:r>
              <a:rPr lang="en-US" altLang="zh-TW" sz="3000" b="1" kern="0" dirty="0" err="1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temp_C</a:t>
            </a:r>
            <a:r>
              <a:rPr lang="en-US" altLang="zh-TW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sz="30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 </a:t>
            </a:r>
            <a:endParaRPr lang="zh-TW" altLang="zh-TW" sz="3000" b="1" kern="100" dirty="0">
              <a:solidFill>
                <a:srgbClr val="C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FC0A7C0F-AE26-5265-2355-DAED19889DBB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實作題</a:t>
            </a:r>
          </a:p>
        </p:txBody>
      </p:sp>
      <p:sp>
        <p:nvSpPr>
          <p:cNvPr id="6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0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9F9FD480-EDB7-1DCE-B40C-ED9750E51FD1}"/>
              </a:ext>
            </a:extLst>
          </p:cNvPr>
          <p:cNvSpPr/>
          <p:nvPr/>
        </p:nvSpPr>
        <p:spPr>
          <a:xfrm>
            <a:off x="6918960" y="4892040"/>
            <a:ext cx="2209800" cy="1965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152400" y="1115378"/>
            <a:ext cx="857051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有一個 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Scratch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程式碼如下，讓小貓在原地畫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出特定圖形並旋轉繞成一圈，但程式碼遺失了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部分內容。請觀察右圖的程式畫面，</a:t>
            </a:r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回答下列問題及完成遺失的 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Scratch</a:t>
            </a: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程式碼，並撰寫</a:t>
            </a:r>
            <a:r>
              <a:rPr lang="en" altLang="zh-TW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程式碼。 </a:t>
            </a: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FC0A7C0F-AE26-5265-2355-DAED19889DBB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討論題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xmlns="" id="{37D14BB6-5A9F-F6C9-7C97-09320122D6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760" y="2210663"/>
            <a:ext cx="1793240" cy="434152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9AB0AA6A-03F9-FA6D-9A18-C0998E75F7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092" y="3775710"/>
            <a:ext cx="3222604" cy="2472690"/>
          </a:xfrm>
          <a:prstGeom prst="rect">
            <a:avLst/>
          </a:prstGeom>
        </p:spPr>
      </p:pic>
      <p:sp>
        <p:nvSpPr>
          <p:cNvPr id="8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653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9F9FD480-EDB7-1DCE-B40C-ED9750E51FD1}"/>
              </a:ext>
            </a:extLst>
          </p:cNvPr>
          <p:cNvSpPr/>
          <p:nvPr/>
        </p:nvSpPr>
        <p:spPr>
          <a:xfrm>
            <a:off x="6918960" y="4892040"/>
            <a:ext cx="2209800" cy="1965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86744" y="1587272"/>
            <a:ext cx="857051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1.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小貓畫的是哪一種特定圖形 ？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□三角形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□正方形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　　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□六邊形</a:t>
            </a:r>
            <a:endParaRPr lang="en-US" altLang="zh-TW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FC0A7C0F-AE26-5265-2355-DAED19889DBB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討論題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E702A83C-A084-2BCD-97B2-717ABC18E8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395" y="3847827"/>
            <a:ext cx="3222604" cy="247269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xmlns="" id="{169B09EE-BB94-B412-35D6-B72A1BC44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148" y="2225903"/>
            <a:ext cx="1793240" cy="4341528"/>
          </a:xfrm>
          <a:prstGeom prst="rect">
            <a:avLst/>
          </a:prstGeom>
        </p:spPr>
      </p:pic>
      <p:sp>
        <p:nvSpPr>
          <p:cNvPr id="8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295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9F9FD480-EDB7-1DCE-B40C-ED9750E51FD1}"/>
              </a:ext>
            </a:extLst>
          </p:cNvPr>
          <p:cNvSpPr/>
          <p:nvPr/>
        </p:nvSpPr>
        <p:spPr>
          <a:xfrm>
            <a:off x="6918960" y="4892040"/>
            <a:ext cx="2209800" cy="1965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286744" y="1074965"/>
            <a:ext cx="857051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特定圖形的大小可以調整，我們這組想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將邊長設為</a:t>
            </a:r>
            <a:r>
              <a:rPr lang="zh-TW" altLang="en-US" sz="32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80</a:t>
            </a:r>
            <a:r>
              <a:rPr lang="zh-TW" altLang="en-US" sz="32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點。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小貓每畫出一個特定圖形就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右轉</a:t>
            </a:r>
            <a:r>
              <a:rPr lang="zh-TW" altLang="en-US" sz="32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en-US" altLang="zh-TW" sz="32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30</a:t>
            </a:r>
            <a:r>
              <a:rPr lang="zh-TW" altLang="en-US" sz="3200" b="1" u="sng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度。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承上題，請填入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A∼E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的數值。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2" name="報 告 大 綱">
            <a:extLst>
              <a:ext uri="{FF2B5EF4-FFF2-40B4-BE49-F238E27FC236}">
                <a16:creationId xmlns:a16="http://schemas.microsoft.com/office/drawing/2014/main" xmlns="" id="{FC0A7C0F-AE26-5265-2355-DAED19889DBB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討論題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AD7A4225-5403-4B1F-C1CF-AEBEA9651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765" y="3845871"/>
            <a:ext cx="3074690" cy="2849713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xmlns="" id="{C851DF87-1A9B-5995-0531-ABE910B65C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372" y="1965960"/>
            <a:ext cx="1974067" cy="4779320"/>
          </a:xfrm>
          <a:prstGeom prst="rect">
            <a:avLst/>
          </a:prstGeom>
        </p:spPr>
      </p:pic>
      <p:sp>
        <p:nvSpPr>
          <p:cNvPr id="8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704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9F9FD480-EDB7-1DCE-B40C-ED9750E51FD1}"/>
              </a:ext>
            </a:extLst>
          </p:cNvPr>
          <p:cNvSpPr/>
          <p:nvPr/>
        </p:nvSpPr>
        <p:spPr>
          <a:xfrm>
            <a:off x="6918960" y="4892040"/>
            <a:ext cx="2209800" cy="1965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152400" y="1115378"/>
            <a:ext cx="8570511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altLang="zh-TW" sz="30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6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撰寫程式 </a:t>
            </a:r>
          </a:p>
          <a:p>
            <a:pPr marL="0" indent="0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0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sym typeface="Arial Unicode MS"/>
            </a:endParaRPr>
          </a:p>
          <a:p>
            <a:pPr marL="179387" indent="-358775"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spcBef>
                <a:spcPts val="800"/>
              </a:spcBef>
              <a:buSzTx/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zh-TW" alt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</p:txBody>
      </p:sp>
      <p:sp>
        <p:nvSpPr>
          <p:cNvPr id="4" name="報 告 大 綱">
            <a:extLst>
              <a:ext uri="{FF2B5EF4-FFF2-40B4-BE49-F238E27FC236}">
                <a16:creationId xmlns:a16="http://schemas.microsoft.com/office/drawing/2014/main" xmlns="" id="{70236A0F-3E5D-001A-9C9D-F1BCE96DC893}"/>
              </a:ext>
            </a:extLst>
          </p:cNvPr>
          <p:cNvSpPr txBox="1">
            <a:spLocks/>
          </p:cNvSpPr>
          <p:nvPr/>
        </p:nvSpPr>
        <p:spPr>
          <a:xfrm>
            <a:off x="1897360" y="6383"/>
            <a:ext cx="2674640" cy="98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3">
                    <a:lumOff val="44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討論題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xmlns="" id="{FD68069C-6A11-0976-200D-0251D9429D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" y="2262501"/>
            <a:ext cx="8976360" cy="3173962"/>
          </a:xfrm>
          <a:prstGeom prst="rect">
            <a:avLst/>
          </a:prstGeom>
        </p:spPr>
      </p:pic>
      <p:sp>
        <p:nvSpPr>
          <p:cNvPr id="7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065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在撰寫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程式時，只要配合不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同套件，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就能支援不同的應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用，進而解決問題 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677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2.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在撰寫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程式時，只要配合不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同套件，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就能支援不同的應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用，進而解決問題 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451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中輸出資料的函式是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output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237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X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3.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Python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中輸出資料的函式是</a:t>
            </a:r>
            <a:endParaRPr lang="en-US" altLang="zh-TW" sz="32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Arial Unicode MS"/>
              <a:sym typeface="Arial Unicode MS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           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output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609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 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 </a:t>
            </a:r>
            <a:r>
              <a:rPr lang="zh-TW" altLang="zh-TW" sz="3200" b="1" kern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保留字是文字式程式語言中，已經具</a:t>
            </a:r>
            <a:endParaRPr lang="en-US" altLang="zh-TW" sz="3200" b="1" kern="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新細明體" panose="02020500000000000000" pitchFamily="18" charset="-120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              </a:t>
            </a:r>
            <a:r>
              <a:rPr lang="zh-TW" altLang="zh-TW" sz="3200" b="1" kern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有特定意義的英文單字，不可用來作</a:t>
            </a:r>
            <a:r>
              <a:rPr lang="en-US" altLang="zh-TW" sz="3200" b="1" kern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/>
            </a:r>
            <a:br>
              <a:rPr lang="en-US" altLang="zh-TW" sz="3200" b="1" kern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</a:br>
            <a:r>
              <a:rPr lang="en-US" altLang="zh-TW" sz="3200" b="1" kern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            </a:t>
            </a:r>
            <a:r>
              <a:rPr lang="zh-TW" altLang="zh-TW" sz="3200" b="1" kern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為使用者自訂的變數名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稱 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150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◎ 電腦輔助學習趨勢…"/>
          <p:cNvSpPr txBox="1">
            <a:spLocks noGrp="1"/>
          </p:cNvSpPr>
          <p:nvPr>
            <p:ph type="body" sz="half" idx="4294967295"/>
          </p:nvPr>
        </p:nvSpPr>
        <p:spPr>
          <a:xfrm>
            <a:off x="400322" y="1686310"/>
            <a:ext cx="8343356" cy="41957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( </a:t>
            </a:r>
            <a:r>
              <a:rPr lang="en-US" altLang="zh-TW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O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)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4. </a:t>
            </a:r>
            <a:r>
              <a:rPr lang="zh-TW" altLang="zh-TW" sz="3200" b="1" kern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保留字是文字式程式語言中，已經具</a:t>
            </a:r>
            <a:endParaRPr lang="en-US" altLang="zh-TW" sz="3200" b="1" kern="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新細明體" panose="02020500000000000000" pitchFamily="18" charset="-120"/>
            </a:endParaRPr>
          </a:p>
          <a:p>
            <a:pPr marL="179387" indent="-358775">
              <a:lnSpc>
                <a:spcPct val="120000"/>
              </a:lnSpc>
              <a:spcBef>
                <a:spcPts val="800"/>
              </a:spcBef>
              <a:buNone/>
              <a:defRPr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altLang="zh-TW" sz="3200" b="1" kern="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              </a:t>
            </a:r>
            <a:r>
              <a:rPr lang="zh-TW" altLang="zh-TW" sz="3200" b="1" kern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有特定意義的英文單字，不可用來作</a:t>
            </a:r>
            <a:r>
              <a:rPr lang="en-US" altLang="zh-TW" sz="3200" b="1" kern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/>
            </a:r>
            <a:br>
              <a:rPr lang="en-US" altLang="zh-TW" sz="3200" b="1" kern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</a:br>
            <a:r>
              <a:rPr lang="en-US" altLang="zh-TW" sz="3200" b="1" kern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            </a:t>
            </a:r>
            <a:r>
              <a:rPr lang="zh-TW" altLang="zh-TW" sz="3200" b="1" kern="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新細明體" panose="02020500000000000000" pitchFamily="18" charset="-120"/>
              </a:rPr>
              <a:t>為使用者自訂的變數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Arial Unicode MS"/>
                <a:sym typeface="Arial Unicode MS"/>
              </a:rPr>
              <a:t>名稱 。 </a:t>
            </a:r>
          </a:p>
        </p:txBody>
      </p:sp>
      <p:sp>
        <p:nvSpPr>
          <p:cNvPr id="61" name="報 告 大 綱"/>
          <p:cNvSpPr txBox="1">
            <a:spLocks noGrp="1"/>
          </p:cNvSpPr>
          <p:nvPr>
            <p:ph type="title" idx="4294967295"/>
          </p:nvPr>
        </p:nvSpPr>
        <p:spPr>
          <a:xfrm>
            <a:off x="1897360" y="6383"/>
            <a:ext cx="5437332" cy="9836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 b="1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r>
              <a:rPr lang="zh-TW" altLang="en-US" sz="4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是非題</a:t>
            </a:r>
            <a:endParaRPr lang="zh-TW" altLang="en-US" sz="44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版面配置區 7"/>
          <p:cNvSpPr txBox="1">
            <a:spLocks/>
          </p:cNvSpPr>
          <p:nvPr/>
        </p:nvSpPr>
        <p:spPr bwMode="auto">
          <a:xfrm>
            <a:off x="7967604" y="150087"/>
            <a:ext cx="719512" cy="3146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133" tIns="50566" rIns="101133" bIns="50566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defTabSz="1011238" rtl="0" eaLnBrk="1" fontAlgn="base" hangingPunct="1">
              <a:spcBef>
                <a:spcPct val="0"/>
              </a:spcBef>
              <a:spcAft>
                <a:spcPct val="0"/>
              </a:spcAft>
              <a:defRPr kumimoji="1" sz="1400" kern="1200" baseline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000" kern="1200" baseline="-25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275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5607</TotalTime>
  <Words>1336</Words>
  <Application>Microsoft Office PowerPoint</Application>
  <PresentationFormat>如螢幕大小 (4:3)</PresentationFormat>
  <Paragraphs>247</Paragraphs>
  <Slides>36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36</vt:i4>
      </vt:variant>
    </vt:vector>
  </HeadingPairs>
  <TitlesOfParts>
    <vt:vector size="45" baseType="lpstr">
      <vt:lpstr>Arial Unicode MS</vt:lpstr>
      <vt:lpstr>Helvetica Neue</vt:lpstr>
      <vt:lpstr>微軟正黑體</vt:lpstr>
      <vt:lpstr>微軟正黑體</vt:lpstr>
      <vt:lpstr>新細明體</vt:lpstr>
      <vt:lpstr>Arial</vt:lpstr>
      <vt:lpstr>Garamond</vt:lpstr>
      <vt:lpstr>Times New Roman</vt:lpstr>
      <vt:lpstr>自訂設計</vt:lpstr>
      <vt:lpstr>PowerPoint 簡報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是非題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選擇題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陳又維</cp:lastModifiedBy>
  <cp:revision>284</cp:revision>
  <cp:lastPrinted>2020-12-09T06:19:55Z</cp:lastPrinted>
  <dcterms:modified xsi:type="dcterms:W3CDTF">2023-06-16T01:34:06Z</dcterms:modified>
</cp:coreProperties>
</file>