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536" r:id="rId3"/>
    <p:sldId id="567" r:id="rId4"/>
    <p:sldId id="678" r:id="rId5"/>
    <p:sldId id="565" r:id="rId6"/>
    <p:sldId id="679" r:id="rId7"/>
    <p:sldId id="680" r:id="rId8"/>
    <p:sldId id="681" r:id="rId9"/>
    <p:sldId id="639" r:id="rId10"/>
    <p:sldId id="682" r:id="rId11"/>
    <p:sldId id="683" r:id="rId12"/>
    <p:sldId id="684" r:id="rId13"/>
    <p:sldId id="685" r:id="rId14"/>
    <p:sldId id="686" r:id="rId15"/>
    <p:sldId id="687" r:id="rId16"/>
    <p:sldId id="690" r:id="rId17"/>
    <p:sldId id="689" r:id="rId18"/>
    <p:sldId id="691" r:id="rId19"/>
    <p:sldId id="692" r:id="rId20"/>
    <p:sldId id="693" r:id="rId21"/>
    <p:sldId id="660" r:id="rId22"/>
    <p:sldId id="676" r:id="rId23"/>
    <p:sldId id="675" r:id="rId24"/>
    <p:sldId id="677" r:id="rId25"/>
    <p:sldId id="694" r:id="rId26"/>
    <p:sldId id="369" r:id="rId27"/>
  </p:sldIdLst>
  <p:sldSz cx="10080625" cy="72009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D00"/>
    <a:srgbClr val="E9B117"/>
    <a:srgbClr val="FABE18"/>
    <a:srgbClr val="BBE0E3"/>
    <a:srgbClr val="00B0DE"/>
    <a:srgbClr val="D8E7D5"/>
    <a:srgbClr val="000000"/>
    <a:srgbClr val="E36082"/>
    <a:srgbClr val="DE5827"/>
    <a:srgbClr val="C35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3" autoAdjust="0"/>
    <p:restoredTop sz="92115" autoAdjust="0"/>
  </p:normalViewPr>
  <p:slideViewPr>
    <p:cSldViewPr>
      <p:cViewPr varScale="1">
        <p:scale>
          <a:sx n="64" d="100"/>
          <a:sy n="64" d="100"/>
        </p:scale>
        <p:origin x="1470" y="78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-123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DA2BD76C-B549-E347-A457-DA391B2F8B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5251F058-9AD8-FA47-90AD-BA4A8AF266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11525EB-E880-6449-85F6-AB61B7005C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8350"/>
            <a:ext cx="5372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="" xmlns:a16="http://schemas.microsoft.com/office/drawing/2014/main" id="{83760CE9-4465-4548-AFC8-435A6DE61E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="" xmlns:a16="http://schemas.microsoft.com/office/drawing/2014/main" id="{2798D06E-44D8-5C43-B2CB-EE2FFD2FE7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>
            <a:extLst>
              <a:ext uri="{FF2B5EF4-FFF2-40B4-BE49-F238E27FC236}">
                <a16:creationId xmlns="" xmlns:a16="http://schemas.microsoft.com/office/drawing/2014/main" id="{C806492E-26F4-644C-B756-A876D3082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/>
            </a:lvl1pPr>
          </a:lstStyle>
          <a:p>
            <a:pPr>
              <a:defRPr/>
            </a:pPr>
            <a:fld id="{120F3185-A2E3-104D-AB43-FF4C91FFD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3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影像版面配置區 1">
            <a:extLst>
              <a:ext uri="{FF2B5EF4-FFF2-40B4-BE49-F238E27FC236}">
                <a16:creationId xmlns="" xmlns:a16="http://schemas.microsoft.com/office/drawing/2014/main" id="{7D16A659-0775-DA4F-8465-6FE4E3EB3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備忘稿版面配置區 2">
            <a:extLst>
              <a:ext uri="{FF2B5EF4-FFF2-40B4-BE49-F238E27FC236}">
                <a16:creationId xmlns="" xmlns:a16="http://schemas.microsoft.com/office/drawing/2014/main" id="{75F6E31D-F427-BE45-A794-E99EA4D6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投影片編號版面配置區 3">
            <a:extLst>
              <a:ext uri="{FF2B5EF4-FFF2-40B4-BE49-F238E27FC236}">
                <a16:creationId xmlns="" xmlns:a16="http://schemas.microsoft.com/office/drawing/2014/main" id="{270D0EB5-82CB-594A-B6B1-3AFC0E550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9CF47D-2B6F-BD4A-B740-8901C1183629}" type="slidenum">
              <a:rPr lang="en-US" altLang="zh-TW" sz="1300" baseline="0" smtClean="0"/>
              <a:pPr/>
              <a:t>1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217175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76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035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66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441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80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751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124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58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7396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3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影像版面配置區 1">
            <a:extLst>
              <a:ext uri="{FF2B5EF4-FFF2-40B4-BE49-F238E27FC236}">
                <a16:creationId xmlns="" xmlns:a16="http://schemas.microsoft.com/office/drawing/2014/main" id="{B682CB67-661D-D44D-8090-FAF7EDB3A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>
            <a:extLst>
              <a:ext uri="{FF2B5EF4-FFF2-40B4-BE49-F238E27FC236}">
                <a16:creationId xmlns="" xmlns:a16="http://schemas.microsoft.com/office/drawing/2014/main" id="{7D303AB8-8FB3-3543-B3BD-C6A6E1D3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387" name="投影片編號版面配置區 3">
            <a:extLst>
              <a:ext uri="{FF2B5EF4-FFF2-40B4-BE49-F238E27FC236}">
                <a16:creationId xmlns="" xmlns:a16="http://schemas.microsoft.com/office/drawing/2014/main" id="{BB52A778-BF84-4547-A245-56A66212E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6EB913-4129-8E44-B07E-50CB6CBEE1B7}" type="slidenum">
              <a:rPr lang="en-US" altLang="zh-TW" sz="1300" baseline="0" smtClean="0"/>
              <a:pPr/>
              <a:t>2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248802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961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816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32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6952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556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85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60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45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58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70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28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85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55D5E4-20D9-C64F-B01A-C41F72C3D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042F3B-B387-D545-83B6-9E1BD52DA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D15E35-9F95-D14D-B4DA-469DD7CCF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CE8-B13F-0E47-85E3-B4E506F14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75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5768F0B-14E7-9849-BEB7-F2D1CA847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5DB11B-10EA-D64E-ABAC-428915646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5787B5-6DC3-5141-88A0-01517F9B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F01E-01EF-0847-9B8E-37F74DC38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0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287338"/>
            <a:ext cx="2266950" cy="61452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825" y="287338"/>
            <a:ext cx="6653213" cy="61452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7B6FBCC-C200-D546-BB3F-9B29602A7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1C6355F-5C64-EA47-A021-A7A8D924F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19CDF8-402C-484A-99A0-94E3B0608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583E-0940-964E-9F29-F0F994C78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96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="" xmlns:a16="http://schemas.microsoft.com/office/drawing/2014/main" id="{3305EB14-B520-BC43-A7C2-B683974D9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" y="0"/>
            <a:ext cx="10035191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421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="" xmlns:a16="http://schemas.microsoft.com/office/drawing/2014/main" id="{3305EB14-B520-BC43-A7C2-B683974D9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" y="0"/>
            <a:ext cx="10035191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483975" y="1280105"/>
            <a:ext cx="5892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kern="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本章已經全部學習完畢，</a:t>
            </a:r>
            <a:endParaRPr kumimoji="0" lang="en-US" altLang="zh-TW" sz="2400" kern="0" baseline="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kern="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點擊速測派按鈕，練習 </a:t>
            </a:r>
            <a:r>
              <a:rPr kumimoji="0" lang="en-US" altLang="zh-TW" sz="2400" kern="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</a:t>
            </a:r>
            <a:r>
              <a:rPr kumimoji="0" lang="zh-TW" altLang="en-US" sz="2400" kern="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道精選題目</a:t>
            </a:r>
            <a:r>
              <a:rPr kumimoji="0" lang="zh-TW" altLang="en-US" sz="2400" kern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！</a:t>
            </a:r>
          </a:p>
        </p:txBody>
      </p:sp>
      <p:sp>
        <p:nvSpPr>
          <p:cNvPr id="9" name="Rectangle 44"/>
          <p:cNvSpPr>
            <a:spLocks noChangeArrowheads="1"/>
          </p:cNvSpPr>
          <p:nvPr userDrawn="1"/>
        </p:nvSpPr>
        <p:spPr bwMode="auto">
          <a:xfrm>
            <a:off x="503808" y="216074"/>
            <a:ext cx="658027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l"/>
            <a:r>
              <a:rPr lang="zh-TW" altLang="en-US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 </a:t>
            </a:r>
            <a:r>
              <a:rPr lang="en-US" altLang="zh-TW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章 從 </a:t>
            </a:r>
            <a:r>
              <a:rPr lang="en-US" altLang="zh-TW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Scratch </a:t>
            </a:r>
            <a:r>
              <a:rPr lang="zh-TW" altLang="en-US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sz="3200" b="1" kern="0" baseline="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endParaRPr lang="zh-TW" altLang="en-US" sz="3200" b="1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6528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8C7520-85B1-274A-A871-0CFBE5EB0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CA54527-0F76-9F4A-ABF1-4AEF6096F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7D3BCA-0739-5846-AC39-6249CB321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23E6-2A19-664E-8822-CC8B9AD4A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66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10979A9-D4D0-8B47-B0B7-825813E7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50F6B4-ACB9-774E-9E20-630315F3C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9921F1-7FDE-6041-A941-2FE6FFAD2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CEBA-F2B5-734D-B37E-944A311BA1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9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3D7229-D44E-2242-92B8-875E49587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D1FE0C-CC7A-E746-B6C3-54406D8C8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DA347D-E6E6-7A42-AB5C-372EDDE6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3266-E5AE-9F4B-B967-5542C0329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9B9F994-E396-1240-A352-2FA2A41EC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AFBCD39-2BA3-7D4F-AABA-E0A522E92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3DB1AC0-EC55-5D47-B997-A012E0275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20D0-C399-0247-9BC3-FECB34839E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8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3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5A123E-2550-0841-A51C-EF76F3C3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E9721A-91E0-3143-B8D5-A26B62270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F31A8D-BB5D-6844-BBEE-EDFE65379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D552-AA16-5C48-ACB5-120610EDE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5FFCAF-07E7-1F42-9FE7-34212A987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5487D2-4E8F-454A-AE62-D1CBA1C3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14EACBF-3FDE-EA44-8AB2-95EFA995B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51C3-8186-8243-B6E0-1C52DBA68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6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5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CFCD4EC-424E-8947-B752-6F01E273C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7338"/>
            <a:ext cx="90725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8D2A1E1-7AD4-D643-8B76-C1155BCDC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8AEACF8-345F-8443-99E1-264AC0DB69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6375"/>
            <a:ext cx="2351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B76ABD0-EA55-5140-84B2-3DC6072134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6375"/>
            <a:ext cx="31908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ctr"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EDAC4B60-BA6E-1042-B333-477D58150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6375"/>
            <a:ext cx="23526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 defTabSz="1011238" eaLnBrk="1" hangingPunct="1">
              <a:defRPr sz="1500" baseline="0"/>
            </a:lvl1pPr>
          </a:lstStyle>
          <a:p>
            <a:pPr>
              <a:defRPr/>
            </a:pPr>
            <a:fld id="{405B58DA-1AD2-3F4C-B167-629153D4ED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6" r:id="rId6"/>
    <p:sldLayoutId id="2147483797" r:id="rId7"/>
    <p:sldLayoutId id="2147483792" r:id="rId8"/>
    <p:sldLayoutId id="2147483793" r:id="rId9"/>
    <p:sldLayoutId id="2147483794" r:id="rId10"/>
    <p:sldLayoutId id="2147483795" r:id="rId11"/>
    <p:sldLayoutId id="2147483798" r:id="rId12"/>
    <p:sldLayoutId id="2147483799" r:id="rId13"/>
  </p:sldLayoutIdLst>
  <p:hf hdr="0" ftr="0" dt="0"/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63650" indent="-252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70063" indent="-2524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74888" indent="-252413" algn="l" defTabSz="1011238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20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892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464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1036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qt.hle.com.tw/edisc3.html?tid=111_1_JTE_EBOOK_5_5&amp;tt=Ebook&amp;platform=Hanlin_Eboo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../&#24433;&#29255;/&#36039;&#31185;/&#31532;2&#31456;/3&#19978;&#36039;&#31185;2-3Python&#31243;&#24335;&#35373;&#35336;&#30340;&#25033;&#29992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C3948461-A238-4151-E33D-52A134981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6350"/>
            <a:ext cx="10079998" cy="719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23557"/>
            <a:ext cx="9505056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如何匯入 </a:t>
            </a:r>
            <a:r>
              <a:rPr kumimoji="0" lang="en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模組，並定位起始位置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匯入 </a:t>
            </a:r>
            <a:r>
              <a:rPr kumimoji="0" lang="en" altLang="zh-TW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模組，並定位起始位置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1.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匯入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模組，並提筆。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2.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想想看，設定起始位置時，虛線框要填入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什麼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C1094DF5-49E5-E5AA-707E-CA4E7596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52" y="4031995"/>
            <a:ext cx="4736678" cy="237676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1A12D30D-A1C5-B695-7C26-C24E472769B0}"/>
              </a:ext>
            </a:extLst>
          </p:cNvPr>
          <p:cNvSpPr txBox="1"/>
          <p:nvPr/>
        </p:nvSpPr>
        <p:spPr>
          <a:xfrm>
            <a:off x="5184328" y="5760690"/>
            <a:ext cx="38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-180, 0 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67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23557"/>
            <a:ext cx="9505056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如何產生選單讓使用者輸入數字，</a:t>
            </a:r>
            <a:endParaRPr kumimoji="0" lang="en-US" altLang="zh-TW" sz="36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決定要畫的圖形與數量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kumimoji="0" lang="en-US" altLang="zh-TW" sz="36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kumimoji="0"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製作選單，並詢問使用者想畫的圖形與數量 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設定圖形變數 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draw_what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與數量變數 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draw_times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2.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想想看，虛線框要填入什麼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F993C811-D780-171F-B64C-EFFFAC6D9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5328642"/>
            <a:ext cx="9601764" cy="936104"/>
          </a:xfrm>
          <a:prstGeom prst="rect">
            <a:avLst/>
          </a:prstGeom>
        </p:spPr>
      </p:pic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02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23557"/>
            <a:ext cx="9505056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如何產生選單讓使用者輸入數字，</a:t>
            </a:r>
            <a:endParaRPr kumimoji="0" lang="en-US" altLang="zh-TW" sz="36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決定要畫的圖形與數量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kumimoji="0" lang="en-US" altLang="zh-TW" sz="36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kumimoji="0"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製作選單，並詢問使用者想畫的圖形與數量 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設定圖形變數 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draw_what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與數量變數 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draw_times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2.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想想看，虛線框要填入什麼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F993C811-D780-171F-B64C-EFFFAC6D9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5328642"/>
            <a:ext cx="9601764" cy="93610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0F4B94A-D95A-1832-9FD7-E84DF0695176}"/>
              </a:ext>
            </a:extLst>
          </p:cNvPr>
          <p:cNvSpPr txBox="1"/>
          <p:nvPr/>
        </p:nvSpPr>
        <p:spPr>
          <a:xfrm>
            <a:off x="1871960" y="5371033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C501B1F8-E03D-0EB9-AAE0-7AA62FE6A784}"/>
              </a:ext>
            </a:extLst>
          </p:cNvPr>
          <p:cNvSpPr txBox="1"/>
          <p:nvPr/>
        </p:nvSpPr>
        <p:spPr>
          <a:xfrm>
            <a:off x="2015976" y="5803081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3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23557"/>
            <a:ext cx="972108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如何判斷輸入的數字，分別代表何種圖形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kumimoji="0"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讓程式判斷輸入的數字所代表的圖形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當輸入的數字為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，對應的圖形為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三角形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，以此類推。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2.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想想看，虛線框要填入什麼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6FCCDBD-F82C-A289-2068-996838D6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2" y="3744466"/>
            <a:ext cx="4241180" cy="3117622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86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23557"/>
            <a:ext cx="972108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如何判斷輸入的數字，分別代表何種圖形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kumimoji="0"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讓程式判斷輸入的數字所代表的圖形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當輸入的數字為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，對應的圖形為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三角形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，以此類推。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2.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想想看，虛線框要填入什麼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6FCCDBD-F82C-A289-2068-996838D6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2" y="3744466"/>
            <a:ext cx="4241180" cy="311762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7E8C7C0A-6074-07DB-1C77-CB0C2B186A0C}"/>
              </a:ext>
            </a:extLst>
          </p:cNvPr>
          <p:cNvSpPr txBox="1"/>
          <p:nvPr/>
        </p:nvSpPr>
        <p:spPr>
          <a:xfrm>
            <a:off x="2880072" y="5761851"/>
            <a:ext cx="3672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elif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1" lang="en-US" altLang="zh-TW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draw_what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== 3:</a:t>
            </a:r>
            <a:endParaRPr kumimoji="1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7953C04-CC67-717C-D1BC-362EF2338D5F}"/>
              </a:ext>
            </a:extLst>
          </p:cNvPr>
          <p:cNvSpPr txBox="1"/>
          <p:nvPr/>
        </p:nvSpPr>
        <p:spPr>
          <a:xfrm>
            <a:off x="6120432" y="4680570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6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972108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如何使用迴圈畫出三角形、六邊形和五角星星 </a:t>
            </a: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撰寫畫三角形、六邊形和五角星星的程式區塊。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想想看，考量畫布大小，畫出一個三角形時，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虛線框要填入什麼？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完成畫六邊形和五角星星的程式區塊。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A0ED1334-8ECE-584D-FE0B-C731A22E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2" y="4104506"/>
            <a:ext cx="8040398" cy="2808312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618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972108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如何使用迴圈畫出三角形、六邊形和五角星星 </a:t>
            </a: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撰寫畫三角形、六邊形和五角星星的程式區塊。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想想看，考量畫布大小，畫出一個三角形時，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虛線框要填入什麼？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完成畫六邊形和五角星星的程式區塊。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A0ED1334-8ECE-584D-FE0B-C731A22E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2" y="4104506"/>
            <a:ext cx="8040398" cy="280831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FE10752-E86B-804D-E877-05E389DF621C}"/>
              </a:ext>
            </a:extLst>
          </p:cNvPr>
          <p:cNvSpPr txBox="1"/>
          <p:nvPr/>
        </p:nvSpPr>
        <p:spPr>
          <a:xfrm>
            <a:off x="4032200" y="5328642"/>
            <a:ext cx="864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75</a:t>
            </a:r>
            <a:endParaRPr kumimoji="1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3A32405-53D9-BBD9-9F4E-F1C131A2CEEA}"/>
              </a:ext>
            </a:extLst>
          </p:cNvPr>
          <p:cNvSpPr txBox="1"/>
          <p:nvPr/>
        </p:nvSpPr>
        <p:spPr>
          <a:xfrm>
            <a:off x="3528144" y="5832698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120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10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972108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如何使用迴圈畫出三角形、六邊形和五角星星 </a:t>
            </a: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撰寫畫三角形、六邊形和五角星星的程式區塊。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六邊形的程式區塊               五角星星的程式區塊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7AF520D-C6E9-7229-66DC-47043686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28" y="3528442"/>
            <a:ext cx="3505942" cy="247689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4FB19626-1202-223B-DCEA-34180D21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8" y="3528442"/>
            <a:ext cx="3505942" cy="2526167"/>
          </a:xfrm>
          <a:prstGeom prst="rect">
            <a:avLst/>
          </a:prstGeom>
        </p:spPr>
      </p:pic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207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8856984" cy="161279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如何使用迴圈達成重複畫圖形的結果？</a:t>
            </a:r>
            <a:endParaRPr kumimoji="0" lang="en-US" altLang="zh-TW" sz="32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結合前面兩個步驟，畫出指定數量的圖形。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AA829D9-7312-C24C-7B1A-90190859E7A7}"/>
              </a:ext>
            </a:extLst>
          </p:cNvPr>
          <p:cNvSpPr txBox="1"/>
          <p:nvPr/>
        </p:nvSpPr>
        <p:spPr>
          <a:xfrm>
            <a:off x="1151880" y="2541230"/>
            <a:ext cx="871296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當畫出一個三角形後，產生固定的間隔，再重</a:t>
            </a:r>
            <a:endParaRPr kumimoji="1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複畫三角形時，才不會重疊。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想想看，執行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計次式迴圈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時，虛線框內要填入</a:t>
            </a:r>
            <a:endParaRPr kumimoji="1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什麼</a:t>
            </a: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.</a:t>
            </a:r>
            <a:r>
              <a:rPr lang="zh-TW" altLang="en-US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想想看，設定畫三角形的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間隔距離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時，虛線框</a:t>
            </a:r>
            <a:endParaRPr kumimoji="1" lang="en-US" altLang="zh-TW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要填入什麼</a:t>
            </a: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kumimoji="1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請完成畫六邊形和五角星星的間隔距離設定。 </a:t>
            </a:r>
          </a:p>
        </p:txBody>
      </p:sp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33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8856984" cy="161279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如何使用迴圈達成重複畫圖形的結果？</a:t>
            </a:r>
            <a:endParaRPr kumimoji="0" lang="en-US" altLang="zh-TW" sz="32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結合前面兩個步驟，畫出指定數量的圖形。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6E2134A-62B4-A84E-87BF-50A29D93C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7" y="2899877"/>
            <a:ext cx="8541890" cy="238798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BDFB3101-1ECB-4BFB-AB84-028DCE1B4751}"/>
              </a:ext>
            </a:extLst>
          </p:cNvPr>
          <p:cNvSpPr txBox="1"/>
          <p:nvPr/>
        </p:nvSpPr>
        <p:spPr>
          <a:xfrm>
            <a:off x="3816176" y="3128332"/>
            <a:ext cx="1818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draw_times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43F4A52-1EF9-F3C6-3CC3-00F7261137CD}"/>
              </a:ext>
            </a:extLst>
          </p:cNvPr>
          <p:cNvSpPr txBox="1"/>
          <p:nvPr/>
        </p:nvSpPr>
        <p:spPr>
          <a:xfrm>
            <a:off x="4482303" y="4752578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160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03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報 告 大 綱">
            <a:extLst>
              <a:ext uri="{FF2B5EF4-FFF2-40B4-BE49-F238E27FC236}">
                <a16:creationId xmlns="" xmlns:a16="http://schemas.microsoft.com/office/drawing/2014/main" id="{3186CAB9-93A2-2B46-BE39-042E5471682C}"/>
              </a:ext>
            </a:extLst>
          </p:cNvPr>
          <p:cNvSpPr txBox="1">
            <a:spLocks/>
          </p:cNvSpPr>
          <p:nvPr/>
        </p:nvSpPr>
        <p:spPr bwMode="auto">
          <a:xfrm>
            <a:off x="647824" y="-215974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Scratch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endParaRPr lang="zh-TW" altLang="en-US" sz="40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" name="群組 6">
            <a:extLst>
              <a:ext uri="{FF2B5EF4-FFF2-40B4-BE49-F238E27FC236}">
                <a16:creationId xmlns="" xmlns:a16="http://schemas.microsoft.com/office/drawing/2014/main" id="{7BA00428-F58D-5E77-978E-9B3BB5337CC4}"/>
              </a:ext>
            </a:extLst>
          </p:cNvPr>
          <p:cNvGrpSpPr>
            <a:grpSpLocks/>
          </p:cNvGrpSpPr>
          <p:nvPr/>
        </p:nvGrpSpPr>
        <p:grpSpPr bwMode="auto">
          <a:xfrm>
            <a:off x="1140910" y="2635753"/>
            <a:ext cx="2290763" cy="2212473"/>
            <a:chOff x="1588435" y="2813022"/>
            <a:chExt cx="1703388" cy="1687513"/>
          </a:xfrm>
        </p:grpSpPr>
        <p:sp>
          <p:nvSpPr>
            <p:cNvPr id="3" name="Oval 10">
              <a:extLst>
                <a:ext uri="{FF2B5EF4-FFF2-40B4-BE49-F238E27FC236}">
                  <a16:creationId xmlns="" xmlns:a16="http://schemas.microsoft.com/office/drawing/2014/main" id="{7DF6771F-27D0-791B-5D33-BFDF2B6EE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8435" y="2813022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D9DB5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="" xmlns:a16="http://schemas.microsoft.com/office/drawing/2014/main" id="{37721F74-72DA-68A9-77B6-3660BD613C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8435" y="2813022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rgbClr val="6D9DB5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="" xmlns:a16="http://schemas.microsoft.com/office/drawing/2014/main" id="{6BB375DC-4AA5-2A63-1344-4B12A9AD14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9045" y="2922895"/>
              <a:ext cx="1482168" cy="1466571"/>
            </a:xfrm>
            <a:prstGeom prst="ellipse">
              <a:avLst/>
            </a:prstGeom>
            <a:gradFill rotWithShape="1">
              <a:gsLst>
                <a:gs pos="0">
                  <a:srgbClr val="3B5562"/>
                </a:gs>
                <a:gs pos="50000">
                  <a:srgbClr val="6D9DB5"/>
                </a:gs>
                <a:gs pos="100000">
                  <a:srgbClr val="3B5562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="" xmlns:a16="http://schemas.microsoft.com/office/drawing/2014/main" id="{73FE935A-F01D-15E1-DDF8-45BF9929D6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1374" y="2925284"/>
              <a:ext cx="1481004" cy="1467766"/>
            </a:xfrm>
            <a:prstGeom prst="ellipse">
              <a:avLst/>
            </a:prstGeom>
            <a:gradFill rotWithShape="1">
              <a:gsLst>
                <a:gs pos="0">
                  <a:srgbClr val="456473"/>
                </a:gs>
                <a:gs pos="100000">
                  <a:srgbClr val="6D9DB5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="" xmlns:a16="http://schemas.microsoft.com/office/drawing/2014/main" id="{C35362AC-D813-B39E-5807-D533FE37B5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4725" y="2996941"/>
              <a:ext cx="1333137" cy="13208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C78F793-B521-E31D-3111-C01A14702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810" y="3016222"/>
              <a:ext cx="1290638" cy="1277938"/>
              <a:chOff x="4166" y="1706"/>
              <a:chExt cx="1252" cy="1252"/>
            </a:xfrm>
          </p:grpSpPr>
          <p:sp>
            <p:nvSpPr>
              <p:cNvPr id="19" name="Oval 16">
                <a:extLst>
                  <a:ext uri="{FF2B5EF4-FFF2-40B4-BE49-F238E27FC236}">
                    <a16:creationId xmlns="" xmlns:a16="http://schemas.microsoft.com/office/drawing/2014/main" id="{4B0CA802-167E-82FB-0CEC-A64E320F8E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7">
                <a:extLst>
                  <a:ext uri="{FF2B5EF4-FFF2-40B4-BE49-F238E27FC236}">
                    <a16:creationId xmlns="" xmlns:a16="http://schemas.microsoft.com/office/drawing/2014/main" id="{5AE8EE17-C8AA-9FF3-AFB8-02B6A2858C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1" y="1714"/>
                <a:ext cx="1223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Oval 18">
                <a:extLst>
                  <a:ext uri="{FF2B5EF4-FFF2-40B4-BE49-F238E27FC236}">
                    <a16:creationId xmlns="" xmlns:a16="http://schemas.microsoft.com/office/drawing/2014/main" id="{831C7AA4-F3EF-A270-F5FB-0E5E23CC47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1" cy="114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19">
                <a:extLst>
                  <a:ext uri="{FF2B5EF4-FFF2-40B4-BE49-F238E27FC236}">
                    <a16:creationId xmlns="" xmlns:a16="http://schemas.microsoft.com/office/drawing/2014/main" id="{9E2C9B4F-F4C5-F507-1079-347DF8D8F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Text Box 35">
              <a:extLst>
                <a:ext uri="{FF2B5EF4-FFF2-40B4-BE49-F238E27FC236}">
                  <a16:creationId xmlns="" xmlns:a16="http://schemas.microsoft.com/office/drawing/2014/main" id="{AB52095B-0BE7-FC38-7F20-B60316FFDB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2223" y="3492566"/>
              <a:ext cx="183961" cy="400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="" xmlns:a16="http://schemas.microsoft.com/office/drawing/2014/main" id="{934C2321-A7C4-2DE3-1103-8C85380DE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189" y="3017629"/>
              <a:ext cx="1357878" cy="10094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認識</a:t>
              </a:r>
              <a:r>
                <a:rPr lang="en-US" altLang="zh-TW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Python</a:t>
              </a:r>
              <a:br>
                <a:rPr lang="en-US" altLang="zh-TW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程式語言</a:t>
              </a:r>
            </a:p>
          </p:txBody>
        </p:sp>
      </p:grpSp>
      <p:grpSp>
        <p:nvGrpSpPr>
          <p:cNvPr id="30" name="群組 7">
            <a:extLst>
              <a:ext uri="{FF2B5EF4-FFF2-40B4-BE49-F238E27FC236}">
                <a16:creationId xmlns="" xmlns:a16="http://schemas.microsoft.com/office/drawing/2014/main" id="{062BB01B-32EB-5159-2A89-224DB849DD5D}"/>
              </a:ext>
            </a:extLst>
          </p:cNvPr>
          <p:cNvGrpSpPr>
            <a:grpSpLocks/>
          </p:cNvGrpSpPr>
          <p:nvPr/>
        </p:nvGrpSpPr>
        <p:grpSpPr bwMode="auto">
          <a:xfrm>
            <a:off x="3907922" y="2635753"/>
            <a:ext cx="2264779" cy="2195614"/>
            <a:chOff x="4276073" y="2817785"/>
            <a:chExt cx="1703387" cy="1687512"/>
          </a:xfrm>
        </p:grpSpPr>
        <p:sp>
          <p:nvSpPr>
            <p:cNvPr id="31" name="Oval 5">
              <a:extLst>
                <a:ext uri="{FF2B5EF4-FFF2-40B4-BE49-F238E27FC236}">
                  <a16:creationId xmlns="" xmlns:a16="http://schemas.microsoft.com/office/drawing/2014/main" id="{242A54E4-4C5E-F31F-4B86-32D0FBB409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6073" y="2817785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B9D5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6">
              <a:extLst>
                <a:ext uri="{FF2B5EF4-FFF2-40B4-BE49-F238E27FC236}">
                  <a16:creationId xmlns="" xmlns:a16="http://schemas.microsoft.com/office/drawing/2014/main" id="{B947EB86-945D-3E2A-899E-B590E02714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6073" y="2817785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rgbClr val="9B9D53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7">
              <a:extLst>
                <a:ext uri="{FF2B5EF4-FFF2-40B4-BE49-F238E27FC236}">
                  <a16:creationId xmlns="" xmlns:a16="http://schemas.microsoft.com/office/drawing/2014/main" id="{FCE3D441-4F21-0C6F-8E0B-CDFB70702C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87374" y="2929050"/>
              <a:ext cx="1480785" cy="1466219"/>
            </a:xfrm>
            <a:prstGeom prst="ellipse">
              <a:avLst/>
            </a:prstGeom>
            <a:gradFill rotWithShape="1">
              <a:gsLst>
                <a:gs pos="0">
                  <a:srgbClr val="54552D"/>
                </a:gs>
                <a:gs pos="50000">
                  <a:srgbClr val="9B9D53"/>
                </a:gs>
                <a:gs pos="100000">
                  <a:srgbClr val="54552D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="" xmlns:a16="http://schemas.microsoft.com/office/drawing/2014/main" id="{9BCAB292-878E-135E-74B9-C0296639B9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12779" y="2936467"/>
              <a:ext cx="1480785" cy="1467456"/>
            </a:xfrm>
            <a:prstGeom prst="ellipse">
              <a:avLst/>
            </a:prstGeom>
            <a:gradFill rotWithShape="1">
              <a:gsLst>
                <a:gs pos="0">
                  <a:srgbClr val="626435"/>
                </a:gs>
                <a:gs pos="100000">
                  <a:srgbClr val="9B9D5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9">
              <a:extLst>
                <a:ext uri="{FF2B5EF4-FFF2-40B4-BE49-F238E27FC236}">
                  <a16:creationId xmlns="" xmlns:a16="http://schemas.microsoft.com/office/drawing/2014/main" id="{42CDB6A2-1097-A301-6183-7067E76F30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66010" y="3000753"/>
              <a:ext cx="1335610" cy="132033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="" xmlns:a16="http://schemas.microsoft.com/office/drawing/2014/main" id="{95A36344-7AAA-2947-B980-733F88E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385" y="3016222"/>
              <a:ext cx="1292225" cy="1277938"/>
              <a:chOff x="4166" y="1706"/>
              <a:chExt cx="1252" cy="1252"/>
            </a:xfrm>
          </p:grpSpPr>
          <p:sp>
            <p:nvSpPr>
              <p:cNvPr id="43" name="Oval 31">
                <a:extLst>
                  <a:ext uri="{FF2B5EF4-FFF2-40B4-BE49-F238E27FC236}">
                    <a16:creationId xmlns="" xmlns:a16="http://schemas.microsoft.com/office/drawing/2014/main" id="{631C8378-D4A2-F962-DF75-B6783EFEA5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32">
                <a:extLst>
                  <a:ext uri="{FF2B5EF4-FFF2-40B4-BE49-F238E27FC236}">
                    <a16:creationId xmlns="" xmlns:a16="http://schemas.microsoft.com/office/drawing/2014/main" id="{4B49E32D-DD31-B40F-31C8-E085EB04EB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1" y="1714"/>
                <a:ext cx="1223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33">
                <a:extLst>
                  <a:ext uri="{FF2B5EF4-FFF2-40B4-BE49-F238E27FC236}">
                    <a16:creationId xmlns="" xmlns:a16="http://schemas.microsoft.com/office/drawing/2014/main" id="{D7D1A18D-ED75-6DD6-3016-BC7263C292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1" cy="114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34">
                <a:extLst>
                  <a:ext uri="{FF2B5EF4-FFF2-40B4-BE49-F238E27FC236}">
                    <a16:creationId xmlns="" xmlns:a16="http://schemas.microsoft.com/office/drawing/2014/main" id="{4A87F127-B051-3F40-1095-86E90F064E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4" cy="9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8" name="Group 3">
            <a:extLst>
              <a:ext uri="{FF2B5EF4-FFF2-40B4-BE49-F238E27FC236}">
                <a16:creationId xmlns="" xmlns:a16="http://schemas.microsoft.com/office/drawing/2014/main" id="{098F0365-323B-EDBD-BE6F-35741FAC577D}"/>
              </a:ext>
            </a:extLst>
          </p:cNvPr>
          <p:cNvGrpSpPr/>
          <p:nvPr/>
        </p:nvGrpSpPr>
        <p:grpSpPr>
          <a:xfrm>
            <a:off x="6619373" y="2635753"/>
            <a:ext cx="2264779" cy="2205010"/>
            <a:chOff x="6630988" y="3302000"/>
            <a:chExt cx="2225675" cy="2166938"/>
          </a:xfrm>
        </p:grpSpPr>
        <p:grpSp>
          <p:nvGrpSpPr>
            <p:cNvPr id="49" name="群組 5">
              <a:extLst>
                <a:ext uri="{FF2B5EF4-FFF2-40B4-BE49-F238E27FC236}">
                  <a16:creationId xmlns="" xmlns:a16="http://schemas.microsoft.com/office/drawing/2014/main" id="{C4276176-09FB-06E7-9FA0-C9719EC3B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0988" y="3302000"/>
              <a:ext cx="2225675" cy="2166938"/>
              <a:chOff x="6862110" y="2824135"/>
              <a:chExt cx="1703388" cy="1687512"/>
            </a:xfrm>
          </p:grpSpPr>
          <p:sp>
            <p:nvSpPr>
              <p:cNvPr id="51" name="Oval 20">
                <a:extLst>
                  <a:ext uri="{FF2B5EF4-FFF2-40B4-BE49-F238E27FC236}">
                    <a16:creationId xmlns="" xmlns:a16="http://schemas.microsoft.com/office/drawing/2014/main" id="{E88D9BFA-4D38-8D09-B2A5-AF1E793FFD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62110" y="2824135"/>
                <a:ext cx="1703388" cy="168751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D3A553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="" xmlns:a16="http://schemas.microsoft.com/office/drawing/2014/main" id="{14D47522-D667-9E50-CDE3-35D1FE9BEE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62110" y="2824135"/>
                <a:ext cx="1703388" cy="1687512"/>
              </a:xfrm>
              <a:prstGeom prst="ellipse">
                <a:avLst/>
              </a:prstGeom>
              <a:gradFill rotWithShape="1">
                <a:gsLst>
                  <a:gs pos="0">
                    <a:srgbClr val="D3A553">
                      <a:alpha val="32001"/>
                    </a:srgbClr>
                  </a:gs>
                  <a:gs pos="100000">
                    <a:srgbClr val="624C26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22">
                <a:extLst>
                  <a:ext uri="{FF2B5EF4-FFF2-40B4-BE49-F238E27FC236}">
                    <a16:creationId xmlns="" xmlns:a16="http://schemas.microsoft.com/office/drawing/2014/main" id="{F5BC4015-2DF9-CBA3-FE9A-C138B5B22E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72672" y="2935400"/>
                <a:ext cx="1482263" cy="1466219"/>
              </a:xfrm>
              <a:prstGeom prst="ellipse">
                <a:avLst/>
              </a:prstGeom>
              <a:gradFill rotWithShape="1">
                <a:gsLst>
                  <a:gs pos="0">
                    <a:srgbClr val="72592D"/>
                  </a:gs>
                  <a:gs pos="50000">
                    <a:srgbClr val="D3A553"/>
                  </a:gs>
                  <a:gs pos="100000">
                    <a:srgbClr val="72592D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23">
                <a:extLst>
                  <a:ext uri="{FF2B5EF4-FFF2-40B4-BE49-F238E27FC236}">
                    <a16:creationId xmlns="" xmlns:a16="http://schemas.microsoft.com/office/drawing/2014/main" id="{5788BADD-0BAB-18CC-1E59-66AE38E41C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75102" y="2936636"/>
                <a:ext cx="1481049" cy="1467455"/>
              </a:xfrm>
              <a:prstGeom prst="ellipse">
                <a:avLst/>
              </a:prstGeom>
              <a:gradFill rotWithShape="1">
                <a:gsLst>
                  <a:gs pos="0">
                    <a:srgbClr val="866935"/>
                  </a:gs>
                  <a:gs pos="100000">
                    <a:srgbClr val="D3A553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24">
                <a:extLst>
                  <a:ext uri="{FF2B5EF4-FFF2-40B4-BE49-F238E27FC236}">
                    <a16:creationId xmlns="" xmlns:a16="http://schemas.microsoft.com/office/drawing/2014/main" id="{4FE2B13C-1C3F-35B0-9C1C-FA0E3ED128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46785" y="3007103"/>
                <a:ext cx="1332822" cy="13203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6" name="Group 25">
                <a:extLst>
                  <a:ext uri="{FF2B5EF4-FFF2-40B4-BE49-F238E27FC236}">
                    <a16:creationId xmlns="" xmlns:a16="http://schemas.microsoft.com/office/drawing/2014/main" id="{22D57F71-DC43-B0C6-B190-D09719EB4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68485" y="3022572"/>
                <a:ext cx="1290638" cy="1277938"/>
                <a:chOff x="4166" y="1706"/>
                <a:chExt cx="1252" cy="1252"/>
              </a:xfrm>
            </p:grpSpPr>
            <p:sp>
              <p:nvSpPr>
                <p:cNvPr id="58" name="Oval 26">
                  <a:extLst>
                    <a:ext uri="{FF2B5EF4-FFF2-40B4-BE49-F238E27FC236}">
                      <a16:creationId xmlns="" xmlns:a16="http://schemas.microsoft.com/office/drawing/2014/main" id="{8403A02C-6907-1728-3115-FDFB8587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Oval 27">
                  <a:extLst>
                    <a:ext uri="{FF2B5EF4-FFF2-40B4-BE49-F238E27FC236}">
                      <a16:creationId xmlns="" xmlns:a16="http://schemas.microsoft.com/office/drawing/2014/main" id="{AE7E4578-1672-CA36-B384-81097DA2E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1" y="1714"/>
                  <a:ext cx="122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Oval 28">
                  <a:extLst>
                    <a:ext uri="{FF2B5EF4-FFF2-40B4-BE49-F238E27FC236}">
                      <a16:creationId xmlns="" xmlns:a16="http://schemas.microsoft.com/office/drawing/2014/main" id="{EEB455E2-08DA-3D3E-4BD9-F35EBEB44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1" cy="1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Oval 29">
                  <a:extLst>
                    <a:ext uri="{FF2B5EF4-FFF2-40B4-BE49-F238E27FC236}">
                      <a16:creationId xmlns="" xmlns:a16="http://schemas.microsoft.com/office/drawing/2014/main" id="{054C4E6B-2E5A-F0E6-2C1C-D8124A0B4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7" name="Text Box 36">
                <a:extLst>
                  <a:ext uri="{FF2B5EF4-FFF2-40B4-BE49-F238E27FC236}">
                    <a16:creationId xmlns="" xmlns:a16="http://schemas.microsoft.com/office/drawing/2014/main" id="{DE74C47D-048D-9D3D-4881-EA58B32B72B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593522" y="3495431"/>
                <a:ext cx="256358" cy="4005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50" name="Rectangle 42">
              <a:extLst>
                <a:ext uri="{FF2B5EF4-FFF2-40B4-BE49-F238E27FC236}">
                  <a16:creationId xmlns="" xmlns:a16="http://schemas.microsoft.com/office/drawing/2014/main" id="{0CD812BC-10AF-7F7A-1E18-967C69E44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641" y="3848684"/>
              <a:ext cx="1721072" cy="11796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36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Python</a:t>
              </a:r>
            </a:p>
            <a:p>
              <a:pPr algn="ctr" eaLnBrk="1" hangingPunct="1">
                <a:defRPr/>
              </a:pPr>
              <a:r>
                <a:rPr lang="zh-TW" altLang="en-US" sz="36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程式設計</a:t>
              </a:r>
              <a:r>
                <a:rPr lang="en-US" altLang="zh-TW" sz="36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/>
              </a:r>
              <a:br>
                <a:rPr lang="en-US" altLang="zh-TW" sz="36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600" b="1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的應用</a:t>
              </a:r>
            </a:p>
          </p:txBody>
        </p:sp>
      </p:grpSp>
      <p:sp>
        <p:nvSpPr>
          <p:cNvPr id="62" name="Rectangle 42">
            <a:extLst>
              <a:ext uri="{FF2B5EF4-FFF2-40B4-BE49-F238E27FC236}">
                <a16:creationId xmlns="" xmlns:a16="http://schemas.microsoft.com/office/drawing/2014/main" id="{2F5A7412-6529-6CE6-4FB9-A503743F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45" y="3048193"/>
            <a:ext cx="1668463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defRPr/>
            </a:pPr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</a:p>
          <a:p>
            <a:pPr algn="ctr" eaLnBrk="1" hangingPunct="1">
              <a:defRPr/>
            </a:pPr>
            <a:r>
              <a:rPr lang="zh-TW" altLang="en-US" sz="3600" b="1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程式設計</a:t>
            </a:r>
            <a: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600" b="1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的概念</a:t>
            </a:r>
          </a:p>
        </p:txBody>
      </p:sp>
      <p:sp>
        <p:nvSpPr>
          <p:cNvPr id="63" name="Text Box 36">
            <a:extLst>
              <a:ext uri="{FF2B5EF4-FFF2-40B4-BE49-F238E27FC236}">
                <a16:creationId xmlns="" xmlns:a16="http://schemas.microsoft.com/office/drawing/2014/main" id="{9E686CE3-A85A-061E-29F3-D7D2C28A72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16564" y="4733247"/>
            <a:ext cx="340847" cy="52338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defRPr/>
            </a:pPr>
            <a:r>
              <a:rPr lang="zh-TW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24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015976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8856984" cy="161279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如何使用迴圈達成重複畫圖形的結果？</a:t>
            </a:r>
            <a:endParaRPr kumimoji="0" lang="en-US" altLang="zh-TW" sz="32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結合前面兩個步驟，畫出指定數量的圖形。</a:t>
            </a:r>
            <a:endParaRPr kumimoji="0" lang="en-US" altLang="zh-TW" sz="3200" b="1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kumimoji="0"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畫六邊形和五角星星的間隔距離設定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0B63C3F-6BCA-906F-C83B-1CB2818D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3651203"/>
            <a:ext cx="5109344" cy="3086414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18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143966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重點回顧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5B4B9A57-6D75-15E1-4179-C8EB4E6E2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1080170"/>
            <a:ext cx="6712130" cy="5904656"/>
          </a:xfrm>
          <a:prstGeom prst="rect">
            <a:avLst/>
          </a:prstGeom>
        </p:spPr>
      </p:pic>
      <p:sp>
        <p:nvSpPr>
          <p:cNvPr id="4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21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143966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重點回顧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1C62EE2-75D7-845D-66B1-45F56B05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" y="2642548"/>
            <a:ext cx="9728849" cy="2105259"/>
          </a:xfrm>
          <a:prstGeom prst="rect">
            <a:avLst/>
          </a:prstGeom>
        </p:spPr>
      </p:pic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4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143966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重點回顧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F26303B-FDD8-118C-F74D-A77F077CD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6" y="1944266"/>
            <a:ext cx="9233592" cy="3312368"/>
          </a:xfrm>
          <a:prstGeom prst="rect">
            <a:avLst/>
          </a:prstGeom>
        </p:spPr>
      </p:pic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88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143966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重點回顧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CE15D17-6AB0-6751-FD8C-3FAE53782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584226"/>
            <a:ext cx="8512131" cy="4721014"/>
          </a:xfrm>
          <a:prstGeom prst="rect">
            <a:avLst/>
          </a:prstGeom>
        </p:spPr>
      </p:pic>
      <p:sp>
        <p:nvSpPr>
          <p:cNvPr id="4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27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6" y="3096394"/>
            <a:ext cx="2910963" cy="8723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3968763"/>
            <a:ext cx="824502" cy="8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3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投影片編號版面配置區 1">
            <a:extLst>
              <a:ext uri="{FF2B5EF4-FFF2-40B4-BE49-F238E27FC236}">
                <a16:creationId xmlns="" xmlns:a16="http://schemas.microsoft.com/office/drawing/2014/main" id="{19BA4884-5FFB-7440-9729-DCB0962F34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C4BFBD-DA0D-7C4D-B99E-E44F499DE44D}" type="slidenum">
              <a:rPr lang="en-US" altLang="zh-TW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1620" name="圖片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680851B7-814D-9F40-970E-02C085011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8821738" y="5760690"/>
            <a:ext cx="889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電腦輔助教學的趨勢">
            <a:extLst>
              <a:ext uri="{FF2B5EF4-FFF2-40B4-BE49-F238E27FC236}">
                <a16:creationId xmlns="" xmlns:a16="http://schemas.microsoft.com/office/drawing/2014/main" id="{D69CADFB-8AC0-EC4C-911B-75019FBDD63D}"/>
              </a:ext>
            </a:extLst>
          </p:cNvPr>
          <p:cNvSpPr txBox="1">
            <a:spLocks/>
          </p:cNvSpPr>
          <p:nvPr/>
        </p:nvSpPr>
        <p:spPr bwMode="auto">
          <a:xfrm>
            <a:off x="1260764" y="-101889"/>
            <a:ext cx="42836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問題與討論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FCC31D2-7134-5040-B4B7-5B46057EEE36}"/>
              </a:ext>
            </a:extLst>
          </p:cNvPr>
          <p:cNvSpPr/>
          <p:nvPr/>
        </p:nvSpPr>
        <p:spPr>
          <a:xfrm>
            <a:off x="1491214" y="772816"/>
            <a:ext cx="6409917" cy="28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60"/>
              </a:lnSpc>
            </a:pP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你還想知道什麼</a:t>
            </a:r>
            <a:r>
              <a:rPr lang="en-US" altLang="zh-TW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ts val="11260"/>
              </a:lnSpc>
            </a:pP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5">
            <a:extLst>
              <a:ext uri="{FF2B5EF4-FFF2-40B4-BE49-F238E27FC236}">
                <a16:creationId xmlns="" xmlns:a16="http://schemas.microsoft.com/office/drawing/2014/main" id="{895ACC24-A7F2-0543-9D80-41EAC38D3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9494" y="2304306"/>
            <a:ext cx="4805034" cy="45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43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273735A-E091-4B10-C82A-66FE126F56A7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8022" y="-135012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 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="" xmlns:a16="http://schemas.microsoft.com/office/drawing/2014/main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5776" y="1189608"/>
            <a:ext cx="8208912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有三個選項讓使用者選擇要畫三角形、六邊形或五角星星的圖形。然 後再讓使用者輸入想要的圖形數量，畫出對應的圖形結果。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8DBBEF99-F740-6F46-365D-B389CBAD9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0" y="2785884"/>
            <a:ext cx="8892848" cy="4190656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273735A-E091-4B10-C82A-66FE126F56A7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8022" y="-135012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3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 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="" xmlns:a16="http://schemas.microsoft.com/office/drawing/2014/main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5776" y="1189608"/>
            <a:ext cx="8208912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有三個選項讓使用者選擇要畫三角形、六邊形或五角星星的圖形。然 後再讓使用者輸入想要的圖形數量，畫出對應的圖形結果。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3A477E3E-702C-CBD9-6781-BFF2B86B4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0" y="2880416"/>
            <a:ext cx="8641866" cy="4092514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245046" y="628306"/>
            <a:ext cx="269181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程式設計的應用</a:t>
            </a:r>
          </a:p>
        </p:txBody>
      </p:sp>
      <p:sp>
        <p:nvSpPr>
          <p:cNvPr id="12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336048" y="57338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16024" y="-35977"/>
            <a:ext cx="6912520" cy="10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881CD49-5A84-B0A5-086E-A03C44EF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81" y="1008162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問題分析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A02C216-3402-6ABF-7D6D-948D9A073F24}"/>
              </a:ext>
            </a:extLst>
          </p:cNvPr>
          <p:cNvSpPr txBox="1"/>
          <p:nvPr/>
        </p:nvSpPr>
        <p:spPr>
          <a:xfrm>
            <a:off x="647824" y="1656234"/>
            <a:ext cx="9649071" cy="4759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匯入 </a:t>
            </a:r>
            <a:r>
              <a:rPr kumimoji="1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turtle 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模組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，並定位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起始位置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(1)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如何設定起始位置，並考量畫完圖形時，</a:t>
            </a:r>
            <a:endParaRPr lang="en-US" altLang="zh-TW" sz="28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不會超出畫面？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產生選單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讓使用者輸入數字，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決定要畫的圖形與數量？</a:t>
            </a:r>
            <a:b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(1)</a:t>
            </a: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如何製作選單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?</a:t>
            </a:r>
            <a:b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12EF89A7-F496-BF90-1C7D-B4477F9E0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5328642"/>
            <a:ext cx="6940912" cy="126198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16024" y="-35977"/>
            <a:ext cx="6912520" cy="10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881CD49-5A84-B0A5-086E-A03C44EF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81" y="1008162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問題分析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A02C216-3402-6ABF-7D6D-948D9A073F24}"/>
              </a:ext>
            </a:extLst>
          </p:cNvPr>
          <p:cNvSpPr txBox="1"/>
          <p:nvPr/>
        </p:nvSpPr>
        <p:spPr>
          <a:xfrm>
            <a:off x="647824" y="1869031"/>
            <a:ext cx="9649071" cy="2395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如何判斷輸入的數字，分別代表何種圖形？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/>
            </a:r>
            <a:b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807A4C6-21E2-E151-0F8B-9A95923F8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2432728"/>
            <a:ext cx="6306298" cy="4408081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58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16024" y="-35977"/>
            <a:ext cx="6912520" cy="10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881CD49-5A84-B0A5-086E-A03C44EF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81" y="1008162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問題分析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A02C216-3402-6ABF-7D6D-948D9A073F24}"/>
              </a:ext>
            </a:extLst>
          </p:cNvPr>
          <p:cNvSpPr txBox="1"/>
          <p:nvPr/>
        </p:nvSpPr>
        <p:spPr>
          <a:xfrm>
            <a:off x="647824" y="1869031"/>
            <a:ext cx="9649071" cy="468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如何使用迴圈畫出三角形、六邊形和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五角星星？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如何使用迴圈達成重複畫圖形的結果？</a:t>
            </a:r>
            <a:endParaRPr kumimoji="1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8F7857E-08CC-6C48-8F43-EE878DEA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2" y="3270285"/>
            <a:ext cx="7776833" cy="2562413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89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16024" y="-35977"/>
            <a:ext cx="6912520" cy="10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你想畫什麼，我來畫給你看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881CD49-5A84-B0A5-086E-A03C44EF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81" y="1008162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問題分析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A02C216-3402-6ABF-7D6D-948D9A073F24}"/>
              </a:ext>
            </a:extLst>
          </p:cNvPr>
          <p:cNvSpPr txBox="1"/>
          <p:nvPr/>
        </p:nvSpPr>
        <p:spPr>
          <a:xfrm>
            <a:off x="216024" y="1869031"/>
            <a:ext cx="10080871" cy="263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用迴圈畫圖形，需旋轉的角度和內角關係如下： 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3766819-B66D-EFA0-516C-1D86BCE76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2853385"/>
            <a:ext cx="9060664" cy="3302991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61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="" xmlns:a16="http://schemas.microsoft.com/office/drawing/2014/main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解題步驟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195565"/>
            <a:ext cx="9505056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如何匯入 </a:t>
            </a:r>
            <a:r>
              <a:rPr kumimoji="0" lang="en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模組，並定位起始位置</a:t>
            </a: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匯入 </a:t>
            </a:r>
            <a:r>
              <a:rPr kumimoji="0" lang="en" altLang="zh-TW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kumimoji="0"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模組，並定位起始位置</a:t>
            </a:r>
            <a:r>
              <a:rPr kumimoji="0"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1.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匯入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模組，並提筆。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2.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想想看，設定</a:t>
            </a:r>
            <a:r>
              <a:rPr lang="zh-TW" altLang="en-US" sz="3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起始位置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時，虛線框要填入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什麼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C1094DF5-49E5-E5AA-707E-CA4E7596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52" y="4031995"/>
            <a:ext cx="4736678" cy="2376767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34043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34193</TotalTime>
  <Words>1127</Words>
  <Application>Microsoft Office PowerPoint</Application>
  <PresentationFormat>自訂</PresentationFormat>
  <Paragraphs>206</Paragraphs>
  <Slides>26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Arial Unicode MS</vt:lpstr>
      <vt:lpstr>微軟正黑體</vt:lpstr>
      <vt:lpstr>微軟正黑體</vt:lpstr>
      <vt:lpstr>新細明體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e00225</dc:creator>
  <cp:lastModifiedBy>呂唯楨</cp:lastModifiedBy>
  <cp:revision>912</cp:revision>
  <cp:lastPrinted>2021-07-23T00:29:58Z</cp:lastPrinted>
  <dcterms:created xsi:type="dcterms:W3CDTF">2007-12-05T03:43:27Z</dcterms:created>
  <dcterms:modified xsi:type="dcterms:W3CDTF">2023-07-05T03:30:34Z</dcterms:modified>
</cp:coreProperties>
</file>