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71" r:id="rId2"/>
    <p:sldId id="536" r:id="rId3"/>
    <p:sldId id="655" r:id="rId4"/>
    <p:sldId id="540" r:id="rId5"/>
    <p:sldId id="541" r:id="rId6"/>
    <p:sldId id="542" r:id="rId7"/>
    <p:sldId id="543" r:id="rId8"/>
    <p:sldId id="544" r:id="rId9"/>
    <p:sldId id="545" r:id="rId10"/>
    <p:sldId id="549" r:id="rId11"/>
    <p:sldId id="637" r:id="rId12"/>
    <p:sldId id="656" r:id="rId13"/>
    <p:sldId id="567" r:id="rId14"/>
    <p:sldId id="568" r:id="rId15"/>
    <p:sldId id="569" r:id="rId16"/>
    <p:sldId id="573" r:id="rId17"/>
    <p:sldId id="574" r:id="rId18"/>
    <p:sldId id="570" r:id="rId19"/>
    <p:sldId id="683" r:id="rId20"/>
    <p:sldId id="654" r:id="rId21"/>
    <p:sldId id="657" r:id="rId22"/>
    <p:sldId id="658" r:id="rId23"/>
    <p:sldId id="558" r:id="rId24"/>
    <p:sldId id="559" r:id="rId25"/>
    <p:sldId id="638" r:id="rId26"/>
    <p:sldId id="561" r:id="rId27"/>
    <p:sldId id="562" r:id="rId28"/>
    <p:sldId id="563" r:id="rId29"/>
    <p:sldId id="564" r:id="rId30"/>
    <p:sldId id="566" r:id="rId31"/>
    <p:sldId id="565" r:id="rId32"/>
    <p:sldId id="678" r:id="rId33"/>
    <p:sldId id="639" r:id="rId34"/>
    <p:sldId id="660" r:id="rId35"/>
    <p:sldId id="659" r:id="rId36"/>
    <p:sldId id="576" r:id="rId37"/>
    <p:sldId id="577" r:id="rId38"/>
    <p:sldId id="661" r:id="rId39"/>
    <p:sldId id="578" r:id="rId40"/>
    <p:sldId id="579" r:id="rId41"/>
    <p:sldId id="662" r:id="rId42"/>
    <p:sldId id="640" r:id="rId43"/>
    <p:sldId id="641" r:id="rId44"/>
    <p:sldId id="580" r:id="rId45"/>
    <p:sldId id="581" r:id="rId46"/>
    <p:sldId id="582" r:id="rId47"/>
    <p:sldId id="584" r:id="rId48"/>
    <p:sldId id="585" r:id="rId49"/>
    <p:sldId id="588" r:id="rId50"/>
    <p:sldId id="642" r:id="rId51"/>
    <p:sldId id="589" r:id="rId52"/>
    <p:sldId id="591" r:id="rId53"/>
    <p:sldId id="592" r:id="rId54"/>
    <p:sldId id="593" r:id="rId55"/>
    <p:sldId id="594" r:id="rId56"/>
    <p:sldId id="643" r:id="rId57"/>
    <p:sldId id="664" r:id="rId58"/>
    <p:sldId id="595" r:id="rId59"/>
    <p:sldId id="644" r:id="rId60"/>
    <p:sldId id="665" r:id="rId61"/>
    <p:sldId id="679" r:id="rId62"/>
    <p:sldId id="596" r:id="rId63"/>
    <p:sldId id="597" r:id="rId64"/>
    <p:sldId id="598" r:id="rId65"/>
    <p:sldId id="600" r:id="rId66"/>
    <p:sldId id="601" r:id="rId67"/>
    <p:sldId id="603" r:id="rId68"/>
    <p:sldId id="604" r:id="rId69"/>
    <p:sldId id="666" r:id="rId70"/>
    <p:sldId id="605" r:id="rId71"/>
    <p:sldId id="667" r:id="rId72"/>
    <p:sldId id="668" r:id="rId73"/>
    <p:sldId id="669" r:id="rId74"/>
    <p:sldId id="670" r:id="rId75"/>
    <p:sldId id="671" r:id="rId76"/>
    <p:sldId id="676" r:id="rId77"/>
    <p:sldId id="675" r:id="rId78"/>
    <p:sldId id="680" r:id="rId79"/>
    <p:sldId id="681" r:id="rId80"/>
    <p:sldId id="682" r:id="rId81"/>
    <p:sldId id="686" r:id="rId82"/>
    <p:sldId id="688" r:id="rId83"/>
    <p:sldId id="687" r:id="rId84"/>
    <p:sldId id="684" r:id="rId85"/>
    <p:sldId id="689" r:id="rId86"/>
    <p:sldId id="690" r:id="rId87"/>
    <p:sldId id="685" r:id="rId88"/>
    <p:sldId id="691" r:id="rId89"/>
    <p:sldId id="693" r:id="rId90"/>
    <p:sldId id="694" r:id="rId91"/>
    <p:sldId id="695" r:id="rId92"/>
    <p:sldId id="696" r:id="rId93"/>
    <p:sldId id="697" r:id="rId94"/>
    <p:sldId id="698" r:id="rId95"/>
    <p:sldId id="699" r:id="rId96"/>
    <p:sldId id="700" r:id="rId97"/>
    <p:sldId id="701" r:id="rId98"/>
    <p:sldId id="702" r:id="rId99"/>
    <p:sldId id="704" r:id="rId100"/>
    <p:sldId id="703" r:id="rId101"/>
    <p:sldId id="705" r:id="rId102"/>
    <p:sldId id="706" r:id="rId103"/>
    <p:sldId id="707" r:id="rId104"/>
    <p:sldId id="708" r:id="rId105"/>
    <p:sldId id="709" r:id="rId106"/>
    <p:sldId id="713" r:id="rId107"/>
    <p:sldId id="710" r:id="rId108"/>
    <p:sldId id="711" r:id="rId109"/>
    <p:sldId id="712" r:id="rId110"/>
    <p:sldId id="714" r:id="rId111"/>
    <p:sldId id="715" r:id="rId112"/>
    <p:sldId id="716" r:id="rId113"/>
    <p:sldId id="369" r:id="rId114"/>
  </p:sldIdLst>
  <p:sldSz cx="10080625" cy="72009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D00"/>
    <a:srgbClr val="E9B117"/>
    <a:srgbClr val="FABE18"/>
    <a:srgbClr val="BBE0E3"/>
    <a:srgbClr val="00B0DE"/>
    <a:srgbClr val="D8E7D5"/>
    <a:srgbClr val="000000"/>
    <a:srgbClr val="E36082"/>
    <a:srgbClr val="DE5827"/>
    <a:srgbClr val="C35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4" autoAdjust="0"/>
    <p:restoredTop sz="92069" autoAdjust="0"/>
  </p:normalViewPr>
  <p:slideViewPr>
    <p:cSldViewPr>
      <p:cViewPr varScale="1">
        <p:scale>
          <a:sx n="79" d="100"/>
          <a:sy n="79" d="100"/>
        </p:scale>
        <p:origin x="1267" y="106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-123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DA2BD76C-B549-E347-A457-DA391B2F8B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5251F058-9AD8-FA47-90AD-BA4A8AF266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11525EB-E880-6449-85F6-AB61B7005C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8350"/>
            <a:ext cx="5372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83760CE9-4465-4548-AFC8-435A6DE61E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xmlns="" id="{2798D06E-44D8-5C43-B2CB-EE2FFD2FE7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xmlns="" id="{C806492E-26F4-644C-B756-A876D3082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/>
            </a:lvl1pPr>
          </a:lstStyle>
          <a:p>
            <a:pPr>
              <a:defRPr/>
            </a:pPr>
            <a:fld id="{120F3185-A2E3-104D-AB43-FF4C91FFD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8268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影像版面配置區 1">
            <a:extLst>
              <a:ext uri="{FF2B5EF4-FFF2-40B4-BE49-F238E27FC236}">
                <a16:creationId xmlns:a16="http://schemas.microsoft.com/office/drawing/2014/main" xmlns="" id="{7D16A659-0775-DA4F-8465-6FE4E3EB3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備忘稿版面配置區 2">
            <a:extLst>
              <a:ext uri="{FF2B5EF4-FFF2-40B4-BE49-F238E27FC236}">
                <a16:creationId xmlns:a16="http://schemas.microsoft.com/office/drawing/2014/main" xmlns="" id="{75F6E31D-F427-BE45-A794-E99EA4D6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投影片編號版面配置區 3">
            <a:extLst>
              <a:ext uri="{FF2B5EF4-FFF2-40B4-BE49-F238E27FC236}">
                <a16:creationId xmlns:a16="http://schemas.microsoft.com/office/drawing/2014/main" xmlns="" id="{270D0EB5-82CB-594A-B6B1-3AFC0E550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9CF47D-2B6F-BD4A-B740-8901C1183629}" type="slidenum">
              <a:rPr lang="en-US" altLang="zh-TW" sz="1300" baseline="0" smtClean="0"/>
              <a:pPr/>
              <a:t>1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127904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13703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627103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52828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9073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530629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2472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1952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707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99672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10433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109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50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3778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56337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61560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32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921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858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36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44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455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524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89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6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影像版面配置區 1">
            <a:extLst>
              <a:ext uri="{FF2B5EF4-FFF2-40B4-BE49-F238E27FC236}">
                <a16:creationId xmlns:a16="http://schemas.microsoft.com/office/drawing/2014/main" xmlns="" id="{B682CB67-661D-D44D-8090-FAF7EDB3A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>
            <a:extLst>
              <a:ext uri="{FF2B5EF4-FFF2-40B4-BE49-F238E27FC236}">
                <a16:creationId xmlns:a16="http://schemas.microsoft.com/office/drawing/2014/main" xmlns="" id="{7D303AB8-8FB3-3543-B3BD-C6A6E1D3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387" name="投影片編號版面配置區 3">
            <a:extLst>
              <a:ext uri="{FF2B5EF4-FFF2-40B4-BE49-F238E27FC236}">
                <a16:creationId xmlns:a16="http://schemas.microsoft.com/office/drawing/2014/main" xmlns="" id="{BB52A778-BF84-4547-A245-56A66212E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6EB913-4129-8E44-B07E-50CB6CBEE1B7}" type="slidenum">
              <a:rPr lang="en-US" altLang="zh-TW" sz="1300" baseline="0" smtClean="0"/>
              <a:pPr/>
              <a:t>2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248802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087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896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648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4362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759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468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911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8227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5230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642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965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699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458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7585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856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81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76911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9729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3817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488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597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730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9978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023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400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506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196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163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444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86947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625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5360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3410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262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9521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7497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2462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8033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32618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0889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2051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647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3427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893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0966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48053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4651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1259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7917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4305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290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31403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9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40399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9169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0030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52654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4808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8147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549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5859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720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1742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68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66177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6992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6186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76437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72015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15732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27683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11367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56711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27915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613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745266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61390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725084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73312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19794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33889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471501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196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89325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82504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F3185-A2E3-104D-AB43-FF4C91FFDE93}" type="slidenum">
              <a:rPr lang="en-US" altLang="zh-TW" smtClean="0"/>
              <a:pPr>
                <a:defRPr/>
              </a:pPr>
              <a:t>99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462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55D5E4-20D9-C64F-B01A-C41F72C3D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042F3B-B387-D545-83B6-9E1BD52DA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D15E35-9F95-D14D-B4DA-469DD7CCF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CE8-B13F-0E47-85E3-B4E506F14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75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768F0B-14E7-9849-BEB7-F2D1CA847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5DB11B-10EA-D64E-ABAC-428915646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5787B5-6DC3-5141-88A0-01517F9B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F01E-01EF-0847-9B8E-37F74DC38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0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287338"/>
            <a:ext cx="2266950" cy="61452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825" y="287338"/>
            <a:ext cx="6653213" cy="61452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B6FBCC-C200-D546-BB3F-9B29602A7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1C6355F-5C64-EA47-A021-A7A8D924F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19CDF8-402C-484A-99A0-94E3B0608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583E-0940-964E-9F29-F0F994C78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9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8C7520-85B1-274A-A871-0CFBE5EB0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A54527-0F76-9F4A-ABF1-4AEF6096F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7D3BCA-0739-5846-AC39-6249CB321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23E6-2A19-664E-8822-CC8B9AD4A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66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0979A9-D4D0-8B47-B0B7-825813E7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50F6B4-ACB9-774E-9E20-630315F3C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9921F1-7FDE-6041-A941-2FE6FFAD2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CEBA-F2B5-734D-B37E-944A311BA1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9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3D7229-D44E-2242-92B8-875E49587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D1FE0C-CC7A-E746-B6C3-54406D8C8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DA347D-E6E6-7A42-AB5C-372EDDE6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3266-E5AE-9F4B-B967-5542C0329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9B9F994-E396-1240-A352-2FA2A41EC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AFBCD39-2BA3-7D4F-AABA-E0A522E92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3DB1AC0-EC55-5D47-B997-A012E0275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20D0-C399-0247-9BC3-FECB34839E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8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xmlns="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5EFF0E2-C650-E34A-BF52-3E43866BE0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3FFB77C-4C85-004D-AC5A-67668C5A18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xmlns="" id="{D0267C74-F15B-3A49-BFB3-898EE08DA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3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5A123E-2550-0841-A51C-EF76F3C3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E9721A-91E0-3143-B8D5-A26B62270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F31A8D-BB5D-6844-BBEE-EDFE65379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D552-AA16-5C48-ACB5-120610EDE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5FFCAF-07E7-1F42-9FE7-34212A987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487D2-4E8F-454A-AE62-D1CBA1C31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556375"/>
            <a:ext cx="3190875" cy="501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4EACBF-3FDE-EA44-8AB2-95EFA995B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51C3-8186-8243-B6E0-1C52DBA68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6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5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CFCD4EC-424E-8947-B752-6F01E273C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7338"/>
            <a:ext cx="90725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8D2A1E1-7AD4-D643-8B76-C1155BCDC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8AEACF8-345F-8443-99E1-264AC0DB69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6375"/>
            <a:ext cx="2351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DAC4B60-BA6E-1042-B333-477D58150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6375"/>
            <a:ext cx="23526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 defTabSz="1011238" eaLnBrk="1" hangingPunct="1">
              <a:defRPr sz="1500" baseline="0"/>
            </a:lvl1pPr>
          </a:lstStyle>
          <a:p>
            <a:pPr>
              <a:defRPr/>
            </a:pPr>
            <a:fld id="{405B58DA-1AD2-3F4C-B167-629153D4ED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6" r:id="rId6"/>
    <p:sldLayoutId id="2147483797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63650" indent="-252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70063" indent="-2524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74888" indent="-252413" algn="l" defTabSz="1011238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20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892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464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1036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.hle.com.tw/h5mp4/02j/09Te/&#36039;&#35338;&#31185;&#25216;/3&#19978;/&#31532;2&#31456;/3&#19978;&#36039;&#31185;2-2Python&#22522;&#26412;&#35486;&#27861;-&#27714;&#24179;&#22343;&#25976;-bDesigner&#25945;&#23416;.mp4" TargetMode="External"/><Relationship Id="rId5" Type="http://schemas.openxmlformats.org/officeDocument/2006/relationships/hyperlink" Target="../../../&#24433;&#29255;/&#36039;&#31185;/&#31532;2&#31456;/3&#19978;&#36039;&#31185;2-2Python&#22522;&#26412;&#35486;&#27861;-&#27714;&#24179;&#22343;&#25976;.mp4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5.hle.com.tw/h5mp4/02j/09Te/&#36039;&#35338;&#31185;&#25216;/3&#19978;/&#31532;2&#31456;/3&#19978;&#36039;&#31185;2-2Python&#22522;&#26412;&#35486;&#27861;-&#21704;&#22217;-bDesigner&#25945;&#23416;.mp4" TargetMode="External"/><Relationship Id="rId4" Type="http://schemas.openxmlformats.org/officeDocument/2006/relationships/hyperlink" Target="../../../&#24433;&#29255;/&#36039;&#31185;/&#31532;2&#31456;/3&#19978;&#36039;&#31185;2-2Python&#22522;&#26412;&#35486;&#27861;-&#21704;&#22217;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5.hle.com.tw/h5mp4/02j/09Te/&#36039;&#35338;&#31185;&#25216;/3&#19978;/&#31532;2&#31456;/3&#19978;&#36039;&#31185;2-2Python&#22522;&#26412;&#35486;&#27861;-&#35336;&#31639;&#23416;&#26399;&#25104;&#32318;-bDesigner&#25945;&#23416;.mp4" TargetMode="External"/><Relationship Id="rId4" Type="http://schemas.openxmlformats.org/officeDocument/2006/relationships/hyperlink" Target="../../../&#24433;&#29255;/&#36039;&#31185;/&#31532;2&#31456;/3&#19978;&#36039;&#31185;2-2Python&#22522;&#26412;&#35486;&#27861;-&#35336;&#31639;&#23416;&#26399;&#25104;&#32318;.mp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.hle.com.tw/h5mp4/02j/09Te/&#36039;&#35338;&#31185;&#25216;/3&#19978;/&#31532;2&#31456;/3&#19978;&#36039;&#31185;2-2Python&#22522;&#26412;&#35486;&#27861;-&#32047;&#21152;&#35336;&#31639;&#31243;&#24335;-bDesigner&#25945;&#23416;.mp4" TargetMode="External"/><Relationship Id="rId5" Type="http://schemas.openxmlformats.org/officeDocument/2006/relationships/hyperlink" Target="../../../&#24433;&#29255;/&#36039;&#31185;/&#31532;2&#31456;/3&#19978;&#36039;&#31185;2-2Python&#22522;&#26412;&#35486;&#27861;-&#32047;&#21152;&#35336;&#31639;&#31243;&#24335;.mp4" TargetMode="External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../&#24433;&#29255;/&#36039;&#31185;/&#31532;2&#31456;/3&#19978;&#36039;&#31185;2-2Python&#32362;&#22294;&#27169;&#32068;-&#30059;&#27491;&#26041;&#24418;.mp4" TargetMode="Externa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../&#24433;&#29255;/&#36039;&#31185;/&#31532;2&#31456;/3&#19978;&#36039;&#31185;2-2Python&#32362;&#22294;&#27169;&#32068;-&#30059;&#24179;&#34892;&#25490;&#21015;&#30340;&#27491;&#26041;&#24418;.mp4" TargetMode="Externa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1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BB7FBF-657B-E7AB-935B-9FC2846D8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6350"/>
            <a:ext cx="10079998" cy="719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程式中英對照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CC270AE-33B6-0930-AF31-5B0FCBD8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4" y="1512218"/>
            <a:ext cx="4097988" cy="29819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B68C13C-05AC-CF4D-692A-682AF5814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82" y="1530352"/>
            <a:ext cx="4394449" cy="257415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923B065-E8E8-43BB-8613-38C358F9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" y="4164134"/>
            <a:ext cx="9334153" cy="2025710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189</a:t>
            </a:r>
          </a:p>
        </p:txBody>
      </p:sp>
    </p:spTree>
    <p:extLst>
      <p:ext uri="{BB962C8B-B14F-4D97-AF65-F5344CB8AC3E}">
        <p14:creationId xmlns:p14="http://schemas.microsoft.com/office/powerpoint/2010/main" val="9916189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424847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其他動作函式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052FF5B-DDA7-0A28-5BEF-18D881F5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7" y="2218671"/>
            <a:ext cx="9436630" cy="3554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17554435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91840" y="-143966"/>
            <a:ext cx="504056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其他繪圖顏色函式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92A0224-8BD6-4A8C-AFA5-70313423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9" y="2088282"/>
            <a:ext cx="9479321" cy="3960440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30453256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728241"/>
            <a:ext cx="2304009" cy="54726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0" y="-215974"/>
            <a:ext cx="712854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431800" y="1190145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的情況，只用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turtle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物件的變數移動，就會跟著它移動的路徑畫出東西。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則是提醒這個變數，只要移動就要畫出東西來。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卻沒有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的情況下，只會</a:t>
            </a:r>
            <a:endParaRPr lang="en-US" altLang="zh-TW" sz="32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跟著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turtle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物件的變數移動，但不會畫出任何東</a:t>
            </a:r>
            <a:endParaRPr lang="en-US" altLang="zh-TW" sz="32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西。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EF6DB54-F802-8739-8AEC-292CB670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70" y="4464570"/>
            <a:ext cx="7179324" cy="2520256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20883718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728241"/>
            <a:ext cx="2304009" cy="54726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0" y="-215974"/>
            <a:ext cx="712854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359792" y="1496122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時，記得要使用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才會開始繪圖。</a:t>
            </a:r>
            <a:endParaRPr lang="en-US" altLang="zh-TW" sz="32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延續上方程式碼，補齊下筆的動作</a:t>
            </a:r>
            <a:r>
              <a:rPr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如下：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itchFamily="2" charset="2"/>
              <a:buChar char="n"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3783844-9E3E-4185-7B74-3C002C62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3419648"/>
            <a:ext cx="8666566" cy="2752374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6576571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0" y="-215974"/>
            <a:ext cx="712854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Penup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" altLang="zh-TW" sz="36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Pendown</a:t>
            </a:r>
            <a:r>
              <a:rPr lang="en" altLang="zh-TW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36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C304E6F-7568-020A-0AC4-CC1094E0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4041472"/>
            <a:ext cx="6077972" cy="294335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E33EC518-26A3-C9CD-580C-D2CE59C3F2F5}"/>
              </a:ext>
            </a:extLst>
          </p:cNvPr>
          <p:cNvGrpSpPr/>
          <p:nvPr/>
        </p:nvGrpSpPr>
        <p:grpSpPr>
          <a:xfrm>
            <a:off x="1058316" y="1017136"/>
            <a:ext cx="7510388" cy="2943354"/>
            <a:chOff x="1058316" y="1192231"/>
            <a:chExt cx="6718300" cy="254335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xmlns="" id="{04EA47EF-384A-9694-FDA4-C548132A2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2"/>
            <a:stretch/>
          </p:blipFill>
          <p:spPr>
            <a:xfrm>
              <a:off x="1099892" y="3024386"/>
              <a:ext cx="6676724" cy="7112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B0F86CAA-47BE-A708-7F0F-5414CA271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26"/>
            <a:stretch/>
          </p:blipFill>
          <p:spPr>
            <a:xfrm>
              <a:off x="1058316" y="1192231"/>
              <a:ext cx="6718300" cy="1976171"/>
            </a:xfrm>
            <a:prstGeom prst="rect">
              <a:avLst/>
            </a:prstGeom>
          </p:spPr>
        </p:pic>
      </p:grp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395400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728241"/>
            <a:ext cx="2304009" cy="54726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2129" y="-180305"/>
            <a:ext cx="41762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畫出五邊形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431800" y="1190145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range(4)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函式會產生一個 從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開始，小於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的整數串列，因此它會回傳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[0 , 1 , 2 , 3]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range( 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函式撰寫畫出一個五邊形的程式碼，</a:t>
            </a:r>
            <a:endParaRPr lang="en-US" altLang="zh-TW" sz="32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語法如下：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5D94B5-5059-446A-A20C-3B5D474A9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3384426"/>
            <a:ext cx="9221991" cy="3024336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1205677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2129" y="-180305"/>
            <a:ext cx="41762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畫出五邊形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431800" y="1190145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5D94B5-5059-446A-A20C-3B5D474A9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" y="959704"/>
            <a:ext cx="9510023" cy="311879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18CAE8F-97F3-587F-3AF9-B30ECCF4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0" y="3888482"/>
            <a:ext cx="7628384" cy="2737793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31853635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A6210BD-A11E-3FB5-FCDE-DB079049A072}"/>
              </a:ext>
            </a:extLst>
          </p:cNvPr>
          <p:cNvSpPr/>
          <p:nvPr/>
        </p:nvSpPr>
        <p:spPr bwMode="auto">
          <a:xfrm>
            <a:off x="7776616" y="1296193"/>
            <a:ext cx="2304009" cy="5904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2" y="1089204"/>
            <a:ext cx="9000999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畫旋轉的正方形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 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個正方形並旋轉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繞成一圈 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設定海龜變數名稱。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畫布大小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:480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寬、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360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個單位高。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每畫出一個正方形就旋轉固定角度，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直到畫出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個正方形並繞成一圈。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B3E5410-461A-D029-FD84-8DB5C972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16" y="2808362"/>
            <a:ext cx="31496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30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畫平行排列的長方形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七個平行排列的長方形。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863848" y="4271556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【python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離線版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79FD1E4-FDAE-1923-8C19-C5058164E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83" y="201217"/>
            <a:ext cx="2398457" cy="180851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C659E98-F0F8-6912-B2F3-CCF85468F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74" y="2929344"/>
            <a:ext cx="4763925" cy="38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094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61926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畫平行排列的長方形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七個平行排列的長方形。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0" y="4536275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線上版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3CC5DE2-9C5A-6B9A-004D-B65D8E4C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83" y="201217"/>
            <a:ext cx="2398457" cy="180851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DD7CB45-6CFB-2A95-F3FF-CFFAE306F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72" y="3672458"/>
            <a:ext cx="6428560" cy="25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99952" y="-171271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863848" y="1123557"/>
            <a:ext cx="864096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值日生</a:t>
            </a:r>
            <a:r>
              <a:rPr kumimoji="0" lang="zh-TW" altLang="en-US" sz="44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請設計一個程式，讓使用者輸入值日生的名字後，電腦會將今天值日生的名字呈現在畫面上。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設定變數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name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為值日生名字。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輸入名字後，呈現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今天的值日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生是⋯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991262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2129" y="-180305"/>
            <a:ext cx="41762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畫出三個五邊形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431800" y="1190145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程式碼裡會有兩個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迴圈 。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一個部分為「畫一個五邊形」，另一個則是從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</a:t>
            </a:r>
            <a:r>
              <a:rPr lang="en" altLang="zh-TW" sz="3200" b="1" baseline="0" dirty="0" err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in range(3)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 始，將「下筆、畫五邊形、提筆、往前移動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點」重複執行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次的動作</a:t>
            </a:r>
            <a:r>
              <a:rPr lang="zh-TW" altLang="en-US" sz="32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EA9D9BA-E487-8EF9-5BA6-F6A3F8C9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3384426"/>
            <a:ext cx="8486276" cy="309634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26376680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EE898BC-A0BA-3AC9-7C0D-7149BF3EE203}"/>
              </a:ext>
            </a:extLst>
          </p:cNvPr>
          <p:cNvSpPr/>
          <p:nvPr/>
        </p:nvSpPr>
        <p:spPr bwMode="auto">
          <a:xfrm>
            <a:off x="7776616" y="1728241"/>
            <a:ext cx="2304009" cy="54726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2129" y="-180305"/>
            <a:ext cx="41762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畫出三個五邊形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47E51A5-28AA-0770-58CA-B19C1402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88482"/>
            <a:ext cx="9325460" cy="30963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EA9D9BA-E487-8EF9-5BA6-F6A3F8C97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80170"/>
            <a:ext cx="8486276" cy="309634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10603636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80B2312-C6FA-992B-BEC2-A43C6ED9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5" y="3960490"/>
            <a:ext cx="6962617" cy="2650212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2129" y="-180305"/>
            <a:ext cx="41762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畫出三個五邊形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EA9D9BA-E487-8EF9-5BA6-F6A3F8C97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080170"/>
            <a:ext cx="8486276" cy="309634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28357380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圖片 4">
            <a:hlinkClick r:id="" action="ppaction://noaction"/>
            <a:extLst>
              <a:ext uri="{FF2B5EF4-FFF2-40B4-BE49-F238E27FC236}">
                <a16:creationId xmlns:a16="http://schemas.microsoft.com/office/drawing/2014/main" xmlns="" id="{680851B7-814D-9F40-970E-02C085011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8821738" y="5760690"/>
            <a:ext cx="889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電腦輔助教學的趨勢">
            <a:extLst>
              <a:ext uri="{FF2B5EF4-FFF2-40B4-BE49-F238E27FC236}">
                <a16:creationId xmlns:a16="http://schemas.microsoft.com/office/drawing/2014/main" xmlns="" id="{D69CADFB-8AC0-EC4C-911B-75019FBDD63D}"/>
              </a:ext>
            </a:extLst>
          </p:cNvPr>
          <p:cNvSpPr txBox="1">
            <a:spLocks/>
          </p:cNvSpPr>
          <p:nvPr/>
        </p:nvSpPr>
        <p:spPr bwMode="auto">
          <a:xfrm>
            <a:off x="1260764" y="-101889"/>
            <a:ext cx="42836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問題與討論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FCC31D2-7134-5040-B4B7-5B46057EEE36}"/>
              </a:ext>
            </a:extLst>
          </p:cNvPr>
          <p:cNvSpPr/>
          <p:nvPr/>
        </p:nvSpPr>
        <p:spPr>
          <a:xfrm>
            <a:off x="1491214" y="772816"/>
            <a:ext cx="6409917" cy="28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60"/>
              </a:lnSpc>
            </a:pPr>
            <a:r>
              <a:rPr lang="zh-TW" altLang="en-US" sz="88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你還想知道什麼</a:t>
            </a:r>
            <a:r>
              <a:rPr lang="en-US" altLang="zh-TW" sz="8800" b="1" dirty="0">
                <a:latin typeface="Calibri" panose="020F0502020204030204" pitchFamily="34" charset="0"/>
                <a:ea typeface="PingFang TC Semibold" panose="020B0400000000000000" pitchFamily="34" charset="-120"/>
              </a:rPr>
              <a:t>?</a:t>
            </a:r>
          </a:p>
          <a:p>
            <a:pPr>
              <a:lnSpc>
                <a:spcPts val="11260"/>
              </a:lnSpc>
            </a:pPr>
            <a:endParaRPr lang="zh-TW" altLang="en-US" sz="8000" dirty="0"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  <p:pic>
        <p:nvPicPr>
          <p:cNvPr id="11" name="圖片 5">
            <a:extLst>
              <a:ext uri="{FF2B5EF4-FFF2-40B4-BE49-F238E27FC236}">
                <a16:creationId xmlns:a16="http://schemas.microsoft.com/office/drawing/2014/main" xmlns="" id="{895ACC24-A7F2-0543-9D80-41EAC38D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494" y="2304306"/>
            <a:ext cx="4805034" cy="45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43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99952" y="-171271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863848" y="1123557"/>
            <a:ext cx="864096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值日生</a:t>
            </a:r>
            <a:r>
              <a:rPr kumimoji="0" lang="zh-TW" altLang="en-US" sz="44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請設計一個程式，讓使用者輸入值日生的名字後，電腦會將今天值日生的名字呈現在畫面上。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參考答案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9444C9DC-D090-3099-7283-0C58BCB3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3" y="5040610"/>
            <a:ext cx="8848610" cy="1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求平均數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5776" y="1189608"/>
            <a:ext cx="751750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輸入兩個數字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呈現兩個數字的平均值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對應之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積木如右圖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7D170E-AF34-6440-AD9B-4B5DADF0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9" b="4910"/>
          <a:stretch/>
        </p:blipFill>
        <p:spPr>
          <a:xfrm>
            <a:off x="5400352" y="2618045"/>
            <a:ext cx="4032448" cy="3790717"/>
          </a:xfrm>
          <a:prstGeom prst="rect">
            <a:avLst/>
          </a:prstGeom>
        </p:spPr>
      </p:pic>
      <p:pic>
        <p:nvPicPr>
          <p:cNvPr id="7" name="圖片 5">
            <a:extLst>
              <a:ext uri="{FF2B5EF4-FFF2-40B4-BE49-F238E27FC236}">
                <a16:creationId xmlns:a16="http://schemas.microsoft.com/office/drawing/2014/main" xmlns="" id="{7EF0A39E-BCAB-3D48-B6BB-1E31C631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320530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  <p:sp>
        <p:nvSpPr>
          <p:cNvPr id="12" name="Rectangle 1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858308" y="1190715"/>
            <a:ext cx="3006539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求平均數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3" name="AutoShap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5949310" y="113579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4" name="Rectangle 11">
            <a:hlinkClick r:id="rId6"/>
          </p:cNvPr>
          <p:cNvSpPr>
            <a:spLocks noChangeArrowheads="1"/>
          </p:cNvSpPr>
          <p:nvPr/>
        </p:nvSpPr>
        <p:spPr bwMode="auto">
          <a:xfrm>
            <a:off x="6858308" y="1863933"/>
            <a:ext cx="2934532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求平均數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5" name="AutoShape 12">
            <a:hlinkClick r:id="rId6"/>
          </p:cNvPr>
          <p:cNvSpPr>
            <a:spLocks noChangeArrowheads="1"/>
          </p:cNvSpPr>
          <p:nvPr/>
        </p:nvSpPr>
        <p:spPr bwMode="auto">
          <a:xfrm>
            <a:off x="5949310" y="194750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2A917C8-1D2B-DD46-BBB3-751EC3A3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2" y="1440210"/>
            <a:ext cx="4111150" cy="666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8F4ED4C-7ADB-454D-94C9-273FE3086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1" y="2303417"/>
            <a:ext cx="4111150" cy="951250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求平均數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0C4B71F-EA30-DC4D-97E0-E663879AB627}"/>
              </a:ext>
            </a:extLst>
          </p:cNvPr>
          <p:cNvSpPr/>
          <p:nvPr/>
        </p:nvSpPr>
        <p:spPr bwMode="auto">
          <a:xfrm>
            <a:off x="143768" y="2222386"/>
            <a:ext cx="3831566" cy="109219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xmlns="" id="{0CE17D38-0366-9B4A-AC0A-2B6AFD07510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3975334" y="2605912"/>
            <a:ext cx="809420" cy="1625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6D76407-8311-8549-8BDF-285AA381FE6C}"/>
              </a:ext>
            </a:extLst>
          </p:cNvPr>
          <p:cNvSpPr/>
          <p:nvPr/>
        </p:nvSpPr>
        <p:spPr>
          <a:xfrm>
            <a:off x="623696" y="3754879"/>
            <a:ext cx="8833232" cy="24894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3760"/>
              </a:lnSpc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先輸出提示文字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請輸入數字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x: </a:t>
            </a:r>
          </a:p>
          <a:p>
            <a:pPr>
              <a:lnSpc>
                <a:spcPts val="376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待使用者輸入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數字字串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並按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Enter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送出後，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760"/>
              </a:lnSpc>
              <a:buClr>
                <a:schemeClr val="tx1"/>
              </a:buCl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取得該數字字串內容。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76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int()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函式將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取得的數字內容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強制轉換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整數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76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轉換後的整數經由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指派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存入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DCCB075-8B36-4900-B5C8-409E9D8E4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9"/>
          <a:stretch/>
        </p:blipFill>
        <p:spPr>
          <a:xfrm>
            <a:off x="4860814" y="2415406"/>
            <a:ext cx="4716002" cy="392955"/>
          </a:xfrm>
          <a:prstGeom prst="rect">
            <a:avLst/>
          </a:prstGeom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26839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0E27A0D-D28E-0042-A279-483F87B21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74" y="1886645"/>
            <a:ext cx="4111151" cy="929382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求平均數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A3EF13F-1A2D-EF44-8A9B-429A816EAFF4}"/>
              </a:ext>
            </a:extLst>
          </p:cNvPr>
          <p:cNvSpPr/>
          <p:nvPr/>
        </p:nvSpPr>
        <p:spPr bwMode="auto">
          <a:xfrm>
            <a:off x="226644" y="1800250"/>
            <a:ext cx="3445516" cy="106156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BCC64EFC-9DCE-E544-A0CB-B9BA76A4A695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>
            <a:off x="3672160" y="2331032"/>
            <a:ext cx="79489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5568358-F3A1-944C-B619-5C8969FED6A4}"/>
              </a:ext>
            </a:extLst>
          </p:cNvPr>
          <p:cNvSpPr/>
          <p:nvPr/>
        </p:nvSpPr>
        <p:spPr>
          <a:xfrm>
            <a:off x="623696" y="3531187"/>
            <a:ext cx="7945008" cy="238578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先輸出提示文字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請輸入數字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y: </a:t>
            </a:r>
          </a:p>
          <a:p>
            <a:pPr>
              <a:lnSpc>
                <a:spcPts val="360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待使用者輸入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數字字串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並按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Enter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送出後，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600"/>
              </a:lnSpc>
              <a:buClr>
                <a:schemeClr val="tx1"/>
              </a:buCl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取得該數字字串內容。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60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int()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取得的數字內容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強制轉換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整數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600"/>
              </a:lnSpc>
              <a:buClr>
                <a:schemeClr val="tx1"/>
              </a:buCl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轉換後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的整數經由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指派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存入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中。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4F74413-1F05-7E4E-8E2F-1CBCD03D0038}"/>
              </a:ext>
            </a:extLst>
          </p:cNvPr>
          <p:cNvSpPr/>
          <p:nvPr/>
        </p:nvSpPr>
        <p:spPr bwMode="auto">
          <a:xfrm>
            <a:off x="3672160" y="2808362"/>
            <a:ext cx="720080" cy="1974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4D6CFA4-DB7F-EB01-B6CA-7B19C9BB9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9" y="2138526"/>
            <a:ext cx="5084434" cy="425620"/>
          </a:xfrm>
          <a:prstGeom prst="rect">
            <a:avLst/>
          </a:prstGeom>
        </p:spPr>
      </p:pic>
      <p:sp>
        <p:nvSpPr>
          <p:cNvPr id="1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148803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求平均數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5568358-F3A1-944C-B619-5C8969FED6A4}"/>
              </a:ext>
            </a:extLst>
          </p:cNvPr>
          <p:cNvSpPr/>
          <p:nvPr/>
        </p:nvSpPr>
        <p:spPr>
          <a:xfrm>
            <a:off x="684897" y="3571033"/>
            <a:ext cx="8017016" cy="204158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Clr>
                <a:schemeClr val="tx1"/>
              </a:buCl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指定運算子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先計算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右邊的結果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800"/>
              </a:lnSpc>
              <a:buClr>
                <a:schemeClr val="tx1"/>
              </a:buCl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再將計算結果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存回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左邊的變數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800"/>
              </a:lnSpc>
              <a:buClr>
                <a:schemeClr val="tx1"/>
              </a:buCl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先計算出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(x + y) / 2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的值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800"/>
              </a:lnSpc>
              <a:buClr>
                <a:schemeClr val="tx1"/>
              </a:buCl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再將計算出來的值存到變數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average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C8CECD-94F7-7347-ACAB-297966E4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5" y="2004177"/>
            <a:ext cx="4111151" cy="568563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BAC9D70-BD08-0947-BBEB-7A982AF8AE1E}"/>
              </a:ext>
            </a:extLst>
          </p:cNvPr>
          <p:cNvSpPr/>
          <p:nvPr/>
        </p:nvSpPr>
        <p:spPr bwMode="auto">
          <a:xfrm>
            <a:off x="452973" y="1944266"/>
            <a:ext cx="4269459" cy="720965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xmlns="" id="{CA04AC5F-C51B-7642-A20C-AA5EAE30B6CE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4722432" y="2304749"/>
            <a:ext cx="461896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280995A-2F64-C475-D84A-103565D68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09" y="2117410"/>
            <a:ext cx="3980660" cy="476214"/>
          </a:xfrm>
          <a:prstGeom prst="rect">
            <a:avLst/>
          </a:prstGeom>
        </p:spPr>
      </p:pic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66622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求平均數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5568358-F3A1-944C-B619-5C8969FED6A4}"/>
              </a:ext>
            </a:extLst>
          </p:cNvPr>
          <p:cNvSpPr/>
          <p:nvPr/>
        </p:nvSpPr>
        <p:spPr>
          <a:xfrm>
            <a:off x="630798" y="3315438"/>
            <a:ext cx="8669584" cy="30162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ts val="3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print()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會輸出小括號內的結果。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457200" indent="-457200">
              <a:lnSpc>
                <a:spcPts val="3800"/>
              </a:lnSpc>
              <a:buFont typeface="+mj-lt"/>
              <a:buAutoNum type="arabicPeriod"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先將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average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變數中的數值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強制轉換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為字串。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457200" indent="-457200">
              <a:lnSpc>
                <a:spcPts val="3800"/>
              </a:lnSpc>
              <a:buFont typeface="+mj-lt"/>
              <a:buAutoNum type="arabicPeriod"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再將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平均是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以及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average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後的字串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800"/>
              </a:lnSpc>
            </a:pP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連接起來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(+)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3800"/>
              </a:lnSpc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最後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print()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連接的結果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輸出到螢幕上。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BAC9D70-BD08-0947-BBEB-7A982AF8AE1E}"/>
              </a:ext>
            </a:extLst>
          </p:cNvPr>
          <p:cNvSpPr/>
          <p:nvPr/>
        </p:nvSpPr>
        <p:spPr bwMode="auto">
          <a:xfrm>
            <a:off x="575816" y="1872258"/>
            <a:ext cx="4134305" cy="96589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xmlns="" id="{CA04AC5F-C51B-7642-A20C-AA5EAE30B6CE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0121" y="2355203"/>
            <a:ext cx="510938" cy="143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51C9B1-5C15-7647-8224-6006ECF6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92" y="2040166"/>
            <a:ext cx="4517767" cy="7329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36EFA003-5816-1B3C-3674-E153F90EB4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"/>
          <a:stretch/>
        </p:blipFill>
        <p:spPr>
          <a:xfrm>
            <a:off x="5288413" y="2102966"/>
            <a:ext cx="3784347" cy="489372"/>
          </a:xfrm>
          <a:prstGeom prst="rect">
            <a:avLst/>
          </a:prstGeom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385097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2A917C8-1D2B-DD46-BBB3-751EC3A38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1" y="1440210"/>
            <a:ext cx="4111150" cy="666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8F4ED4C-7ADB-454D-94C9-273FE3086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1" y="2303417"/>
            <a:ext cx="4111150" cy="951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0E27A0D-D28E-0042-A279-483F87B21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86" y="3563545"/>
            <a:ext cx="4111151" cy="9293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40C3759-3B72-8045-BAF6-DFA0D5CE4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68" y="4741756"/>
            <a:ext cx="4111151" cy="5685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57D9B53-BE69-834A-BBE5-ED8E7ACA2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6" y="5717922"/>
            <a:ext cx="4111151" cy="645101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求平均數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0C4B71F-EA30-DC4D-97E0-E663879AB627}"/>
              </a:ext>
            </a:extLst>
          </p:cNvPr>
          <p:cNvSpPr/>
          <p:nvPr/>
        </p:nvSpPr>
        <p:spPr bwMode="auto">
          <a:xfrm>
            <a:off x="581488" y="2222386"/>
            <a:ext cx="3831566" cy="109219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xmlns="" id="{0CE17D38-0366-9B4A-AC0A-2B6AFD07510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4413054" y="2605912"/>
            <a:ext cx="809420" cy="1625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A3EF13F-1A2D-EF44-8A9B-429A816EAFF4}"/>
              </a:ext>
            </a:extLst>
          </p:cNvPr>
          <p:cNvSpPr/>
          <p:nvPr/>
        </p:nvSpPr>
        <p:spPr bwMode="auto">
          <a:xfrm>
            <a:off x="581056" y="3477150"/>
            <a:ext cx="3831566" cy="106156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BCC64EFC-9DCE-E544-A0CB-B9BA76A4A695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4412622" y="3803514"/>
            <a:ext cx="809420" cy="20441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B4059840-5B5F-F34A-942E-6F3940FCE8F3}"/>
              </a:ext>
            </a:extLst>
          </p:cNvPr>
          <p:cNvSpPr/>
          <p:nvPr/>
        </p:nvSpPr>
        <p:spPr bwMode="auto">
          <a:xfrm>
            <a:off x="581056" y="4681845"/>
            <a:ext cx="4269459" cy="720965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4CAF271F-F4C4-4843-A69B-640DD67BDEA2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4850515" y="4826746"/>
            <a:ext cx="423693" cy="2155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A2F976F-0DB7-3747-BB5A-6D5E471DCD8F}"/>
              </a:ext>
            </a:extLst>
          </p:cNvPr>
          <p:cNvSpPr/>
          <p:nvPr/>
        </p:nvSpPr>
        <p:spPr bwMode="auto">
          <a:xfrm>
            <a:off x="575816" y="5592660"/>
            <a:ext cx="3861679" cy="81826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xmlns="" id="{CC22F3FF-106E-DC4A-9937-D53AFDB6CF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6483" y="5931503"/>
            <a:ext cx="738975" cy="1089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32052B3C-A1FE-A300-4674-429EB45AA7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9928"/>
          <a:stretch/>
        </p:blipFill>
        <p:spPr>
          <a:xfrm>
            <a:off x="5282237" y="2378474"/>
            <a:ext cx="4059149" cy="4111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6F977F94-E6BC-2124-299D-6FC6164BC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/>
          <a:stretch/>
        </p:blipFill>
        <p:spPr>
          <a:xfrm>
            <a:off x="5282237" y="3623466"/>
            <a:ext cx="4534040" cy="36009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CF0BE438-97BC-D5E2-ECFF-E13C3475B0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/>
          <a:stretch/>
        </p:blipFill>
        <p:spPr>
          <a:xfrm>
            <a:off x="5317095" y="4656632"/>
            <a:ext cx="2677749" cy="36940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2682B247-A970-D635-D0D2-EDC67DB80D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3938"/>
          <a:stretch/>
        </p:blipFill>
        <p:spPr>
          <a:xfrm>
            <a:off x="5314684" y="5667757"/>
            <a:ext cx="2765180" cy="402410"/>
          </a:xfrm>
          <a:prstGeom prst="rect">
            <a:avLst/>
          </a:prstGeom>
        </p:spPr>
      </p:pic>
      <p:sp>
        <p:nvSpPr>
          <p:cNvPr id="2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414084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求平均數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403F753-BD8C-0241-5B39-3B327538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1204702"/>
            <a:ext cx="9198881" cy="31359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1D89DE1-E77C-C63E-652A-E9F506C9B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83" y="4752578"/>
            <a:ext cx="5809109" cy="1845703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38736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報 告 大 綱">
            <a:extLst>
              <a:ext uri="{FF2B5EF4-FFF2-40B4-BE49-F238E27FC236}">
                <a16:creationId xmlns:a16="http://schemas.microsoft.com/office/drawing/2014/main" xmlns="" id="{3186CAB9-93A2-2B46-BE39-042E5471682C}"/>
              </a:ext>
            </a:extLst>
          </p:cNvPr>
          <p:cNvSpPr txBox="1">
            <a:spLocks/>
          </p:cNvSpPr>
          <p:nvPr/>
        </p:nvSpPr>
        <p:spPr bwMode="auto">
          <a:xfrm>
            <a:off x="647824" y="-215974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Scratch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endParaRPr lang="zh-TW" altLang="en-US" sz="40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" name="群組 6">
            <a:extLst>
              <a:ext uri="{FF2B5EF4-FFF2-40B4-BE49-F238E27FC236}">
                <a16:creationId xmlns:a16="http://schemas.microsoft.com/office/drawing/2014/main" xmlns="" id="{7BA00428-F58D-5E77-978E-9B3BB5337CC4}"/>
              </a:ext>
            </a:extLst>
          </p:cNvPr>
          <p:cNvGrpSpPr>
            <a:grpSpLocks/>
          </p:cNvGrpSpPr>
          <p:nvPr/>
        </p:nvGrpSpPr>
        <p:grpSpPr bwMode="auto">
          <a:xfrm>
            <a:off x="1140910" y="2635753"/>
            <a:ext cx="2290763" cy="2212473"/>
            <a:chOff x="1588435" y="2813022"/>
            <a:chExt cx="1703388" cy="1687513"/>
          </a:xfrm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xmlns="" id="{7DF6771F-27D0-791B-5D33-BFDF2B6EE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8435" y="2813022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D9DB5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xmlns="" id="{37721F74-72DA-68A9-77B6-3660BD613C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8435" y="2813022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rgbClr val="6D9DB5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xmlns="" id="{6BB375DC-4AA5-2A63-1344-4B12A9AD14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9045" y="2922895"/>
              <a:ext cx="1482168" cy="1466571"/>
            </a:xfrm>
            <a:prstGeom prst="ellipse">
              <a:avLst/>
            </a:prstGeom>
            <a:gradFill rotWithShape="1">
              <a:gsLst>
                <a:gs pos="0">
                  <a:srgbClr val="3B5562"/>
                </a:gs>
                <a:gs pos="50000">
                  <a:srgbClr val="6D9DB5"/>
                </a:gs>
                <a:gs pos="100000">
                  <a:srgbClr val="3B5562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xmlns="" id="{73FE935A-F01D-15E1-DDF8-45BF9929D6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1374" y="2925284"/>
              <a:ext cx="1481004" cy="1467766"/>
            </a:xfrm>
            <a:prstGeom prst="ellipse">
              <a:avLst/>
            </a:prstGeom>
            <a:gradFill rotWithShape="1">
              <a:gsLst>
                <a:gs pos="0">
                  <a:srgbClr val="456473"/>
                </a:gs>
                <a:gs pos="100000">
                  <a:srgbClr val="6D9DB5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xmlns="" id="{C35362AC-D813-B39E-5807-D533FE37B5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4725" y="2996941"/>
              <a:ext cx="1333137" cy="13208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FC78F793-B521-E31D-3111-C01A14702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810" y="3016222"/>
              <a:ext cx="1290638" cy="1277938"/>
              <a:chOff x="4166" y="1706"/>
              <a:chExt cx="1252" cy="1252"/>
            </a:xfrm>
          </p:grpSpPr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xmlns="" id="{4B0CA802-167E-82FB-0CEC-A64E320F8E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xmlns="" id="{5AE8EE17-C8AA-9FF3-AFB8-02B6A2858CE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1" y="1714"/>
                <a:ext cx="1223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Oval 18">
                <a:extLst>
                  <a:ext uri="{FF2B5EF4-FFF2-40B4-BE49-F238E27FC236}">
                    <a16:creationId xmlns:a16="http://schemas.microsoft.com/office/drawing/2014/main" xmlns="" id="{831C7AA4-F3EF-A270-F5FB-0E5E23CC47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1" cy="114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19">
                <a:extLst>
                  <a:ext uri="{FF2B5EF4-FFF2-40B4-BE49-F238E27FC236}">
                    <a16:creationId xmlns:a16="http://schemas.microsoft.com/office/drawing/2014/main" xmlns="" id="{9E2C9B4F-F4C5-F507-1079-347DF8D8F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Text Box 35">
              <a:extLst>
                <a:ext uri="{FF2B5EF4-FFF2-40B4-BE49-F238E27FC236}">
                  <a16:creationId xmlns:a16="http://schemas.microsoft.com/office/drawing/2014/main" xmlns="" id="{AB52095B-0BE7-FC38-7F20-B60316FFDB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2223" y="3492566"/>
              <a:ext cx="183961" cy="400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xmlns="" id="{934C2321-A7C4-2DE3-1103-8C85380DE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189" y="3017629"/>
              <a:ext cx="1357878" cy="10094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認識</a:t>
              </a:r>
              <a:r>
                <a:rPr lang="en-US" altLang="zh-TW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Python</a:t>
              </a:r>
              <a:br>
                <a:rPr lang="en-US" altLang="zh-TW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4000" b="1" dirty="0">
                  <a:solidFill>
                    <a:schemeClr val="bg1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程式語言</a:t>
              </a:r>
            </a:p>
          </p:txBody>
        </p:sp>
      </p:grpSp>
      <p:grpSp>
        <p:nvGrpSpPr>
          <p:cNvPr id="30" name="群組 7">
            <a:extLst>
              <a:ext uri="{FF2B5EF4-FFF2-40B4-BE49-F238E27FC236}">
                <a16:creationId xmlns:a16="http://schemas.microsoft.com/office/drawing/2014/main" xmlns="" id="{062BB01B-32EB-5159-2A89-224DB849DD5D}"/>
              </a:ext>
            </a:extLst>
          </p:cNvPr>
          <p:cNvGrpSpPr>
            <a:grpSpLocks/>
          </p:cNvGrpSpPr>
          <p:nvPr/>
        </p:nvGrpSpPr>
        <p:grpSpPr bwMode="auto">
          <a:xfrm>
            <a:off x="3907922" y="2635753"/>
            <a:ext cx="2264779" cy="2195614"/>
            <a:chOff x="4276073" y="2817785"/>
            <a:chExt cx="1703387" cy="1687512"/>
          </a:xfrm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xmlns="" id="{242A54E4-4C5E-F31F-4B86-32D0FBB409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6073" y="2817785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B9D5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xmlns="" id="{B947EB86-945D-3E2A-899E-B590E02714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6073" y="2817785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rgbClr val="9B9D53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xmlns="" id="{FCE3D441-4F21-0C6F-8E0B-CDFB70702C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87374" y="2929050"/>
              <a:ext cx="1480785" cy="1466219"/>
            </a:xfrm>
            <a:prstGeom prst="ellipse">
              <a:avLst/>
            </a:prstGeom>
            <a:gradFill rotWithShape="1">
              <a:gsLst>
                <a:gs pos="0">
                  <a:srgbClr val="54552D"/>
                </a:gs>
                <a:gs pos="50000">
                  <a:srgbClr val="9B9D53"/>
                </a:gs>
                <a:gs pos="100000">
                  <a:srgbClr val="54552D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xmlns="" id="{9BCAB292-878E-135E-74B9-C0296639B9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12779" y="2936467"/>
              <a:ext cx="1480785" cy="1467456"/>
            </a:xfrm>
            <a:prstGeom prst="ellipse">
              <a:avLst/>
            </a:prstGeom>
            <a:gradFill rotWithShape="1">
              <a:gsLst>
                <a:gs pos="0">
                  <a:srgbClr val="626435"/>
                </a:gs>
                <a:gs pos="100000">
                  <a:srgbClr val="9B9D5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xmlns="" id="{42CDB6A2-1097-A301-6183-7067E76F30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66010" y="3000753"/>
              <a:ext cx="1335610" cy="132033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eaLnBrk="1" hangingPunct="1">
                <a:defRPr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xmlns="" id="{95A36344-7AAA-2947-B980-733F88E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385" y="3016222"/>
              <a:ext cx="1292225" cy="1277938"/>
              <a:chOff x="4166" y="1706"/>
              <a:chExt cx="1252" cy="1252"/>
            </a:xfrm>
          </p:grpSpPr>
          <p:sp>
            <p:nvSpPr>
              <p:cNvPr id="43" name="Oval 31">
                <a:extLst>
                  <a:ext uri="{FF2B5EF4-FFF2-40B4-BE49-F238E27FC236}">
                    <a16:creationId xmlns:a16="http://schemas.microsoft.com/office/drawing/2014/main" xmlns="" id="{631C8378-D4A2-F962-DF75-B6783EFEA5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32">
                <a:extLst>
                  <a:ext uri="{FF2B5EF4-FFF2-40B4-BE49-F238E27FC236}">
                    <a16:creationId xmlns:a16="http://schemas.microsoft.com/office/drawing/2014/main" xmlns="" id="{4B49E32D-DD31-B40F-31C8-E085EB04EB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1" y="1714"/>
                <a:ext cx="1223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33">
                <a:extLst>
                  <a:ext uri="{FF2B5EF4-FFF2-40B4-BE49-F238E27FC236}">
                    <a16:creationId xmlns:a16="http://schemas.microsoft.com/office/drawing/2014/main" xmlns="" id="{D7D1A18D-ED75-6DD6-3016-BC7263C292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1" cy="114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34">
                <a:extLst>
                  <a:ext uri="{FF2B5EF4-FFF2-40B4-BE49-F238E27FC236}">
                    <a16:creationId xmlns:a16="http://schemas.microsoft.com/office/drawing/2014/main" xmlns="" id="{4A87F127-B051-3F40-1095-86E90F064E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4" cy="9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xmlns="" id="{098F0365-323B-EDBD-BE6F-35741FAC577D}"/>
              </a:ext>
            </a:extLst>
          </p:cNvPr>
          <p:cNvGrpSpPr/>
          <p:nvPr/>
        </p:nvGrpSpPr>
        <p:grpSpPr>
          <a:xfrm>
            <a:off x="6619373" y="2635753"/>
            <a:ext cx="2264779" cy="2205010"/>
            <a:chOff x="6630988" y="3302000"/>
            <a:chExt cx="2225675" cy="2166938"/>
          </a:xfrm>
        </p:grpSpPr>
        <p:grpSp>
          <p:nvGrpSpPr>
            <p:cNvPr id="49" name="群組 5">
              <a:extLst>
                <a:ext uri="{FF2B5EF4-FFF2-40B4-BE49-F238E27FC236}">
                  <a16:creationId xmlns:a16="http://schemas.microsoft.com/office/drawing/2014/main" xmlns="" id="{C4276176-09FB-06E7-9FA0-C9719EC3B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0988" y="3302000"/>
              <a:ext cx="2225675" cy="2166938"/>
              <a:chOff x="6862110" y="2824135"/>
              <a:chExt cx="1703388" cy="1687512"/>
            </a:xfrm>
          </p:grpSpPr>
          <p:sp>
            <p:nvSpPr>
              <p:cNvPr id="51" name="Oval 20">
                <a:extLst>
                  <a:ext uri="{FF2B5EF4-FFF2-40B4-BE49-F238E27FC236}">
                    <a16:creationId xmlns:a16="http://schemas.microsoft.com/office/drawing/2014/main" xmlns="" id="{E88D9BFA-4D38-8D09-B2A5-AF1E793FFD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62110" y="2824135"/>
                <a:ext cx="1703388" cy="168751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D3A553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xmlns="" id="{14D47522-D667-9E50-CDE3-35D1FE9BEE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862110" y="2824135"/>
                <a:ext cx="1703388" cy="1687512"/>
              </a:xfrm>
              <a:prstGeom prst="ellipse">
                <a:avLst/>
              </a:prstGeom>
              <a:gradFill rotWithShape="1">
                <a:gsLst>
                  <a:gs pos="0">
                    <a:srgbClr val="D3A553">
                      <a:alpha val="32001"/>
                    </a:srgbClr>
                  </a:gs>
                  <a:gs pos="100000">
                    <a:srgbClr val="624C26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22">
                <a:extLst>
                  <a:ext uri="{FF2B5EF4-FFF2-40B4-BE49-F238E27FC236}">
                    <a16:creationId xmlns:a16="http://schemas.microsoft.com/office/drawing/2014/main" xmlns="" id="{F5BC4015-2DF9-CBA3-FE9A-C138B5B22E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72672" y="2935400"/>
                <a:ext cx="1482263" cy="1466219"/>
              </a:xfrm>
              <a:prstGeom prst="ellipse">
                <a:avLst/>
              </a:prstGeom>
              <a:gradFill rotWithShape="1">
                <a:gsLst>
                  <a:gs pos="0">
                    <a:srgbClr val="72592D"/>
                  </a:gs>
                  <a:gs pos="50000">
                    <a:srgbClr val="D3A553"/>
                  </a:gs>
                  <a:gs pos="100000">
                    <a:srgbClr val="72592D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23">
                <a:extLst>
                  <a:ext uri="{FF2B5EF4-FFF2-40B4-BE49-F238E27FC236}">
                    <a16:creationId xmlns:a16="http://schemas.microsoft.com/office/drawing/2014/main" xmlns="" id="{5788BADD-0BAB-18CC-1E59-66AE38E41C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75102" y="2936636"/>
                <a:ext cx="1481049" cy="1467455"/>
              </a:xfrm>
              <a:prstGeom prst="ellipse">
                <a:avLst/>
              </a:prstGeom>
              <a:gradFill rotWithShape="1">
                <a:gsLst>
                  <a:gs pos="0">
                    <a:srgbClr val="866935"/>
                  </a:gs>
                  <a:gs pos="100000">
                    <a:srgbClr val="D3A553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24">
                <a:extLst>
                  <a:ext uri="{FF2B5EF4-FFF2-40B4-BE49-F238E27FC236}">
                    <a16:creationId xmlns:a16="http://schemas.microsoft.com/office/drawing/2014/main" xmlns="" id="{4FE2B13C-1C3F-35B0-9C1C-FA0E3ED128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46785" y="3007103"/>
                <a:ext cx="1332822" cy="13203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6" name="Group 25">
                <a:extLst>
                  <a:ext uri="{FF2B5EF4-FFF2-40B4-BE49-F238E27FC236}">
                    <a16:creationId xmlns:a16="http://schemas.microsoft.com/office/drawing/2014/main" xmlns="" id="{22D57F71-DC43-B0C6-B190-D09719EB4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68485" y="3022572"/>
                <a:ext cx="1290638" cy="1277938"/>
                <a:chOff x="4166" y="1706"/>
                <a:chExt cx="1252" cy="1252"/>
              </a:xfrm>
            </p:grpSpPr>
            <p:sp>
              <p:nvSpPr>
                <p:cNvPr id="58" name="Oval 26">
                  <a:extLst>
                    <a:ext uri="{FF2B5EF4-FFF2-40B4-BE49-F238E27FC236}">
                      <a16:creationId xmlns:a16="http://schemas.microsoft.com/office/drawing/2014/main" xmlns="" id="{8403A02C-6907-1728-3115-FDFB8587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Oval 27">
                  <a:extLst>
                    <a:ext uri="{FF2B5EF4-FFF2-40B4-BE49-F238E27FC236}">
                      <a16:creationId xmlns:a16="http://schemas.microsoft.com/office/drawing/2014/main" xmlns="" id="{AE7E4578-1672-CA36-B384-81097DA2E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1" y="1714"/>
                  <a:ext cx="122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Oval 28">
                  <a:extLst>
                    <a:ext uri="{FF2B5EF4-FFF2-40B4-BE49-F238E27FC236}">
                      <a16:creationId xmlns:a16="http://schemas.microsoft.com/office/drawing/2014/main" xmlns="" id="{EEB455E2-08DA-3D3E-4BD9-F35EBEB44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1" cy="1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Oval 29">
                  <a:extLst>
                    <a:ext uri="{FF2B5EF4-FFF2-40B4-BE49-F238E27FC236}">
                      <a16:creationId xmlns:a16="http://schemas.microsoft.com/office/drawing/2014/main" xmlns="" id="{054C4E6B-2E5A-F0E6-2C1C-D8124A0B4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7" name="Text Box 36">
                <a:extLst>
                  <a:ext uri="{FF2B5EF4-FFF2-40B4-BE49-F238E27FC236}">
                    <a16:creationId xmlns:a16="http://schemas.microsoft.com/office/drawing/2014/main" xmlns="" id="{DE74C47D-048D-9D3D-4881-EA58B32B72B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593522" y="3495431"/>
                <a:ext cx="256358" cy="4005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xmlns="" id="{0CD812BC-10AF-7F7A-1E18-967C69E44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641" y="3848684"/>
              <a:ext cx="1721072" cy="11796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3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Python</a:t>
              </a:r>
            </a:p>
            <a:p>
              <a:pPr algn="ctr" eaLnBrk="1" hangingPunct="1">
                <a:defRPr/>
              </a:pPr>
              <a:r>
                <a:rPr lang="zh-TW" altLang="en-US" sz="3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程式設計</a:t>
              </a:r>
              <a:r>
                <a:rPr lang="en-US" altLang="zh-TW" sz="3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/>
              </a:r>
              <a:br>
                <a:rPr lang="en-US" altLang="zh-TW" sz="3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的應用</a:t>
              </a:r>
            </a:p>
          </p:txBody>
        </p:sp>
      </p:grpSp>
      <p:sp>
        <p:nvSpPr>
          <p:cNvPr id="62" name="Rectangle 42">
            <a:extLst>
              <a:ext uri="{FF2B5EF4-FFF2-40B4-BE49-F238E27FC236}">
                <a16:creationId xmlns:a16="http://schemas.microsoft.com/office/drawing/2014/main" xmlns="" id="{2F5A7412-6529-6CE6-4FB9-A503743F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45" y="3048193"/>
            <a:ext cx="1668463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defRPr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</a:p>
          <a:p>
            <a:pPr algn="ctr" eaLnBrk="1" hangingPunct="1"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程式設計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的概念</a:t>
            </a:r>
          </a:p>
        </p:txBody>
      </p:sp>
      <p:sp>
        <p:nvSpPr>
          <p:cNvPr id="63" name="Text Box 36">
            <a:extLst>
              <a:ext uri="{FF2B5EF4-FFF2-40B4-BE49-F238E27FC236}">
                <a16:creationId xmlns:a16="http://schemas.microsoft.com/office/drawing/2014/main" xmlns="" id="{9E686CE3-A85A-061E-29F3-D7D2C28A72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16564" y="4733247"/>
            <a:ext cx="340847" cy="52338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defRPr/>
            </a:pPr>
            <a:r>
              <a:rPr lang="zh-TW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2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求平均數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7D170E-AF34-6440-AD9B-4B5DADF0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9" b="4910"/>
          <a:stretch/>
        </p:blipFill>
        <p:spPr>
          <a:xfrm>
            <a:off x="575816" y="3024386"/>
            <a:ext cx="3672408" cy="34522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405CF09-F619-9FCF-4137-09C7F0E21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600830"/>
            <a:ext cx="5809109" cy="1845703"/>
          </a:xfrm>
          <a:prstGeom prst="rect">
            <a:avLst/>
          </a:prstGeom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51265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99952" y="-171271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180778" y="1089204"/>
            <a:ext cx="9035998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促銷打折 </a:t>
            </a:r>
            <a:r>
              <a:rPr kumimoji="0" lang="zh-TW" altLang="en-US" sz="44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新開幕一家文具店，只要任選兩件商品就有八折優惠。請設計一個程式，讓使用者 依序輸入兩樣商品的金額後，再呈現打折後的結帳金額。 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設定變數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為第一樣商品金額、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為第二樣商品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金額、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為結帳金額。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結帳金額必須為整數。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計算完成後，呈現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「結帳金額是⋯元。」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0F5DE3-BCDF-0249-AD9B-1CA389632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8821738" y="5760690"/>
            <a:ext cx="889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3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99952" y="-171271"/>
            <a:ext cx="34563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522313" y="1085588"/>
            <a:ext cx="9035998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促銷打折 </a:t>
            </a:r>
            <a:r>
              <a:rPr kumimoji="0" lang="zh-TW" altLang="en-US" sz="44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新開幕一家文具店，只要任選兩件商品就有八折優惠。請設計一個程式，讓使用者 依序輸入兩樣商品的金額後，再呈現打折後的結帳金額。 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FD05CA4-61F2-107D-72BD-75315E213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" y="4420979"/>
            <a:ext cx="8136904" cy="205979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17C705E-BF57-7FD0-AD1E-10B0A746DDB7}"/>
              </a:ext>
            </a:extLst>
          </p:cNvPr>
          <p:cNvSpPr txBox="1"/>
          <p:nvPr/>
        </p:nvSpPr>
        <p:spPr>
          <a:xfrm>
            <a:off x="610079" y="3656224"/>
            <a:ext cx="504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參考答案</a:t>
            </a:r>
            <a:endParaRPr kumimoji="1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8598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變數與資料型態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863848" y="1440210"/>
            <a:ext cx="8640960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在程式中使用變數來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儲存資料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，語法如下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660129-888A-1D4A-BF68-8E3A3F42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2108286"/>
            <a:ext cx="2991446" cy="830087"/>
          </a:xfrm>
          <a:prstGeom prst="rect">
            <a:avLst/>
          </a:prstGeom>
        </p:spPr>
      </p:pic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EB4E35BF-A2B1-3A41-98F4-F846CF95472C}"/>
              </a:ext>
            </a:extLst>
          </p:cNvPr>
          <p:cNvSpPr txBox="1">
            <a:spLocks/>
          </p:cNvSpPr>
          <p:nvPr/>
        </p:nvSpPr>
        <p:spPr bwMode="auto">
          <a:xfrm>
            <a:off x="863848" y="3168402"/>
            <a:ext cx="8784976" cy="248169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會根據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要存入變數的值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來設定適合的變數資料型態，例如：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不同型態的資料，會影響到電腦要配置多大的記憶體空間給這個變數使用。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68FE23-A9A0-DE42-93F6-8AC703DA3817}"/>
              </a:ext>
            </a:extLst>
          </p:cNvPr>
          <p:cNvSpPr/>
          <p:nvPr/>
        </p:nvSpPr>
        <p:spPr>
          <a:xfrm>
            <a:off x="1367791" y="4540285"/>
            <a:ext cx="1290738" cy="461665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24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4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30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B177D1-A0CD-A745-AE66-B847851BA56F}"/>
              </a:ext>
            </a:extLst>
          </p:cNvPr>
          <p:cNvSpPr/>
          <p:nvPr/>
        </p:nvSpPr>
        <p:spPr>
          <a:xfrm>
            <a:off x="3231832" y="4540285"/>
            <a:ext cx="5048840" cy="830997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因為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30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為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整數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，所以變數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被設定為</a:t>
            </a:r>
            <a:r>
              <a:rPr lang="zh-TW" altLang="en-US" sz="24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整數變數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78963A9-D45C-7C4D-B8DB-5DE67DD28331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 bwMode="auto">
          <a:xfrm>
            <a:off x="2658529" y="4771118"/>
            <a:ext cx="573303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68764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變數與資料型態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712329" y="1872258"/>
            <a:ext cx="7704856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常用的變數類型</a:t>
            </a:r>
            <a:endParaRPr lang="zh-TW" altLang="en-US" sz="36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5564FE6-B6E0-6758-BBC6-E2557CC5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2" y="2808697"/>
            <a:ext cx="9601206" cy="237626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36352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變數與資料型態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503808" y="1172972"/>
            <a:ext cx="9001000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資料型態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整數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int):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用在儲存整數，例如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臺任天堂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Switch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主機、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2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支 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Joy-Con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控制器等。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浮點數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float):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用在儲存小數，例如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身高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163.8 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cm</a:t>
            </a:r>
            <a:r>
              <a:rPr lang="zh-TW" altLang="en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體重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40.2 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kg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等。 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布林值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bool):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是一種邏輯判斷的表示，只有真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和假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False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兩種，如果輸入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2&gt;4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，則執行後的結果為 </a:t>
            </a:r>
            <a:r>
              <a:rPr lang="en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False</a:t>
            </a:r>
            <a:r>
              <a:rPr lang="zh-TW" altLang="en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表示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2&gt;4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為假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需注意的是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第一個  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英文 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 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和 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 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必須為大寫字母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str):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通常用在儲存單字，例如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en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John</a:t>
            </a:r>
            <a:r>
              <a:rPr lang="zh-TW" altLang="en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小明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等。 </a:t>
            </a:r>
          </a:p>
        </p:txBody>
      </p:sp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2502348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資料型態轉換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C799DAF-552E-8041-A56E-AB135AD012CE}"/>
              </a:ext>
            </a:extLst>
          </p:cNvPr>
          <p:cNvSpPr txBox="1">
            <a:spLocks/>
          </p:cNvSpPr>
          <p:nvPr/>
        </p:nvSpPr>
        <p:spPr bwMode="auto">
          <a:xfrm>
            <a:off x="720580" y="1596598"/>
            <a:ext cx="8577103" cy="387606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資料型態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相同的變數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才能進行運算。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變數可以在不同型態間進行轉換，例如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從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整數變數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轉換成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小數變數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從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字串變數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整數變數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Python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的變數型別轉換分為以下兩類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自動型別轉換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強制型別轉換 </a:t>
            </a: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382971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資料型態轉換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C799DAF-552E-8041-A56E-AB135AD012CE}"/>
              </a:ext>
            </a:extLst>
          </p:cNvPr>
          <p:cNvSpPr txBox="1">
            <a:spLocks/>
          </p:cNvSpPr>
          <p:nvPr/>
        </p:nvSpPr>
        <p:spPr bwMode="auto">
          <a:xfrm>
            <a:off x="359792" y="1052900"/>
            <a:ext cx="8577103" cy="2214446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自動型別轉換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對於某些資料型態，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能夠進行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簡單的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自動轉換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如果是整數與浮點數運算，系統會先將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整數轉換成浮點數再運算，而最後的運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算結果仍為浮點數。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84EDD90-C132-3A50-3678-6690B66C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3" y="1584226"/>
            <a:ext cx="8780496" cy="1691881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309600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資料型態轉換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1C799DAF-552E-8041-A56E-AB135AD012CE}"/>
              </a:ext>
            </a:extLst>
          </p:cNvPr>
          <p:cNvSpPr txBox="1">
            <a:spLocks/>
          </p:cNvSpPr>
          <p:nvPr/>
        </p:nvSpPr>
        <p:spPr bwMode="auto">
          <a:xfrm>
            <a:off x="431800" y="1386004"/>
            <a:ext cx="8568952" cy="2214446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強制型別轉換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如果系統無法自動進行資料型態轉換，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就需使用下列的強制資料轉換指令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4ED8FF7-74A4-16D9-6D5D-47A30FBF1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732541"/>
            <a:ext cx="9200387" cy="2460197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407153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資料型態轉換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71D83C-65A4-E344-94CA-69743319C5BE}"/>
              </a:ext>
            </a:extLst>
          </p:cNvPr>
          <p:cNvSpPr/>
          <p:nvPr/>
        </p:nvSpPr>
        <p:spPr>
          <a:xfrm>
            <a:off x="623696" y="5396923"/>
            <a:ext cx="8833232" cy="12413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需要對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字串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’23’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或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’23.6’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進行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強制型別轉換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，將其轉換為與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56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同樣的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數值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變數，兩者才能進行加法運算。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sz="2800" dirty="0">
              <a:latin typeface="Courier" pitchFamily="2" charset="0"/>
            </a:endParaRP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455422" y="1070758"/>
            <a:ext cx="8833231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如果對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數值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做加法運算，會產生錯誤。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E688AC3-8823-DB84-1B59-2EF8476B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692651"/>
            <a:ext cx="7200800" cy="3458412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</a:t>
            </a:r>
          </a:p>
        </p:txBody>
      </p:sp>
    </p:spTree>
    <p:extLst>
      <p:ext uri="{BB962C8B-B14F-4D97-AF65-F5344CB8AC3E}">
        <p14:creationId xmlns:p14="http://schemas.microsoft.com/office/powerpoint/2010/main" val="193396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27944" y="-216336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哈 囉 程 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863848" y="1732866"/>
            <a:ext cx="8640960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kumimoji="0" lang="en-US" altLang="zh-TW" sz="36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設計程式，讓使用者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輸入名字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電腦會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將名字呈現在畫面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此程式相對應的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如下：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4D8680-337E-B446-9CEA-A9436CC4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80" y="3821288"/>
            <a:ext cx="6907741" cy="2349030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916862" y="1133892"/>
            <a:ext cx="253854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哈囉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9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07864" y="107896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1" name="Rectangle 11">
            <a:hlinkClick r:id="rId5"/>
          </p:cNvPr>
          <p:cNvSpPr>
            <a:spLocks noChangeArrowheads="1"/>
          </p:cNvSpPr>
          <p:nvPr/>
        </p:nvSpPr>
        <p:spPr bwMode="auto">
          <a:xfrm>
            <a:off x="5616376" y="985933"/>
            <a:ext cx="2538543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哈囉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5"/>
          </p:cNvPr>
          <p:cNvSpPr>
            <a:spLocks noChangeArrowheads="1"/>
          </p:cNvSpPr>
          <p:nvPr/>
        </p:nvSpPr>
        <p:spPr bwMode="auto">
          <a:xfrm>
            <a:off x="4707378" y="106950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0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數字與字串間的運算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331455" y="1731048"/>
            <a:ext cx="9245361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加號不僅可用於數值運算，也可用於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字串組合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只有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資料型態相同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的變數才能進行運算。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0811AC3-61A5-FFB7-C3E1-2988CB70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2" y="2994876"/>
            <a:ext cx="8683952" cy="3329311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</a:p>
        </p:txBody>
      </p:sp>
    </p:spTree>
    <p:extLst>
      <p:ext uri="{BB962C8B-B14F-4D97-AF65-F5344CB8AC3E}">
        <p14:creationId xmlns:p14="http://schemas.microsoft.com/office/powerpoint/2010/main" val="244624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E35E5C2-45A7-3BAF-56F0-768623ACAE06}"/>
              </a:ext>
            </a:extLst>
          </p:cNvPr>
          <p:cNvSpPr/>
          <p:nvPr/>
        </p:nvSpPr>
        <p:spPr bwMode="auto">
          <a:xfrm>
            <a:off x="7776863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算數運算符號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5776" y="1154984"/>
            <a:ext cx="885698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中，可使用的算術運算符號有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9E465C-A897-0848-AC7C-326C1B7A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32" y="1977796"/>
            <a:ext cx="5701424" cy="31146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A8E147B-E229-C306-4A11-19E6EE424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4" y="5008492"/>
            <a:ext cx="9057176" cy="2015952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</a:p>
        </p:txBody>
      </p:sp>
    </p:spTree>
    <p:extLst>
      <p:ext uri="{BB962C8B-B14F-4D97-AF65-F5344CB8AC3E}">
        <p14:creationId xmlns:p14="http://schemas.microsoft.com/office/powerpoint/2010/main" val="2592807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E35E5C2-45A7-3BAF-56F0-768623ACAE06}"/>
              </a:ext>
            </a:extLst>
          </p:cNvPr>
          <p:cNvSpPr/>
          <p:nvPr/>
        </p:nvSpPr>
        <p:spPr bwMode="auto">
          <a:xfrm>
            <a:off x="7776863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算數運算符號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1226113" y="1603007"/>
            <a:ext cx="669674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算術運算符號使用範例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3E152A7-5C35-2300-5929-6A126BAB5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5" y="2999357"/>
            <a:ext cx="7812274" cy="30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4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151D66-630B-F472-A957-8128B0DD1BCA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979541"/>
            <a:ext cx="9505056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每日記帳</a:t>
            </a:r>
            <a:endParaRPr kumimoji="0" lang="en-US" altLang="zh-TW" sz="36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曉筱是一名國中生，平常固定花費只有早餐，偶爾才會有其他花費，如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買文具或 零食等。請設計一個程式，讓曉筱依序輸入今天的零用錢、早餐費用與其他費用 後，再呈現今天剩餘的零用錢，方便她每日記帳。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 </a:t>
            </a:r>
          </a:p>
          <a:p>
            <a:pPr marL="514350" indent="-514350" algn="just">
              <a:spcBef>
                <a:spcPts val="80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設定變數 </a:t>
            </a:r>
            <a:r>
              <a:rPr lang="en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為零用錢、</a:t>
            </a:r>
            <a:r>
              <a:rPr lang="en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為早餐費用、</a:t>
            </a:r>
            <a:r>
              <a:rPr lang="en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z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為其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他費用、</a:t>
            </a:r>
            <a:r>
              <a:rPr lang="en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answer 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為剩餘零用錢。 </a:t>
            </a:r>
            <a:endParaRPr lang="en-US" altLang="zh-TW" sz="34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計算完成後，呈現</a:t>
            </a:r>
            <a:r>
              <a:rPr lang="en-US" altLang="zh-TW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「剩餘的零用錢是⋯元。」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2634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647824" y="1123557"/>
            <a:ext cx="8640960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每日記帳</a:t>
            </a:r>
            <a:endParaRPr kumimoji="0" lang="en-US" altLang="zh-TW" sz="4000" b="1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讓使用者依序輸入今天的零用錢、早餐的費用及零食的費用，再呈現剩餘的零用錢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A02AF2B-E313-79B6-C2B6-6FF3C9FA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4056323"/>
            <a:ext cx="8752449" cy="259130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85FDEB5-5E84-D6AB-5F60-A89585E99A46}"/>
              </a:ext>
            </a:extLst>
          </p:cNvPr>
          <p:cNvSpPr txBox="1"/>
          <p:nvPr/>
        </p:nvSpPr>
        <p:spPr>
          <a:xfrm>
            <a:off x="680352" y="3379972"/>
            <a:ext cx="504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參考答案</a:t>
            </a:r>
            <a:endParaRPr kumimoji="1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14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F12AF28-E8BD-134F-9DF7-871EDCCA7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FB77C-4C85-004D-AC5A-67668C5A18EC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計算學期成績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06679A-024B-F449-A3EF-4A42FB5D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2" y="2088282"/>
            <a:ext cx="6276696" cy="5040560"/>
          </a:xfrm>
          <a:prstGeom prst="rect">
            <a:avLst/>
          </a:prstGeom>
        </p:spPr>
      </p:pic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3312120" y="1382304"/>
            <a:ext cx="6550878" cy="2578186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just">
              <a:spcBef>
                <a:spcPts val="20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輸入各項成績後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2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再將各項成績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轉換為學期成績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2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判斷學期成績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是否及格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作業成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2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績占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40%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，測驗成績占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40%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，平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2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時成績占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20%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，學期成績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2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為及格分數。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</a:t>
            </a:r>
          </a:p>
        </p:txBody>
      </p:sp>
      <p:sp>
        <p:nvSpPr>
          <p:cNvPr id="8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4651742" y="5781399"/>
            <a:ext cx="3456384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計算學期成績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9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742744" y="5726476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0" name="Rectangle 11">
            <a:hlinkClick r:id="rId5"/>
          </p:cNvPr>
          <p:cNvSpPr>
            <a:spLocks noChangeArrowheads="1"/>
          </p:cNvSpPr>
          <p:nvPr/>
        </p:nvSpPr>
        <p:spPr bwMode="auto">
          <a:xfrm>
            <a:off x="4651742" y="6408762"/>
            <a:ext cx="2934532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計算學期成績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2" name="AutoShape 12">
            <a:hlinkClick r:id="rId5"/>
          </p:cNvPr>
          <p:cNvSpPr>
            <a:spLocks noChangeArrowheads="1"/>
          </p:cNvSpPr>
          <p:nvPr/>
        </p:nvSpPr>
        <p:spPr bwMode="auto">
          <a:xfrm>
            <a:off x="3742744" y="6492338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計算學期成績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06679A-024B-F449-A3EF-4A42FB5D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4" y="1080170"/>
            <a:ext cx="6984776" cy="5609190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D523E374-477F-DC48-8AAE-3CD76743A075}"/>
              </a:ext>
            </a:extLst>
          </p:cNvPr>
          <p:cNvSpPr/>
          <p:nvPr/>
        </p:nvSpPr>
        <p:spPr bwMode="auto">
          <a:xfrm>
            <a:off x="3210560" y="1698345"/>
            <a:ext cx="362624" cy="648072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69F2F993-06D0-DD43-9D72-CA02738DACFC}"/>
              </a:ext>
            </a:extLst>
          </p:cNvPr>
          <p:cNvSpPr/>
          <p:nvPr/>
        </p:nvSpPr>
        <p:spPr bwMode="auto">
          <a:xfrm>
            <a:off x="3218302" y="2443122"/>
            <a:ext cx="354882" cy="648072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xmlns="" id="{36191C27-7170-2844-8612-352E30BD6429}"/>
              </a:ext>
            </a:extLst>
          </p:cNvPr>
          <p:cNvSpPr/>
          <p:nvPr/>
        </p:nvSpPr>
        <p:spPr bwMode="auto">
          <a:xfrm>
            <a:off x="3230880" y="3206572"/>
            <a:ext cx="369272" cy="648072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xmlns="" id="{1CF38A1D-1948-8144-BED1-3A1636061BBF}"/>
              </a:ext>
            </a:extLst>
          </p:cNvPr>
          <p:cNvSpPr/>
          <p:nvPr/>
        </p:nvSpPr>
        <p:spPr bwMode="auto">
          <a:xfrm>
            <a:off x="3141136" y="5005836"/>
            <a:ext cx="288032" cy="1474933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CE6C82DF-5055-F946-8139-8CDD2C5B9A2A}"/>
              </a:ext>
            </a:extLst>
          </p:cNvPr>
          <p:cNvCxnSpPr>
            <a:cxnSpLocks/>
          </p:cNvCxnSpPr>
          <p:nvPr/>
        </p:nvCxnSpPr>
        <p:spPr bwMode="auto">
          <a:xfrm>
            <a:off x="3627120" y="2042160"/>
            <a:ext cx="500947" cy="3033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0A260C72-EEDE-B541-96EB-38FA8F3905EE}"/>
              </a:ext>
            </a:extLst>
          </p:cNvPr>
          <p:cNvCxnSpPr>
            <a:cxnSpLocks/>
          </p:cNvCxnSpPr>
          <p:nvPr/>
        </p:nvCxnSpPr>
        <p:spPr bwMode="auto">
          <a:xfrm>
            <a:off x="3627120" y="2785064"/>
            <a:ext cx="530261" cy="15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6746ED08-A001-8443-9243-BEF1A396D1B2}"/>
              </a:ext>
            </a:extLst>
          </p:cNvPr>
          <p:cNvCxnSpPr>
            <a:cxnSpLocks/>
          </p:cNvCxnSpPr>
          <p:nvPr/>
        </p:nvCxnSpPr>
        <p:spPr bwMode="auto">
          <a:xfrm>
            <a:off x="3614752" y="3544901"/>
            <a:ext cx="51331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xmlns="" id="{C191CD32-167B-6D4C-904A-6919B44E2280}"/>
              </a:ext>
            </a:extLst>
          </p:cNvPr>
          <p:cNvCxnSpPr>
            <a:cxnSpLocks/>
          </p:cNvCxnSpPr>
          <p:nvPr/>
        </p:nvCxnSpPr>
        <p:spPr bwMode="auto">
          <a:xfrm>
            <a:off x="7304555" y="4136002"/>
            <a:ext cx="472061" cy="400552"/>
          </a:xfrm>
          <a:prstGeom prst="curvedConnector3">
            <a:avLst>
              <a:gd name="adj1" fmla="val 114083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xmlns="" id="{C7665E1D-C676-B147-9236-9E7D905A8F9A}"/>
              </a:ext>
            </a:extLst>
          </p:cNvPr>
          <p:cNvCxnSpPr>
            <a:cxnSpLocks/>
          </p:cNvCxnSpPr>
          <p:nvPr/>
        </p:nvCxnSpPr>
        <p:spPr bwMode="auto">
          <a:xfrm>
            <a:off x="3415516" y="5757165"/>
            <a:ext cx="688692" cy="57958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xmlns="" id="{190F2199-C8AD-E848-A318-23BA9E5549DB}"/>
              </a:ext>
            </a:extLst>
          </p:cNvPr>
          <p:cNvCxnSpPr>
            <a:cxnSpLocks/>
          </p:cNvCxnSpPr>
          <p:nvPr/>
        </p:nvCxnSpPr>
        <p:spPr bwMode="auto">
          <a:xfrm>
            <a:off x="3616240" y="4699317"/>
            <a:ext cx="508852" cy="414141"/>
          </a:xfrm>
          <a:prstGeom prst="curvedConnector3">
            <a:avLst>
              <a:gd name="adj1" fmla="val 6198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C9B8E6C-E375-5322-8C0E-3440F3ABD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52" y="1872258"/>
            <a:ext cx="5259756" cy="41433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9999FEB-D880-DFE0-BBE9-53F4D90C7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2592338"/>
            <a:ext cx="5138755" cy="40304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F53A023-05CE-0F74-1A30-1E8E3B42C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3370905"/>
            <a:ext cx="5184576" cy="37356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102B4BDD-CD9D-12FC-4EA9-77F8F8D1F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38" y="4536554"/>
            <a:ext cx="5056153" cy="330198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4BB97B20-5828-6FB6-EE84-D0BE3C8A64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/>
          <a:stretch/>
        </p:blipFill>
        <p:spPr>
          <a:xfrm>
            <a:off x="4270570" y="5053406"/>
            <a:ext cx="3820449" cy="373561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AEB26649-06C6-1CCC-2963-3B334EA66A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70" y="5757165"/>
            <a:ext cx="3002244" cy="1307099"/>
          </a:xfrm>
          <a:prstGeom prst="rect">
            <a:avLst/>
          </a:prstGeom>
        </p:spPr>
      </p:pic>
      <p:sp>
        <p:nvSpPr>
          <p:cNvPr id="2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</a:t>
            </a:r>
          </a:p>
        </p:txBody>
      </p:sp>
    </p:spTree>
    <p:extLst>
      <p:ext uri="{BB962C8B-B14F-4D97-AF65-F5344CB8AC3E}">
        <p14:creationId xmlns:p14="http://schemas.microsoft.com/office/powerpoint/2010/main" val="13747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4BA0E98-727C-2A48-1845-D6AA728F178F}"/>
              </a:ext>
            </a:extLst>
          </p:cNvPr>
          <p:cNvSpPr/>
          <p:nvPr/>
        </p:nvSpPr>
        <p:spPr bwMode="auto">
          <a:xfrm>
            <a:off x="7776863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計算學期成績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4DFA4EC-F608-E212-3881-818D4F612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2" y="1143939"/>
            <a:ext cx="6902163" cy="23503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34EC01F-D02F-C2CF-DEF7-B5231AEFC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2" y="3600450"/>
            <a:ext cx="5793990" cy="2808312"/>
          </a:xfrm>
          <a:prstGeom prst="rect">
            <a:avLst/>
          </a:prstGeom>
        </p:spPr>
      </p:pic>
      <p:sp>
        <p:nvSpPr>
          <p:cNvPr id="24" name="◎ 電腦輔助學習趨勢…">
            <a:extLst>
              <a:ext uri="{FF2B5EF4-FFF2-40B4-BE49-F238E27FC236}">
                <a16:creationId xmlns:a16="http://schemas.microsoft.com/office/drawing/2014/main" xmlns="" id="{BDE6AC6F-1AE0-6C46-B225-D54316395D48}"/>
              </a:ext>
            </a:extLst>
          </p:cNvPr>
          <p:cNvSpPr txBox="1">
            <a:spLocks/>
          </p:cNvSpPr>
          <p:nvPr/>
        </p:nvSpPr>
        <p:spPr bwMode="auto">
          <a:xfrm>
            <a:off x="4643199" y="4979472"/>
            <a:ext cx="4933617" cy="1799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A7CBA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3A7CB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保留字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是文字式程式語言 中，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已有特定意義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的英文單字，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不可用來作為使用者自訂的變數名稱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434AB793-EF89-0B46-9449-64262C71B6AC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rot="10800000">
            <a:off x="3851111" y="5328647"/>
            <a:ext cx="792088" cy="5506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val="92767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4">
            <a:extLst>
              <a:ext uri="{FF2B5EF4-FFF2-40B4-BE49-F238E27FC236}">
                <a16:creationId xmlns:a16="http://schemas.microsoft.com/office/drawing/2014/main" xmlns="" id="{8A651CC1-13E9-6D46-AF5E-DE83CB0A3B46}"/>
              </a:ext>
            </a:extLst>
          </p:cNvPr>
          <p:cNvGrpSpPr>
            <a:grpSpLocks/>
          </p:cNvGrpSpPr>
          <p:nvPr/>
        </p:nvGrpSpPr>
        <p:grpSpPr bwMode="auto">
          <a:xfrm>
            <a:off x="503808" y="1539924"/>
            <a:ext cx="8856984" cy="4940846"/>
            <a:chOff x="3131839" y="3212947"/>
            <a:chExt cx="7884001" cy="5412266"/>
          </a:xfrm>
        </p:grpSpPr>
        <p:grpSp>
          <p:nvGrpSpPr>
            <p:cNvPr id="26" name="群組 6">
              <a:extLst>
                <a:ext uri="{FF2B5EF4-FFF2-40B4-BE49-F238E27FC236}">
                  <a16:creationId xmlns:a16="http://schemas.microsoft.com/office/drawing/2014/main" xmlns="" id="{C1665C93-5D20-5D49-9CD7-A482CCD36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39" y="3212947"/>
              <a:ext cx="7884001" cy="5412266"/>
              <a:chOff x="3131839" y="2852947"/>
              <a:chExt cx="7884001" cy="5412266"/>
            </a:xfrm>
          </p:grpSpPr>
          <p:sp>
            <p:nvSpPr>
              <p:cNvPr id="31" name="圓角矩形 30">
                <a:extLst>
                  <a:ext uri="{FF2B5EF4-FFF2-40B4-BE49-F238E27FC236}">
                    <a16:creationId xmlns:a16="http://schemas.microsoft.com/office/drawing/2014/main" xmlns="" id="{0B9E472D-3726-C340-A744-4F301341D83A}"/>
                  </a:ext>
                </a:extLst>
              </p:cNvPr>
              <p:cNvSpPr/>
              <p:nvPr/>
            </p:nvSpPr>
            <p:spPr>
              <a:xfrm>
                <a:off x="3131840" y="3225104"/>
                <a:ext cx="7884000" cy="50401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32" name="圓角矩形 31">
                <a:extLst>
                  <a:ext uri="{FF2B5EF4-FFF2-40B4-BE49-F238E27FC236}">
                    <a16:creationId xmlns:a16="http://schemas.microsoft.com/office/drawing/2014/main" xmlns="" id="{22CC686C-8CE4-C746-B1A3-9B9BA0E8B72A}"/>
                  </a:ext>
                </a:extLst>
              </p:cNvPr>
              <p:cNvSpPr/>
              <p:nvPr/>
            </p:nvSpPr>
            <p:spPr>
              <a:xfrm>
                <a:off x="3131839" y="2852947"/>
                <a:ext cx="1295894" cy="699466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tIns="0" bIns="216000"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1" kern="12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rPr>
                  <a:t>小提</a:t>
                </a:r>
                <a:r>
                  <a:rPr lang="zh-TW" alt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示</a:t>
                </a:r>
                <a:endParaRPr kumimoji="1" lang="zh-TW" altLang="en-US" sz="3200" b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C0F7E190-6AE6-8A49-82B2-1170C034145E}"/>
                </a:ext>
              </a:extLst>
            </p:cNvPr>
            <p:cNvSpPr txBox="1"/>
            <p:nvPr/>
          </p:nvSpPr>
          <p:spPr>
            <a:xfrm>
              <a:off x="3273070" y="3743217"/>
              <a:ext cx="7601542" cy="433370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marL="0" marR="0" lvl="0" indent="0" defTabSz="914400" eaLnBrk="0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599356" y="-14838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計算學期成績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7DB4D2C-7017-E544-B95C-02EE698AF080}"/>
              </a:ext>
            </a:extLst>
          </p:cNvPr>
          <p:cNvSpPr/>
          <p:nvPr/>
        </p:nvSpPr>
        <p:spPr>
          <a:xfrm>
            <a:off x="763157" y="3079838"/>
            <a:ext cx="8338286" cy="284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320"/>
              </a:lnSpc>
            </a:pPr>
            <a:r>
              <a:rPr lang="zh-TW" altLang="en-US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 </a:t>
            </a:r>
            <a:r>
              <a:rPr lang="en" altLang="zh-TW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中，自動縮排預設為四個空白字元，也可以使用 一個 </a:t>
            </a:r>
            <a:r>
              <a:rPr lang="en" altLang="zh-TW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Tab </a:t>
            </a:r>
            <a:r>
              <a:rPr lang="zh-TW" altLang="en-US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鍵，但須注意同一個程式只能使用同一種方式，不可同時使用四個空白字元和 </a:t>
            </a:r>
            <a:r>
              <a:rPr lang="en" altLang="zh-TW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Tab </a:t>
            </a:r>
            <a:r>
              <a:rPr lang="zh-TW" altLang="en-US" sz="3800" b="1" baseline="0" dirty="0">
                <a:solidFill>
                  <a:srgbClr val="3F3F3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鍵，否則執行會產生錯誤 。</a:t>
            </a:r>
            <a:endParaRPr lang="zh-TW" altLang="en-US" sz="38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CAB8C5A-74E4-0140-8552-40DA714BD007}"/>
              </a:ext>
            </a:extLst>
          </p:cNvPr>
          <p:cNvSpPr/>
          <p:nvPr/>
        </p:nvSpPr>
        <p:spPr>
          <a:xfrm>
            <a:off x="698011" y="2353834"/>
            <a:ext cx="4787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kern="0" baseline="0" dirty="0">
                <a:solidFill>
                  <a:srgbClr val="F29D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程式區塊的縮排 </a:t>
            </a:r>
          </a:p>
        </p:txBody>
      </p:sp>
      <p:sp>
        <p:nvSpPr>
          <p:cNvPr id="11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val="1480841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計算學期成績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515554" y="3650900"/>
            <a:ext cx="8712968" cy="2901878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將使用者輸入的第一個數字存到變數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score1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1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將使用者輸入的第二個數字存到變數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score2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1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將使用者輸入的第三個數字存到變數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score3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1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依權重計算學期成績，將結果儲存至變數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grade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1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因為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grade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是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浮點數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，所以須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強制轉換成字串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才能與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學期成績是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進行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字串相加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，並由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輸出再結果。</a:t>
            </a:r>
            <a:endParaRPr lang="en-US" altLang="zh-TW" sz="1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6∼9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使用雙向選擇結構判斷，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如果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grade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小於</a:t>
            </a:r>
            <a:r>
              <a:rPr lang="en-US" altLang="zh-TW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60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則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輸出不及格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，否則</a:t>
            </a:r>
            <a:r>
              <a:rPr lang="zh-TW" altLang="en-US" sz="1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輸出及格</a:t>
            </a:r>
            <a:r>
              <a:rPr lang="zh-TW" altLang="en-US" sz="1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6F22416-C3DE-508C-BAB8-A44825CC5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7" y="1123470"/>
            <a:ext cx="6902163" cy="2350339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val="312329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95947F-C686-1D47-9087-9E81F97F6ACF}"/>
              </a:ext>
            </a:extLst>
          </p:cNvPr>
          <p:cNvSpPr/>
          <p:nvPr/>
        </p:nvSpPr>
        <p:spPr>
          <a:xfrm>
            <a:off x="1458411" y="3928008"/>
            <a:ext cx="6822261" cy="229361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等號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= )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指派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作用，用來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將等號右邊的數值儲存到等號左邊的變數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例如：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90</a:t>
            </a:r>
            <a:b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sum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10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+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20</a:t>
            </a:r>
            <a:endParaRPr lang="en-US" sz="2800" dirty="0"/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27944" y="-180507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B24D5D2-CA9B-8748-AC31-6200C4904173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>
            <a:off x="2664383" y="3384426"/>
            <a:ext cx="289571" cy="6189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5FE3B7F-AD52-B84A-99A0-8A7DF2157D14}"/>
              </a:ext>
            </a:extLst>
          </p:cNvPr>
          <p:cNvSpPr/>
          <p:nvPr/>
        </p:nvSpPr>
        <p:spPr bwMode="auto">
          <a:xfrm>
            <a:off x="2448693" y="3024386"/>
            <a:ext cx="431379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863848" y="1732866"/>
            <a:ext cx="8208912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◼︎input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函式是讓使用者由鍵盤輸入資料，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通常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會用變數儲存該資料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，語法如下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32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提示字串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5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547479" y="1152178"/>
            <a:ext cx="8309257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可使用的關係運算符號有以下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種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關係運算符號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7D69CFB-A658-4325-3137-C061E2151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5" y="1833474"/>
            <a:ext cx="7815565" cy="4719303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</a:p>
        </p:txBody>
      </p:sp>
    </p:spTree>
    <p:extLst>
      <p:ext uri="{BB962C8B-B14F-4D97-AF65-F5344CB8AC3E}">
        <p14:creationId xmlns:p14="http://schemas.microsoft.com/office/powerpoint/2010/main" val="4192216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188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關係運算符號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CB6162-406D-78BE-EFD3-19CCDA3A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6" y="1224187"/>
            <a:ext cx="9516326" cy="5200260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</a:p>
        </p:txBody>
      </p:sp>
    </p:spTree>
    <p:extLst>
      <p:ext uri="{BB962C8B-B14F-4D97-AF65-F5344CB8AC3E}">
        <p14:creationId xmlns:p14="http://schemas.microsoft.com/office/powerpoint/2010/main" val="2664321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6377C83-3B8F-EC3D-EF1B-7AB6B78CF0C8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15776" y="1064503"/>
            <a:ext cx="9649072" cy="4781149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個人平均成績比較 </a:t>
            </a: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讓使用者輸入自己的國文、英文及數學成績後，計算個人平均成績，再與班級總平均成績相比，並判斷個人平均成績是否高於、低於或等於班級總平均成績。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班級平均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國文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70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分、英文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75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分、數學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65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514350" indent="-514350" algn="just">
              <a:lnSpc>
                <a:spcPts val="3240"/>
              </a:lnSpc>
              <a:spcBef>
                <a:spcPts val="80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設定變數 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為國文成績、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為英文成績、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z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為數學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成績、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為個人平均成績、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為班級總平均成績。 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個人平均成績大於班總平均，呈現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你很棒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zh-TW" altLang="en-US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個人平均成績小於班總平均呈現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多多加油。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個人平均成績與班級總平均成績相等，呈現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繼續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保持。 </a:t>
            </a: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lnSpc>
                <a:spcPts val="32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97397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28083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2" y="1156695"/>
            <a:ext cx="8640960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個人平均成績比較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104A32E-A81F-9125-59CC-5449D85A5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7" y="2016274"/>
            <a:ext cx="7933886" cy="4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5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26E9032-BCC7-75AB-102C-4CE2D838C5A9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47824" y="1080170"/>
            <a:ext cx="849694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日常生活中，經常會遇到要作決策的情況，例如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如果下雨了，就帶傘出門。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程式可以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根據條件式運算結果，執行不同的程式區塊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最簡單流程控制是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單向選擇結構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，語法如下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00786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單向選擇結構</a:t>
            </a:r>
            <a:endParaRPr lang="zh-TW" altLang="en-US" sz="4400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B787DA-90B0-0C4F-8A57-DF6E37FF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" t="10907" r="58194" b="9378"/>
          <a:stretch/>
        </p:blipFill>
        <p:spPr>
          <a:xfrm>
            <a:off x="1295896" y="4425737"/>
            <a:ext cx="288032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9207395-6116-3E4F-1074-6CCE60F5C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3816474"/>
            <a:ext cx="2880320" cy="3137779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</a:t>
            </a:r>
          </a:p>
        </p:txBody>
      </p:sp>
    </p:spTree>
    <p:extLst>
      <p:ext uri="{BB962C8B-B14F-4D97-AF65-F5344CB8AC3E}">
        <p14:creationId xmlns:p14="http://schemas.microsoft.com/office/powerpoint/2010/main" val="2581695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503808" y="2955184"/>
            <a:ext cx="9145016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if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後面接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，條件式的運算結果為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布林值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只有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False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兩種可能值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：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當條件式為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True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時，就執行程式區塊的敘述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當條件式為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False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時，不會執行程式區塊。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條件式之後必須有冒號，程式區塊須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縮排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。縮排程式碼，可使用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Tab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鍵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 空白字元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95896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單向選擇結構</a:t>
            </a:r>
            <a:endParaRPr lang="zh-TW" altLang="en-US" sz="4400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B787DA-90B0-0C4F-8A57-DF6E37FFB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3" y="1078783"/>
            <a:ext cx="6167943" cy="12973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972A6C5-0B86-AD47-912A-6FAA3856EBCA}"/>
              </a:ext>
            </a:extLst>
          </p:cNvPr>
          <p:cNvCxnSpPr/>
          <p:nvPr/>
        </p:nvCxnSpPr>
        <p:spPr bwMode="auto">
          <a:xfrm>
            <a:off x="1968713" y="1963262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A7CB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◎ 電腦輔助學習趨勢…">
            <a:extLst>
              <a:ext uri="{FF2B5EF4-FFF2-40B4-BE49-F238E27FC236}">
                <a16:creationId xmlns:a16="http://schemas.microsoft.com/office/drawing/2014/main" xmlns="" id="{1A003321-2987-2145-A44E-6B9F9FE51365}"/>
              </a:ext>
            </a:extLst>
          </p:cNvPr>
          <p:cNvSpPr txBox="1">
            <a:spLocks/>
          </p:cNvSpPr>
          <p:nvPr/>
        </p:nvSpPr>
        <p:spPr bwMode="auto">
          <a:xfrm>
            <a:off x="1896705" y="2370479"/>
            <a:ext cx="720080" cy="42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縮排</a:t>
            </a:r>
            <a:endParaRPr lang="zh-TW" altLang="en-US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C504535-9721-504B-B001-047555FEE11B}"/>
              </a:ext>
            </a:extLst>
          </p:cNvPr>
          <p:cNvCxnSpPr/>
          <p:nvPr/>
        </p:nvCxnSpPr>
        <p:spPr bwMode="auto">
          <a:xfrm flipV="1">
            <a:off x="2256745" y="2025973"/>
            <a:ext cx="0" cy="316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</a:t>
            </a:r>
          </a:p>
        </p:txBody>
      </p:sp>
    </p:spTree>
    <p:extLst>
      <p:ext uri="{BB962C8B-B14F-4D97-AF65-F5344CB8AC3E}">
        <p14:creationId xmlns:p14="http://schemas.microsoft.com/office/powerpoint/2010/main" val="3893509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單向選擇結構</a:t>
            </a:r>
            <a:endParaRPr lang="zh-TW" altLang="en-US" sz="4400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3630877-5572-B0F7-7643-348E7CCAF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" r="2439" b="2827"/>
          <a:stretch/>
        </p:blipFill>
        <p:spPr>
          <a:xfrm>
            <a:off x="215776" y="1224186"/>
            <a:ext cx="8928992" cy="5282988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</a:t>
            </a:r>
          </a:p>
        </p:txBody>
      </p:sp>
    </p:spTree>
    <p:extLst>
      <p:ext uri="{BB962C8B-B14F-4D97-AF65-F5344CB8AC3E}">
        <p14:creationId xmlns:p14="http://schemas.microsoft.com/office/powerpoint/2010/main" val="2037553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84896" y="1260489"/>
            <a:ext cx="8603888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如果面臨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兩種情況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條件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，希望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遇到不同情況分別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做不同的事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，就需要使用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雙向選擇結構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如果天冷就穿外套；否則就不穿。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雙向選擇結構語法如下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151880" y="-14396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雙向選擇結構</a:t>
            </a:r>
            <a:endParaRPr lang="zh-TW" altLang="en-US" sz="4400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04FC87-4067-9442-9756-D5FA67880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3478008"/>
            <a:ext cx="3864174" cy="1752358"/>
          </a:xfrm>
          <a:prstGeom prst="rect">
            <a:avLst/>
          </a:prstGeom>
        </p:spPr>
      </p:pic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D3AECC4-D06E-1B44-8AF6-6BE3B13983DB}"/>
              </a:ext>
            </a:extLst>
          </p:cNvPr>
          <p:cNvSpPr txBox="1">
            <a:spLocks/>
          </p:cNvSpPr>
          <p:nvPr/>
        </p:nvSpPr>
        <p:spPr bwMode="auto">
          <a:xfrm>
            <a:off x="684897" y="5367153"/>
            <a:ext cx="8603886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當其中一個條件式為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時，就執行程式區塊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否則就執行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else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裡面的程式區塊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5ACB392-DFD5-7644-A476-34A8EF0EB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92" y="2942375"/>
            <a:ext cx="2666891" cy="224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</a:t>
            </a:r>
          </a:p>
        </p:txBody>
      </p:sp>
    </p:spTree>
    <p:extLst>
      <p:ext uri="{BB962C8B-B14F-4D97-AF65-F5344CB8AC3E}">
        <p14:creationId xmlns:p14="http://schemas.microsoft.com/office/powerpoint/2010/main" val="855495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E46EFDD-A2ED-D1BC-874E-5649B3ED4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0" y="936154"/>
            <a:ext cx="7772400" cy="5694753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D2151993-0C6F-C0F3-5B98-0603C48C6DE4}"/>
              </a:ext>
            </a:extLst>
          </p:cNvPr>
          <p:cNvSpPr txBox="1">
            <a:spLocks/>
          </p:cNvSpPr>
          <p:nvPr/>
        </p:nvSpPr>
        <p:spPr bwMode="auto">
          <a:xfrm>
            <a:off x="1151880" y="-14396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雙向選擇結構</a:t>
            </a:r>
            <a:endParaRPr lang="zh-TW" altLang="en-US" sz="4400" kern="0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</a:t>
            </a:r>
          </a:p>
        </p:txBody>
      </p:sp>
    </p:spTree>
    <p:extLst>
      <p:ext uri="{BB962C8B-B14F-4D97-AF65-F5344CB8AC3E}">
        <p14:creationId xmlns:p14="http://schemas.microsoft.com/office/powerpoint/2010/main" val="4054227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14361" y="1224186"/>
            <a:ext cx="8674423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如果發生的情況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不只兩種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，就可以透過使用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elif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指令，做更進一步的選擇。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367904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多向選擇結構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6D29F1-0F65-DE42-AF35-CA43E47F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1" y="3024386"/>
            <a:ext cx="356948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51C1116-82AB-634B-AB0D-A43A0DB3B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81" y="2628554"/>
            <a:ext cx="4086855" cy="370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370767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95947F-C686-1D47-9087-9E81F97F6ACF}"/>
              </a:ext>
            </a:extLst>
          </p:cNvPr>
          <p:cNvSpPr/>
          <p:nvPr/>
        </p:nvSpPr>
        <p:spPr>
          <a:xfrm>
            <a:off x="503809" y="3556893"/>
            <a:ext cx="7272807" cy="29238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為輸入函式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(function)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，函式後的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小括號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內可放入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控制函式執行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的參數。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後的小括號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可以放入使用者輸入時的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提示文字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例如：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28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請輸入考試成績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en-US" altLang="zh-TW" sz="24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4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en-US" sz="2400" dirty="0">
              <a:latin typeface="Courier" pitchFamily="2" charset="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39912" y="-180305"/>
            <a:ext cx="3600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863847" y="1355317"/>
            <a:ext cx="8208913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</a:t>
            </a: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 </a:t>
            </a: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函式是讓使用者由鍵盤輸入資料， </a:t>
            </a:r>
            <a:endParaRPr lang="en-US" altLang="zh-TW" sz="32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通常會用變數儲存該資料，語法如下</a:t>
            </a: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32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提示字串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5FE3B7F-AD52-B84A-99A0-8A7DF2157D14}"/>
              </a:ext>
            </a:extLst>
          </p:cNvPr>
          <p:cNvSpPr/>
          <p:nvPr/>
        </p:nvSpPr>
        <p:spPr bwMode="auto">
          <a:xfrm>
            <a:off x="4176217" y="2646837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B24D5D2-CA9B-8748-AC31-6200C4904173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4249" y="3101865"/>
            <a:ext cx="504056" cy="455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8C3348D-61A0-2B47-A4D8-E3421B97A6A5}"/>
              </a:ext>
            </a:extLst>
          </p:cNvPr>
          <p:cNvSpPr/>
          <p:nvPr/>
        </p:nvSpPr>
        <p:spPr bwMode="auto">
          <a:xfrm>
            <a:off x="7056536" y="2646837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6D04D7C-18F4-514E-8238-A8CF21DA083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4250" y="3073024"/>
            <a:ext cx="2592286" cy="288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801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14361" y="1224186"/>
            <a:ext cx="8674423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分以上，就給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；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分以上，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就給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；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分以上，就給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C…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多向選擇結構語法如下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39912" y="-216336"/>
            <a:ext cx="417646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多向選擇結構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5D3AECC4-D06E-1B44-8AF6-6BE3B13983DB}"/>
              </a:ext>
            </a:extLst>
          </p:cNvPr>
          <p:cNvSpPr txBox="1">
            <a:spLocks/>
          </p:cNvSpPr>
          <p:nvPr/>
        </p:nvSpPr>
        <p:spPr bwMode="auto">
          <a:xfrm>
            <a:off x="4464248" y="3600450"/>
            <a:ext cx="5400600" cy="223224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當其中一個條件式為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就執行相對應的程式區塊。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當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所有條件式皆為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False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時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就執行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else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裡面的程式區塊。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6D29F1-0F65-DE42-AF35-CA43E47F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0" y="3278751"/>
            <a:ext cx="3261944" cy="2697963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2687847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多向選擇結構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74CDC32-EFA9-0B64-F1F9-C2E031C73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0" y="1440210"/>
            <a:ext cx="9727764" cy="4536504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844734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累加計算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219222" y="1688064"/>
            <a:ext cx="5567470" cy="273630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讓使用者輸入數字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後，再計算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+ 2 + 3 +⋯+ n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的值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7C1F2F-FE24-1F43-BCB9-B33593AB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54" y="1044139"/>
            <a:ext cx="3605387" cy="5400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AE213B3-DE6B-7043-890F-3577CE542C7C}"/>
              </a:ext>
            </a:extLst>
          </p:cNvPr>
          <p:cNvSpPr/>
          <p:nvPr/>
        </p:nvSpPr>
        <p:spPr>
          <a:xfrm>
            <a:off x="1706009" y="3316963"/>
            <a:ext cx="360538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對應之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積木如右圖</a:t>
            </a:r>
          </a:p>
        </p:txBody>
      </p:sp>
      <p:pic>
        <p:nvPicPr>
          <p:cNvPr id="8" name="圖片 5">
            <a:extLst>
              <a:ext uri="{FF2B5EF4-FFF2-40B4-BE49-F238E27FC236}">
                <a16:creationId xmlns:a16="http://schemas.microsoft.com/office/drawing/2014/main" xmlns="" id="{B1EB72D2-D736-AC4C-968D-39D94D40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2" y="4565302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</a:p>
        </p:txBody>
      </p:sp>
      <p:sp>
        <p:nvSpPr>
          <p:cNvPr id="16" name="Rectangle 1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1196782" y="5563200"/>
            <a:ext cx="2934532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累加</a:t>
            </a:r>
            <a:r>
              <a:rPr kumimoji="0" lang="zh-TW" altLang="en-US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計算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7" name="AutoShape 12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87784" y="5508277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Rectangle 11">
            <a:hlinkClick r:id="rId6"/>
          </p:cNvPr>
          <p:cNvSpPr>
            <a:spLocks noChangeArrowheads="1"/>
          </p:cNvSpPr>
          <p:nvPr/>
        </p:nvSpPr>
        <p:spPr bwMode="auto">
          <a:xfrm>
            <a:off x="1196782" y="6190563"/>
            <a:ext cx="2934532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基本語法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累加</a:t>
            </a:r>
            <a:r>
              <a:rPr kumimoji="0" lang="zh-TW" altLang="en-US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計算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en-US" altLang="zh-TW" sz="1800" b="1" u="sng" kern="0" baseline="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bDesigner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教學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9" name="AutoShape 12">
            <a:hlinkClick r:id="rId6"/>
          </p:cNvPr>
          <p:cNvSpPr>
            <a:spLocks noChangeArrowheads="1"/>
          </p:cNvSpPr>
          <p:nvPr/>
        </p:nvSpPr>
        <p:spPr bwMode="auto">
          <a:xfrm>
            <a:off x="287784" y="627413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36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7690BF1-1578-BC3C-5A18-D5A14ED4F9E9}"/>
              </a:ext>
            </a:extLst>
          </p:cNvPr>
          <p:cNvSpPr/>
          <p:nvPr/>
        </p:nvSpPr>
        <p:spPr bwMode="auto">
          <a:xfrm>
            <a:off x="7776863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累加計算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7C1F2F-FE24-1F43-BCB9-B33593AB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4" y="1545754"/>
            <a:ext cx="3605387" cy="54006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9E20904D-4AAA-6A4A-99AE-8D2C4CA4032B}"/>
              </a:ext>
            </a:extLst>
          </p:cNvPr>
          <p:cNvSpPr/>
          <p:nvPr/>
        </p:nvSpPr>
        <p:spPr bwMode="auto">
          <a:xfrm>
            <a:off x="3157979" y="3299381"/>
            <a:ext cx="206232" cy="1018095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xmlns="" id="{2FF3C067-842A-544B-BB43-917BE55287F5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4211" y="3798227"/>
            <a:ext cx="928136" cy="668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xmlns="" id="{0838B613-F805-334F-8413-8CEC8E26369B}"/>
              </a:ext>
            </a:extLst>
          </p:cNvPr>
          <p:cNvSpPr/>
          <p:nvPr/>
        </p:nvSpPr>
        <p:spPr bwMode="auto">
          <a:xfrm>
            <a:off x="2582944" y="2271860"/>
            <a:ext cx="170096" cy="518262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011A817F-97F2-6B4F-A755-30FB525EDB49}"/>
              </a:ext>
            </a:extLst>
          </p:cNvPr>
          <p:cNvCxnSpPr>
            <a:cxnSpLocks/>
          </p:cNvCxnSpPr>
          <p:nvPr/>
        </p:nvCxnSpPr>
        <p:spPr bwMode="auto">
          <a:xfrm>
            <a:off x="2771480" y="2554664"/>
            <a:ext cx="1790821" cy="892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xmlns="" id="{B1EF1D07-20BA-7644-BAD7-778333C115F0}"/>
              </a:ext>
            </a:extLst>
          </p:cNvPr>
          <p:cNvSpPr/>
          <p:nvPr/>
        </p:nvSpPr>
        <p:spPr bwMode="auto">
          <a:xfrm>
            <a:off x="3799002" y="4336330"/>
            <a:ext cx="226656" cy="1622981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2220364E-ACDE-2D40-8059-F6F2AE41680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2393" y="5098738"/>
            <a:ext cx="539908" cy="9872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xmlns="" id="{0C1F7FBB-EB7E-B44B-AD02-6F46782A40D5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5105" y="6548380"/>
            <a:ext cx="2297288" cy="409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xmlns="" id="{382DC895-0F89-9644-801E-46E43B90F7A4}"/>
              </a:ext>
            </a:extLst>
          </p:cNvPr>
          <p:cNvSpPr/>
          <p:nvPr/>
        </p:nvSpPr>
        <p:spPr bwMode="auto">
          <a:xfrm>
            <a:off x="1538139" y="6289249"/>
            <a:ext cx="170096" cy="518262"/>
          </a:xfrm>
          <a:prstGeom prst="rightBrace">
            <a:avLst>
              <a:gd name="adj1" fmla="val 16132"/>
              <a:gd name="adj2" fmla="val 53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01AB45B-2B51-B6D1-13BF-5E90B6B3C4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/>
          <a:stretch/>
        </p:blipFill>
        <p:spPr>
          <a:xfrm>
            <a:off x="4804412" y="2435082"/>
            <a:ext cx="2070100" cy="42361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1356DABC-A5D1-4A30-0032-B7BA1C4287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" b="4698"/>
          <a:stretch/>
        </p:blipFill>
        <p:spPr>
          <a:xfrm>
            <a:off x="4292347" y="3518762"/>
            <a:ext cx="5575138" cy="42361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85C0A036-26D9-C076-C2A8-8BD3B3A3D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53" y="4711388"/>
            <a:ext cx="4826000" cy="7747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F3FBF79-C78B-33D3-CF8F-7E2DB8C12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33" y="6307053"/>
            <a:ext cx="5702138" cy="456171"/>
          </a:xfrm>
          <a:prstGeom prst="rect">
            <a:avLst/>
          </a:prstGeom>
        </p:spPr>
      </p:pic>
      <p:sp>
        <p:nvSpPr>
          <p:cNvPr id="2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2490902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累加計算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54DA7F8-18B1-037A-B55F-58CD8A34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" y="4191134"/>
            <a:ext cx="8727491" cy="18426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5D9C0EC-5FE5-6F6C-61F8-B3F123CD8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" y="2071266"/>
            <a:ext cx="9051952" cy="1529184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608628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92017C4-5DF7-5D49-B1FD-BF63EAFFEC4F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累加計算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xmlns="" id="{D7D87E69-2B3B-4A42-9698-4E869E57EC63}"/>
              </a:ext>
            </a:extLst>
          </p:cNvPr>
          <p:cNvSpPr txBox="1">
            <a:spLocks/>
          </p:cNvSpPr>
          <p:nvPr/>
        </p:nvSpPr>
        <p:spPr bwMode="auto">
          <a:xfrm>
            <a:off x="575816" y="3312418"/>
            <a:ext cx="8712968" cy="3744466"/>
          </a:xfrm>
          <a:prstGeom prst="rect">
            <a:avLst/>
          </a:prstGeom>
          <a:solidFill>
            <a:srgbClr val="D8E7D5"/>
          </a:solidFill>
          <a:ln>
            <a:solidFill>
              <a:srgbClr val="D8E7D5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將變數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sum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設為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，用以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儲存累加的總和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endParaRPr lang="zh-TW" altLang="en-US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將使用者輸入的文字以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int()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強制轉換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為數字後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存入變數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 algn="just">
              <a:spcBef>
                <a:spcPts val="800"/>
              </a:spcBef>
              <a:buFont typeface="+mj-lt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3∼4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由</a:t>
            </a:r>
            <a:r>
              <a:rPr lang="en-US" altLang="zh-TW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range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產生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中的數值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代入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並執行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計次式迴圈</a:t>
            </a:r>
            <a:endParaRPr lang="en-US" altLang="zh-TW" sz="2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 algn="just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迴圈執行第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次時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值為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1,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累加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sum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 algn="just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迴圈執行第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次時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值為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2,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累加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sum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</a:t>
            </a:r>
            <a:endParaRPr lang="en-US" altLang="zh-TW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785812" lvl="1" indent="-342900" algn="just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…</a:t>
            </a:r>
          </a:p>
          <a:p>
            <a:pPr marL="785812" lvl="1" indent="-342900" algn="just">
              <a:spcBef>
                <a:spcPts val="800"/>
              </a:spcBef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迴圈執行第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次時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值為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n,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en-US" altLang="zh-TW" sz="20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值</a:t>
            </a: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累加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sum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呈現出總和</a:t>
            </a:r>
            <a:r>
              <a:rPr lang="en-US" altLang="zh-TW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(sum)</a:t>
            </a:r>
            <a:r>
              <a:rPr lang="zh-TW" altLang="en-US" sz="2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E965EE7-4831-E00A-BA08-CDC805F71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335030"/>
            <a:ext cx="8683334" cy="1833372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143226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3" y="108920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的倍數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設計一個程式，讓電腦顯示出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1∼100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以內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的倍數。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程式執行後，利用計算找出在範圍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1∼100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內，所有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的倍數。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計算完成後，呈現找出的所有數字。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5132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3" y="108920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kumimoji="0" lang="zh-TW" altLang="en-US" sz="44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的倍數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設計一個程式，讓電腦顯示出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1∼100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以內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的倍數。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F7DB668-C7BF-D172-1624-999A27352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4464546"/>
            <a:ext cx="6032500" cy="18542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CC4157F-9509-B365-21AC-CDD46DA74FA5}"/>
              </a:ext>
            </a:extLst>
          </p:cNvPr>
          <p:cNvSpPr txBox="1"/>
          <p:nvPr/>
        </p:nvSpPr>
        <p:spPr>
          <a:xfrm>
            <a:off x="833310" y="3600450"/>
            <a:ext cx="504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參考答案</a:t>
            </a:r>
            <a:endParaRPr kumimoji="1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07491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813675" y="2526344"/>
            <a:ext cx="8309257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程式中的資料通常使用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來儲存。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但是對於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大量的資料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例如要儲存全班的電腦科學期成績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則可以用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簡化變數的需求量。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每一個串列擁有一個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識別名稱。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串列中的每一個資料稱為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元素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，每一元素相當於一個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變數。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4DD22C3-895D-A015-8B07-E9DA44FF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5" y="1242106"/>
            <a:ext cx="7024189" cy="1042299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3918476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717409" y="1371008"/>
            <a:ext cx="8309257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要存取串列中特定元素，是以元素在串列中的位置做為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索引值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建立串列的語法如下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串列的元素置於中括號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[]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內，元素間以逗號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間隔。</a:t>
            </a:r>
            <a:endParaRPr lang="en-US" altLang="zh-TW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32C2E39-380B-F30A-5C6F-6DC6CE05D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1" y="3350239"/>
            <a:ext cx="7024189" cy="1042299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18025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27944" y="-216336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935856" y="1224186"/>
            <a:ext cx="7920880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◼︎input</a:t>
            </a: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函式是讓使用者由鍵盤輸入資料， </a:t>
            </a:r>
            <a:endParaRPr lang="en-US" altLang="zh-TW" sz="32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通常會用變數儲存該資料，語法如下</a:t>
            </a: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32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提示字串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95947F-C686-1D47-9087-9E81F97F6ACF}"/>
              </a:ext>
            </a:extLst>
          </p:cNvPr>
          <p:cNvSpPr/>
          <p:nvPr/>
        </p:nvSpPr>
        <p:spPr>
          <a:xfrm>
            <a:off x="1188953" y="3217430"/>
            <a:ext cx="7523767" cy="339580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小括號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內的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為一種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可省略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optional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的表示法，意思是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[ ]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的部份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即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提示文字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可以加入也可以不加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例如：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28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請輸入考試成績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()</a:t>
            </a:r>
            <a:b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以上兩種均為合法的命令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sz="2800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471ECC8B-F574-4744-94A7-F7674A363D53}"/>
              </a:ext>
            </a:extLst>
          </p:cNvPr>
          <p:cNvSpPr/>
          <p:nvPr/>
        </p:nvSpPr>
        <p:spPr bwMode="auto">
          <a:xfrm>
            <a:off x="4536256" y="2515706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2BBE880B-2E1B-9445-938B-51A91FF126F5}"/>
              </a:ext>
            </a:extLst>
          </p:cNvPr>
          <p:cNvSpPr/>
          <p:nvPr/>
        </p:nvSpPr>
        <p:spPr bwMode="auto">
          <a:xfrm>
            <a:off x="6840512" y="2515706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xmlns="" id="{AF286D3F-04FF-214D-82CA-EC37ADDDE8E3}"/>
              </a:ext>
            </a:extLst>
          </p:cNvPr>
          <p:cNvCxnSpPr>
            <a:cxnSpLocks/>
          </p:cNvCxnSpPr>
          <p:nvPr/>
        </p:nvCxnSpPr>
        <p:spPr bwMode="auto">
          <a:xfrm flipH="1">
            <a:off x="4680272" y="2952378"/>
            <a:ext cx="244827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028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8C224D8-DF84-38EC-4FF0-92A162C3A2CB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1092B79-C07E-8A0B-D478-19A764AE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1080170"/>
            <a:ext cx="7920880" cy="5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8C224D8-DF84-38EC-4FF0-92A162C3A2CB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64095C3-4E75-C383-9B1A-0F550E1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2" y="4968602"/>
            <a:ext cx="8180024" cy="1990576"/>
          </a:xfrm>
          <a:prstGeom prst="rect">
            <a:avLst/>
          </a:prstGeom>
        </p:spPr>
      </p:pic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2DED9A3D-FD86-FB51-7B8B-AB4C70C2FDF6}"/>
              </a:ext>
            </a:extLst>
          </p:cNvPr>
          <p:cNvSpPr txBox="1">
            <a:spLocks/>
          </p:cNvSpPr>
          <p:nvPr/>
        </p:nvSpPr>
        <p:spPr bwMode="auto">
          <a:xfrm>
            <a:off x="619363" y="1296194"/>
            <a:ext cx="8309257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程式錯誤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</a:t>
            </a:r>
            <a:r>
              <a:rPr lang="en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IndexError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en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使用到範圍外的索引值。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若有一串列包含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[1, 2, 3]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三個元素，分</a:t>
            </a:r>
            <a:endParaRPr lang="en-US" altLang="zh-TW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2385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別對應索引值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，但我們要取索引值 </a:t>
            </a:r>
            <a:endParaRPr lang="en-US" altLang="zh-TW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2385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的值時，就會產生</a:t>
            </a:r>
            <a:r>
              <a:rPr lang="en" altLang="zh-TW" sz="3200" b="1" kern="0" baseline="0" dirty="0" err="1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IndexError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68516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704143" y="4191711"/>
            <a:ext cx="8656649" cy="151216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串列中的元素資料型態可以相同，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也可不相同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。如下列的串列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包含三種不同資料型態的元素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122D65-4387-8F40-9869-41D78E038E2C}"/>
              </a:ext>
            </a:extLst>
          </p:cNvPr>
          <p:cNvSpPr/>
          <p:nvPr/>
        </p:nvSpPr>
        <p:spPr>
          <a:xfrm>
            <a:off x="1368152" y="5904706"/>
            <a:ext cx="4680272" cy="514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list3 = [</a:t>
            </a:r>
            <a:r>
              <a:rPr lang="en-US" altLang="zh-TW" b="1" kern="0" baseline="0" dirty="0">
                <a:solidFill>
                  <a:srgbClr val="C3502A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'Hellen', </a:t>
            </a:r>
            <a:r>
              <a:rPr lang="en-US" altLang="zh-TW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18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b="1" kern="0" baseline="0" dirty="0">
                <a:solidFill>
                  <a:srgbClr val="B7508F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A856F6E2-CBC4-8747-9144-D83F3DB4755B}"/>
              </a:ext>
            </a:extLst>
          </p:cNvPr>
          <p:cNvSpPr txBox="1">
            <a:spLocks/>
          </p:cNvSpPr>
          <p:nvPr/>
        </p:nvSpPr>
        <p:spPr bwMode="auto">
          <a:xfrm>
            <a:off x="753683" y="1584226"/>
            <a:ext cx="8309257" cy="55108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可以利用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print()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將串列內容全部輸出。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C461DA8-1D7E-CD4C-9A08-915E4FB0E5B9}"/>
              </a:ext>
            </a:extLst>
          </p:cNvPr>
          <p:cNvSpPr/>
          <p:nvPr/>
        </p:nvSpPr>
        <p:spPr>
          <a:xfrm>
            <a:off x="1305813" y="2362329"/>
            <a:ext cx="7046867" cy="1437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 = [1, 2, 3, 4, 5]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list2 = [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'John', 'Marry', 'Tom'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print(list1)      </a:t>
            </a:r>
            <a:r>
              <a:rPr lang="en-US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#</a:t>
            </a:r>
            <a:r>
              <a:rPr lang="zh-TW" altLang="en-US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輸出結果為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[1, 2, 3, 4, 5]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</a:p>
        </p:txBody>
      </p:sp>
    </p:spTree>
    <p:extLst>
      <p:ext uri="{BB962C8B-B14F-4D97-AF65-F5344CB8AC3E}">
        <p14:creationId xmlns:p14="http://schemas.microsoft.com/office/powerpoint/2010/main" val="1022171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串列的資料結構</a:t>
            </a:r>
          </a:p>
        </p:txBody>
      </p:sp>
      <p:sp>
        <p:nvSpPr>
          <p:cNvPr id="8" name="◎ 電腦輔助學習趨勢…">
            <a:extLst>
              <a:ext uri="{FF2B5EF4-FFF2-40B4-BE49-F238E27FC236}">
                <a16:creationId xmlns:a16="http://schemas.microsoft.com/office/drawing/2014/main" xmlns="" id="{C1D5F23E-8D4C-3442-ADAD-578E1651282F}"/>
              </a:ext>
            </a:extLst>
          </p:cNvPr>
          <p:cNvSpPr txBox="1">
            <a:spLocks/>
          </p:cNvSpPr>
          <p:nvPr/>
        </p:nvSpPr>
        <p:spPr bwMode="auto">
          <a:xfrm>
            <a:off x="503808" y="1116471"/>
            <a:ext cx="8891920" cy="291602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串列索引值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開始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第一個元素的索引值是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zh-TW" altLang="en-US" sz="2800" b="1" kern="0" baseline="0" dirty="0">
                <a:solidFill>
                  <a:schemeClr val="accent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第二個元素的索引值是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solidFill>
                  <a:schemeClr val="accent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第三個元素的索引值是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，以此類推。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索引值也可以是負數，代表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從串列最後算起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第幾個元素，例如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最後一個元素的索引值即為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-1</a:t>
            </a:r>
            <a:endParaRPr lang="zh-TW" altLang="en-US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C36E2E-FC81-2D4F-A498-81DE86A50535}"/>
              </a:ext>
            </a:extLst>
          </p:cNvPr>
          <p:cNvSpPr/>
          <p:nvPr/>
        </p:nvSpPr>
        <p:spPr>
          <a:xfrm>
            <a:off x="1478917" y="3780767"/>
            <a:ext cx="6513723" cy="2916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D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list1 = [1, 2, 3, 4, 5]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list2 = [</a:t>
            </a:r>
            <a:r>
              <a:rPr lang="en-US" altLang="zh-TW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'John', 'Marry', 'Tom'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list3 = [</a:t>
            </a:r>
            <a:r>
              <a:rPr lang="en-US" altLang="zh-TW" b="1" kern="0" baseline="0" dirty="0">
                <a:solidFill>
                  <a:srgbClr val="C3502A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'Hellen', </a:t>
            </a:r>
            <a:r>
              <a:rPr lang="en-US" altLang="zh-TW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18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b="1" kern="0" baseline="0" dirty="0">
                <a:solidFill>
                  <a:srgbClr val="B7508F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True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print(list1[</a:t>
            </a:r>
            <a:r>
              <a:rPr lang="en-US" altLang="zh-TW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    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#</a:t>
            </a:r>
            <a:r>
              <a:rPr lang="zh-TW" altLang="en-US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輸出結果為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print(list2[</a:t>
            </a:r>
            <a:r>
              <a:rPr lang="en-US" altLang="zh-TW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    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#</a:t>
            </a:r>
            <a:r>
              <a:rPr lang="zh-TW" altLang="en-US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輸出結果為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Marry</a:t>
            </a:r>
          </a:p>
          <a:p>
            <a:pPr>
              <a:lnSpc>
                <a:spcPct val="150000"/>
              </a:lnSpc>
            </a:pP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print(list3[</a:t>
            </a:r>
            <a:r>
              <a:rPr lang="en-US" altLang="zh-TW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-1</a:t>
            </a:r>
            <a:r>
              <a:rPr lang="en-US" altLang="zh-TW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   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#</a:t>
            </a:r>
            <a:r>
              <a:rPr lang="zh-TW" altLang="en-US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輸出結果為</a:t>
            </a:r>
            <a:r>
              <a:rPr lang="en-US" altLang="zh-TW" b="1" kern="0" baseline="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True</a:t>
            </a:r>
          </a:p>
        </p:txBody>
      </p:sp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</a:p>
        </p:txBody>
      </p:sp>
    </p:spTree>
    <p:extLst>
      <p:ext uri="{BB962C8B-B14F-4D97-AF65-F5344CB8AC3E}">
        <p14:creationId xmlns:p14="http://schemas.microsoft.com/office/powerpoint/2010/main" val="2950933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583842" y="1080170"/>
            <a:ext cx="8309257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計次式迴圈中經常使用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range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函式來建立整數  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循序串列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，語法如下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endParaRPr lang="zh-TW" altLang="en-US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476985" y="-180305"/>
            <a:ext cx="377935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range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02779DED-FD3B-CA48-A0B7-45A93D0B6FA4}"/>
              </a:ext>
            </a:extLst>
          </p:cNvPr>
          <p:cNvSpPr txBox="1">
            <a:spLocks/>
          </p:cNvSpPr>
          <p:nvPr/>
        </p:nvSpPr>
        <p:spPr bwMode="auto">
          <a:xfrm>
            <a:off x="691495" y="3384426"/>
            <a:ext cx="9101345" cy="295232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產生的串列是由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起始值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預設值為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0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，每次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遞增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累加值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預設值為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，直到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終止值的前一項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如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range(1, 4)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會產生一個從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開始，小於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不包含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的整數串列，因此回傳的串列是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[1, 2,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3]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若要產生從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1~20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的整數串列，要寫成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range(1, 21)</a:t>
            </a:r>
            <a:endParaRPr lang="zh-TW" altLang="en-US" sz="2800" b="1" kern="0" baseline="0" dirty="0">
              <a:solidFill>
                <a:srgbClr val="C00000"/>
              </a:solidFill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DB7F7B0-1D55-1956-B6D2-48425952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2240678"/>
            <a:ext cx="6312862" cy="948284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3750210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51192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range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532122D-E883-07C4-7960-222D9F719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8" y="3161812"/>
            <a:ext cx="9433048" cy="23884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682E695-C38D-085D-82D6-8640DB2E0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1" y="1860227"/>
            <a:ext cx="6312862" cy="948284"/>
          </a:xfrm>
          <a:prstGeom prst="rect">
            <a:avLst/>
          </a:prstGeom>
        </p:spPr>
      </p:pic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4106930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525643" y="1134026"/>
            <a:ext cx="8309257" cy="280831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迴圈是一種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處理重覆步驟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的語法，它會從一個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逐一取出元素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，再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指定給迴圈變數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串列中的元素個數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重複迴圈中程式碼執行的次數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和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之間的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迴圈變數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自己定義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名稱，而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後面接著一個序列類型的資料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就是一種序列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迴圈語法如下：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943968" y="-215974"/>
            <a:ext cx="316835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DB9259-E50C-2844-A9FC-ABF0C234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01" y="4896594"/>
            <a:ext cx="5690739" cy="93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AC1B883-2D4F-E028-2F5F-7B9ED8181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4954702"/>
            <a:ext cx="3002241" cy="771409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</a:p>
        </p:txBody>
      </p:sp>
    </p:spTree>
    <p:extLst>
      <p:ext uri="{BB962C8B-B14F-4D97-AF65-F5344CB8AC3E}">
        <p14:creationId xmlns:p14="http://schemas.microsoft.com/office/powerpoint/2010/main" val="2246135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64E04B-683E-A04D-A6FB-5732FD47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4" y="4585165"/>
            <a:ext cx="4229732" cy="1352655"/>
          </a:xfrm>
          <a:prstGeom prst="rect">
            <a:avLst/>
          </a:prstGeom>
        </p:spPr>
      </p:pic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287784" y="1311403"/>
            <a:ext cx="8309257" cy="2886389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迴圈會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依序從序列中取得元素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，並且將元素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指定給前面自訂的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迴圈變數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，再執行迴圈裡的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內容，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直到序列中每一元素都被取過為止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if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結構一樣，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                                                                       迴圈的程式區塊也要向內縮排，以利識別要重複執行的程式內容。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871960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◎ 電腦輔助學習趨勢…">
            <a:extLst>
              <a:ext uri="{FF2B5EF4-FFF2-40B4-BE49-F238E27FC236}">
                <a16:creationId xmlns:a16="http://schemas.microsoft.com/office/drawing/2014/main" xmlns="" id="{51FFE312-EB13-4B47-BD26-F80B82750FEE}"/>
              </a:ext>
            </a:extLst>
          </p:cNvPr>
          <p:cNvSpPr txBox="1">
            <a:spLocks/>
          </p:cNvSpPr>
          <p:nvPr/>
        </p:nvSpPr>
        <p:spPr bwMode="auto">
          <a:xfrm>
            <a:off x="650244" y="5912440"/>
            <a:ext cx="720080" cy="42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縮排</a:t>
            </a:r>
            <a:endParaRPr lang="zh-TW" altLang="en-US" sz="2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3F5E2A9-0739-3645-95C5-AA2BE881B49C}"/>
              </a:ext>
            </a:extLst>
          </p:cNvPr>
          <p:cNvCxnSpPr/>
          <p:nvPr/>
        </p:nvCxnSpPr>
        <p:spPr bwMode="auto">
          <a:xfrm flipV="1">
            <a:off x="1010284" y="5567934"/>
            <a:ext cx="0" cy="316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2659AAE-12AF-1746-8706-8631F1CA8134}"/>
              </a:ext>
            </a:extLst>
          </p:cNvPr>
          <p:cNvCxnSpPr/>
          <p:nvPr/>
        </p:nvCxnSpPr>
        <p:spPr bwMode="auto">
          <a:xfrm>
            <a:off x="719832" y="5506348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A7CBA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6290E29B-03FF-A84A-8359-0282077A7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72" y="4757285"/>
            <a:ext cx="5249746" cy="85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11583388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719832" y="2533888"/>
            <a:ext cx="8309257" cy="2748455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以上述程式碼為例，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迴圈會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依序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963612" lvl="1" indent="-457200" algn="just">
              <a:spcBef>
                <a:spcPts val="800"/>
              </a:spcBef>
              <a:buClr>
                <a:schemeClr val="tx1"/>
              </a:buClr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從串列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中取得一個整數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963612" lvl="1" indent="-457200" algn="just">
              <a:spcBef>
                <a:spcPts val="800"/>
              </a:spcBef>
              <a:buClr>
                <a:schemeClr val="tx1"/>
              </a:buClr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這個整數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指定給前面自訂的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迴圈變數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 err="1">
                <a:solidFill>
                  <a:srgbClr val="00B0D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963612" lvl="1" indent="-457200" algn="just">
              <a:spcBef>
                <a:spcPts val="800"/>
              </a:spcBef>
              <a:buClr>
                <a:schemeClr val="tx1"/>
              </a:buClr>
              <a:buFont typeface="+mj-lt"/>
              <a:buAutoNum type="arabicParenR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執行迴圈裡的內容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輸出變數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print(</a:t>
            </a:r>
            <a:r>
              <a:rPr lang="en-US" altLang="zh-TW" sz="28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))</a:t>
            </a: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1) 2) 3)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一直重複執行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，直到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串列中每一整數都被取過為止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上述程式的執行結果為：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799952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B87D319-6654-2490-6E13-542C422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32971"/>
          <a:stretch/>
        </p:blipFill>
        <p:spPr>
          <a:xfrm>
            <a:off x="1583927" y="1044139"/>
            <a:ext cx="4892491" cy="13444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5219D44-C7B1-EBDA-A1F9-56439FA3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4"/>
          <a:stretch/>
        </p:blipFill>
        <p:spPr>
          <a:xfrm>
            <a:off x="5328344" y="5354351"/>
            <a:ext cx="2376264" cy="16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6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B760115-0666-8145-1639-49D7C58A4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3733105"/>
            <a:ext cx="3753632" cy="11521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C964278-2EE0-2F9F-5836-C268916B4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5" y="1430587"/>
            <a:ext cx="4230898" cy="1105370"/>
          </a:xfrm>
          <a:prstGeom prst="rect">
            <a:avLst/>
          </a:prstGeom>
        </p:spPr>
      </p:pic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527628" y="2540796"/>
            <a:ext cx="8309257" cy="84775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上述程式中的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串列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也可以藉由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之前學到的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range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函式來建立，而將程式改寫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943968" y="-216336"/>
            <a:ext cx="367240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迴圈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B9A108D-1DD3-3D4D-A1EB-319735EFCC31}"/>
              </a:ext>
            </a:extLst>
          </p:cNvPr>
          <p:cNvSpPr/>
          <p:nvPr/>
        </p:nvSpPr>
        <p:spPr bwMode="auto">
          <a:xfrm>
            <a:off x="2433530" y="3855912"/>
            <a:ext cx="1886701" cy="39261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xmlns="" id="{6F8C256D-AA2B-FA44-8B8A-F03132853645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rot="5400000" flipH="1" flipV="1">
            <a:off x="2510929" y="2766690"/>
            <a:ext cx="1955174" cy="22327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66E859C-56C3-6C4F-BCA2-0B6CCF0E6AC1}"/>
              </a:ext>
            </a:extLst>
          </p:cNvPr>
          <p:cNvSpPr/>
          <p:nvPr/>
        </p:nvSpPr>
        <p:spPr bwMode="auto">
          <a:xfrm>
            <a:off x="2403051" y="1505197"/>
            <a:ext cx="1989189" cy="3955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8" name="◎ 電腦輔助學習趨勢…">
            <a:extLst>
              <a:ext uri="{FF2B5EF4-FFF2-40B4-BE49-F238E27FC236}">
                <a16:creationId xmlns:a16="http://schemas.microsoft.com/office/drawing/2014/main" xmlns="" id="{11AB6E68-03D1-C849-A222-72494C282AF9}"/>
              </a:ext>
            </a:extLst>
          </p:cNvPr>
          <p:cNvSpPr txBox="1">
            <a:spLocks/>
          </p:cNvSpPr>
          <p:nvPr/>
        </p:nvSpPr>
        <p:spPr bwMode="auto">
          <a:xfrm>
            <a:off x="527627" y="4901569"/>
            <a:ext cx="8309257" cy="84775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range(1, 5)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會產生一個從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開始，小於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不包含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的整數串列，因此回傳的串列是  </a:t>
            </a:r>
            <a:endParaRPr lang="en-US" altLang="zh-TW" sz="28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Clr>
                <a:schemeClr val="tx1"/>
              </a:buClr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[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en-US" altLang="zh-TW" sz="2800" b="1" kern="0" baseline="0" dirty="0">
                <a:solidFill>
                  <a:srgbClr val="00B0DE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4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</a:t>
            </a:r>
          </a:p>
          <a:p>
            <a:pPr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0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3" name="圖片 4">
            <a:hlinkClick r:id="" action="ppaction://noaction"/>
            <a:extLst>
              <a:ext uri="{FF2B5EF4-FFF2-40B4-BE49-F238E27FC236}">
                <a16:creationId xmlns:a16="http://schemas.microsoft.com/office/drawing/2014/main" xmlns="" id="{32743CEA-55F4-3A4F-AFAC-9758717AD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8821738" y="5760690"/>
            <a:ext cx="889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361256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F12AF28-E8BD-134F-9DF7-871EDCCA7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19363" y="6403866"/>
            <a:ext cx="2352675" cy="501650"/>
          </a:xfrm>
        </p:spPr>
        <p:txBody>
          <a:bodyPr/>
          <a:lstStyle/>
          <a:p>
            <a:pPr>
              <a:defRPr/>
            </a:pPr>
            <a:fld id="{C3FFB77C-4C85-004D-AC5A-67668C5A18EC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2087984" y="-216336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input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863848" y="1296194"/>
            <a:ext cx="8352928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◼︎input</a:t>
            </a: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函式是讓使用者由鍵盤輸入資料， </a:t>
            </a:r>
            <a:endParaRPr lang="en-US" altLang="zh-TW" sz="3200" b="1" kern="0" baseline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lvl="0" indent="0" algn="just" defTabSz="91440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通常會用變數儲存該資料，語法如下</a:t>
            </a:r>
            <a:r>
              <a:rPr lang="en-US" altLang="zh-TW" sz="32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32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([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提示字串</a:t>
            </a:r>
            <a:r>
              <a:rPr lang="en-US" altLang="zh-TW" sz="32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])</a:t>
            </a: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B24D5D2-CA9B-8748-AC31-6200C4904173}"/>
              </a:ext>
            </a:extLst>
          </p:cNvPr>
          <p:cNvCxnSpPr>
            <a:cxnSpLocks/>
          </p:cNvCxnSpPr>
          <p:nvPr/>
        </p:nvCxnSpPr>
        <p:spPr bwMode="auto">
          <a:xfrm flipH="1">
            <a:off x="5400352" y="2970734"/>
            <a:ext cx="216024" cy="314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95947F-C686-1D47-9087-9E81F97F6ACF}"/>
              </a:ext>
            </a:extLst>
          </p:cNvPr>
          <p:cNvSpPr/>
          <p:nvPr/>
        </p:nvSpPr>
        <p:spPr>
          <a:xfrm>
            <a:off x="863848" y="3294912"/>
            <a:ext cx="6912767" cy="33547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單引號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 ' 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中的內容會被程式視為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，通常會在字串前後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成對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出現。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字串的表示除了單引號，也可用雙引號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" "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zh-TW" altLang="en-US" sz="28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請輸入考試成績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kern="0" baseline="0" dirty="0">
                <a:solidFill>
                  <a:srgbClr val="E36082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score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=</a:t>
            </a:r>
            <a:r>
              <a:rPr lang="en-US" altLang="zh-TW" sz="2800" b="1" kern="0" baseline="0" dirty="0">
                <a:solidFill>
                  <a:srgbClr val="7030A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input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"</a:t>
            </a:r>
            <a:r>
              <a:rPr lang="zh-TW" altLang="en-US" sz="2800" b="1" kern="0" baseline="0" dirty="0">
                <a:solidFill>
                  <a:srgbClr val="4590A9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請輸入考試成績</a:t>
            </a:r>
            <a:r>
              <a:rPr lang="en-US" altLang="zh-TW" sz="2800" b="1" kern="0" baseline="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"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b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以上兩種均為正確的語法</a:t>
            </a:r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sz="2400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3561CAC4-4874-EC4A-B39D-12BDC00DCEE2}"/>
              </a:ext>
            </a:extLst>
          </p:cNvPr>
          <p:cNvSpPr/>
          <p:nvPr/>
        </p:nvSpPr>
        <p:spPr bwMode="auto">
          <a:xfrm>
            <a:off x="4608264" y="2515706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A775CD7E-BAA3-4F41-862D-2434A6B56A1F}"/>
              </a:ext>
            </a:extLst>
          </p:cNvPr>
          <p:cNvSpPr/>
          <p:nvPr/>
        </p:nvSpPr>
        <p:spPr bwMode="auto">
          <a:xfrm>
            <a:off x="6480472" y="2515706"/>
            <a:ext cx="288032" cy="4550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16" name="Straight Arrow Connector 12">
            <a:extLst>
              <a:ext uri="{FF2B5EF4-FFF2-40B4-BE49-F238E27FC236}">
                <a16:creationId xmlns:a16="http://schemas.microsoft.com/office/drawing/2014/main" xmlns="" id="{AE745303-8CEB-8B48-B9DA-918DBB7968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8264" y="2970734"/>
            <a:ext cx="20882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28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462549" y="1224186"/>
            <a:ext cx="8178163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程式執行後，讓使用者輸入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後， 再計算出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 × 2 × ... ×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的值。 請參考右方的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積木，依照程式流程，完成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程式碼。 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943968" y="-216336"/>
            <a:ext cx="367240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實作練習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D1357018-984A-6DE7-4E54-48F5B72DD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5" y="2736354"/>
            <a:ext cx="3027935" cy="44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807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462549" y="1224186"/>
            <a:ext cx="8178163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程式執行後，讓使用者輸入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後， 再計算出 </a:t>
            </a:r>
            <a:r>
              <a:rPr lang="en-US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1 × 2 × ... ×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的值。 請參考右方的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積木，依照程式流程，完成 </a:t>
            </a:r>
            <a:r>
              <a:rPr lang="en" altLang="zh-TW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Python </a:t>
            </a:r>
            <a:r>
              <a:rPr lang="zh-TW" altLang="en-US" sz="28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程式碼。 </a:t>
            </a: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943968" y="-216336"/>
            <a:ext cx="367240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實作練習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D1357018-984A-6DE7-4E54-48F5B72DD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0" y="3059011"/>
            <a:ext cx="2808312" cy="414072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5464DA0-F707-F9C2-2DE7-334D93A75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3695900"/>
            <a:ext cx="5586537" cy="177675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EA00A26-B1B5-B298-EABC-D64DFAF6121C}"/>
              </a:ext>
            </a:extLst>
          </p:cNvPr>
          <p:cNvSpPr txBox="1"/>
          <p:nvPr/>
        </p:nvSpPr>
        <p:spPr>
          <a:xfrm>
            <a:off x="4289482" y="3076386"/>
            <a:ext cx="5041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參考答案 </a:t>
            </a:r>
          </a:p>
        </p:txBody>
      </p:sp>
    </p:spTree>
    <p:extLst>
      <p:ext uri="{BB962C8B-B14F-4D97-AF65-F5344CB8AC3E}">
        <p14:creationId xmlns:p14="http://schemas.microsoft.com/office/powerpoint/2010/main" val="16647821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679386" y="1723154"/>
            <a:ext cx="8721852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414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模組是</a:t>
            </a:r>
            <a:r>
              <a:rPr lang="zh-TW" altLang="en-US" sz="32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一個檔案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，內含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程式指令，可以提供其他 </a:t>
            </a:r>
            <a:r>
              <a:rPr lang="en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程式匯入使用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14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</a:t>
            </a:r>
            <a:r>
              <a:rPr lang="zh-TW" altLang="en-US" sz="32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匯入模組</a:t>
            </a: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，就可以使用模組裡事先定義的函式或變數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>
              <a:lnSpc>
                <a:spcPts val="414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匯入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turtle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模組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，就可使用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Screen( )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函式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來產生畫布，或是使用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Turtle( )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函式</a:t>
            </a:r>
            <a:r>
              <a:rPr lang="zh-TW" altLang="en-US" sz="32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產生一個海龜進行繪圖。 </a:t>
            </a:r>
          </a:p>
          <a:p>
            <a:pPr>
              <a:lnSpc>
                <a:spcPts val="414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971860" y="-216336"/>
            <a:ext cx="4644516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繪圖模組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205</a:t>
            </a:r>
          </a:p>
        </p:txBody>
      </p:sp>
    </p:spTree>
    <p:extLst>
      <p:ext uri="{BB962C8B-B14F-4D97-AF65-F5344CB8AC3E}">
        <p14:creationId xmlns:p14="http://schemas.microsoft.com/office/powerpoint/2010/main" val="4023634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D320453-BE4C-5BD7-C3A6-5E36F65D1D71}"/>
              </a:ext>
            </a:extLst>
          </p:cNvPr>
          <p:cNvSpPr/>
          <p:nvPr/>
        </p:nvSpPr>
        <p:spPr bwMode="auto">
          <a:xfrm>
            <a:off x="7776616" y="6141147"/>
            <a:ext cx="2304009" cy="1059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CE68B23-DAFC-D487-9998-2B5997E7B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r="5625"/>
          <a:stretch/>
        </p:blipFill>
        <p:spPr>
          <a:xfrm>
            <a:off x="5400352" y="2658027"/>
            <a:ext cx="4368754" cy="4398807"/>
          </a:xfrm>
          <a:prstGeom prst="rect">
            <a:avLst/>
          </a:prstGeom>
        </p:spPr>
      </p:pic>
      <p:sp>
        <p:nvSpPr>
          <p:cNvPr id="10" name="◎ 電腦輔助學習趨勢…">
            <a:extLst>
              <a:ext uri="{FF2B5EF4-FFF2-40B4-BE49-F238E27FC236}">
                <a16:creationId xmlns:a16="http://schemas.microsoft.com/office/drawing/2014/main" xmlns="" id="{298B5A5A-B2E5-DD4C-A48E-27A3237049EE}"/>
              </a:ext>
            </a:extLst>
          </p:cNvPr>
          <p:cNvSpPr txBox="1">
            <a:spLocks/>
          </p:cNvSpPr>
          <p:nvPr/>
        </p:nvSpPr>
        <p:spPr bwMode="auto">
          <a:xfrm>
            <a:off x="362521" y="1320373"/>
            <a:ext cx="9633450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41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向前畫出一條線時，從原點開始繪製線段。</a:t>
            </a:r>
          </a:p>
          <a:p>
            <a:pPr marL="0" indent="0">
              <a:lnSpc>
                <a:spcPts val="41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TW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朝左邊 </a:t>
            </a:r>
            <a:r>
              <a:rPr lang="en-US" altLang="zh-TW" sz="36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45 </a:t>
            </a:r>
            <a:r>
              <a:rPr lang="zh-TW" altLang="en-US" sz="36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畫出一條線時，會先</a:t>
            </a:r>
            <a:endParaRPr lang="en-US" altLang="zh-TW" sz="36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1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調整向左轉 </a:t>
            </a:r>
            <a:r>
              <a:rPr lang="en-US" altLang="zh-TW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45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度後，</a:t>
            </a:r>
            <a:endParaRPr lang="en-US" altLang="zh-TW" sz="36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14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再向前繪製線段</a:t>
            </a:r>
            <a:r>
              <a:rPr lang="zh-TW" altLang="en-US" sz="36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>
              <a:lnSpc>
                <a:spcPts val="4140"/>
              </a:lnSpc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971860" y="-216336"/>
            <a:ext cx="4644516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400" kern="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4400" kern="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繪圖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坐標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7F623B4-C9CF-7244-ED77-E8274E940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" y="1368326"/>
            <a:ext cx="520700" cy="4445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E8FDECF-4105-2585-65F1-4867EAB5D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" y="2016522"/>
            <a:ext cx="520700" cy="431800"/>
          </a:xfrm>
          <a:prstGeom prst="rect">
            <a:avLst/>
          </a:prstGeom>
        </p:spPr>
      </p:pic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205</a:t>
            </a:r>
          </a:p>
        </p:txBody>
      </p:sp>
    </p:spTree>
    <p:extLst>
      <p:ext uri="{BB962C8B-B14F-4D97-AF65-F5344CB8AC3E}">
        <p14:creationId xmlns:p14="http://schemas.microsoft.com/office/powerpoint/2010/main" val="4281199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">
            <a:extLst>
              <a:ext uri="{FF2B5EF4-FFF2-40B4-BE49-F238E27FC236}">
                <a16:creationId xmlns:a16="http://schemas.microsoft.com/office/drawing/2014/main" xmlns="" id="{DE464B6A-922A-6483-D1D7-CDF7F547C550}"/>
              </a:ext>
            </a:extLst>
          </p:cNvPr>
          <p:cNvGrpSpPr>
            <a:grpSpLocks/>
          </p:cNvGrpSpPr>
          <p:nvPr/>
        </p:nvGrpSpPr>
        <p:grpSpPr bwMode="auto">
          <a:xfrm>
            <a:off x="287784" y="1133756"/>
            <a:ext cx="8856984" cy="5420679"/>
            <a:chOff x="3131839" y="3429405"/>
            <a:chExt cx="7884001" cy="5195808"/>
          </a:xfrm>
        </p:grpSpPr>
        <p:grpSp>
          <p:nvGrpSpPr>
            <p:cNvPr id="5" name="群組 6">
              <a:extLst>
                <a:ext uri="{FF2B5EF4-FFF2-40B4-BE49-F238E27FC236}">
                  <a16:creationId xmlns:a16="http://schemas.microsoft.com/office/drawing/2014/main" xmlns="" id="{DD279345-9188-EF48-E2C6-769F4A55E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39" y="3429405"/>
              <a:ext cx="7884001" cy="5195808"/>
              <a:chOff x="3131839" y="3069405"/>
              <a:chExt cx="7884001" cy="5195808"/>
            </a:xfrm>
          </p:grpSpPr>
          <p:sp>
            <p:nvSpPr>
              <p:cNvPr id="7" name="圓角矩形 6">
                <a:extLst>
                  <a:ext uri="{FF2B5EF4-FFF2-40B4-BE49-F238E27FC236}">
                    <a16:creationId xmlns:a16="http://schemas.microsoft.com/office/drawing/2014/main" xmlns="" id="{E87746C2-BA0E-41FA-25C5-AA7601C6186F}"/>
                  </a:ext>
                </a:extLst>
              </p:cNvPr>
              <p:cNvSpPr/>
              <p:nvPr/>
            </p:nvSpPr>
            <p:spPr>
              <a:xfrm>
                <a:off x="3131840" y="3225104"/>
                <a:ext cx="7884000" cy="50401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9" name="圓角矩形 8">
                <a:extLst>
                  <a:ext uri="{FF2B5EF4-FFF2-40B4-BE49-F238E27FC236}">
                    <a16:creationId xmlns:a16="http://schemas.microsoft.com/office/drawing/2014/main" xmlns="" id="{1436F31F-C087-1908-7857-36758CB9721A}"/>
                  </a:ext>
                </a:extLst>
              </p:cNvPr>
              <p:cNvSpPr/>
              <p:nvPr/>
            </p:nvSpPr>
            <p:spPr>
              <a:xfrm>
                <a:off x="3131839" y="3069405"/>
                <a:ext cx="1295894" cy="43178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tIns="0" bIns="216000"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1" kern="12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rPr>
                  <a:t>小</a:t>
                </a:r>
                <a:r>
                  <a:rPr lang="zh-TW" alt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提示</a:t>
                </a:r>
                <a:endParaRPr kumimoji="1" lang="zh-TW" altLang="en-US" sz="3200" b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19C062DA-4F3B-C25E-69D1-89435FF8B472}"/>
                </a:ext>
              </a:extLst>
            </p:cNvPr>
            <p:cNvSpPr txBox="1"/>
            <p:nvPr/>
          </p:nvSpPr>
          <p:spPr>
            <a:xfrm>
              <a:off x="3273070" y="3743217"/>
              <a:ext cx="7601542" cy="1672016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marL="0" marR="0" lvl="0" indent="0" defTabSz="914400" eaLnBrk="0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051971AB-E843-6D3E-9E83-C7F6614B61E5}"/>
              </a:ext>
            </a:extLst>
          </p:cNvPr>
          <p:cNvSpPr/>
          <p:nvPr/>
        </p:nvSpPr>
        <p:spPr>
          <a:xfrm>
            <a:off x="756906" y="1640519"/>
            <a:ext cx="773979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kern="0" baseline="0" dirty="0" err="1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-US" altLang="zh-TW" sz="2800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繪圖模組</a:t>
            </a:r>
            <a:endParaRPr lang="en-US" altLang="zh-TW" sz="2800" b="1" kern="0" baseline="0" dirty="0">
              <a:solidFill>
                <a:srgbClr val="00B050"/>
              </a:solidFill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本章程式碼皆以 </a:t>
            </a:r>
            <a:r>
              <a:rPr lang="en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IDLE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進行編輯，如果使用 </a:t>
            </a:r>
            <a:r>
              <a:rPr lang="en" altLang="zh-TW" sz="2400" b="1" kern="0" baseline="0" dirty="0" err="1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的繪圖模組，在程式語法中， 會與 </a:t>
            </a:r>
            <a:r>
              <a:rPr lang="en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IDLE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有所差別。</a:t>
            </a:r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 安裝 </a:t>
            </a:r>
            <a:r>
              <a:rPr lang="en" altLang="zh-TW" sz="2400" b="1" kern="0" baseline="0" dirty="0" err="1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的繪圖模組套件，執行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 接著引用 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模組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  產生畫布</a:t>
            </a:r>
            <a:r>
              <a:rPr lang="en-US" altLang="zh-TW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endParaRPr lang="en-US" altLang="zh-TW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r>
              <a:rPr lang="zh-TW" altLang="en-US" sz="2400" b="1" kern="0" baseline="0" dirty="0"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r>
              <a:rPr lang="zh-TW" altLang="en-US" sz="2400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zh-TW" altLang="en-US" sz="2400" b="1" kern="0" baseline="0" dirty="0">
                <a:solidFill>
                  <a:srgbClr val="00B05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2400" b="1" kern="0" baseline="0" dirty="0">
              <a:solidFill>
                <a:srgbClr val="00B050"/>
              </a:solidFill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971860" y="-216336"/>
            <a:ext cx="4644516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400" kern="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4400" kern="0" baseline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繪圖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坐標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7F623B4-C9CF-7244-ED77-E8274E94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0" y="3084743"/>
            <a:ext cx="520700" cy="4445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E8FDECF-4105-2585-65F1-4867EAB5D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2" y="4191963"/>
            <a:ext cx="520700" cy="4318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0D26633C-3960-B3C4-F9F5-60E81858A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3525230"/>
            <a:ext cx="3096343" cy="636006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DC79234D-CF24-0C9E-FEDE-AED6B4C07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68" y="4752578"/>
            <a:ext cx="3434836" cy="54544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79B761F0-15BB-DC0B-6AF6-66ABFC922E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9" y="5810557"/>
            <a:ext cx="2880321" cy="54544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11103C85-C2A8-AFD7-7DC8-11ED37708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4" y="5286483"/>
            <a:ext cx="508000" cy="431800"/>
          </a:xfrm>
          <a:prstGeom prst="rect">
            <a:avLst/>
          </a:prstGeom>
        </p:spPr>
      </p:pic>
      <p:sp>
        <p:nvSpPr>
          <p:cNvPr id="1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205</a:t>
            </a:r>
          </a:p>
        </p:txBody>
      </p:sp>
    </p:spTree>
    <p:extLst>
      <p:ext uri="{BB962C8B-B14F-4D97-AF65-F5344CB8AC3E}">
        <p14:creationId xmlns:p14="http://schemas.microsoft.com/office/powerpoint/2010/main" val="30525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D0F4C35-2C78-71F2-DB45-6D0690D62440}"/>
              </a:ext>
            </a:extLst>
          </p:cNvPr>
          <p:cNvSpPr/>
          <p:nvPr/>
        </p:nvSpPr>
        <p:spPr bwMode="auto">
          <a:xfrm>
            <a:off x="7776863" y="6464605"/>
            <a:ext cx="2304009" cy="736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畫正方形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132167" y="1702741"/>
            <a:ext cx="751750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請設計一個程式，讓使用者畫出一個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邊長為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150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個單位的正方形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圖片 5">
            <a:extLst>
              <a:ext uri="{FF2B5EF4-FFF2-40B4-BE49-F238E27FC236}">
                <a16:creationId xmlns:a16="http://schemas.microsoft.com/office/drawing/2014/main" xmlns="" id="{7EF0A39E-BCAB-3D48-B6BB-1E31C631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60" y="4640400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02473CC-2454-9CD6-94E7-EA154878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8" y="2900013"/>
            <a:ext cx="3344895" cy="34057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1B260B3D-B4EE-822A-2DB9-C1CFB5A62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7634"/>
          <a:stretch/>
        </p:blipFill>
        <p:spPr>
          <a:xfrm>
            <a:off x="7272560" y="216151"/>
            <a:ext cx="1440161" cy="6984749"/>
          </a:xfrm>
          <a:prstGeom prst="rect">
            <a:avLst/>
          </a:prstGeom>
        </p:spPr>
      </p:pic>
      <p:sp>
        <p:nvSpPr>
          <p:cNvPr id="1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206</a:t>
            </a:r>
          </a:p>
        </p:txBody>
      </p:sp>
      <p:sp>
        <p:nvSpPr>
          <p:cNvPr id="17" name="Rectangle 1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295896" y="1087882"/>
            <a:ext cx="2934532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繪圖模組</a:t>
            </a: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畫正方形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AutoShape 12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386898" y="1032959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畫正方形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F45726B-2665-301B-A43B-B8EA29E3B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" y="3089046"/>
            <a:ext cx="8574839" cy="37514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472D503-CD9C-1E09-E098-90CB0CCC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72" y="1044139"/>
            <a:ext cx="6407176" cy="1920616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207</a:t>
            </a:r>
          </a:p>
        </p:txBody>
      </p:sp>
    </p:spTree>
    <p:extLst>
      <p:ext uri="{BB962C8B-B14F-4D97-AF65-F5344CB8AC3E}">
        <p14:creationId xmlns:p14="http://schemas.microsoft.com/office/powerpoint/2010/main" val="17444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畫正方形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403128" y="1296194"/>
            <a:ext cx="751750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請設計一個程式，讓使用者畫出一個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邊長為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150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個單位的正方形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F45726B-2665-301B-A43B-B8EA29E3B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9" y="3025474"/>
            <a:ext cx="8885358" cy="38873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D1E9B28-4C9F-A7D9-9C14-A615F30F9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17" y="598750"/>
            <a:ext cx="2393471" cy="2311875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207</a:t>
            </a:r>
          </a:p>
        </p:txBody>
      </p:sp>
    </p:spTree>
    <p:extLst>
      <p:ext uri="{BB962C8B-B14F-4D97-AF65-F5344CB8AC3E}">
        <p14:creationId xmlns:p14="http://schemas.microsoft.com/office/powerpoint/2010/main" val="33009194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2" y="129619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畫菱形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設計一個程式，畫出一個邊長為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個單位的菱形 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設定海龜變數名稱。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 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forward( )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及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right( )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函式，畫出一個菱形。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E009914-8780-A518-259E-E688A083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2808362"/>
            <a:ext cx="3660769" cy="279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331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575816" y="93615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畫菱形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設計一個程式，畫出一個邊長為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個單位的菱形 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E009914-8780-A518-259E-E688A0838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8" y="161794"/>
            <a:ext cx="2527222" cy="192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1579790" y="4271556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【python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離線版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6C3CAFF8-9450-BEB9-FA75-C03917117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92" y="2423554"/>
            <a:ext cx="45974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673137" y="-145461"/>
            <a:ext cx="352839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哈 囉 程 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203314" y="2448322"/>
            <a:ext cx="9721080" cy="350494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讓使用者輸入名字，並將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名字存入到變數         </a:t>
            </a:r>
            <a:endParaRPr lang="en-US" altLang="zh-TW" sz="28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name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第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print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小括號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內的項目為欲輸出的內容，文字間的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506412" lvl="1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逗號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可將各種輸出內容連接起來。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以逗號相隔是因為輸出內容</a:t>
            </a:r>
            <a:r>
              <a:rPr lang="zh-TW" altLang="en-US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性質不同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，一為文字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2800" b="1" kern="0" baseline="0" dirty="0">
                <a:solidFill>
                  <a:srgbClr val="3A7CB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 </a:t>
            </a:r>
            <a:r>
              <a:rPr lang="en-US" altLang="zh-TW" sz="2800" b="1" kern="0" baseline="0" dirty="0">
                <a:solidFill>
                  <a:srgbClr val="3A7CB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，另一為變數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(name)(</a:t>
            </a:r>
            <a:r>
              <a:rPr lang="en-US" altLang="zh-TW" sz="2800" b="1" kern="0" baseline="0" dirty="0">
                <a:solidFill>
                  <a:srgbClr val="3A7CB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en-US" altLang="zh-TW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name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內容為透過</a:t>
            </a:r>
            <a:r>
              <a:rPr lang="en-US" altLang="zh-TW" sz="2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input</a:t>
            </a: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取得之使用者輸入名字 。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lvl="1" algn="just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4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8183C05-2D37-594F-A017-73235128FBF8}"/>
              </a:ext>
            </a:extLst>
          </p:cNvPr>
          <p:cNvSpPr/>
          <p:nvPr/>
        </p:nvSpPr>
        <p:spPr>
          <a:xfrm>
            <a:off x="489090" y="1520058"/>
            <a:ext cx="294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 </a:t>
            </a:r>
            <a:r>
              <a:rPr lang="zh-TW" altLang="en-US" sz="2800" b="1" kern="0" baseline="0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程式碼：</a:t>
            </a:r>
            <a:endParaRPr lang="zh-TW" altLang="en-US" sz="2800" dirty="0">
              <a:solidFill>
                <a:schemeClr val="accent2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17AE5A1-3740-2161-354F-B2A255290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9"/>
          <a:stretch/>
        </p:blipFill>
        <p:spPr>
          <a:xfrm>
            <a:off x="3600152" y="1290473"/>
            <a:ext cx="5040560" cy="108584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F174FC2-1094-0049-BA78-07F7E67B4390}"/>
              </a:ext>
            </a:extLst>
          </p:cNvPr>
          <p:cNvSpPr/>
          <p:nvPr/>
        </p:nvSpPr>
        <p:spPr bwMode="auto">
          <a:xfrm>
            <a:off x="5040312" y="1800250"/>
            <a:ext cx="1061318" cy="360040"/>
          </a:xfrm>
          <a:prstGeom prst="roundRect">
            <a:avLst/>
          </a:prstGeom>
          <a:noFill/>
          <a:ln w="28575" cap="flat" cmpd="sng" algn="ctr">
            <a:solidFill>
              <a:srgbClr val="4590A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9C51A7FD-AD13-8E4D-8999-4A63426C3272}"/>
              </a:ext>
            </a:extLst>
          </p:cNvPr>
          <p:cNvSpPr/>
          <p:nvPr/>
        </p:nvSpPr>
        <p:spPr bwMode="auto">
          <a:xfrm>
            <a:off x="7200552" y="1800250"/>
            <a:ext cx="1114588" cy="360040"/>
          </a:xfrm>
          <a:prstGeom prst="roundRect">
            <a:avLst/>
          </a:prstGeom>
          <a:noFill/>
          <a:ln w="28575" cap="flat" cmpd="sng" algn="ctr">
            <a:solidFill>
              <a:srgbClr val="4590A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AEF4E1F-FAE4-094C-BBE5-2ACFFDDBF9A5}"/>
              </a:ext>
            </a:extLst>
          </p:cNvPr>
          <p:cNvSpPr/>
          <p:nvPr/>
        </p:nvSpPr>
        <p:spPr bwMode="auto">
          <a:xfrm>
            <a:off x="6264449" y="1828471"/>
            <a:ext cx="697033" cy="360040"/>
          </a:xfrm>
          <a:prstGeom prst="roundRect">
            <a:avLst/>
          </a:prstGeom>
          <a:noFill/>
          <a:ln w="28575" cap="flat" cmpd="sng" algn="ctr">
            <a:solidFill>
              <a:srgbClr val="4590A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B4D6FA-32C2-2140-9F11-AE4A58D710FD}"/>
              </a:ext>
            </a:extLst>
          </p:cNvPr>
          <p:cNvSpPr txBox="1"/>
          <p:nvPr/>
        </p:nvSpPr>
        <p:spPr>
          <a:xfrm>
            <a:off x="5397282" y="2068731"/>
            <a:ext cx="31771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7CBA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CD3936-9800-9942-B592-2AF70F4F8C8D}"/>
              </a:ext>
            </a:extLst>
          </p:cNvPr>
          <p:cNvSpPr txBox="1"/>
          <p:nvPr/>
        </p:nvSpPr>
        <p:spPr>
          <a:xfrm>
            <a:off x="6439019" y="2068731"/>
            <a:ext cx="31771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7CBA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4638AE-86BB-C843-B277-AD619BD75100}"/>
              </a:ext>
            </a:extLst>
          </p:cNvPr>
          <p:cNvSpPr txBox="1"/>
          <p:nvPr/>
        </p:nvSpPr>
        <p:spPr>
          <a:xfrm>
            <a:off x="7510933" y="2077831"/>
            <a:ext cx="31771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A7CBA"/>
                </a:solidFill>
              </a:rPr>
              <a:t>3</a:t>
            </a:r>
          </a:p>
        </p:txBody>
      </p:sp>
      <p:sp>
        <p:nvSpPr>
          <p:cNvPr id="20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189</a:t>
            </a:r>
          </a:p>
        </p:txBody>
      </p:sp>
    </p:spTree>
    <p:extLst>
      <p:ext uri="{BB962C8B-B14F-4D97-AF65-F5344CB8AC3E}">
        <p14:creationId xmlns:p14="http://schemas.microsoft.com/office/powerpoint/2010/main" val="33703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A17EC55-EECB-E370-5EE1-706EDAF44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02" y="2862642"/>
            <a:ext cx="5552524" cy="4176464"/>
          </a:xfrm>
          <a:prstGeom prst="rect">
            <a:avLst/>
          </a:prstGeom>
        </p:spPr>
      </p:pic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575816" y="93615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畫菱形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設計一個程式，畫出一個邊長為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個單位的菱形 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E009914-8780-A518-259E-E688A0838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8" y="161794"/>
            <a:ext cx="2527222" cy="192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431800" y="4631596"/>
            <a:ext cx="3528392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線上版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52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物件導向程式設計</a:t>
            </a:r>
          </a:p>
        </p:txBody>
      </p:sp>
      <p:sp>
        <p:nvSpPr>
          <p:cNvPr id="2" name="◎ 電腦輔助學習趨勢…">
            <a:extLst>
              <a:ext uri="{FF2B5EF4-FFF2-40B4-BE49-F238E27FC236}">
                <a16:creationId xmlns:a16="http://schemas.microsoft.com/office/drawing/2014/main" xmlns="" id="{96A7F2DE-E463-3475-C547-455C0921F6A4}"/>
              </a:ext>
            </a:extLst>
          </p:cNvPr>
          <p:cNvSpPr txBox="1">
            <a:spLocks/>
          </p:cNvSpPr>
          <p:nvPr/>
        </p:nvSpPr>
        <p:spPr bwMode="auto">
          <a:xfrm>
            <a:off x="619487" y="1496148"/>
            <a:ext cx="8309257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使用物件的屬性或方法時，會使用「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 的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語法，解釋為「的」 </a:t>
            </a: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呼叫方法時會加上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，有時候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中會帶有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參數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，一同傳入給方法進行運算 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例如</a:t>
            </a:r>
            <a:r>
              <a:rPr lang="en" altLang="zh-TW" sz="32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turtle.Turtle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表示使用 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裡的 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Turtle( 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方法 ，解釋為「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 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</a:t>
            </a: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組中，取用名為 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的方法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turtle.Turtle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會傳回一個用來畫圖的物件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就像是畫筆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，它的名稱是海龜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2997996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物件導向程式設計</a:t>
            </a:r>
          </a:p>
        </p:txBody>
      </p:sp>
      <p:sp>
        <p:nvSpPr>
          <p:cNvPr id="2" name="◎ 電腦輔助學習趨勢…">
            <a:extLst>
              <a:ext uri="{FF2B5EF4-FFF2-40B4-BE49-F238E27FC236}">
                <a16:creationId xmlns:a16="http://schemas.microsoft.com/office/drawing/2014/main" xmlns="" id="{96A7F2DE-E463-3475-C547-455C0921F6A4}"/>
              </a:ext>
            </a:extLst>
          </p:cNvPr>
          <p:cNvSpPr txBox="1">
            <a:spLocks/>
          </p:cNvSpPr>
          <p:nvPr/>
        </p:nvSpPr>
        <p:spPr bwMode="auto">
          <a:xfrm>
            <a:off x="907519" y="1512218"/>
            <a:ext cx="8309257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window = </a:t>
            </a:r>
            <a:r>
              <a:rPr lang="en-US" altLang="zh-TW" sz="32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turtle.Screen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這行程式碼後，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window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這個變數就會儲存一個畫布物件，並且遵循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模組事先定義的屬性與方法。 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3CE9EB9-1450-670F-1A03-7058C1BD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3888482"/>
            <a:ext cx="8744068" cy="2519477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38162528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91840" y="-171271"/>
            <a:ext cx="424847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Turtle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0" name="群組 4">
            <a:extLst>
              <a:ext uri="{FF2B5EF4-FFF2-40B4-BE49-F238E27FC236}">
                <a16:creationId xmlns:a16="http://schemas.microsoft.com/office/drawing/2014/main" xmlns="" id="{2D361AD0-DD72-277F-7A17-466EF77DB1E3}"/>
              </a:ext>
            </a:extLst>
          </p:cNvPr>
          <p:cNvGrpSpPr>
            <a:grpSpLocks/>
          </p:cNvGrpSpPr>
          <p:nvPr/>
        </p:nvGrpSpPr>
        <p:grpSpPr bwMode="auto">
          <a:xfrm>
            <a:off x="287784" y="1133757"/>
            <a:ext cx="9361040" cy="5707054"/>
            <a:chOff x="3131839" y="3429405"/>
            <a:chExt cx="7884001" cy="5195808"/>
          </a:xfrm>
        </p:grpSpPr>
        <p:grpSp>
          <p:nvGrpSpPr>
            <p:cNvPr id="11" name="群組 6">
              <a:extLst>
                <a:ext uri="{FF2B5EF4-FFF2-40B4-BE49-F238E27FC236}">
                  <a16:creationId xmlns:a16="http://schemas.microsoft.com/office/drawing/2014/main" xmlns="" id="{A2103626-571F-3A5D-DC78-D798F21E9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39" y="3429405"/>
              <a:ext cx="7884001" cy="5195808"/>
              <a:chOff x="3131839" y="3069405"/>
              <a:chExt cx="7884001" cy="5195808"/>
            </a:xfrm>
          </p:grpSpPr>
          <p:sp>
            <p:nvSpPr>
              <p:cNvPr id="13" name="圓角矩形 12">
                <a:extLst>
                  <a:ext uri="{FF2B5EF4-FFF2-40B4-BE49-F238E27FC236}">
                    <a16:creationId xmlns:a16="http://schemas.microsoft.com/office/drawing/2014/main" xmlns="" id="{C1E9A86B-B591-189F-25D5-B170CB127BC7}"/>
                  </a:ext>
                </a:extLst>
              </p:cNvPr>
              <p:cNvSpPr/>
              <p:nvPr/>
            </p:nvSpPr>
            <p:spPr>
              <a:xfrm>
                <a:off x="3131840" y="3225104"/>
                <a:ext cx="7884000" cy="50401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14" name="圓角矩形 13">
                <a:extLst>
                  <a:ext uri="{FF2B5EF4-FFF2-40B4-BE49-F238E27FC236}">
                    <a16:creationId xmlns:a16="http://schemas.microsoft.com/office/drawing/2014/main" xmlns="" id="{330177AA-07E6-B275-12C4-74485CC476EC}"/>
                  </a:ext>
                </a:extLst>
              </p:cNvPr>
              <p:cNvSpPr/>
              <p:nvPr/>
            </p:nvSpPr>
            <p:spPr>
              <a:xfrm>
                <a:off x="3131839" y="3069405"/>
                <a:ext cx="1295894" cy="43178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tIns="0" bIns="216000"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1" kern="12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rPr>
                  <a:t>小知識</a:t>
                </a:r>
                <a:endParaRPr kumimoji="1" lang="zh-TW" altLang="en-US" sz="3200" b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EF0E98F5-1353-ACF6-0613-3C6916307964}"/>
                </a:ext>
              </a:extLst>
            </p:cNvPr>
            <p:cNvSpPr txBox="1"/>
            <p:nvPr/>
          </p:nvSpPr>
          <p:spPr>
            <a:xfrm>
              <a:off x="3273070" y="3743217"/>
              <a:ext cx="7601542" cy="433371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marL="0" marR="0" lvl="0" indent="0" defTabSz="914400" eaLnBrk="0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7F195E33-E23B-1708-1F49-6AC27452FA40}"/>
              </a:ext>
            </a:extLst>
          </p:cNvPr>
          <p:cNvSpPr/>
          <p:nvPr/>
        </p:nvSpPr>
        <p:spPr>
          <a:xfrm>
            <a:off x="647824" y="2232298"/>
            <a:ext cx="8833313" cy="211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n"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檔案名稱不可以是 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turtle.py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，否則會和內建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00"/>
              </a:lnSpc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的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模組名稱互相衝突，並出現下方的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00"/>
              </a:lnSpc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錯誤提醒。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FE389B29-73AA-3480-79D4-BA797C9E36BC}"/>
              </a:ext>
            </a:extLst>
          </p:cNvPr>
          <p:cNvSpPr/>
          <p:nvPr/>
        </p:nvSpPr>
        <p:spPr>
          <a:xfrm>
            <a:off x="756906" y="1640519"/>
            <a:ext cx="3726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kern="0" baseline="0" dirty="0">
                <a:solidFill>
                  <a:srgbClr val="C00000"/>
                </a:solidFill>
                <a:latin typeface="Courier" pitchFamily="2" charset="0"/>
                <a:ea typeface="Microsoft JhengHei" panose="020B0604030504040204" pitchFamily="34" charset="-120"/>
                <a:cs typeface="Arial Unicode MS"/>
                <a:sym typeface="Arial Unicode MS"/>
              </a:rPr>
              <a:t>不可使用的檔名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952CAC6-CF55-C71E-8AE9-FE793AE0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6" y="3816474"/>
            <a:ext cx="6971910" cy="2819664"/>
          </a:xfrm>
          <a:prstGeom prst="rect">
            <a:avLst/>
          </a:prstGeom>
        </p:spPr>
      </p:pic>
      <p:sp>
        <p:nvSpPr>
          <p:cNvPr id="1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37010956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91840" y="-171271"/>
            <a:ext cx="424847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Turtle</a:t>
            </a:r>
            <a:endParaRPr lang="zh-TW" altLang="en-US" sz="440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0" name="群組 4">
            <a:extLst>
              <a:ext uri="{FF2B5EF4-FFF2-40B4-BE49-F238E27FC236}">
                <a16:creationId xmlns:a16="http://schemas.microsoft.com/office/drawing/2014/main" xmlns="" id="{2D361AD0-DD72-277F-7A17-466EF77DB1E3}"/>
              </a:ext>
            </a:extLst>
          </p:cNvPr>
          <p:cNvGrpSpPr>
            <a:grpSpLocks/>
          </p:cNvGrpSpPr>
          <p:nvPr/>
        </p:nvGrpSpPr>
        <p:grpSpPr bwMode="auto">
          <a:xfrm>
            <a:off x="287784" y="1133756"/>
            <a:ext cx="9361040" cy="5671101"/>
            <a:chOff x="3131839" y="3429405"/>
            <a:chExt cx="7884001" cy="5195808"/>
          </a:xfrm>
        </p:grpSpPr>
        <p:grpSp>
          <p:nvGrpSpPr>
            <p:cNvPr id="11" name="群組 6">
              <a:extLst>
                <a:ext uri="{FF2B5EF4-FFF2-40B4-BE49-F238E27FC236}">
                  <a16:creationId xmlns:a16="http://schemas.microsoft.com/office/drawing/2014/main" xmlns="" id="{A2103626-571F-3A5D-DC78-D798F21E9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39" y="3429405"/>
              <a:ext cx="7884001" cy="5195808"/>
              <a:chOff x="3131839" y="3069405"/>
              <a:chExt cx="7884001" cy="5195808"/>
            </a:xfrm>
          </p:grpSpPr>
          <p:sp>
            <p:nvSpPr>
              <p:cNvPr id="13" name="圓角矩形 12">
                <a:extLst>
                  <a:ext uri="{FF2B5EF4-FFF2-40B4-BE49-F238E27FC236}">
                    <a16:creationId xmlns:a16="http://schemas.microsoft.com/office/drawing/2014/main" xmlns="" id="{C1E9A86B-B591-189F-25D5-B170CB127BC7}"/>
                  </a:ext>
                </a:extLst>
              </p:cNvPr>
              <p:cNvSpPr/>
              <p:nvPr/>
            </p:nvSpPr>
            <p:spPr>
              <a:xfrm>
                <a:off x="3131840" y="3225104"/>
                <a:ext cx="7884000" cy="5040109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5400">
                <a:solidFill>
                  <a:srgbClr val="E68E51"/>
                </a:solidFill>
              </a:ln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+mn-cs"/>
                </a:endParaRPr>
              </a:p>
            </p:txBody>
          </p:sp>
          <p:sp>
            <p:nvSpPr>
              <p:cNvPr id="14" name="圓角矩形 13">
                <a:extLst>
                  <a:ext uri="{FF2B5EF4-FFF2-40B4-BE49-F238E27FC236}">
                    <a16:creationId xmlns:a16="http://schemas.microsoft.com/office/drawing/2014/main" xmlns="" id="{330177AA-07E6-B275-12C4-74485CC476EC}"/>
                  </a:ext>
                </a:extLst>
              </p:cNvPr>
              <p:cNvSpPr/>
              <p:nvPr/>
            </p:nvSpPr>
            <p:spPr>
              <a:xfrm>
                <a:off x="3131839" y="3069405"/>
                <a:ext cx="1295894" cy="431783"/>
              </a:xfrm>
              <a:prstGeom prst="roundRect">
                <a:avLst>
                  <a:gd name="adj" fmla="val 50000"/>
                </a:avLst>
              </a:prstGeom>
              <a:solidFill>
                <a:srgbClr val="F1B68C"/>
              </a:solidFill>
              <a:ln w="25400">
                <a:solidFill>
                  <a:srgbClr val="E68E51"/>
                </a:solidFill>
              </a:ln>
            </p:spPr>
            <p:txBody>
              <a:bodyPr tIns="0" bIns="216000" anchor="ctr"/>
              <a:lstStyle/>
              <a:p>
                <a:pPr marL="0" marR="0" lvl="0" indent="0" algn="ctr" defTabSz="914400" eaLnBrk="0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1" kern="12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rPr>
                  <a:t>小知識</a:t>
                </a:r>
                <a:endParaRPr kumimoji="1" lang="zh-TW" altLang="en-US" sz="3200" b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EF0E98F5-1353-ACF6-0613-3C6916307964}"/>
                </a:ext>
              </a:extLst>
            </p:cNvPr>
            <p:cNvSpPr txBox="1"/>
            <p:nvPr/>
          </p:nvSpPr>
          <p:spPr>
            <a:xfrm>
              <a:off x="3273070" y="3743217"/>
              <a:ext cx="7601542" cy="433371"/>
            </a:xfrm>
            <a:prstGeom prst="rect">
              <a:avLst/>
            </a:prstGeom>
            <a:noFill/>
          </p:spPr>
          <p:txBody>
            <a:bodyPr lIns="36000" tIns="36000" rIns="36000" bIns="36000"/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 marL="0" marR="0" lvl="0" indent="0" defTabSz="914400" eaLnBrk="0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標楷體" pitchFamily="65" charset="-120"/>
                <a:cs typeface="+mn-cs"/>
              </a:endParaRPr>
            </a:p>
          </p:txBody>
        </p:sp>
      </p:grp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FE389B29-73AA-3480-79D4-BA797C9E36BC}"/>
              </a:ext>
            </a:extLst>
          </p:cNvPr>
          <p:cNvSpPr/>
          <p:nvPr/>
        </p:nvSpPr>
        <p:spPr>
          <a:xfrm>
            <a:off x="756906" y="1640519"/>
            <a:ext cx="3726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繪圖使用的形狀</a:t>
            </a:r>
            <a:endParaRPr lang="zh-TW" altLang="en-US" sz="3200" b="1" kern="0" baseline="0" dirty="0">
              <a:solidFill>
                <a:srgbClr val="C00000"/>
              </a:solidFill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C9D6BF98-D01E-B79D-793F-0D2BD86D6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15" y="3816474"/>
            <a:ext cx="4122377" cy="2772359"/>
          </a:xfrm>
          <a:prstGeom prst="rect">
            <a:avLst/>
          </a:prstGeom>
        </p:spPr>
      </p:pic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7F195E33-E23B-1708-1F49-6AC27452FA40}"/>
              </a:ext>
            </a:extLst>
          </p:cNvPr>
          <p:cNvSpPr/>
          <p:nvPr/>
        </p:nvSpPr>
        <p:spPr>
          <a:xfrm>
            <a:off x="647824" y="2356758"/>
            <a:ext cx="8675895" cy="4161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n"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可以設定成海龜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turtle)</a:t>
            </a:r>
            <a:r>
              <a:rPr lang="zh-TW" altLang="en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圓形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circle)</a:t>
            </a:r>
            <a:r>
              <a:rPr lang="zh-TW" altLang="en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方形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square)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和箭頭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arrow)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造型，如延續上面程式碼，設定為海龜造型，語法如下：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00"/>
              </a:lnSpc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00"/>
              </a:lnSpc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john.shape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-US" altLang="zh-TW" sz="3200" b="1" kern="0" baseline="0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'turtle'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n"/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lnSpc>
                <a:spcPts val="4000"/>
              </a:lnSpc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025" name="Picture 1" descr="page39image5988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33141174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1760" y="-171271"/>
            <a:ext cx="65185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forward(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 </a:t>
            </a:r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right(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 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575817" y="1512218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海龜物件命名為 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john</a:t>
            </a:r>
            <a:r>
              <a:rPr lang="zh-TW" altLang="en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執行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john.forward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(100)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函式時，將朝向面對的方向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預設為 </a:t>
            </a:r>
            <a:r>
              <a:rPr lang="en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軸正向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前進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點，並移動畫出一條線段，再執行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john.right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(90)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函式， 就會在原地右轉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度。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987E45A-5EDC-A100-5AE3-194B5974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2" y="4032498"/>
            <a:ext cx="7772400" cy="2639868"/>
          </a:xfrm>
          <a:prstGeom prst="rect">
            <a:avLst/>
          </a:prstGeom>
        </p:spPr>
      </p:pic>
      <p:sp>
        <p:nvSpPr>
          <p:cNvPr id="8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</a:p>
        </p:txBody>
      </p:sp>
    </p:spTree>
    <p:extLst>
      <p:ext uri="{BB962C8B-B14F-4D97-AF65-F5344CB8AC3E}">
        <p14:creationId xmlns:p14="http://schemas.microsoft.com/office/powerpoint/2010/main" val="36034484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1760" y="-171271"/>
            <a:ext cx="65185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forward(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 </a:t>
            </a:r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right(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 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575817" y="1512218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 </a:t>
            </a:r>
            <a:r>
              <a:rPr lang="en" altLang="zh-TW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forward( )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 </a:t>
            </a:r>
            <a:r>
              <a:rPr lang="en" altLang="zh-TW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right( )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函式，我們就可以使用 </a:t>
            </a:r>
            <a:r>
              <a:rPr lang="en" altLang="zh-TW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Python</a:t>
            </a:r>
            <a:r>
              <a:rPr lang="zh-TW" altLang="en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畫出一個正方形的圖案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43C1BB3-3043-51BE-4F50-7B4EC707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3024386"/>
            <a:ext cx="7402707" cy="3800922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</a:p>
        </p:txBody>
      </p:sp>
    </p:spTree>
    <p:extLst>
      <p:ext uri="{BB962C8B-B14F-4D97-AF65-F5344CB8AC3E}">
        <p14:creationId xmlns:p14="http://schemas.microsoft.com/office/powerpoint/2010/main" val="4048221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424847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其他動作函式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052FF5B-DDA7-0A28-5BEF-18D881F5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7" y="2218671"/>
            <a:ext cx="9436630" cy="3554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</a:p>
        </p:txBody>
      </p:sp>
    </p:spTree>
    <p:extLst>
      <p:ext uri="{BB962C8B-B14F-4D97-AF65-F5344CB8AC3E}">
        <p14:creationId xmlns:p14="http://schemas.microsoft.com/office/powerpoint/2010/main" val="13334469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3" y="1089204"/>
            <a:ext cx="8136904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畫八邊形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請設計一個程式，讓使用者畫出一個邊長為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個單位的正八邊形。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設定海龜變數名稱。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利用 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backward( )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及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left( )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函式，畫出一個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正八邊形 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E09F456-D4BB-E8DC-8EAE-819D11E7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3649595"/>
            <a:ext cx="3314278" cy="24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9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畫八邊形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請設計一個程式，讓使用者畫出一個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邊長為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正八邊形。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1396759" y="4271556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【python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離線版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8C54AD5-642E-01DB-D0D9-B1D5C05BE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2" y="151456"/>
            <a:ext cx="2419935" cy="180851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5D37B26-98D0-1F03-BF97-7FBC2D8AF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3" y="2405520"/>
            <a:ext cx="2888312" cy="45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943968" y="-180305"/>
            <a:ext cx="295232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Print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</a:t>
            </a:r>
          </a:p>
        </p:txBody>
      </p:sp>
      <p:sp>
        <p:nvSpPr>
          <p:cNvPr id="17" name="◎ 電腦輔助學習趨勢…">
            <a:extLst>
              <a:ext uri="{FF2B5EF4-FFF2-40B4-BE49-F238E27FC236}">
                <a16:creationId xmlns:a16="http://schemas.microsoft.com/office/drawing/2014/main" xmlns="" id="{EF6DDBB4-1188-A240-8AD9-4EFFEA53B986}"/>
              </a:ext>
            </a:extLst>
          </p:cNvPr>
          <p:cNvSpPr txBox="1">
            <a:spLocks/>
          </p:cNvSpPr>
          <p:nvPr/>
        </p:nvSpPr>
        <p:spPr bwMode="auto">
          <a:xfrm>
            <a:off x="391224" y="1368202"/>
            <a:ext cx="9111347" cy="1988621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600" b="1" kern="0" baseline="0" dirty="0">
                <a:solidFill>
                  <a:srgbClr val="3A7CB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print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函式為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資料，可以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一次輸出多個</a:t>
            </a:r>
            <a:endParaRPr lang="en-US" altLang="zh-TW" sz="36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項目，項目之間以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,</a:t>
            </a:r>
            <a:r>
              <a:rPr lang="zh-TW" altLang="en-US" sz="36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隔開，語法如下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</a:p>
          <a:p>
            <a:pPr marL="0" indent="0" algn="just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solidFill>
                  <a:srgbClr val="E3608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endParaRPr lang="zh-TW" altLang="en-US" sz="3600" b="1" kern="0" baseline="0" dirty="0">
              <a:latin typeface="Courier" pitchFamily="2" charset="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B250536-56A8-6277-E572-BB23F4DE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8" y="2900337"/>
            <a:ext cx="4998900" cy="7445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743AD4CC-AA72-AEE2-F3D1-E8843FA34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" y="4164134"/>
            <a:ext cx="9334153" cy="2025710"/>
          </a:xfrm>
          <a:prstGeom prst="rect">
            <a:avLst/>
          </a:prstGeom>
        </p:spPr>
      </p:pic>
      <p:sp>
        <p:nvSpPr>
          <p:cNvPr id="7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189</a:t>
            </a:r>
          </a:p>
        </p:txBody>
      </p:sp>
    </p:spTree>
    <p:extLst>
      <p:ext uri="{BB962C8B-B14F-4D97-AF65-F5344CB8AC3E}">
        <p14:creationId xmlns:p14="http://schemas.microsoft.com/office/powerpoint/2010/main" val="2346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畫八邊形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請設計一個程式，讓使用者畫出一個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邊長為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正八邊形。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1473909" y="4560587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線上版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8C54AD5-642E-01DB-D0D9-B1D5C05BE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2" y="151456"/>
            <a:ext cx="2419935" cy="18085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32428F1A-F401-7775-E681-A379991C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42" y="2410170"/>
            <a:ext cx="3964578" cy="4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D0F4C35-2C78-71F2-DB45-6D0690D62440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1760" y="-180305"/>
            <a:ext cx="6653606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畫平行排列的正方形 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575816" y="1773263"/>
            <a:ext cx="751750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六個平行排列的正方形 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圖片 5">
            <a:extLst>
              <a:ext uri="{FF2B5EF4-FFF2-40B4-BE49-F238E27FC236}">
                <a16:creationId xmlns:a16="http://schemas.microsoft.com/office/drawing/2014/main" xmlns="" id="{7EF0A39E-BCAB-3D48-B6BB-1E31C631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73" y="4664837"/>
            <a:ext cx="11953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27BA476B-01DE-98F8-B95D-775E3C4E5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210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C7E0139-ECB0-B93F-D696-2377C8BF6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61" y="846985"/>
            <a:ext cx="2904578" cy="617440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BF9A330C-5E76-91DA-FA0A-298954F79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63" y="3221054"/>
            <a:ext cx="3530600" cy="23368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210</a:t>
            </a:r>
          </a:p>
        </p:txBody>
      </p:sp>
      <p:sp>
        <p:nvSpPr>
          <p:cNvPr id="16" name="Rectangle 1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215348" y="1135093"/>
            <a:ext cx="4112996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Python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繪圖模組</a:t>
            </a:r>
            <a:r>
              <a:rPr kumimoji="0" lang="en-US" altLang="zh-TW" sz="1800" b="1" u="sng" kern="0" baseline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kumimoji="0" lang="zh-TW" altLang="en-US" sz="1800" b="1" u="sng" kern="0" baseline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畫平行排列的正方形</a:t>
            </a:r>
            <a:endParaRPr kumimoji="0" lang="zh-TW" altLang="en-US" sz="1800" b="1" u="sng" kern="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7" name="AutoShape 12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306350" y="108017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kern="0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影片</a:t>
            </a:r>
            <a:endParaRPr kumimoji="0" lang="zh-TW" altLang="en-US" sz="2800" b="1" kern="0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D0F4C35-2C78-71F2-DB45-6D0690D62440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 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xmlns="" id="{5E856B27-4FD0-B50D-7FE3-BDC9EC5B3044}"/>
              </a:ext>
            </a:extLst>
          </p:cNvPr>
          <p:cNvSpPr txBox="1">
            <a:spLocks/>
          </p:cNvSpPr>
          <p:nvPr/>
        </p:nvSpPr>
        <p:spPr bwMode="auto">
          <a:xfrm>
            <a:off x="71760" y="-180305"/>
            <a:ext cx="6653606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</a:t>
            </a:r>
            <a:r>
              <a:rPr lang="en-US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畫平行排列的正方形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390BFDE-E10B-4BF2-B8FD-55275A5D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0" y="1008162"/>
            <a:ext cx="3247157" cy="222027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8F76488-876E-C461-8E77-84594981C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37" y="1181766"/>
            <a:ext cx="2749182" cy="18730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F45726B-2665-301B-A43B-B8EA29E3B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3232100"/>
            <a:ext cx="8247859" cy="36084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5292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D0F4C35-2C78-71F2-DB45-6D0690D62440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684897" y="-216336"/>
            <a:ext cx="61926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範例 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畫正方形</a:t>
            </a:r>
          </a:p>
        </p:txBody>
      </p:sp>
      <p:sp>
        <p:nvSpPr>
          <p:cNvPr id="11" name="◎ 電腦輔助學習趨勢…">
            <a:extLst>
              <a:ext uri="{FF2B5EF4-FFF2-40B4-BE49-F238E27FC236}">
                <a16:creationId xmlns:a16="http://schemas.microsoft.com/office/drawing/2014/main" xmlns="" id="{C091ED97-6B7B-374B-A97B-7B0027343731}"/>
              </a:ext>
            </a:extLst>
          </p:cNvPr>
          <p:cNvSpPr txBox="1">
            <a:spLocks/>
          </p:cNvSpPr>
          <p:nvPr/>
        </p:nvSpPr>
        <p:spPr bwMode="auto">
          <a:xfrm>
            <a:off x="403128" y="1296194"/>
            <a:ext cx="7517504" cy="57325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六個平行排列的正方形  </a:t>
            </a:r>
          </a:p>
          <a:p>
            <a:pPr marL="506412" lvl="1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B6BB972-32BE-B41A-C5CF-A75986257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72" y="646288"/>
            <a:ext cx="2749182" cy="187306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A5D9ADF-0764-D306-4A87-EF80EDE2E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592337"/>
            <a:ext cx="8369506" cy="43970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73681" y="144066"/>
            <a:ext cx="1206944" cy="350729"/>
          </a:xfrm>
          <a:prstGeom prst="rect">
            <a:avLst/>
          </a:prstGeom>
          <a:solidFill>
            <a:srgbClr val="6F5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909193" y="17070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101959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A6210BD-A11E-3FB5-FCDE-DB079049A072}"/>
              </a:ext>
            </a:extLst>
          </p:cNvPr>
          <p:cNvSpPr/>
          <p:nvPr/>
        </p:nvSpPr>
        <p:spPr bwMode="auto">
          <a:xfrm>
            <a:off x="7776616" y="1296193"/>
            <a:ext cx="2304009" cy="5904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719832" y="1089204"/>
            <a:ext cx="9000999" cy="247689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40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畫平行排列的長方形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七個平行排列的長方形。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完成條件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設定海龜變數名稱。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畫布大小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:480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寬、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360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個單位高。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定位起始位置為 </a:t>
            </a: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(-200 , 0)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依序向右畫出七個長方形，並且不重疊。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254140C-8646-E795-FA60-B8A7F9EDE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00" y="2890422"/>
            <a:ext cx="3252731" cy="24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30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畫平行排列的長方形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七個平行排列的長方形。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1396759" y="4271556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【python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離線版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E2F0464-1D37-CE1D-229B-3E8A77D95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01" y="278190"/>
            <a:ext cx="2476447" cy="18821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1AC7574F-D6B4-7429-8CAF-467E9DCFE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10" y="2661605"/>
            <a:ext cx="3521387" cy="43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31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1223888" y="-171271"/>
            <a:ext cx="331236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堂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</a:t>
            </a:r>
            <a:r>
              <a:rPr lang="en-US" altLang="zh-TW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習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E2006494-FDEF-D640-B8D2-1DA2C9F82683}"/>
              </a:ext>
            </a:extLst>
          </p:cNvPr>
          <p:cNvSpPr txBox="1">
            <a:spLocks/>
          </p:cNvSpPr>
          <p:nvPr/>
        </p:nvSpPr>
        <p:spPr bwMode="auto">
          <a:xfrm>
            <a:off x="287784" y="1120831"/>
            <a:ext cx="8136904" cy="180851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60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畫平行排列的長方形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請設計一個程式，讓使用者畫出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七個平行排列的長方形。  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7B81703-2ADD-7D8C-AA85-AEAF43485B25}"/>
              </a:ext>
            </a:extLst>
          </p:cNvPr>
          <p:cNvSpPr txBox="1"/>
          <p:nvPr/>
        </p:nvSpPr>
        <p:spPr>
          <a:xfrm>
            <a:off x="0" y="4536275"/>
            <a:ext cx="396457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en-US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Colab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線上版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b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0998F28-29A7-46B0-4F54-C7B018AE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30" y="208143"/>
            <a:ext cx="2476447" cy="18821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2AF9789A-6676-40A0-D997-C73455851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6" y="3002931"/>
            <a:ext cx="6456474" cy="40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06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538021" y="-171271"/>
            <a:ext cx="651851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0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window.setup</a:t>
            </a:r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函式 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575817" y="1512218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是呼叫設定畫布大小的函式。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spcBef>
                <a:spcPts val="800"/>
              </a:spcBef>
              <a:buFont typeface="Wingdings" pitchFamily="2" charset="2"/>
              <a:buChar char="n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kern="0" baseline="0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window.setup</a:t>
            </a:r>
            <a:r>
              <a:rPr lang="en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(480 , 360)</a:t>
            </a:r>
            <a:r>
              <a:rPr lang="zh-TW" altLang="en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解釋為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「將畫布的大小 設定為寬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480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點，高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360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點」。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CFDEE90-6AC4-3938-4A30-F307E226C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0" y="3833744"/>
            <a:ext cx="8900602" cy="2358994"/>
          </a:xfrm>
          <a:prstGeom prst="rect">
            <a:avLst/>
          </a:prstGeom>
        </p:spPr>
      </p:pic>
      <p:sp>
        <p:nvSpPr>
          <p:cNvPr id="14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336466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54045" y="-215974"/>
            <a:ext cx="378221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0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goto</a:t>
            </a:r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 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575817" y="1512218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是指定負責畫圖的變數移動到畫布的指定</a:t>
            </a:r>
            <a:endParaRPr lang="en-US" altLang="zh-TW" sz="3600" b="1" baseline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6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位置，而在畫布</a:t>
            </a:r>
            <a:r>
              <a:rPr lang="zh-TW" altLang="en-US" sz="36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正中間的坐標是 </a:t>
            </a:r>
            <a:r>
              <a:rPr lang="en-US" altLang="zh-TW" sz="3600" b="1" baseline="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(0 , 0)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觀察看看畫出來的線會出現在什麼地方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E284918-87B2-3553-5417-1BFC4AF7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7" y="3646935"/>
            <a:ext cx="8226709" cy="2752374"/>
          </a:xfrm>
          <a:prstGeom prst="rect">
            <a:avLst/>
          </a:prstGeom>
        </p:spPr>
      </p:pic>
      <p:sp>
        <p:nvSpPr>
          <p:cNvPr id="12" name="文字版面配置區 7"/>
          <p:cNvSpPr txBox="1">
            <a:spLocks/>
          </p:cNvSpPr>
          <p:nvPr/>
        </p:nvSpPr>
        <p:spPr bwMode="auto">
          <a:xfrm>
            <a:off x="8929312" y="117464"/>
            <a:ext cx="719512" cy="314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1011238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baseline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3567905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5DB74B-15DD-3F56-C9D8-B9322F666827}"/>
              </a:ext>
            </a:extLst>
          </p:cNvPr>
          <p:cNvSpPr/>
          <p:nvPr/>
        </p:nvSpPr>
        <p:spPr bwMode="auto">
          <a:xfrm>
            <a:off x="7776616" y="144067"/>
            <a:ext cx="2304009" cy="705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1A27980D-E960-C345-916B-0099052D8E0C}"/>
              </a:ext>
            </a:extLst>
          </p:cNvPr>
          <p:cNvSpPr txBox="1">
            <a:spLocks/>
          </p:cNvSpPr>
          <p:nvPr/>
        </p:nvSpPr>
        <p:spPr bwMode="auto">
          <a:xfrm>
            <a:off x="754045" y="-215974"/>
            <a:ext cx="378221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" altLang="zh-TW" sz="4000" kern="0" baseline="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goto</a:t>
            </a:r>
            <a:r>
              <a:rPr lang="en" altLang="zh-TW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) </a:t>
            </a:r>
            <a:r>
              <a:rPr lang="zh-TW" altLang="en-US" sz="4000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函式 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D7EED49E-0120-C59C-117B-7AA8A45511F3}"/>
              </a:ext>
            </a:extLst>
          </p:cNvPr>
          <p:cNvSpPr txBox="1">
            <a:spLocks/>
          </p:cNvSpPr>
          <p:nvPr/>
        </p:nvSpPr>
        <p:spPr bwMode="auto">
          <a:xfrm>
            <a:off x="575817" y="1152178"/>
            <a:ext cx="9361040" cy="275237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觀察看看畫出來的線會出現在什麼地方 </a:t>
            </a:r>
            <a:r>
              <a:rPr lang="en-US" altLang="zh-TW" sz="3200" b="1" baseline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buNone/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E284918-87B2-3553-5417-1BFC4AF7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0" y="1656234"/>
            <a:ext cx="8226709" cy="27523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75DB74D-C867-AABF-2E84-D1E1AF91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37" y="4320530"/>
            <a:ext cx="5561320" cy="26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652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39241</TotalTime>
  <Words>5116</Words>
  <Application>Microsoft Office PowerPoint</Application>
  <PresentationFormat>自訂</PresentationFormat>
  <Paragraphs>783</Paragraphs>
  <Slides>113</Slides>
  <Notes>112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26" baseType="lpstr">
      <vt:lpstr>Arial Unicode MS</vt:lpstr>
      <vt:lpstr>Courier</vt:lpstr>
      <vt:lpstr>PingFang TC</vt:lpstr>
      <vt:lpstr>PingFang TC Semibold</vt:lpstr>
      <vt:lpstr>Microsoft JhengHei</vt:lpstr>
      <vt:lpstr>Microsoft JhengHei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e00225</dc:creator>
  <cp:lastModifiedBy>陳又維</cp:lastModifiedBy>
  <cp:revision>973</cp:revision>
  <cp:lastPrinted>2021-07-23T00:29:58Z</cp:lastPrinted>
  <dcterms:created xsi:type="dcterms:W3CDTF">2007-12-05T03:43:27Z</dcterms:created>
  <dcterms:modified xsi:type="dcterms:W3CDTF">2023-07-04T08:24:12Z</dcterms:modified>
</cp:coreProperties>
</file>