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54" r:id="rId1"/>
  </p:sldMasterIdLst>
  <p:notesMasterIdLst>
    <p:notesMasterId r:id="rId58"/>
  </p:notesMasterIdLst>
  <p:sldIdLst>
    <p:sldId id="270" r:id="rId2"/>
    <p:sldId id="390" r:id="rId3"/>
    <p:sldId id="400" r:id="rId4"/>
    <p:sldId id="399" r:id="rId5"/>
    <p:sldId id="401" r:id="rId6"/>
    <p:sldId id="402" r:id="rId7"/>
    <p:sldId id="391" r:id="rId8"/>
    <p:sldId id="393" r:id="rId9"/>
    <p:sldId id="403" r:id="rId10"/>
    <p:sldId id="394" r:id="rId11"/>
    <p:sldId id="404" r:id="rId12"/>
    <p:sldId id="395" r:id="rId13"/>
    <p:sldId id="405" r:id="rId14"/>
    <p:sldId id="407" r:id="rId15"/>
    <p:sldId id="408" r:id="rId16"/>
    <p:sldId id="396" r:id="rId17"/>
    <p:sldId id="406" r:id="rId18"/>
    <p:sldId id="397" r:id="rId19"/>
    <p:sldId id="409" r:id="rId20"/>
    <p:sldId id="398" r:id="rId21"/>
    <p:sldId id="410" r:id="rId22"/>
    <p:sldId id="301" r:id="rId23"/>
    <p:sldId id="350" r:id="rId24"/>
    <p:sldId id="351" r:id="rId25"/>
    <p:sldId id="353" r:id="rId26"/>
    <p:sldId id="356" r:id="rId27"/>
    <p:sldId id="411" r:id="rId28"/>
    <p:sldId id="357" r:id="rId29"/>
    <p:sldId id="358" r:id="rId30"/>
    <p:sldId id="359" r:id="rId31"/>
    <p:sldId id="360" r:id="rId32"/>
    <p:sldId id="367" r:id="rId33"/>
    <p:sldId id="368" r:id="rId34"/>
    <p:sldId id="370" r:id="rId35"/>
    <p:sldId id="372" r:id="rId36"/>
    <p:sldId id="371" r:id="rId37"/>
    <p:sldId id="373" r:id="rId38"/>
    <p:sldId id="374" r:id="rId39"/>
    <p:sldId id="375" r:id="rId40"/>
    <p:sldId id="376" r:id="rId41"/>
    <p:sldId id="412" r:id="rId42"/>
    <p:sldId id="413" r:id="rId43"/>
    <p:sldId id="414" r:id="rId44"/>
    <p:sldId id="417" r:id="rId45"/>
    <p:sldId id="415" r:id="rId46"/>
    <p:sldId id="418" r:id="rId47"/>
    <p:sldId id="380" r:id="rId48"/>
    <p:sldId id="378" r:id="rId49"/>
    <p:sldId id="379" r:id="rId50"/>
    <p:sldId id="381" r:id="rId51"/>
    <p:sldId id="362" r:id="rId52"/>
    <p:sldId id="386" r:id="rId53"/>
    <p:sldId id="384" r:id="rId54"/>
    <p:sldId id="385" r:id="rId55"/>
    <p:sldId id="387" r:id="rId56"/>
    <p:sldId id="388" r:id="rId5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1CB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2"/>
    <p:restoredTop sz="94349"/>
  </p:normalViewPr>
  <p:slideViewPr>
    <p:cSldViewPr snapToGrid="0" snapToObjects="1">
      <p:cViewPr varScale="1">
        <p:scale>
          <a:sx n="79" d="100"/>
          <a:sy n="79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>
            <a:extLst>
              <a:ext uri="{FF2B5EF4-FFF2-40B4-BE49-F238E27FC236}">
                <a16:creationId xmlns:a16="http://schemas.microsoft.com/office/drawing/2014/main" id="{4D40B375-FF95-654F-93DE-A9418E5D4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" y="0"/>
            <a:ext cx="9102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266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AA96517-6A71-334F-9DD0-F055D645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32DD58-9901-DE41-8063-4E26E5CB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B0BB71-F03F-7E41-8EFB-60DDC0E7A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E6B0B7-BFA9-7E4D-BC2B-BF94EC036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D5DDA0-C1FF-4845-99AB-B43B19F2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1F02-FD3D-A443-9C1D-CDC1AFB2ED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19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50981B1-886C-D943-A422-BE9E42837D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43300" y="6381750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pPr/>
              <a:t>0</a:t>
            </a:fld>
            <a:endParaRPr kumimoji="1" lang="zh-TW" altLang="en-US"/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id="{64535691-B2BE-664D-92A6-B98D21A26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7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以前一部傳統的電腦會有多個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</a:t>
            </a:r>
            <a:r>
              <a:rPr lang="zh-TW" altLang="e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而目前的電腦通常只有一個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A4494FD2-C77A-1F8C-8E9B-AABE633A9CE2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65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1" y="1686310"/>
            <a:ext cx="8543653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以前一部傳統的電腦會有多個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</a:t>
            </a:r>
            <a:r>
              <a:rPr lang="zh-TW" altLang="e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而目前的電腦通常只有一個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6131D45D-8C17-4F4C-F37C-EB455FF49699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27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若考量自己的硬碟容量不夠時，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可以將照片、影片等檔案存放在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雲端硬碟，這是異地備份的一種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方式。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E093F9D3-B7DC-D0D0-AAF9-50F0FCFD2959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8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若考量自己的硬碟容量不夠時，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可以將照片、影片等檔案存放在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雲端硬碟，這是異地備份的一種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方式。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9A679AD7-C85C-E3B2-7EDB-09CE105C03EC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1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雲運算讓一群具有高速運算能力及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大量儲存空間的電腦，可以不透過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網路，就能提供分散式處理服務。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3C325E53-C301-42D5-A8F6-1CBDEFBCA4EC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28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雲運算讓一群具有高速運算能力及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大量儲存空間的電腦，可以不透過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網路，就能提供分散式處理服務。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fld id="{F3911F02-FD3D-A443-9C1D-CDC1AFB2EDF7}" type="slidenum">
              <a:rPr kumimoji="1" lang="zh-TW" altLang="en-US" smtClean="0"/>
              <a:t>14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9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若要將簡報檔案存放在隨身碟中，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需要從中央處理單元將資料傳輸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至輸出單元。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EEF4A4D0-5BEC-71CC-D477-B7DB746B7A46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09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若要將簡報檔案存放在隨身碟中，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需要從中央處理單元將資料傳輸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至輸出單元。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FD24370B-3498-514E-0701-8422E2F2D54F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64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程序是指電腦目前正在執行的程式，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由作業系統決定各個程序的執行順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序。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C7ED6670-0918-4DF8-772C-CE8250DF8B25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18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程序是指電腦目前正在執行的程式，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由作業系統決定各個程序的執行順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序。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12C3490D-1AF8-B002-74A1-86B0DBD0149A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78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系統平臺運作時，伺服器可以做為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平臺的主機。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56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若想要檢查自己筆電的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Wi-Fi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連線狀態，可以至「設定」中的網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 algn="just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路連線， 查看乙太網路的狀況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02D6E7D0-6330-65AA-65EA-8D6290980DCD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47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若想要檢查自己筆電的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Wi-Fi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連線狀態，可以至「設定」中的網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 algn="just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路連線， 查看乙太網路的狀況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2807CE70-133E-B27A-F968-082EF90F641F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80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下列哪一項是作業系統的進展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 </a:t>
            </a:r>
            <a:r>
              <a:rPr lang="zh-TW" altLang="en-US" sz="3200" dirty="0">
                <a:sym typeface="Arial Unicode MS"/>
              </a:rPr>
              <a:t>從單核心到多核心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 </a:t>
            </a:r>
            <a:r>
              <a:rPr lang="zh-TW" altLang="en-US" sz="3200" dirty="0">
                <a:sym typeface="Arial Unicode MS"/>
              </a:rPr>
              <a:t>圖形處理器的研發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200" dirty="0">
                <a:sym typeface="Arial Unicode MS"/>
              </a:rPr>
              <a:t>從命令列到圖形介面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200" dirty="0">
                <a:sym typeface="Arial Unicode MS"/>
              </a:rPr>
              <a:t>結合網路雲運算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AC4D0250-29E9-1DE6-8C91-EAB850144B1F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 dirty="0"/>
              <a:t>43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29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下列哪一項是作業系統的進展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 </a:t>
            </a:r>
            <a:r>
              <a:rPr lang="zh-TW" altLang="en-US" sz="3200" dirty="0">
                <a:sym typeface="Arial Unicode MS"/>
              </a:rPr>
              <a:t>從單核心到多核心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</a:t>
            </a:r>
            <a:r>
              <a:rPr lang="zh-TW" altLang="en-US" sz="3200" dirty="0">
                <a:sym typeface="Arial Unicode MS"/>
              </a:rPr>
              <a:t>圖形處理器的研發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200" dirty="0">
                <a:solidFill>
                  <a:srgbClr val="C00000"/>
                </a:solidFill>
                <a:sym typeface="Arial Unicode MS"/>
              </a:rPr>
              <a:t>從命令列到圖形介面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200" dirty="0">
                <a:sym typeface="Arial Unicode MS"/>
              </a:rPr>
              <a:t>結合網路雲運算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2644598-3179-A142-BFA1-7B811BE0E164}"/>
              </a:ext>
            </a:extLst>
          </p:cNvPr>
          <p:cNvSpPr/>
          <p:nvPr/>
        </p:nvSpPr>
        <p:spPr>
          <a:xfrm>
            <a:off x="505464" y="5589685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關鍵字：作業系統</a:t>
            </a:r>
          </a:p>
        </p:txBody>
      </p:sp>
      <p:sp>
        <p:nvSpPr>
          <p:cNvPr id="4" name="報 告 大 綱">
            <a:extLst>
              <a:ext uri="{FF2B5EF4-FFF2-40B4-BE49-F238E27FC236}">
                <a16:creationId xmlns:a16="http://schemas.microsoft.com/office/drawing/2014/main" id="{2E60FBB2-F5EA-3098-64C7-C27A9E8C07C7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投影片編號版面配置區 2">
            <a:extLst>
              <a:ext uri="{FF2B5EF4-FFF2-40B4-BE49-F238E27FC236}">
                <a16:creationId xmlns:a16="http://schemas.microsoft.com/office/drawing/2014/main" id="{42A4B9BF-B9F4-8DF2-C294-3FCBFDC4ED24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 dirty="0"/>
              <a:t>43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49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下列哪一項是電腦的主記憶體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 </a:t>
            </a:r>
            <a:r>
              <a:rPr lang="zh-TW" altLang="en-US" sz="3200" dirty="0">
                <a:sym typeface="Arial Unicode MS"/>
              </a:rPr>
              <a:t>隨機存取記憶體</a:t>
            </a:r>
            <a:r>
              <a:rPr lang="en-US" altLang="zh-TW" sz="3200" dirty="0">
                <a:sym typeface="Arial Unicode MS"/>
              </a:rPr>
              <a:t>(</a:t>
            </a:r>
            <a:r>
              <a:rPr lang="en" altLang="zh-TW" sz="3200" dirty="0">
                <a:sym typeface="Arial Unicode MS"/>
              </a:rPr>
              <a:t>RAM)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</a:t>
            </a:r>
            <a:r>
              <a:rPr lang="zh-TW" altLang="en-US" sz="3200" dirty="0">
                <a:sym typeface="Arial Unicode MS"/>
              </a:rPr>
              <a:t>隨身碟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200" dirty="0">
                <a:sym typeface="Arial Unicode MS"/>
              </a:rPr>
              <a:t>光碟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200" dirty="0">
                <a:sym typeface="Arial Unicode MS"/>
              </a:rPr>
              <a:t>記憶卡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77DFEBCF-3EF0-A755-F5A9-5A6E9720F267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942CC45C-D13D-6AD4-BD2F-EA9AC2A591F7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 dirty="0"/>
              <a:t>43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51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下列哪一項是電腦的主記憶體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 </a:t>
            </a:r>
            <a:r>
              <a:rPr lang="zh-TW" altLang="en-US" sz="3200" dirty="0">
                <a:solidFill>
                  <a:srgbClr val="C00000"/>
                </a:solidFill>
                <a:sym typeface="Arial Unicode MS"/>
              </a:rPr>
              <a:t>隨機存取記憶體</a:t>
            </a:r>
            <a:r>
              <a:rPr lang="en-US" altLang="zh-TW" sz="3200" dirty="0">
                <a:solidFill>
                  <a:srgbClr val="C00000"/>
                </a:solidFill>
                <a:sym typeface="Arial Unicode MS"/>
              </a:rPr>
              <a:t>(</a:t>
            </a:r>
            <a:r>
              <a:rPr lang="en" altLang="zh-TW" sz="3200" dirty="0">
                <a:solidFill>
                  <a:srgbClr val="C00000"/>
                </a:solidFill>
                <a:sym typeface="Arial Unicode MS"/>
              </a:rPr>
              <a:t>RAM)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</a:t>
            </a:r>
            <a:r>
              <a:rPr lang="zh-TW" altLang="en-US" sz="3200" dirty="0">
                <a:sym typeface="Arial Unicode MS"/>
              </a:rPr>
              <a:t>隨身碟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200" dirty="0">
                <a:sym typeface="Arial Unicode MS"/>
              </a:rPr>
              <a:t>光碟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200" dirty="0">
                <a:sym typeface="Arial Unicode MS"/>
              </a:rPr>
              <a:t>記憶卡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A39EBD-4463-104E-97F6-5B3AEA3648A4}"/>
              </a:ext>
            </a:extLst>
          </p:cNvPr>
          <p:cNvSpPr/>
          <p:nvPr/>
        </p:nvSpPr>
        <p:spPr>
          <a:xfrm>
            <a:off x="877777" y="577123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關鍵字：電腦硬體</a:t>
            </a: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18FAE840-7F9F-D964-C4AF-ACECD79949E1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5074416E-E070-3645-BA64-DC67E7A8D732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 dirty="0"/>
              <a:t>43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77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0025" y="1686310"/>
            <a:ext cx="8834793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關於系統平臺的概念，下列哪一項敘述正確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手機的軟硬體規格不適合做為系統平臺的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主機。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網路出現後，系統平臺可以讓使用者與他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人共享資源。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平臺是達成某種目標所安排的程序與使用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的介面。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系統是讓某種工作運作的場域。 </a:t>
            </a:r>
            <a:endParaRPr lang="zh-TW" altLang="en-US" sz="3000" dirty="0">
              <a:sym typeface="Arial Unicode MS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CD7B3AE2-0896-62DC-6225-280B784C44C4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DCD1DDBF-078C-F0B0-1956-79313664D86B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 dirty="0"/>
              <a:t>43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65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0025" y="1686310"/>
            <a:ext cx="8834793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關於系統平臺的概念，下列哪一項敘述正確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手機的軟硬體規格不適合做為系統平臺的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主機。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網路出現後，系統平臺可以讓使用者與他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人共享資源。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平臺是達成某種目標所安排的程序與使用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的介面。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系統是讓某種工作運作的場域。 </a:t>
            </a:r>
            <a:endParaRPr lang="zh-TW" altLang="en-US" sz="3000" dirty="0">
              <a:sym typeface="Arial Unicode M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061F465-A3F1-2E42-8D15-79B79BA23EC3}"/>
              </a:ext>
            </a:extLst>
          </p:cNvPr>
          <p:cNvSpPr/>
          <p:nvPr/>
        </p:nvSpPr>
        <p:spPr>
          <a:xfrm>
            <a:off x="1290528" y="5993552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關鍵字：系統平臺</a:t>
            </a: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CD7B3AE2-0896-62DC-6225-280B784C44C4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66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dirty="0">
                <a:sym typeface="Arial Unicode MS"/>
              </a:rPr>
              <a:t>下列哪一項</a:t>
            </a:r>
            <a:r>
              <a:rPr lang="zh-TW" altLang="en-US" sz="3200" dirty="0">
                <a:solidFill>
                  <a:srgbClr val="C00000"/>
                </a:solidFill>
                <a:sym typeface="Arial Unicode MS"/>
              </a:rPr>
              <a:t>不是</a:t>
            </a:r>
            <a:r>
              <a:rPr lang="zh-TW" altLang="en-US" sz="3200" dirty="0">
                <a:sym typeface="Arial Unicode MS"/>
              </a:rPr>
              <a:t>輔助記憶體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 </a:t>
            </a:r>
            <a:r>
              <a:rPr lang="zh-TW" altLang="en-US" sz="3200" dirty="0">
                <a:sym typeface="Arial Unicode MS"/>
              </a:rPr>
              <a:t>暫存器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dirty="0">
                <a:sym typeface="Arial Unicode MS"/>
              </a:rPr>
              <a:t>硬碟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dirty="0">
                <a:sym typeface="Arial Unicode MS"/>
              </a:rPr>
              <a:t>隨身碟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dirty="0">
                <a:sym typeface="Arial Unicode MS"/>
              </a:rPr>
              <a:t>光碟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B423264D-5E60-A4A3-799E-216B68C7F739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D00366E3-BADE-2D27-DCBC-7E442529D51B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 dirty="0"/>
              <a:t>43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45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dirty="0">
                <a:sym typeface="Arial Unicode MS"/>
              </a:rPr>
              <a:t>下列哪一項</a:t>
            </a:r>
            <a:r>
              <a:rPr lang="zh-TW" altLang="en-US" sz="3200" dirty="0">
                <a:solidFill>
                  <a:srgbClr val="C00000"/>
                </a:solidFill>
                <a:sym typeface="Arial Unicode MS"/>
              </a:rPr>
              <a:t>不是</a:t>
            </a:r>
            <a:r>
              <a:rPr lang="zh-TW" altLang="en-US" sz="3200" dirty="0">
                <a:sym typeface="Arial Unicode MS"/>
              </a:rPr>
              <a:t>輔助記憶體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 </a:t>
            </a:r>
            <a:r>
              <a:rPr lang="zh-TW" altLang="en-US" sz="3200" dirty="0">
                <a:solidFill>
                  <a:srgbClr val="C00000"/>
                </a:solidFill>
                <a:sym typeface="Arial Unicode MS"/>
              </a:rPr>
              <a:t>暫存器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dirty="0">
                <a:sym typeface="Arial Unicode MS"/>
              </a:rPr>
              <a:t>硬碟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dirty="0">
                <a:sym typeface="Arial Unicode MS"/>
              </a:rPr>
              <a:t>隨身碟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dirty="0">
                <a:sym typeface="Arial Unicode MS"/>
              </a:rPr>
              <a:t>光碟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F9BDC57-A8AB-A746-B1E7-C2D76F8B4DE6}"/>
              </a:ext>
            </a:extLst>
          </p:cNvPr>
          <p:cNvSpPr/>
          <p:nvPr/>
        </p:nvSpPr>
        <p:spPr>
          <a:xfrm>
            <a:off x="1260684" y="5602698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關鍵字：輔助記憶體 </a:t>
            </a: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D053B30A-DDBC-20C5-E96A-ADB021FB0D15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31EF1591-0181-A1C0-7D59-37BCD69BE987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 dirty="0"/>
              <a:t>43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714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系統平臺運作時，伺服器可以做為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平臺的主機。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75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下列哪一種單元負責執行運算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輸入單元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算術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/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邏輯單元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控制單元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記憶單元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AE49273D-677D-27BB-F451-0554CBC9F691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C5BA28C5-6CC8-1A96-7BF0-7502D5C60912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 dirty="0"/>
              <a:t>43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10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下列哪一種單元負責執行運算？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輸入單元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算術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/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邏輯單元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控制單元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記憶單元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912AF9-79C6-3445-8755-85063A7F94A9}"/>
              </a:ext>
            </a:extLst>
          </p:cNvPr>
          <p:cNvSpPr/>
          <p:nvPr/>
        </p:nvSpPr>
        <p:spPr>
          <a:xfrm>
            <a:off x="1066723" y="5602698"/>
            <a:ext cx="5519460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關鍵字：電腦硬體的五大單元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3061487-BECB-B04C-8CB0-158BC59F2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/>
          <a:stretch/>
        </p:blipFill>
        <p:spPr>
          <a:xfrm>
            <a:off x="4226024" y="2614802"/>
            <a:ext cx="4720318" cy="2237087"/>
          </a:xfrm>
          <a:prstGeom prst="rect">
            <a:avLst/>
          </a:prstGeom>
        </p:spPr>
      </p:pic>
      <p:sp>
        <p:nvSpPr>
          <p:cNvPr id="2" name="報 告 大 綱">
            <a:extLst>
              <a:ext uri="{FF2B5EF4-FFF2-40B4-BE49-F238E27FC236}">
                <a16:creationId xmlns:a16="http://schemas.microsoft.com/office/drawing/2014/main" id="{8B028980-7C6C-E320-9443-61FE0AFD67CB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7A983ABF-9D33-64EE-FEA5-98DEF6066A5C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 dirty="0"/>
              <a:t>43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71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1" y="1686310"/>
            <a:ext cx="8608767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下列有關作業系統的敘述，哪一項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不正確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管理記憶體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決定系統資源供需的優先順序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控制輸入與輸出裝置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編譯程式語言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44</a:t>
            </a:r>
            <a:endParaRPr kumimoji="1" lang="zh-TW" altLang="en-US" dirty="0"/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C88571FA-C57B-7F31-1E12-E2C4B25FA4BE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77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1" y="1686310"/>
            <a:ext cx="848884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下列有關作業系統的敘述，哪一項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不正確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管理記憶體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決定系統資源供需的優先順序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控制輸入與輸出裝置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編譯程式語言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912AF9-79C6-3445-8755-85063A7F94A9}"/>
              </a:ext>
            </a:extLst>
          </p:cNvPr>
          <p:cNvSpPr/>
          <p:nvPr/>
        </p:nvSpPr>
        <p:spPr>
          <a:xfrm>
            <a:off x="1254414" y="5597569"/>
            <a:ext cx="3570208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關鍵字：作業系統 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F8496C14-BBEE-6B83-E74B-9491CB10278D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CF207CFC-E01B-3E94-6E2C-2DABC548C962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24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目前主記憶體的容量單位，下列哪一種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最普遍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KB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MB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GB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E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B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D471D38D-2C6E-1844-6EC3-D09B9DE365EA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29D824AE-2ECC-5B39-BE35-9BC93614D7EA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35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目前主記憶體的容量單位，下列哪一種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最普遍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KB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MB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GB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E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B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47E6B13-DE00-2943-A33F-6406AEE5B280}"/>
              </a:ext>
            </a:extLst>
          </p:cNvPr>
          <p:cNvSpPr/>
          <p:nvPr/>
        </p:nvSpPr>
        <p:spPr>
          <a:xfrm>
            <a:off x="1254414" y="5597569"/>
            <a:ext cx="3877985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關鍵字：記憶體容量</a:t>
            </a:r>
          </a:p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AA5FF2B-4DAA-3849-B872-6E8B4D780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56" y="2804099"/>
            <a:ext cx="3747961" cy="239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報 告 大 綱">
            <a:extLst>
              <a:ext uri="{FF2B5EF4-FFF2-40B4-BE49-F238E27FC236}">
                <a16:creationId xmlns:a16="http://schemas.microsoft.com/office/drawing/2014/main" id="{704A8094-A5C8-A951-21AE-922C566EF83A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2C3D5963-AF14-E19A-989C-51A9DDFF137A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53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1" y="1686310"/>
            <a:ext cx="848884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下列哪一種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桌上型電腦的作業系統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Mac OS X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Windows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Linux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Android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95DA3D49-A2DB-8C83-3106-0054BCE02E85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BA369742-AF2C-C5C5-94B4-D2AD6EBBF911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17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1" y="1686310"/>
            <a:ext cx="848884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下列哪一種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桌上型電腦的作業系統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Mac OS X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Windows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Linux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Android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912AF9-79C6-3445-8755-85063A7F94A9}"/>
              </a:ext>
            </a:extLst>
          </p:cNvPr>
          <p:cNvSpPr/>
          <p:nvPr/>
        </p:nvSpPr>
        <p:spPr>
          <a:xfrm>
            <a:off x="1254414" y="5597569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關鍵字：作業系統 </a:t>
            </a: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83F3E327-D2D9-7A61-1704-FFA289595FFA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投影片編號版面配置區 2">
            <a:extLst>
              <a:ext uri="{FF2B5EF4-FFF2-40B4-BE49-F238E27FC236}">
                <a16:creationId xmlns:a16="http://schemas.microsoft.com/office/drawing/2014/main" id="{94109635-497E-33D2-D444-10398A1C2321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72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1" y="1686310"/>
            <a:ext cx="848884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下列哪一種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手機的作業系統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Android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iOS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dirty="0">
                <a:sym typeface="Arial Unicode MS"/>
              </a:rPr>
              <a:t>Windows Phone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Unix </a:t>
            </a:r>
            <a:endParaRPr lang="en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544F110A-9068-3972-6B32-FE4408B591C0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8F292E92-F3CB-5354-BEEF-B7451751FE86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87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1" y="1686310"/>
            <a:ext cx="848884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下列哪一種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手機的作業系統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Android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iOS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dirty="0">
                <a:sym typeface="Arial Unicode MS"/>
              </a:rPr>
              <a:t>Windows Phone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Unix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E912AF9-79C6-3445-8755-85063A7F94A9}"/>
              </a:ext>
            </a:extLst>
          </p:cNvPr>
          <p:cNvSpPr/>
          <p:nvPr/>
        </p:nvSpPr>
        <p:spPr>
          <a:xfrm>
            <a:off x="1254414" y="5597569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關鍵字：作業系統</a:t>
            </a: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A1E6C4F3-5BB3-8152-A914-C6A48645185F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0701DDD9-5BBE-C155-F425-1DF95F08D838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713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資訊科技的系統平臺是指由一組硬體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設備，就可以運作的環境，不需要任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何軟體。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1352F03D-2BBB-69FF-C40C-BF865ECBD706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67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1" y="1143385"/>
            <a:ext cx="874367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Windows 10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為例，對於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的使用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情形，下列哪一項敘述正確 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目前作業系統都為多工作業，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會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同時執行多個程序。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CPU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長期保持高度使用率，較能處理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      突發事件。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CPU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使用率較低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(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如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&lt;20%)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時，表示有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     充分利用資源。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在工作管理員的「服務」中，可以檢視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     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CPU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的使用情形。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963E2E04-909A-2075-D460-9FD54FDA60C1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FE93BC16-F88A-A207-120B-9B6BD75E1FFF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50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1" y="1143385"/>
            <a:ext cx="874367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8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Windows 10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為例，對於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的使用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8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情形，下列哪一項敘述正確 ？</a:t>
            </a:r>
          </a:p>
          <a:p>
            <a:pPr marL="179387" indent="-358775">
              <a:lnSpc>
                <a:spcPct val="8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目前作業系統都為多工作業，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會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8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同時執行多個程序。 </a:t>
            </a:r>
          </a:p>
          <a:p>
            <a:pPr marL="179387" indent="-358775">
              <a:lnSpc>
                <a:spcPct val="8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CPU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長期保持高度使用率，較能處理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lnSpc>
                <a:spcPct val="8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      突發事件。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lnSpc>
                <a:spcPct val="8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CPU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使用率較低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(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如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&lt;20%)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時，表示有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lnSpc>
                <a:spcPct val="8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     充分利用資源。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8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在工作管理員的「服務」中，可以檢視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lnSpc>
                <a:spcPct val="8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     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CPU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的使用情形。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963E2E04-909A-2075-D460-9FD54FDA60C1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C4B791-A3BA-8386-6915-3EBA2E21A5D9}"/>
              </a:ext>
            </a:extLst>
          </p:cNvPr>
          <p:cNvSpPr/>
          <p:nvPr/>
        </p:nvSpPr>
        <p:spPr>
          <a:xfrm>
            <a:off x="1454439" y="5908099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關鍵字：中央處理器</a:t>
            </a:r>
          </a:p>
        </p:txBody>
      </p:sp>
      <p:sp>
        <p:nvSpPr>
          <p:cNvPr id="5" name="投影片編號版面配置區 2">
            <a:extLst>
              <a:ext uri="{FF2B5EF4-FFF2-40B4-BE49-F238E27FC236}">
                <a16:creationId xmlns:a16="http://schemas.microsoft.com/office/drawing/2014/main" id="{C3053A06-5F2B-53A0-5448-29C222159C57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951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45</a:t>
            </a:r>
            <a:endParaRPr kumimoji="1" lang="zh-TW" altLang="en-US" dirty="0"/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963E2E04-909A-2075-D460-9FD54FDA60C1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99744D99-37DC-C490-C055-39F3B09CC397}"/>
              </a:ext>
            </a:extLst>
          </p:cNvPr>
          <p:cNvSpPr/>
          <p:nvPr/>
        </p:nvSpPr>
        <p:spPr>
          <a:xfrm>
            <a:off x="601078" y="1649413"/>
            <a:ext cx="7941844" cy="40136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chemeClr val="tx1"/>
                </a:solidFill>
              </a:rPr>
              <a:t>        </a:t>
            </a:r>
            <a:r>
              <a:rPr lang="zh-TW" altLang="en-US" sz="3600" b="1" u="sng" dirty="0">
                <a:solidFill>
                  <a:schemeClr val="tx1"/>
                </a:solidFill>
              </a:rPr>
              <a:t>阿顯</a:t>
            </a:r>
            <a:r>
              <a:rPr lang="zh-TW" altLang="en-US" sz="3600" b="1" dirty="0">
                <a:solidFill>
                  <a:schemeClr val="tx1"/>
                </a:solidFill>
              </a:rPr>
              <a:t>知道在資訊科技的系統平臺架構，包含電腦軟體與硬體，但是他還是有點搞混，關於比較常使用到的電腦硬體設備，請幫忙釐清系統平臺的組織與內容。 </a:t>
            </a:r>
          </a:p>
        </p:txBody>
      </p:sp>
    </p:spTree>
    <p:extLst>
      <p:ext uri="{BB962C8B-B14F-4D97-AF65-F5344CB8AC3E}">
        <p14:creationId xmlns:p14="http://schemas.microsoft.com/office/powerpoint/2010/main" val="22547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1" y="1643583"/>
            <a:ext cx="874367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阿顯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一邊播放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YouTube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上的音樂，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一邊使用正版光碟安裝應用軟體，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不屬於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電腦硬體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記憶體 </a:t>
            </a:r>
            <a:endParaRPr lang="en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網路卡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音效卡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應用軟體  </a:t>
            </a: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963E2E04-909A-2075-D460-9FD54FDA60C1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7033BB08-E512-02E9-F3FF-5C882AFDA398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45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8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1" y="1643583"/>
            <a:ext cx="874367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關於電腦的主記憶體，下列哪一項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敘述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錯誤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電腦中大部分的主記憶體為隨機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存取記憶體。</a:t>
            </a:r>
            <a:endParaRPr lang="en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英文簡稱為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RAM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可以讀取、也可以寫入。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如果電源中斷，資料會自動存取。 </a:t>
            </a: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963E2E04-909A-2075-D460-9FD54FDA60C1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C5881DE1-FECD-57B5-45DC-449B5CD8267B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45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33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0160" y="1100658"/>
            <a:ext cx="874367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觀察右圖的系統平臺運作流程，下列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哪一項正確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甲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輸出單元、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乙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控制單元。</a:t>
            </a:r>
            <a:endParaRPr lang="en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乙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記憶單元、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丙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算術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/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邏輯單元。 </a:t>
            </a: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丙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算術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/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邏輯單元、丁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記憶單元。 </a:t>
            </a: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丁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控制單元、戊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: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輸出單元。 </a:t>
            </a:r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963E2E04-909A-2075-D460-9FD54FDA60C1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2A0ADE-A822-1556-DDEF-5EF8F713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83" y="1871662"/>
            <a:ext cx="2874956" cy="2957513"/>
          </a:xfrm>
          <a:prstGeom prst="rect">
            <a:avLst/>
          </a:prstGeom>
        </p:spPr>
      </p:pic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id="{90E56BB1-F543-0716-D7C2-4BEC03DBCA57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 dirty="0"/>
              <a:t>46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78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14432" y="1100658"/>
            <a:ext cx="905814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承上題，關於右圖丁的運作原理，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下列哪一項敘述正確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將待處理資料或程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式傳送到記憶體。</a:t>
            </a:r>
            <a:endParaRPr lang="en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負責儲存待處理資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料或程式。 </a:t>
            </a: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負責執行算術運算及邏輯運算 。 </a:t>
            </a:r>
          </a:p>
          <a:p>
            <a:pPr marL="179387" indent="-358775">
              <a:lnSpc>
                <a:spcPct val="11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可以發出信號指揮各單元執行工作。 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46</a:t>
            </a:r>
            <a:endParaRPr kumimoji="1" lang="zh-TW" altLang="en-US" dirty="0"/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963E2E04-909A-2075-D460-9FD54FDA60C1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62A0ADE-A822-1556-DDEF-5EF8F713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23" y="1871662"/>
            <a:ext cx="2874956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586431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請根據右圖中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的使用情形，回答下列問題。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(1)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目前的 </a:t>
            </a:r>
            <a:r>
              <a:rPr lang="en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使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用率是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___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％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(2)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正在處理中的程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序數目是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___</a:t>
            </a:r>
            <a:r>
              <a:rPr lang="en-US" altLang="zh-TW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(3)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此電腦的核心數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目為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___</a:t>
            </a:r>
            <a:r>
              <a:rPr lang="en-US" altLang="zh-TW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46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92EE99-E242-4D40-B0E8-6B4E2FE61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11" y="2368446"/>
            <a:ext cx="4645467" cy="3769088"/>
          </a:xfrm>
          <a:prstGeom prst="rect">
            <a:avLst/>
          </a:prstGeom>
        </p:spPr>
      </p:pic>
      <p:sp>
        <p:nvSpPr>
          <p:cNvPr id="2" name="報 告 大 綱">
            <a:extLst>
              <a:ext uri="{FF2B5EF4-FFF2-40B4-BE49-F238E27FC236}">
                <a16:creationId xmlns:a16="http://schemas.microsoft.com/office/drawing/2014/main" id="{DA385072-14E6-70B5-71D1-B890C35127C3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</p:spTree>
    <p:extLst>
      <p:ext uri="{BB962C8B-B14F-4D97-AF65-F5344CB8AC3E}">
        <p14:creationId xmlns:p14="http://schemas.microsoft.com/office/powerpoint/2010/main" val="472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586431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請根據右圖中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的使用情形，回答下列問題。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(1)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目前的 </a:t>
            </a:r>
            <a:r>
              <a:rPr lang="en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CPU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使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用率是 </a:t>
            </a:r>
            <a:r>
              <a:rPr lang="en-US" altLang="zh-TW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％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(2)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正在處理中的程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序數目是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194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(3)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此電腦的核心數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目為 </a:t>
            </a:r>
            <a:r>
              <a:rPr lang="en-US" altLang="zh-TW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46</a:t>
            </a:r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92EE99-E242-4D40-B0E8-6B4E2FE61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11" y="2368446"/>
            <a:ext cx="4645467" cy="3769088"/>
          </a:xfrm>
          <a:prstGeom prst="rect">
            <a:avLst/>
          </a:prstGeom>
        </p:spPr>
      </p:pic>
      <p:sp>
        <p:nvSpPr>
          <p:cNvPr id="2" name="報 告 大 綱">
            <a:extLst>
              <a:ext uri="{FF2B5EF4-FFF2-40B4-BE49-F238E27FC236}">
                <a16:creationId xmlns:a16="http://schemas.microsoft.com/office/drawing/2014/main" id="{4DD70F46-F916-C8B8-4109-6A840E3DB640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</p:spTree>
    <p:extLst>
      <p:ext uri="{BB962C8B-B14F-4D97-AF65-F5344CB8AC3E}">
        <p14:creationId xmlns:p14="http://schemas.microsoft.com/office/powerpoint/2010/main" val="34072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586431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請根據右圖中記憶體的使用情形，回答下列問題。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(1)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主記憶體的容量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___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GB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(2)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目前主記憶體已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使用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___ GB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(3)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記憶體可用的容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量是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___ GB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46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499907E-AF49-174D-8C17-3B9692F29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87" y="2337527"/>
            <a:ext cx="4701591" cy="3800007"/>
          </a:xfrm>
          <a:prstGeom prst="rect">
            <a:avLst/>
          </a:prstGeom>
        </p:spPr>
      </p:pic>
      <p:sp>
        <p:nvSpPr>
          <p:cNvPr id="2" name="報 告 大 綱">
            <a:extLst>
              <a:ext uri="{FF2B5EF4-FFF2-40B4-BE49-F238E27FC236}">
                <a16:creationId xmlns:a16="http://schemas.microsoft.com/office/drawing/2014/main" id="{8A170376-940C-E19A-F2A1-D3ADDE88E409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</p:spTree>
    <p:extLst>
      <p:ext uri="{BB962C8B-B14F-4D97-AF65-F5344CB8AC3E}">
        <p14:creationId xmlns:p14="http://schemas.microsoft.com/office/powerpoint/2010/main" val="34488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資訊科技的系統平臺是指由一組硬體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設備，就可以運作的環境，不需要任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何軟體。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06653CF1-1A16-C8EB-B03C-474811E93AA2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30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586431"/>
            <a:ext cx="8743678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請根據右圖中記憶體的使用情形，回答下列問題。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(1)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主記憶體的容量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是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8.0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GB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(2)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目前主記憶體已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使用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4.5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GB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(3)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記憶體可用的容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量是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3.3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GB 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46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499907E-AF49-174D-8C17-3B9692F29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87" y="2337527"/>
            <a:ext cx="4701591" cy="3800007"/>
          </a:xfrm>
          <a:prstGeom prst="rect">
            <a:avLst/>
          </a:prstGeom>
        </p:spPr>
      </p:pic>
      <p:sp>
        <p:nvSpPr>
          <p:cNvPr id="2" name="報 告 大 綱">
            <a:extLst>
              <a:ext uri="{FF2B5EF4-FFF2-40B4-BE49-F238E27FC236}">
                <a16:creationId xmlns:a16="http://schemas.microsoft.com/office/drawing/2014/main" id="{2E387945-2F94-FE0D-F3D2-815EF3EEE756}"/>
              </a:ext>
            </a:extLst>
          </p:cNvPr>
          <p:cNvSpPr txBox="1">
            <a:spLocks/>
          </p:cNvSpPr>
          <p:nvPr/>
        </p:nvSpPr>
        <p:spPr>
          <a:xfrm>
            <a:off x="1897360" y="6383"/>
            <a:ext cx="2674640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</a:p>
        </p:txBody>
      </p:sp>
    </p:spTree>
    <p:extLst>
      <p:ext uri="{BB962C8B-B14F-4D97-AF65-F5344CB8AC3E}">
        <p14:creationId xmlns:p14="http://schemas.microsoft.com/office/powerpoint/2010/main" val="37302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30629" y="1586431"/>
            <a:ext cx="878851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1.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請回答下列問題？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(1)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如果要購買個人電腦，你會選擇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下列哪一種？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□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桌上型電腦　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□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筆記型電腦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　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□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平板電腦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624740" y="-22171"/>
            <a:ext cx="283296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47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66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30629" y="1586431"/>
            <a:ext cx="878851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1.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請回答下列問題？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(1)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如果要購買個人電腦，你會選擇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下列哪一種？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□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桌上型電腦　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□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筆記型電腦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　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□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平板電腦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47</a:t>
            </a:r>
            <a:endParaRPr kumimoji="1" lang="zh-TW" altLang="en-US" dirty="0"/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579C5B99-4E76-F357-A145-5A0081EFA64F}"/>
              </a:ext>
            </a:extLst>
          </p:cNvPr>
          <p:cNvSpPr txBox="1">
            <a:spLocks/>
          </p:cNvSpPr>
          <p:nvPr/>
        </p:nvSpPr>
        <p:spPr>
          <a:xfrm>
            <a:off x="1624740" y="-22171"/>
            <a:ext cx="2832966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80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79917" y="1175886"/>
            <a:ext cx="878851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1.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請回答下列問題？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(2)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根據購買的個人電腦，還需要哪些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硬體及周邊設備呢？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47</a:t>
            </a:r>
            <a:endParaRPr kumimoji="1" lang="zh-TW" altLang="en-US" dirty="0"/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CEC9CD72-0D43-AF65-55A6-F22983447B97}"/>
              </a:ext>
            </a:extLst>
          </p:cNvPr>
          <p:cNvSpPr txBox="1">
            <a:spLocks/>
          </p:cNvSpPr>
          <p:nvPr/>
        </p:nvSpPr>
        <p:spPr>
          <a:xfrm>
            <a:off x="1624740" y="-22171"/>
            <a:ext cx="2832966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53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79917" y="1175886"/>
            <a:ext cx="878851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1.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請回答下列問題？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(2) </a:t>
            </a: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根據購買的個人電腦，還需要哪些硬體</a:t>
            </a:r>
            <a:endParaRPr lang="en-US" altLang="zh-TW" sz="3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及周邊設備呢？</a:t>
            </a:r>
            <a:endParaRPr lang="en-US" altLang="zh-TW" sz="3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1.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主機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: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包含中央處理器、記憶體等。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2.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周邊設備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: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滑鼠、鍵盤、印表機等。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3.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終端裝置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: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顯示器。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      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 4.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其他零組件</a:t>
            </a:r>
            <a:r>
              <a:rPr lang="en-US" altLang="zh-TW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:</a:t>
            </a:r>
            <a:r>
              <a:rPr lang="zh-TW" altLang="en-US" sz="3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音效卡、網路卡等。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47</a:t>
            </a:r>
            <a:endParaRPr kumimoji="1" lang="zh-TW" altLang="en-US" dirty="0"/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874145F9-91BB-2457-2A6E-8F9DE4A33B5F}"/>
              </a:ext>
            </a:extLst>
          </p:cNvPr>
          <p:cNvSpPr txBox="1">
            <a:spLocks/>
          </p:cNvSpPr>
          <p:nvPr/>
        </p:nvSpPr>
        <p:spPr>
          <a:xfrm>
            <a:off x="1624740" y="-22171"/>
            <a:ext cx="2832966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2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79917" y="1754383"/>
            <a:ext cx="8788519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2.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請舉出作業系統的五種功能，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也就是它所負責的工作項目。</a:t>
            </a:r>
            <a:endParaRPr lang="en-US" altLang="zh-TW" sz="4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47</a:t>
            </a:r>
            <a:endParaRPr kumimoji="1" lang="zh-TW" altLang="en-US" dirty="0"/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8279FD5C-5520-96E3-6188-CC8C1B2BD162}"/>
              </a:ext>
            </a:extLst>
          </p:cNvPr>
          <p:cNvSpPr txBox="1">
            <a:spLocks/>
          </p:cNvSpPr>
          <p:nvPr/>
        </p:nvSpPr>
        <p:spPr>
          <a:xfrm>
            <a:off x="1624740" y="-22171"/>
            <a:ext cx="2832966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02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79917" y="1175886"/>
            <a:ext cx="8788519" cy="54861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請舉出作業系統的五種功能，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也就是它所負責的工作項目。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管理記憶體。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2.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決定系統資源供需的優先順序。 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3.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控制輸入與輸出裝置。 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網路管理。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5.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安全防護。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6.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檔案系統管理。 </a:t>
            </a:r>
            <a:endParaRPr lang="en-US" altLang="zh-TW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7.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提供使用者與系統互動的操作介面。 </a:t>
            </a: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B428A4-9376-8B45-A328-D2AD3CEE6E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514600" y="6492874"/>
            <a:ext cx="2057400" cy="365125"/>
          </a:xfrm>
        </p:spPr>
        <p:txBody>
          <a:bodyPr/>
          <a:lstStyle/>
          <a:p>
            <a:r>
              <a:rPr kumimoji="1" lang="en-US" altLang="zh-TW" dirty="0"/>
              <a:t>47</a:t>
            </a:r>
            <a:endParaRPr kumimoji="1" lang="zh-TW" altLang="en-US" dirty="0"/>
          </a:p>
        </p:txBody>
      </p:sp>
      <p:sp>
        <p:nvSpPr>
          <p:cNvPr id="2" name="報 告 大 綱">
            <a:extLst>
              <a:ext uri="{FF2B5EF4-FFF2-40B4-BE49-F238E27FC236}">
                <a16:creationId xmlns:a16="http://schemas.microsoft.com/office/drawing/2014/main" id="{EB303E83-DBE7-1578-5CCB-08CE3653ED2A}"/>
              </a:ext>
            </a:extLst>
          </p:cNvPr>
          <p:cNvSpPr txBox="1">
            <a:spLocks/>
          </p:cNvSpPr>
          <p:nvPr/>
        </p:nvSpPr>
        <p:spPr>
          <a:xfrm>
            <a:off x="1624740" y="-22171"/>
            <a:ext cx="2832966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07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核心可以讓許多指令同時進行計算，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加快程式的執行速度 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DBBABB7F-049F-80E2-A475-BF9D27DC36DC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23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核心可以讓許多指令同時進行計算，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加快程式的執行速度 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F7E9D3DE-4E68-2490-D9C0-FFB35807029C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57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電腦中大部分的主記憶體是唯讀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記憶體，它不僅可以讀取，也可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以寫入。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DBE92E82-4AFB-FACB-4582-5C55DA46DF28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70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電腦中大部分的主記憶體是唯讀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記憶體，它不僅可以讀取，也可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以寫入。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97360" y="6383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投影片編號版面配置區 2">
            <a:extLst>
              <a:ext uri="{FF2B5EF4-FFF2-40B4-BE49-F238E27FC236}">
                <a16:creationId xmlns:a16="http://schemas.microsoft.com/office/drawing/2014/main" id="{1115403E-09D7-CF45-69D9-E1B960B0251A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zh-TW"/>
              <a:t>42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15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2704</Words>
  <Application>Microsoft Macintosh PowerPoint</Application>
  <PresentationFormat>如螢幕大小 (4:3)</PresentationFormat>
  <Paragraphs>397</Paragraphs>
  <Slides>56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2" baseType="lpstr">
      <vt:lpstr>Microsoft JhengHei</vt:lpstr>
      <vt:lpstr>Arial Unicode MS</vt:lpstr>
      <vt:lpstr>Arial</vt:lpstr>
      <vt:lpstr>Garamond</vt:lpstr>
      <vt:lpstr>Helvetica Neue</vt:lpstr>
      <vt:lpstr>自訂設計</vt:lpstr>
      <vt:lpstr>PowerPoint 簡報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選擇題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小組討論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林雲龍</cp:lastModifiedBy>
  <cp:revision>253</cp:revision>
  <cp:lastPrinted>2020-12-09T06:19:55Z</cp:lastPrinted>
  <dcterms:modified xsi:type="dcterms:W3CDTF">2023-05-25T04:02:34Z</dcterms:modified>
</cp:coreProperties>
</file>