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54" r:id="rId1"/>
  </p:sldMasterIdLst>
  <p:notesMasterIdLst>
    <p:notesMasterId r:id="rId108"/>
  </p:notesMasterIdLst>
  <p:sldIdLst>
    <p:sldId id="270" r:id="rId2"/>
    <p:sldId id="476" r:id="rId3"/>
    <p:sldId id="500" r:id="rId4"/>
    <p:sldId id="348" r:id="rId5"/>
    <p:sldId id="353" r:id="rId6"/>
    <p:sldId id="378" r:id="rId7"/>
    <p:sldId id="379" r:id="rId8"/>
    <p:sldId id="380" r:id="rId9"/>
    <p:sldId id="381" r:id="rId10"/>
    <p:sldId id="382" r:id="rId11"/>
    <p:sldId id="383" r:id="rId12"/>
    <p:sldId id="475" r:id="rId13"/>
    <p:sldId id="501" r:id="rId14"/>
    <p:sldId id="503" r:id="rId15"/>
    <p:sldId id="504" r:id="rId16"/>
    <p:sldId id="505" r:id="rId17"/>
    <p:sldId id="506" r:id="rId18"/>
    <p:sldId id="507" r:id="rId19"/>
    <p:sldId id="508" r:id="rId20"/>
    <p:sldId id="533" r:id="rId21"/>
    <p:sldId id="367" r:id="rId22"/>
    <p:sldId id="384" r:id="rId23"/>
    <p:sldId id="385" r:id="rId24"/>
    <p:sldId id="387" r:id="rId25"/>
    <p:sldId id="386" r:id="rId26"/>
    <p:sldId id="388" r:id="rId27"/>
    <p:sldId id="509" r:id="rId28"/>
    <p:sldId id="502" r:id="rId29"/>
    <p:sldId id="510" r:id="rId30"/>
    <p:sldId id="511" r:id="rId31"/>
    <p:sldId id="512" r:id="rId32"/>
    <p:sldId id="513" r:id="rId33"/>
    <p:sldId id="543" r:id="rId34"/>
    <p:sldId id="514" r:id="rId35"/>
    <p:sldId id="515" r:id="rId36"/>
    <p:sldId id="516" r:id="rId37"/>
    <p:sldId id="393" r:id="rId38"/>
    <p:sldId id="517" r:id="rId39"/>
    <p:sldId id="396" r:id="rId40"/>
    <p:sldId id="518" r:id="rId41"/>
    <p:sldId id="519" r:id="rId42"/>
    <p:sldId id="520" r:id="rId43"/>
    <p:sldId id="479" r:id="rId44"/>
    <p:sldId id="480" r:id="rId45"/>
    <p:sldId id="400" r:id="rId46"/>
    <p:sldId id="521" r:id="rId47"/>
    <p:sldId id="522" r:id="rId48"/>
    <p:sldId id="523" r:id="rId49"/>
    <p:sldId id="481" r:id="rId50"/>
    <p:sldId id="482" r:id="rId51"/>
    <p:sldId id="524" r:id="rId52"/>
    <p:sldId id="525" r:id="rId53"/>
    <p:sldId id="526" r:id="rId54"/>
    <p:sldId id="527" r:id="rId55"/>
    <p:sldId id="483" r:id="rId56"/>
    <p:sldId id="484" r:id="rId57"/>
    <p:sldId id="491" r:id="rId58"/>
    <p:sldId id="409" r:id="rId59"/>
    <p:sldId id="496" r:id="rId60"/>
    <p:sldId id="495" r:id="rId61"/>
    <p:sldId id="492" r:id="rId62"/>
    <p:sldId id="499" r:id="rId63"/>
    <p:sldId id="534" r:id="rId64"/>
    <p:sldId id="498" r:id="rId65"/>
    <p:sldId id="497" r:id="rId66"/>
    <p:sldId id="494" r:id="rId67"/>
    <p:sldId id="535" r:id="rId68"/>
    <p:sldId id="416" r:id="rId69"/>
    <p:sldId id="417" r:id="rId70"/>
    <p:sldId id="418" r:id="rId71"/>
    <p:sldId id="419" r:id="rId72"/>
    <p:sldId id="420" r:id="rId73"/>
    <p:sldId id="421" r:id="rId74"/>
    <p:sldId id="422" r:id="rId75"/>
    <p:sldId id="528" r:id="rId76"/>
    <p:sldId id="529" r:id="rId77"/>
    <p:sldId id="530" r:id="rId78"/>
    <p:sldId id="423" r:id="rId79"/>
    <p:sldId id="424" r:id="rId80"/>
    <p:sldId id="426" r:id="rId81"/>
    <p:sldId id="427" r:id="rId82"/>
    <p:sldId id="485" r:id="rId83"/>
    <p:sldId id="428" r:id="rId84"/>
    <p:sldId id="429" r:id="rId85"/>
    <p:sldId id="486" r:id="rId86"/>
    <p:sldId id="430" r:id="rId87"/>
    <p:sldId id="431" r:id="rId88"/>
    <p:sldId id="432" r:id="rId89"/>
    <p:sldId id="531" r:id="rId90"/>
    <p:sldId id="532" r:id="rId91"/>
    <p:sldId id="435" r:id="rId92"/>
    <p:sldId id="437" r:id="rId93"/>
    <p:sldId id="487" r:id="rId94"/>
    <p:sldId id="440" r:id="rId95"/>
    <p:sldId id="441" r:id="rId96"/>
    <p:sldId id="488" r:id="rId97"/>
    <p:sldId id="489" r:id="rId98"/>
    <p:sldId id="493" r:id="rId99"/>
    <p:sldId id="536" r:id="rId100"/>
    <p:sldId id="537" r:id="rId101"/>
    <p:sldId id="538" r:id="rId102"/>
    <p:sldId id="539" r:id="rId103"/>
    <p:sldId id="540" r:id="rId104"/>
    <p:sldId id="541" r:id="rId105"/>
    <p:sldId id="542" r:id="rId106"/>
    <p:sldId id="331" r:id="rId10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5E9"/>
    <a:srgbClr val="D5E8D9"/>
    <a:srgbClr val="C7DFF5"/>
    <a:srgbClr val="FCDAE2"/>
    <a:srgbClr val="FF9300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93366"/>
  </p:normalViewPr>
  <p:slideViewPr>
    <p:cSldViewPr snapToGrid="0" snapToObjects="1">
      <p:cViewPr varScale="1">
        <p:scale>
          <a:sx n="84" d="100"/>
          <a:sy n="84" d="100"/>
        </p:scale>
        <p:origin x="136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6629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41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144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065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154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5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1">
            <a:extLst>
              <a:ext uri="{FF2B5EF4-FFF2-40B4-BE49-F238E27FC236}">
                <a16:creationId xmlns:a16="http://schemas.microsoft.com/office/drawing/2014/main" xmlns="" id="{262F6953-FF44-BD4F-AD45-A206D2BB3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726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0EE4B14A-247D-4647-93B6-A3B9BE1F62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BAA96517-6A71-334F-9DD0-F055D6453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C32DD58-9901-DE41-8063-4E26E5CB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7B0BB71-F03F-7E41-8EFB-60DDC0E7A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EE6B0B7-BFA9-7E4D-BC2B-BF94EC036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92D5DDA0-C1FF-4845-99AB-B43B19F2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11F02-FD3D-A443-9C1D-CDC1AFB2EDF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3194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79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2BfuxHn2XE" TargetMode="External"/><Relationship Id="rId2" Type="http://schemas.openxmlformats.org/officeDocument/2006/relationships/hyperlink" Target="https://youtu.be/Ns4TPTC8wh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s.usfca.edu/~galles/visualization/ComparisonSort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oJS1BMKE64" TargetMode="External"/><Relationship Id="rId2" Type="http://schemas.openxmlformats.org/officeDocument/2006/relationships/hyperlink" Target="https://www.youtube.com/watch?v=ROalU379l3U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v9rA__IyJPo&amp;t=5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../../../&#24433;&#29255;/&#36039;&#31185;/&#31532;6&#31456;/2&#19979;&#36039;&#31185;6-2-&#36984;&#25799;&#25490;&#24207;&#27861;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9rA__IyJPo&amp;t=5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9rA__IyJPo&amp;t=5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9rA__IyJPo&amp;t=5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9rA__IyJPo&amp;t=5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microsoft.com/office/2007/relationships/hdphoto" Target="../media/hdphoto6.wdp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9.wdp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ITnTOR8u-nE&amp;t=5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../../../&#24433;&#29255;/&#36039;&#31185;/&#31532;6&#31456;/2&#19979;&#36039;&#31185;&#35036;&#20805;&#36039;&#28304;&#25163;&#20874;-&#25554;&#20837;&#25490;&#24207;&#27861;.mp4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ITnTOR8u-nE&amp;t=5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TnTOR8u-nE&amp;t=5s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TnTOR8u-nE&amp;t=5s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TnTOR8u-nE&amp;t=5s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9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10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11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1">
            <a:extLst>
              <a:ext uri="{FF2B5EF4-FFF2-40B4-BE49-F238E27FC236}">
                <a16:creationId xmlns:a16="http://schemas.microsoft.com/office/drawing/2014/main" xmlns="" id="{E4C209DD-09EE-4C4E-AD34-D5F3FF9F5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979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15CC3CF6-2FF8-864D-839C-351F8AD9A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6" y="3588635"/>
            <a:ext cx="8044447" cy="25553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0D24C6C1-EFA1-704E-81E2-48BC7EBB8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6" y="955640"/>
            <a:ext cx="8044447" cy="2507226"/>
          </a:xfrm>
          <a:prstGeom prst="rect">
            <a:avLst/>
          </a:prstGeom>
        </p:spPr>
      </p:pic>
      <p:sp>
        <p:nvSpPr>
          <p:cNvPr id="8" name="文字方塊 3">
            <a:extLst>
              <a:ext uri="{FF2B5EF4-FFF2-40B4-BE49-F238E27FC236}">
                <a16:creationId xmlns:a16="http://schemas.microsoft.com/office/drawing/2014/main" xmlns="" id="{3B6D98A7-9C60-D24F-9431-4CBB954AA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065" y="4461052"/>
            <a:ext cx="2007867" cy="1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最小值是 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將它加到已排序數列的最後一項。</a:t>
            </a:r>
          </a:p>
        </p:txBody>
      </p:sp>
      <p:sp>
        <p:nvSpPr>
          <p:cNvPr id="10" name="矩形 9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69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B4A54987-818B-DF4E-997D-D7955DD7C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513"/>
            <a:ext cx="4438996" cy="42691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5C21097-9B4E-9944-948D-418EFC1D3B6A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舞臺與角色安排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D7F7DB9-A1FC-994C-9232-242CD8301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82" y="1918514"/>
            <a:ext cx="4591147" cy="390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0BF3C4D-C3AA-9040-9DEE-B036567BA5D3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參考解答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A25D5D9-7190-B240-A001-1F431296E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7" y="3183104"/>
            <a:ext cx="2550045" cy="291936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1472C2C-7A6A-4741-9094-6B947BBE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77" y="2229907"/>
            <a:ext cx="6038216" cy="418475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6789F64A-D51F-EC49-BA2A-D7B7634FE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4" y="1756441"/>
            <a:ext cx="14097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4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976794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插入排序法進階版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隨機取數不重複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將本範例插入排序法的原始資料清單，改為不重複的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從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1∼10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中隨機抽出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 字，後面流程則不變 。</a:t>
            </a: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完成條件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程式執行後，原始資料呈現隨機添加且不重複的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點選小貓後，每回合分別取出原始資料的第一個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數字，並說出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「目前從原始資料取出的數字是⋯」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然後陸續放入已排序資料裡。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最後全部執行完畢後，小貓說出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「這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個數字由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小排到大的順序是⋯」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6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5C21097-9B4E-9944-948D-418EFC1D3B6A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舞臺與角色安排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背    景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backdrop 1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貓角色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Sprite 1 </a:t>
            </a:r>
          </a:p>
          <a:p>
            <a:pPr marL="0" indent="0">
              <a:lnSpc>
                <a:spcPts val="2700"/>
              </a:lnSpc>
              <a:buNone/>
            </a:pP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3A43020B-9199-7095-3179-FA29A6531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2" y="2572305"/>
            <a:ext cx="8650553" cy="38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5C21097-9B4E-9944-948D-418EFC1D3B6A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舞臺與角色安排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D831AF0B-67FC-B82B-3AE0-403583B39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5" y="2296693"/>
            <a:ext cx="8395730" cy="37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5BC7820-371F-444A-A9C4-388328747E57}"/>
              </a:ext>
            </a:extLst>
          </p:cNvPr>
          <p:cNvSpPr/>
          <p:nvPr/>
        </p:nvSpPr>
        <p:spPr>
          <a:xfrm>
            <a:off x="7095067" y="5757864"/>
            <a:ext cx="2048933" cy="1120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34D9632-EF1A-474D-8B33-5A9FFC2EDD18}"/>
              </a:ext>
            </a:extLst>
          </p:cNvPr>
          <p:cNvSpPr/>
          <p:nvPr/>
        </p:nvSpPr>
        <p:spPr>
          <a:xfrm>
            <a:off x="1364238" y="974716"/>
            <a:ext cx="2048933" cy="1120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2908503" cy="785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參考解答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3248BF7-2604-95E2-BCE2-B9C6DA601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97" y="1431094"/>
            <a:ext cx="5895668" cy="53596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66546740-2705-EA99-0494-137308EF9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4" y="1865126"/>
            <a:ext cx="1716490" cy="15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F18B28F2-60BE-EB49-906A-EE37318B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9494" y="2532257"/>
            <a:ext cx="39814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電腦輔助教學的趨勢"/>
          <p:cNvSpPr txBox="1">
            <a:spLocks noGrp="1"/>
          </p:cNvSpPr>
          <p:nvPr>
            <p:ph type="title" idx="4294967295"/>
          </p:nvPr>
        </p:nvSpPr>
        <p:spPr>
          <a:xfrm>
            <a:off x="1187116" y="-12449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華康中圓體"/>
              </a:rPr>
              <a:t>問題與討論</a:t>
            </a:r>
            <a:endParaRPr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華康中圓體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6A6F1FD-6A82-984E-8B9C-6E92D4A2E191}"/>
              </a:ext>
            </a:extLst>
          </p:cNvPr>
          <p:cNvSpPr/>
          <p:nvPr/>
        </p:nvSpPr>
        <p:spPr>
          <a:xfrm>
            <a:off x="1068129" y="1589418"/>
            <a:ext cx="65021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latin typeface="+mj-ea"/>
                <a:ea typeface="+mj-ea"/>
              </a:rPr>
              <a:t>你還想知道什麼</a:t>
            </a:r>
            <a:r>
              <a:rPr lang="en-US" altLang="zh-TW" sz="6600" b="1" dirty="0" smtClean="0">
                <a:latin typeface="+mj-ea"/>
                <a:ea typeface="+mj-ea"/>
              </a:rPr>
              <a:t>?</a:t>
            </a:r>
            <a:endParaRPr lang="en-US" altLang="zh-TW" sz="6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726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06F694B-18D7-5A4E-9F73-DB23916B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14145"/>
          <a:stretch/>
        </p:blipFill>
        <p:spPr bwMode="auto">
          <a:xfrm>
            <a:off x="1125568" y="1215511"/>
            <a:ext cx="6573078" cy="154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A015A929-4C7F-9991-35EE-78B10142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87" y="3138383"/>
            <a:ext cx="8448625" cy="29844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44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597060" y="-5593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23D392C6-0AA5-1A4C-B76A-3C211A714E9C}"/>
              </a:ext>
            </a:extLst>
          </p:cNvPr>
          <p:cNvSpPr txBox="1">
            <a:spLocks/>
          </p:cNvSpPr>
          <p:nvPr/>
        </p:nvSpPr>
        <p:spPr>
          <a:xfrm>
            <a:off x="596559" y="1271025"/>
            <a:ext cx="7298504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100"/>
              </a:lnSpc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選擇排序法概念影片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>
              <a:lnSpc>
                <a:spcPts val="3100"/>
              </a:lnSpc>
              <a:buAutoNum type="arabicPeriod"/>
            </a:pP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/>
              </a:rPr>
              <a:t>https://youtu.be/Ns4TPTC8whw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>
              <a:lnSpc>
                <a:spcPts val="3100"/>
              </a:lnSpc>
              <a:buAutoNum type="arabicPeriod"/>
            </a:pPr>
            <a:endParaRPr lang="en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>
              <a:lnSpc>
                <a:spcPts val="3100"/>
              </a:lnSpc>
              <a:buAutoNum type="arabicPeriod"/>
            </a:pP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https://www.youtube.com/watch?v=92BfuxHn2XE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>
              <a:lnSpc>
                <a:spcPts val="3100"/>
              </a:lnSpc>
              <a:buAutoNum type="arabicPeriod"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各種演算法動畫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https://www.cs.usfca.edu/~galles/visualization/ComparisonSort.html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marL="0" indent="0">
              <a:lnSpc>
                <a:spcPts val="3100"/>
              </a:lnSpc>
              <a:buNone/>
            </a:pPr>
            <a:endParaRPr lang="zh-TW" altLang="en-US" sz="40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1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6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◎ 電腦輔助學習趨勢…"/>
          <p:cNvSpPr txBox="1">
            <a:spLocks noGrp="1"/>
          </p:cNvSpPr>
          <p:nvPr>
            <p:ph type="body" sz="half" idx="4294967295"/>
          </p:nvPr>
        </p:nvSpPr>
        <p:spPr>
          <a:xfrm>
            <a:off x="211873" y="920928"/>
            <a:ext cx="8720253" cy="3371893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112" indent="0">
              <a:lnSpc>
                <a:spcPct val="14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概念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495300" indent="-484188">
              <a:lnSpc>
                <a:spcPct val="140000"/>
              </a:lnSpc>
              <a:spcBef>
                <a:spcPts val="800"/>
              </a:spcBef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逐一從未排序的原始資料中取出元素。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495300" indent="-484188">
              <a:lnSpc>
                <a:spcPct val="140000"/>
              </a:lnSpc>
              <a:spcBef>
                <a:spcPts val="800"/>
              </a:spcBef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再從已排序數列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由前往後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找到適當的位置插入。</a:t>
            </a:r>
          </a:p>
          <a:p>
            <a:pPr marL="495300" indent="-484188">
              <a:lnSpc>
                <a:spcPct val="14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如果遇到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大於自己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的元素就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插入此元素之前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；否則插入在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已排序數列的最後一項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52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8F4E9E7-E318-0C4B-86C7-771444893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r="18402"/>
          <a:stretch/>
        </p:blipFill>
        <p:spPr bwMode="auto">
          <a:xfrm>
            <a:off x="846769" y="1509740"/>
            <a:ext cx="6605107" cy="1562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C184FCEA-C453-964E-9604-8C7868201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302666"/>
            <a:ext cx="8604000" cy="2652195"/>
          </a:xfrm>
          <a:prstGeom prst="rect">
            <a:avLst/>
          </a:prstGeom>
        </p:spPr>
      </p:pic>
      <p:sp>
        <p:nvSpPr>
          <p:cNvPr id="10" name="文字方塊 3">
            <a:extLst>
              <a:ext uri="{FF2B5EF4-FFF2-40B4-BE49-F238E27FC236}">
                <a16:creationId xmlns:a16="http://schemas.microsoft.com/office/drawing/2014/main" xmlns="" id="{7C5E7FD4-B1D7-9B46-8FF9-96BA2278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5168" y="4318523"/>
            <a:ext cx="2228003" cy="1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取第 </a:t>
            </a: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個元素加到已排序數列。因已排序數列是空的，此元素便成為第一項。</a:t>
            </a:r>
          </a:p>
          <a:p>
            <a:pPr>
              <a:lnSpc>
                <a:spcPct val="120000"/>
              </a:lnSpc>
            </a:pPr>
            <a:endParaRPr lang="zh-TW" altLang="en-US" sz="2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74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E05DD62-F66D-2641-B6F2-1557F627B3A5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C184FCEA-C453-964E-9604-8C7868201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1084404"/>
            <a:ext cx="8604000" cy="265219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7A04D01A-98F5-B443-973F-700F3F7FB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4" y="3798823"/>
            <a:ext cx="8603999" cy="2681623"/>
          </a:xfrm>
          <a:prstGeom prst="rect">
            <a:avLst/>
          </a:prstGeom>
        </p:spPr>
      </p:pic>
      <p:sp>
        <p:nvSpPr>
          <p:cNvPr id="10" name="文字方塊 3">
            <a:extLst>
              <a:ext uri="{FF2B5EF4-FFF2-40B4-BE49-F238E27FC236}">
                <a16:creationId xmlns:a16="http://schemas.microsoft.com/office/drawing/2014/main" xmlns="" id="{7C5E7FD4-B1D7-9B46-8FF9-96BA2278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942" y="4663980"/>
            <a:ext cx="2228003" cy="1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取第 </a:t>
            </a: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 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個元素，按照由小至大的順序，將它插入已排序數列適當的位置中。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64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E05DD62-F66D-2641-B6F2-1557F627B3A5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7A04D01A-98F5-B443-973F-700F3F7FBB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4" y="1106426"/>
            <a:ext cx="8603999" cy="268162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C8E7878D-13A2-DD40-B2CA-0EB78CBDA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" y="3788049"/>
            <a:ext cx="8604000" cy="2725765"/>
          </a:xfrm>
          <a:prstGeom prst="rect">
            <a:avLst/>
          </a:prstGeom>
        </p:spPr>
      </p:pic>
      <p:sp>
        <p:nvSpPr>
          <p:cNvPr id="10" name="文字方塊 3">
            <a:extLst>
              <a:ext uri="{FF2B5EF4-FFF2-40B4-BE49-F238E27FC236}">
                <a16:creationId xmlns:a16="http://schemas.microsoft.com/office/drawing/2014/main" xmlns="" id="{7C5E7FD4-B1D7-9B46-8FF9-96BA2278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942" y="4680913"/>
            <a:ext cx="2228003" cy="1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取第 </a:t>
            </a: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 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個元素，按照由小至大的順序，將它插入已排序數列適當的位置中。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84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E05DD62-F66D-2641-B6F2-1557F627B3A5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5E3D4B8A-CE93-8445-9AD7-08E5C7F8D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790151"/>
            <a:ext cx="8604000" cy="2674266"/>
          </a:xfrm>
          <a:prstGeom prst="rect">
            <a:avLst/>
          </a:prstGeom>
        </p:spPr>
      </p:pic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C8E7878D-13A2-DD40-B2CA-0EB78CBDA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1" y="1109385"/>
            <a:ext cx="8604000" cy="2725765"/>
          </a:xfrm>
          <a:prstGeom prst="rect">
            <a:avLst/>
          </a:prstGeom>
        </p:spPr>
      </p:pic>
      <p:sp>
        <p:nvSpPr>
          <p:cNvPr id="10" name="文字方塊 3">
            <a:extLst>
              <a:ext uri="{FF2B5EF4-FFF2-40B4-BE49-F238E27FC236}">
                <a16:creationId xmlns:a16="http://schemas.microsoft.com/office/drawing/2014/main" xmlns="" id="{7C5E7FD4-B1D7-9B46-8FF9-96BA2278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942" y="4680913"/>
            <a:ext cx="2228003" cy="1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取第 </a:t>
            </a: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 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個元素，按照由小至大的順序，將它插入已排序數列適當的位置中。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54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E05DD62-F66D-2641-B6F2-1557F627B3A5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5E3D4B8A-CE93-8445-9AD7-08E5C7F8D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1080817"/>
            <a:ext cx="8604000" cy="2674266"/>
          </a:xfrm>
          <a:prstGeom prst="rect">
            <a:avLst/>
          </a:prstGeom>
        </p:spPr>
      </p:pic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04BAB8E4-E859-EF4D-B870-57A77E7D6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8" y="3757533"/>
            <a:ext cx="8604000" cy="2718408"/>
          </a:xfrm>
          <a:prstGeom prst="rect">
            <a:avLst/>
          </a:prstGeom>
        </p:spPr>
      </p:pic>
      <p:sp>
        <p:nvSpPr>
          <p:cNvPr id="10" name="文字方塊 3">
            <a:extLst>
              <a:ext uri="{FF2B5EF4-FFF2-40B4-BE49-F238E27FC236}">
                <a16:creationId xmlns:a16="http://schemas.microsoft.com/office/drawing/2014/main" xmlns="" id="{7C5E7FD4-B1D7-9B46-8FF9-96BA2278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942" y="4680913"/>
            <a:ext cx="2228003" cy="1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取第 </a:t>
            </a: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個元素，按照由小至大的順序，將它插入已排序數列適當的位置中。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24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06F694B-18D7-5A4E-9F73-DB23916B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14145"/>
          <a:stretch/>
        </p:blipFill>
        <p:spPr bwMode="auto">
          <a:xfrm>
            <a:off x="1125568" y="1215511"/>
            <a:ext cx="6573078" cy="154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A3B61E-B93E-0604-8A61-507C405CB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32" y="2886312"/>
            <a:ext cx="8690902" cy="33205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17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報 告 大 綱">
            <a:extLst>
              <a:ext uri="{FF2B5EF4-FFF2-40B4-BE49-F238E27FC236}">
                <a16:creationId xmlns:a16="http://schemas.microsoft.com/office/drawing/2014/main" xmlns="" id="{14741B5B-9494-174F-8B27-EE05C454F7FB}"/>
              </a:ext>
            </a:extLst>
          </p:cNvPr>
          <p:cNvSpPr txBox="1">
            <a:spLocks/>
          </p:cNvSpPr>
          <p:nvPr/>
        </p:nvSpPr>
        <p:spPr>
          <a:xfrm>
            <a:off x="1501995" y="0"/>
            <a:ext cx="378269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目   錄</a:t>
            </a:r>
          </a:p>
        </p:txBody>
      </p:sp>
      <p:sp>
        <p:nvSpPr>
          <p:cNvPr id="21" name="報 告 大 綱">
            <a:extLst>
              <a:ext uri="{FF2B5EF4-FFF2-40B4-BE49-F238E27FC236}">
                <a16:creationId xmlns:a16="http://schemas.microsoft.com/office/drawing/2014/main" xmlns="" id="{394D67B2-C819-CA42-9E54-3E511914533C}"/>
              </a:ext>
            </a:extLst>
          </p:cNvPr>
          <p:cNvSpPr txBox="1">
            <a:spLocks/>
          </p:cNvSpPr>
          <p:nvPr/>
        </p:nvSpPr>
        <p:spPr>
          <a:xfrm>
            <a:off x="666134" y="1392234"/>
            <a:ext cx="7235624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基本演算法的介紹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8342868D-24DD-564C-987D-D3A1E855D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505" y="2415111"/>
            <a:ext cx="5373265" cy="786936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TW" sz="36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演算法概念與原理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A68643F5-A666-B447-A8BE-AF814FEE4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989" y="3421194"/>
            <a:ext cx="5368782" cy="786936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排序的原理與範例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xmlns="" id="{CEC7CC89-D482-4B4A-AE62-E1ECBB8CC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41" y="4436241"/>
            <a:ext cx="5382229" cy="786936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搜尋的原理與範例</a:t>
            </a:r>
          </a:p>
        </p:txBody>
      </p:sp>
    </p:spTree>
    <p:extLst>
      <p:ext uri="{BB962C8B-B14F-4D97-AF65-F5344CB8AC3E}">
        <p14:creationId xmlns:p14="http://schemas.microsoft.com/office/powerpoint/2010/main" val="3782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597060" y="-5593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23D392C6-0AA5-1A4C-B76A-3C211A714E9C}"/>
              </a:ext>
            </a:extLst>
          </p:cNvPr>
          <p:cNvSpPr txBox="1">
            <a:spLocks/>
          </p:cNvSpPr>
          <p:nvPr/>
        </p:nvSpPr>
        <p:spPr>
          <a:xfrm>
            <a:off x="763827" y="1271025"/>
            <a:ext cx="7616345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100"/>
              </a:lnSpc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插入排序法概念影片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>
              <a:lnSpc>
                <a:spcPts val="3100"/>
              </a:lnSpc>
              <a:buAutoNum type="arabicPeriod"/>
            </a:pP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/>
              </a:rPr>
              <a:t>https://www.youtube.com/watch?v=ROalU379l3U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marL="742950" indent="-742950">
              <a:lnSpc>
                <a:spcPts val="3100"/>
              </a:lnSpc>
              <a:buAutoNum type="arabicPeriod"/>
            </a:pPr>
            <a:endParaRPr lang="en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>
              <a:lnSpc>
                <a:spcPts val="3100"/>
              </a:lnSpc>
              <a:buAutoNum type="arabicPeriod"/>
            </a:pP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https://www.youtube.com/watch?v=8oJS1BMKE64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marL="0" indent="0">
              <a:lnSpc>
                <a:spcPts val="3100"/>
              </a:lnSpc>
              <a:buNone/>
            </a:pPr>
            <a:endParaRPr lang="zh-TW" altLang="en-US" sz="40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1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7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400052" y="-16625"/>
            <a:ext cx="4597054" cy="9836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範例～選擇排序法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◎ 電腦輔助學習趨勢…">
            <a:extLst>
              <a:ext uri="{FF2B5EF4-FFF2-40B4-BE49-F238E27FC236}">
                <a16:creationId xmlns:a16="http://schemas.microsoft.com/office/drawing/2014/main" xmlns="" id="{6F5DD8C6-A1CD-4244-BD7D-1C5CC95DF6F3}"/>
              </a:ext>
            </a:extLst>
          </p:cNvPr>
          <p:cNvSpPr txBox="1">
            <a:spLocks/>
          </p:cNvSpPr>
          <p:nvPr/>
        </p:nvSpPr>
        <p:spPr>
          <a:xfrm>
            <a:off x="167206" y="1217655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100"/>
              </a:lnSpc>
              <a:buNone/>
            </a:pP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點擊綠旗後，小貓執行下列動作：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先從數字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∼ 10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中隨機取出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個數字，並將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這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個數字放入一個原始資料裡。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從原始資料中逐次選出一個最小值，並說出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所選取的數字。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將此數字放入一個已排序資料裡。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最後完成大小順序的排列後，小貓會說出這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個數字的大小順序。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請執行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的程式，想一想這個範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例的程式是如何運作？</a:t>
            </a:r>
            <a:endParaRPr lang="zh-TW" altLang="en-US" sz="30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Arial Unicode MS"/>
            </a:endParaRPr>
          </a:p>
          <a:p>
            <a:pPr marL="0" indent="0">
              <a:lnSpc>
                <a:spcPts val="31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0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1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6" name="圖片 5">
            <a:hlinkClick r:id="rId2"/>
            <a:extLst>
              <a:ext uri="{FF2B5EF4-FFF2-40B4-BE49-F238E27FC236}">
                <a16:creationId xmlns:a16="http://schemas.microsoft.com/office/drawing/2014/main" xmlns="" id="{7A0E5CD0-8E5F-4645-91DE-695003FF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92911" y="525576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1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5933732" y="290273"/>
            <a:ext cx="1385410" cy="360000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just"/>
            <a:r>
              <a:rPr lang="zh-TW" altLang="en-US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選擇排序法</a:t>
            </a:r>
          </a:p>
        </p:txBody>
      </p:sp>
      <p:sp>
        <p:nvSpPr>
          <p:cNvPr id="11" name="AutoShape 12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4997106" y="21786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10186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0BF1B11-FF33-F22B-D439-4E6265605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68" y="1345657"/>
            <a:ext cx="6472316" cy="5125591"/>
          </a:xfrm>
          <a:prstGeom prst="rect">
            <a:avLst/>
          </a:prstGeom>
        </p:spPr>
      </p:pic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216692" y="-16625"/>
            <a:ext cx="3766125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hlinkClick r:id="rId3"/>
            <a:extLst>
              <a:ext uri="{FF2B5EF4-FFF2-40B4-BE49-F238E27FC236}">
                <a16:creationId xmlns:a16="http://schemas.microsoft.com/office/drawing/2014/main" xmlns="" id="{3C7EFA16-EE32-4444-8786-9B618D566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00686" y="533002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42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930938" y="-16625"/>
            <a:ext cx="4255421" cy="9836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8E7D127-429E-8B4A-8324-48ABE835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92" y="1208962"/>
            <a:ext cx="5811130" cy="53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xmlns="" id="{7042FB2B-6004-F34C-86F1-D93F65E9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00686" y="552862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93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888076" y="-16625"/>
            <a:ext cx="4369721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ACE6377-F613-7E46-92E0-D884F3F1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92" y="1342814"/>
            <a:ext cx="5596794" cy="519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xmlns="" id="{BAD2674F-AE95-CA44-80C6-BF31D3D39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00686" y="562006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685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097424" y="-16625"/>
            <a:ext cx="4402230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32B8305-8447-404E-B2FF-BB8D39A1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9" y="1145773"/>
            <a:ext cx="6009913" cy="520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>
            <a:hlinkClick r:id="rId3"/>
            <a:extLst>
              <a:ext uri="{FF2B5EF4-FFF2-40B4-BE49-F238E27FC236}">
                <a16:creationId xmlns:a16="http://schemas.microsoft.com/office/drawing/2014/main" xmlns="" id="{C2C580D7-E695-224D-A8D0-D3B05F135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00686" y="578997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120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xmlns="" id="{7A790F02-6CAE-CC52-12E1-D1864D44D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28" y="1689093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如何將現有的未排序數列匯入原始資料裡？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28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en-US" altLang="zh-TW" sz="28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(1) 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如何表示未排序數列？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(2) 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如何表示原始資料？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如何從未排序數列中找到最小的數字？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030288" indent="-487363" hangingPunct="1">
              <a:lnSpc>
                <a:spcPct val="120000"/>
              </a:lnSpc>
              <a:defRPr/>
            </a:pP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(1) 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如何找出最小值？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/>
            </a:r>
            <a:b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假設原始資料如下表，預設最小值為</a:t>
            </a:r>
            <a:r>
              <a:rPr lang="zh-TW" altLang="en-US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第 </a:t>
            </a:r>
            <a:r>
              <a:rPr lang="en-US" altLang="zh-TW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 </a:t>
            </a:r>
            <a:r>
              <a:rPr lang="zh-TW" altLang="en-US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項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，將原始資料的每一項數字依序與最小值進排序的原理與範例行比對，比對完即可找出最小值</a:t>
            </a:r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5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638B43-604D-A5B9-8101-59426434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62" y="2279159"/>
            <a:ext cx="8541057" cy="2038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B2DE48-0A50-AEC6-6B11-3C0B0972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068" y="533002"/>
            <a:ext cx="1826028" cy="223045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62" y="4374534"/>
            <a:ext cx="8419306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98426" y="2421611"/>
            <a:ext cx="8419306" cy="1914310"/>
          </a:xfrm>
          <a:prstGeom prst="rect">
            <a:avLst/>
          </a:prstGeom>
        </p:spPr>
      </p:pic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B2DE48-0A50-AEC6-6B11-3C0B0972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858" y="533002"/>
            <a:ext cx="1826062" cy="2230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21E77C-EC17-9FF9-DBF2-4570AD643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53" y="4335921"/>
            <a:ext cx="8313851" cy="191153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49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21E77C-EC17-9FF9-DBF2-4570AD643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42717" y="2363796"/>
            <a:ext cx="8313851" cy="1911531"/>
          </a:xfrm>
          <a:prstGeom prst="rect">
            <a:avLst/>
          </a:prstGeom>
        </p:spPr>
      </p:pic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B2DE48-0A50-AEC6-6B11-3C0B0972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180" y="561764"/>
            <a:ext cx="1804327" cy="2203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EB6A8A-A87D-1E40-AFC3-BFE99A1B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9" y="4346689"/>
            <a:ext cx="8424863" cy="191655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658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FCBA528-A65B-3440-A7AA-AE2CD231EE4F}"/>
              </a:ext>
            </a:extLst>
          </p:cNvPr>
          <p:cNvSpPr/>
          <p:nvPr/>
        </p:nvSpPr>
        <p:spPr>
          <a:xfrm>
            <a:off x="7063409" y="5729994"/>
            <a:ext cx="2080591" cy="1121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678064" y="-19881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生活中排序的案例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628D5F-CF11-D72A-57A9-96D4602D9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447" y="1224366"/>
            <a:ext cx="5119569" cy="5556239"/>
          </a:xfrm>
          <a:prstGeom prst="rect">
            <a:avLst/>
          </a:prstGeom>
        </p:spPr>
      </p:pic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DFA7CBD3-D63C-C0B1-B050-A2636AF9A166}"/>
              </a:ext>
            </a:extLst>
          </p:cNvPr>
          <p:cNvSpPr txBox="1">
            <a:spLocks/>
          </p:cNvSpPr>
          <p:nvPr/>
        </p:nvSpPr>
        <p:spPr>
          <a:xfrm>
            <a:off x="509256" y="1534231"/>
            <a:ext cx="3034043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◼︎</a:t>
            </a:r>
            <a:r>
              <a:rPr lang="zh-TW" altLang="en-US" b="1" dirty="0">
                <a:solidFill>
                  <a:srgbClr val="C00000"/>
                </a:solidFill>
                <a:latin typeface="Times" pitchFamily="2" charset="0"/>
              </a:rPr>
              <a:t>將資料依順序排</a:t>
            </a:r>
            <a:endParaRPr lang="en-US" altLang="zh-TW" b="1" dirty="0">
              <a:solidFill>
                <a:srgbClr val="C00000"/>
              </a:solidFill>
              <a:latin typeface="Times" pitchFamily="2" charset="0"/>
            </a:endParaRPr>
          </a:p>
          <a:p>
            <a:pPr marL="0" indent="0">
              <a:lnSpc>
                <a:spcPts val="4000"/>
              </a:lnSpc>
              <a:buNone/>
            </a:pPr>
            <a:r>
              <a:rPr lang="zh-TW" altLang="en-US" b="1" dirty="0">
                <a:solidFill>
                  <a:srgbClr val="C00000"/>
                </a:solidFill>
                <a:latin typeface="Times" pitchFamily="2" charset="0"/>
              </a:rPr>
              <a:t>   列</a:t>
            </a:r>
            <a:r>
              <a:rPr lang="zh-TW" altLang="en-US" b="1" dirty="0">
                <a:solidFill>
                  <a:srgbClr val="141413"/>
                </a:solidFill>
                <a:latin typeface="Times" pitchFamily="2" charset="0"/>
              </a:rPr>
              <a:t>是我們經常需</a:t>
            </a:r>
            <a:r>
              <a:rPr lang="en-US" altLang="zh-TW" b="1" dirty="0">
                <a:solidFill>
                  <a:srgbClr val="141413"/>
                </a:solidFill>
                <a:latin typeface="Times" pitchFamily="2" charset="0"/>
              </a:rPr>
              <a:t/>
            </a:r>
            <a:br>
              <a:rPr lang="en-US" altLang="zh-TW" b="1" dirty="0">
                <a:solidFill>
                  <a:srgbClr val="141413"/>
                </a:solidFill>
                <a:latin typeface="Times" pitchFamily="2" charset="0"/>
              </a:rPr>
            </a:br>
            <a:r>
              <a:rPr lang="zh-TW" altLang="en-US" b="1" dirty="0">
                <a:solidFill>
                  <a:srgbClr val="141413"/>
                </a:solidFill>
                <a:latin typeface="Times" pitchFamily="2" charset="0"/>
              </a:rPr>
              <a:t>   要處理的問題。</a:t>
            </a:r>
            <a:endParaRPr lang="en-US" altLang="zh-TW" b="1" dirty="0">
              <a:solidFill>
                <a:srgbClr val="141413"/>
              </a:solidFill>
              <a:latin typeface="Times" pitchFamily="2" charset="0"/>
            </a:endParaRPr>
          </a:p>
          <a:p>
            <a:pPr marL="0" indent="0">
              <a:buNone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◼︎</a:t>
            </a:r>
            <a:r>
              <a:rPr lang="zh-TW" altLang="en-US" b="1" dirty="0">
                <a:solidFill>
                  <a:srgbClr val="141413"/>
                </a:solidFill>
                <a:latin typeface="Times" pitchFamily="2" charset="0"/>
              </a:rPr>
              <a:t>日常生活中，老</a:t>
            </a:r>
            <a:endParaRPr lang="en-US" altLang="zh-TW" b="1" dirty="0">
              <a:solidFill>
                <a:srgbClr val="141413"/>
              </a:solidFill>
              <a:latin typeface="Times" pitchFamily="2" charset="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141413"/>
                </a:solidFill>
                <a:latin typeface="Times" pitchFamily="2" charset="0"/>
              </a:rPr>
              <a:t>   師在班級裡</a:t>
            </a:r>
            <a:r>
              <a:rPr lang="zh-TW" altLang="en-US" b="1" dirty="0">
                <a:solidFill>
                  <a:srgbClr val="C00000"/>
                </a:solidFill>
                <a:latin typeface="Times" pitchFamily="2" charset="0"/>
              </a:rPr>
              <a:t>依照</a:t>
            </a:r>
            <a:endParaRPr lang="en-US" altLang="zh-TW" b="1" dirty="0">
              <a:solidFill>
                <a:srgbClr val="C00000"/>
              </a:solidFill>
              <a:latin typeface="Times" pitchFamily="2" charset="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C00000"/>
                </a:solidFill>
                <a:latin typeface="Times" pitchFamily="2" charset="0"/>
              </a:rPr>
              <a:t>   同學的身高安排</a:t>
            </a:r>
            <a:endParaRPr lang="en-US" altLang="zh-TW" b="1" dirty="0">
              <a:solidFill>
                <a:srgbClr val="C00000"/>
              </a:solidFill>
              <a:latin typeface="Times" pitchFamily="2" charset="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C00000"/>
                </a:solidFill>
                <a:latin typeface="Times" pitchFamily="2" charset="0"/>
              </a:rPr>
              <a:t>   前後的座位</a:t>
            </a:r>
            <a:r>
              <a:rPr lang="zh-TW" altLang="en-US" b="1" dirty="0">
                <a:solidFill>
                  <a:srgbClr val="141413"/>
                </a:solidFill>
                <a:latin typeface="Times" pitchFamily="2" charset="0"/>
              </a:rPr>
              <a:t>，或</a:t>
            </a:r>
            <a:endParaRPr lang="en-US" altLang="zh-TW" b="1" dirty="0">
              <a:solidFill>
                <a:srgbClr val="141413"/>
              </a:solidFill>
              <a:latin typeface="Times" pitchFamily="2" charset="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141413"/>
                </a:solidFill>
                <a:latin typeface="Times" pitchFamily="2" charset="0"/>
              </a:rPr>
              <a:t>   是計算各式各樣</a:t>
            </a:r>
            <a:endParaRPr lang="en-US" altLang="zh-TW" b="1" dirty="0">
              <a:solidFill>
                <a:srgbClr val="141413"/>
              </a:solidFill>
              <a:latin typeface="Times" pitchFamily="2" charset="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141413"/>
                </a:solidFill>
                <a:latin typeface="Times" pitchFamily="2" charset="0"/>
              </a:rPr>
              <a:t>   的排行榜等。</a:t>
            </a:r>
          </a:p>
        </p:txBody>
      </p:sp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0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739EB1F-4050-A84B-74A1-3A7F96C1F8D8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EB6A8A-A87D-1E40-AFC3-BFE99A1BDA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03880" y="2272289"/>
            <a:ext cx="8424863" cy="1916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B2DE48-0A50-AEC6-6B11-3C0B0972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634" y="506368"/>
            <a:ext cx="1770110" cy="2162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8A6065-9470-7DD8-6D52-F2FF55A0D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79" y="4255795"/>
            <a:ext cx="8424863" cy="230129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32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874837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如何將此數字加到已排序數列的最後一項？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890588" indent="-439738" eaLnBrk="1" hangingPunct="1">
              <a:lnSpc>
                <a:spcPct val="120000"/>
              </a:lnSpc>
              <a:defRPr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如何表示已排序數列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890588" indent="-439738" eaLnBrk="1" hangingPunct="1">
              <a:lnSpc>
                <a:spcPct val="120000"/>
              </a:lnSpc>
              <a:defRPr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此數字指的是什麼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marL="890588" indent="-439738" eaLnBrk="1" hangingPunct="1">
              <a:lnSpc>
                <a:spcPct val="120000"/>
              </a:lnSpc>
              <a:defRPr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如何將原始資料中的</a:t>
            </a:r>
            <a:r>
              <a:rPr lang="zh-TW" altLang="en-US" sz="32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最小值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添加到已排序數列的</a:t>
            </a:r>
            <a:r>
              <a:rPr lang="zh-TW" altLang="en-US" sz="32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最後一項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FEA01FF-86B3-2C81-07DC-709B673497C8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922434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399BEC-F066-5777-C406-D5FCAEF2ED4A}"/>
              </a:ext>
            </a:extLst>
          </p:cNvPr>
          <p:cNvSpPr txBox="1"/>
          <p:nvPr/>
        </p:nvSpPr>
        <p:spPr>
          <a:xfrm>
            <a:off x="172995" y="2614409"/>
            <a:ext cx="18164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找出每一個回合的</a:t>
            </a:r>
            <a:r>
              <a:rPr lang="zh-TW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最小值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及</a:t>
            </a:r>
            <a:r>
              <a:rPr lang="zh-TW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其位置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後，</a:t>
            </a:r>
            <a:r>
              <a:rPr lang="zh-TW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添加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至已排序資料清單並</a:t>
            </a:r>
            <a:r>
              <a:rPr lang="zh-TW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刪除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該數字。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6EC968-155F-9D58-27D8-80522D18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70" y="2394869"/>
            <a:ext cx="6466765" cy="4325890"/>
          </a:xfrm>
          <a:prstGeom prst="rect">
            <a:avLst/>
          </a:prstGeom>
        </p:spPr>
      </p:pic>
      <p:sp>
        <p:nvSpPr>
          <p:cNvPr id="8" name="文字方塊 3">
            <a:extLst>
              <a:ext uri="{FF2B5EF4-FFF2-40B4-BE49-F238E27FC236}">
                <a16:creationId xmlns:a16="http://schemas.microsoft.com/office/drawing/2014/main" xmlns="" id="{488CA4C4-99F4-4045-DAB1-D55E2EA5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98" y="1545008"/>
            <a:ext cx="8784431" cy="69536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如何將此數字加到已排序數列的最後一項？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89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922434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399BEC-F066-5777-C406-D5FCAEF2ED4A}"/>
              </a:ext>
            </a:extLst>
          </p:cNvPr>
          <p:cNvSpPr txBox="1"/>
          <p:nvPr/>
        </p:nvSpPr>
        <p:spPr>
          <a:xfrm>
            <a:off x="172995" y="2614409"/>
            <a:ext cx="18164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找出每一個回合的</a:t>
            </a:r>
            <a:r>
              <a:rPr lang="zh-TW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最小值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及</a:t>
            </a:r>
            <a:r>
              <a:rPr lang="zh-TW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其位置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後，</a:t>
            </a:r>
            <a:r>
              <a:rPr lang="zh-TW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添加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至已排序資料清單並</a:t>
            </a:r>
            <a:r>
              <a:rPr lang="zh-TW" altLang="en-US" dirty="0">
                <a:solidFill>
                  <a:srgbClr val="C00000"/>
                </a:solidFill>
                <a:effectLst/>
                <a:latin typeface="Helvetica" pitchFamily="2" charset="0"/>
              </a:rPr>
              <a:t>刪除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該數字。</a:t>
            </a:r>
          </a:p>
        </p:txBody>
      </p:sp>
      <p:sp>
        <p:nvSpPr>
          <p:cNvPr id="8" name="文字方塊 3">
            <a:extLst>
              <a:ext uri="{FF2B5EF4-FFF2-40B4-BE49-F238E27FC236}">
                <a16:creationId xmlns:a16="http://schemas.microsoft.com/office/drawing/2014/main" xmlns="" id="{488CA4C4-99F4-4045-DAB1-D55E2EA5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98" y="1545008"/>
            <a:ext cx="8784431" cy="69536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如何將此數字加到已排序數列的最後一項？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78DFAAEB-12F9-3B37-7187-7308D319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46" y="2484067"/>
            <a:ext cx="5967116" cy="19734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EA43ECF1-5F0B-7516-452F-23BE2C869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t="6151" r="1"/>
          <a:stretch/>
        </p:blipFill>
        <p:spPr>
          <a:xfrm>
            <a:off x="2047026" y="4255931"/>
            <a:ext cx="5967116" cy="191626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20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53D4A56-C27B-A2D2-FE56-027DEFA41614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8" name="文字方塊 3">
            <a:extLst>
              <a:ext uri="{FF2B5EF4-FFF2-40B4-BE49-F238E27FC236}">
                <a16:creationId xmlns:a16="http://schemas.microsoft.com/office/drawing/2014/main" xmlns="" id="{488CA4C4-99F4-4045-DAB1-D55E2EA5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98" y="1630736"/>
            <a:ext cx="8784431" cy="69536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重複執行上述的動作，直到未排序數列全部處理完成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0250DB-E9AF-094B-3526-B30F7788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5500" y="2101850"/>
            <a:ext cx="7095181" cy="2513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64A515-95B3-9869-CE50-D88DE37A3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4724203"/>
            <a:ext cx="7095181" cy="205482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51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0" y="-21349"/>
            <a:ext cx="6042454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將未排序數列匯入原始資料</a:t>
            </a:r>
            <a:endParaRPr lang="zh-TW" altLang="en-US" sz="32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420473-E827-423B-2A1D-6234FACD8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09" y="2970137"/>
            <a:ext cx="6462573" cy="3827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B01D71-760D-8C9A-9043-67418F82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851" y="1155539"/>
            <a:ext cx="3298567" cy="2427467"/>
          </a:xfrm>
          <a:prstGeom prst="rect">
            <a:avLst/>
          </a:prstGeom>
        </p:spPr>
      </p:pic>
      <p:sp>
        <p:nvSpPr>
          <p:cNvPr id="3" name="文字方塊 3">
            <a:extLst>
              <a:ext uri="{FF2B5EF4-FFF2-40B4-BE49-F238E27FC236}">
                <a16:creationId xmlns:a16="http://schemas.microsoft.com/office/drawing/2014/main" xmlns="" id="{8D5314B8-0793-7560-D410-80A6D3532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2" y="941902"/>
            <a:ext cx="462533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-1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將現有的未排序數列匯入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原始資料裡。</a:t>
            </a:r>
          </a:p>
        </p:txBody>
      </p:sp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9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20A4E-D2BF-2EBC-991C-A4EFFF44D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3" y="3181489"/>
            <a:ext cx="8598394" cy="2873122"/>
          </a:xfrm>
          <a:prstGeom prst="rect">
            <a:avLst/>
          </a:prstGeom>
        </p:spPr>
      </p:pic>
      <p:sp>
        <p:nvSpPr>
          <p:cNvPr id="4" name="報 告 大 綱">
            <a:extLst>
              <a:ext uri="{FF2B5EF4-FFF2-40B4-BE49-F238E27FC236}">
                <a16:creationId xmlns:a16="http://schemas.microsoft.com/office/drawing/2014/main" xmlns="" id="{E2AEEDA3-61ED-D26E-88E7-41E13DA56987}"/>
              </a:ext>
            </a:extLst>
          </p:cNvPr>
          <p:cNvSpPr txBox="1">
            <a:spLocks/>
          </p:cNvSpPr>
          <p:nvPr/>
        </p:nvSpPr>
        <p:spPr>
          <a:xfrm>
            <a:off x="0" y="-21349"/>
            <a:ext cx="6042454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將未排序數列匯入原始資料</a:t>
            </a:r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xmlns="" id="{2C2738AA-4779-A8E9-9984-DAB21257C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2" y="941902"/>
            <a:ext cx="462533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-1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將現有的未排序數列匯入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原始資料裡。</a:t>
            </a:r>
          </a:p>
        </p:txBody>
      </p:sp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19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69633"/>
            <a:ext cx="5670067" cy="11989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將未排序數列匯入原始資料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708" y="1276532"/>
            <a:ext cx="521959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設定清單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C5A4FD-58B1-6B46-BED7-627316C5C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2" y="2183978"/>
            <a:ext cx="622300" cy="482600"/>
          </a:xfrm>
          <a:prstGeom prst="rect">
            <a:avLst/>
          </a:prstGeom>
        </p:spPr>
      </p:pic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503808" y="1296194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文字方塊 3">
            <a:extLst>
              <a:ext uri="{FF2B5EF4-FFF2-40B4-BE49-F238E27FC236}">
                <a16:creationId xmlns:a16="http://schemas.microsoft.com/office/drawing/2014/main" xmlns="" id="{51A41B5B-7757-3248-9C51-C6529C6B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274" y="2100771"/>
            <a:ext cx="297745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清單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，命名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為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原始資料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6F5EAA8-875A-0043-A1FD-C98F353F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30" y="2818506"/>
            <a:ext cx="4705395" cy="350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33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AED580A-90F0-13C0-98BD-A9EBA6FBC1DE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85" y="1150111"/>
            <a:ext cx="7524425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匯入資料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204986" y="1180051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CAFC5D51-183D-2648-B39F-826E979DF97F}"/>
              </a:ext>
            </a:extLst>
          </p:cNvPr>
          <p:cNvSpPr txBox="1"/>
          <p:nvPr/>
        </p:nvSpPr>
        <p:spPr>
          <a:xfrm>
            <a:off x="4110226" y="6471248"/>
            <a:ext cx="1087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1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P</a:t>
            </a:r>
            <a:r>
              <a:rPr lang="zh-TW" altLang="en-US" sz="1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 </a:t>
            </a:r>
            <a:r>
              <a:rPr lang="en-US" altLang="zh-TW" sz="1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186</a:t>
            </a:r>
            <a:endParaRPr lang="en-US" altLang="zh-TW" sz="1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F50AD8-547E-EEB3-A885-EBFB0E18CE68}"/>
              </a:ext>
            </a:extLst>
          </p:cNvPr>
          <p:cNvSpPr txBox="1"/>
          <p:nvPr/>
        </p:nvSpPr>
        <p:spPr>
          <a:xfrm>
            <a:off x="853058" y="2044897"/>
            <a:ext cx="8117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141413"/>
                </a:solidFill>
                <a:effectLst/>
                <a:latin typeface="Helvetica" pitchFamily="2" charset="0"/>
              </a:rPr>
              <a:t>在原始資料清單上，按右鍵選擇</a:t>
            </a:r>
            <a:r>
              <a:rPr lang="zh-TW" altLang="en-US" sz="3200" dirty="0">
                <a:solidFill>
                  <a:srgbClr val="CD0A20"/>
                </a:solidFill>
                <a:effectLst/>
                <a:latin typeface="Helvetica" pitchFamily="2" charset="0"/>
              </a:rPr>
              <a:t>匯入</a:t>
            </a:r>
            <a:r>
              <a:rPr lang="zh-TW" altLang="en-US" sz="3200" dirty="0">
                <a:solidFill>
                  <a:srgbClr val="141413"/>
                </a:solidFill>
                <a:effectLst/>
                <a:latin typeface="Helvetica" pitchFamily="2" charset="0"/>
              </a:rPr>
              <a:t>。</a:t>
            </a:r>
            <a:endParaRPr lang="en-US" altLang="zh-TW" sz="3200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r>
              <a:rPr lang="zh-TW" altLang="en-US" sz="3200" dirty="0">
                <a:solidFill>
                  <a:srgbClr val="141413"/>
                </a:solidFill>
                <a:effectLst/>
                <a:latin typeface="Helvetica" pitchFamily="2" charset="0"/>
              </a:rPr>
              <a:t>從電腦中，匯入</a:t>
            </a:r>
            <a:r>
              <a:rPr lang="zh-TW" altLang="en-US" sz="3200" dirty="0">
                <a:solidFill>
                  <a:srgbClr val="CD0A20"/>
                </a:solidFill>
                <a:effectLst/>
                <a:latin typeface="Helvetica" pitchFamily="2" charset="0"/>
              </a:rPr>
              <a:t>未排序的原始資料</a:t>
            </a:r>
            <a:r>
              <a:rPr lang="zh-TW" altLang="en-US" sz="3200" dirty="0">
                <a:solidFill>
                  <a:srgbClr val="141413"/>
                </a:solidFill>
                <a:effectLst/>
                <a:latin typeface="Helvetica" pitchFamily="2" charset="0"/>
              </a:rPr>
              <a:t>。</a:t>
            </a:r>
            <a:endParaRPr lang="zh-TW" altLang="en-US" sz="3200" dirty="0">
              <a:solidFill>
                <a:srgbClr val="CD0A20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03152C-C2D3-23FA-21C0-019D338FD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38" y="3391062"/>
            <a:ext cx="7683516" cy="3465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EB3DC8-1418-7D25-3487-C66508A5D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58" y="2082938"/>
            <a:ext cx="698500" cy="53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7EF414-E29E-B9F5-13BD-D491B29C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8" y="2624935"/>
            <a:ext cx="685800" cy="520700"/>
          </a:xfrm>
          <a:prstGeom prst="rect">
            <a:avLst/>
          </a:prstGeom>
        </p:spPr>
      </p:pic>
      <p:sp>
        <p:nvSpPr>
          <p:cNvPr id="14" name="報 告 大 綱">
            <a:extLst>
              <a:ext uri="{FF2B5EF4-FFF2-40B4-BE49-F238E27FC236}">
                <a16:creationId xmlns:a16="http://schemas.microsoft.com/office/drawing/2014/main" xmlns="" id="{D8F314EA-1653-BB6F-AEC5-0E7E6164BE3E}"/>
              </a:ext>
            </a:extLst>
          </p:cNvPr>
          <p:cNvSpPr txBox="1">
            <a:spLocks/>
          </p:cNvSpPr>
          <p:nvPr/>
        </p:nvSpPr>
        <p:spPr>
          <a:xfrm>
            <a:off x="0" y="-21349"/>
            <a:ext cx="6042454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將未排序數列匯入原始資料</a:t>
            </a:r>
          </a:p>
        </p:txBody>
      </p:sp>
      <p:sp>
        <p:nvSpPr>
          <p:cNvPr id="11" name="矩形 10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71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94190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-2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524" y="1625325"/>
            <a:ext cx="7247180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如何從未排序數列中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找到最小的數字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9E41D7-98AA-1CCD-4310-877ACF3C9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3" y="2965266"/>
            <a:ext cx="8941324" cy="31256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93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FCBA528-A65B-3440-A7AA-AE2CD231EE4F}"/>
              </a:ext>
            </a:extLst>
          </p:cNvPr>
          <p:cNvSpPr/>
          <p:nvPr/>
        </p:nvSpPr>
        <p:spPr>
          <a:xfrm>
            <a:off x="7063409" y="5729994"/>
            <a:ext cx="2080591" cy="1121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◎ 電腦輔助學習趨勢…"/>
          <p:cNvSpPr txBox="1">
            <a:spLocks noGrp="1"/>
          </p:cNvSpPr>
          <p:nvPr>
            <p:ph type="body" sz="half" idx="4294967295"/>
          </p:nvPr>
        </p:nvSpPr>
        <p:spPr>
          <a:xfrm>
            <a:off x="239974" y="1141258"/>
            <a:ext cx="9010044" cy="41957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排序資料，可從中</a:t>
            </a:r>
            <a:r>
              <a:rPr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找出規則</a:t>
            </a:r>
            <a:r>
              <a:rPr lang="zh-TW" altLang="en-US" sz="3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，將其發展成一</a:t>
            </a:r>
            <a:endParaRPr lang="en-US" altLang="zh-TW" sz="30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套</a:t>
            </a:r>
            <a:r>
              <a:rPr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演算法</a:t>
            </a:r>
            <a:r>
              <a:rPr lang="zh-TW" altLang="en-US" sz="3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，而這套演算法適用於各種大小的資料量。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sz="30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468472" y="-19881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排序演算法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DCC6917-B835-2341-8504-B2233335A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2458" r="6427" b="13130"/>
          <a:stretch/>
        </p:blipFill>
        <p:spPr bwMode="auto">
          <a:xfrm>
            <a:off x="1152072" y="2411895"/>
            <a:ext cx="6481180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28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5093" y="78975"/>
            <a:ext cx="6516742" cy="8350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從未排序數列中找到最小的數字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849" y="1195513"/>
            <a:ext cx="651674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設定函式積木與變數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23949" y="1215175"/>
            <a:ext cx="1343452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A0EBCB2-BDD3-8F42-BF5B-F58E32B1F713}"/>
              </a:ext>
            </a:extLst>
          </p:cNvPr>
          <p:cNvSpPr txBox="1"/>
          <p:nvPr/>
        </p:nvSpPr>
        <p:spPr>
          <a:xfrm>
            <a:off x="667264" y="2460659"/>
            <a:ext cx="2014151" cy="2113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新增</a:t>
            </a:r>
            <a:r>
              <a:rPr lang="zh-TW" altLang="en-US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函式積木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，命名為</a:t>
            </a:r>
            <a:r>
              <a:rPr lang="zh-TW" altLang="en-US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找出最小值位置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A14354-5B0D-8C29-2B3F-FF2F1880F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093" y="1916801"/>
            <a:ext cx="6058706" cy="3952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1F5453-6C97-1E4C-E181-5D8363556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6" y="2517571"/>
            <a:ext cx="613420" cy="50388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20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D8E450D-5CC1-7B2F-B6F4-CC9674BACEDC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5093" y="78975"/>
            <a:ext cx="6516742" cy="8350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從未排序數列中找到最小的數字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849" y="1195513"/>
            <a:ext cx="651674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設定函式積木與變數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23949" y="1215175"/>
            <a:ext cx="1343452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A0EBCB2-BDD3-8F42-BF5B-F58E32B1F713}"/>
              </a:ext>
            </a:extLst>
          </p:cNvPr>
          <p:cNvSpPr txBox="1"/>
          <p:nvPr/>
        </p:nvSpPr>
        <p:spPr>
          <a:xfrm>
            <a:off x="667264" y="2460659"/>
            <a:ext cx="2014151" cy="2113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新增</a:t>
            </a:r>
            <a:r>
              <a:rPr lang="zh-TW" altLang="en-US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變數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，分別命名為</a:t>
            </a:r>
            <a:r>
              <a:rPr lang="zh-TW" altLang="en-US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最小值位置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資料位置</a:t>
            </a:r>
            <a:endParaRPr lang="en-US" altLang="zh-TW" sz="28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97CAB67A-AE83-EC46-8FAD-C5E88E3CA9F8}"/>
              </a:ext>
            </a:extLst>
          </p:cNvPr>
          <p:cNvSpPr txBox="1"/>
          <p:nvPr/>
        </p:nvSpPr>
        <p:spPr>
          <a:xfrm>
            <a:off x="4110226" y="6471248"/>
            <a:ext cx="1087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1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P</a:t>
            </a:r>
            <a:r>
              <a:rPr lang="zh-TW" altLang="en-US" sz="1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 </a:t>
            </a:r>
            <a:r>
              <a:rPr lang="en-US" altLang="zh-TW" sz="1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186</a:t>
            </a:r>
            <a:endParaRPr lang="en-US" altLang="zh-TW" sz="1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BF3036-6FFC-502F-FD62-F4667752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803" y="1775969"/>
            <a:ext cx="5521387" cy="5074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29F0EA-8548-A9E4-7664-F78932B46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3" y="2496588"/>
            <a:ext cx="579695" cy="47161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02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5093" y="78975"/>
            <a:ext cx="6516742" cy="8350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從未排序數列中找到最小的數字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849" y="1195513"/>
            <a:ext cx="651674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回答下面的問題及完成下方的積木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23949" y="1215175"/>
            <a:ext cx="1343452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A0EBCB2-BDD3-8F42-BF5B-F58E32B1F713}"/>
              </a:ext>
            </a:extLst>
          </p:cNvPr>
          <p:cNvSpPr txBox="1"/>
          <p:nvPr/>
        </p:nvSpPr>
        <p:spPr>
          <a:xfrm>
            <a:off x="323949" y="2077104"/>
            <a:ext cx="4248051" cy="315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-317500" hangingPunct="1">
              <a:lnSpc>
                <a:spcPct val="12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為什麼要設定找出</a:t>
            </a:r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最小值位置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的函式積木</a:t>
            </a: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</a:p>
          <a:p>
            <a:pPr marL="317500" indent="-317500" hangingPunct="1">
              <a:lnSpc>
                <a:spcPct val="12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資料位置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最小值位置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的變數一開始要設為多少</a:t>
            </a: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 </a:t>
            </a:r>
          </a:p>
          <a:p>
            <a:pPr marL="317500" indent="-317500" hangingPunct="1">
              <a:lnSpc>
                <a:spcPct val="12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迴圈要執行幾次</a:t>
            </a: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 </a:t>
            </a:r>
          </a:p>
          <a:p>
            <a:pPr marL="317500" indent="-317500" hangingPunct="1">
              <a:lnSpc>
                <a:spcPct val="12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判斷的條件要怎麼設定</a:t>
            </a: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 </a:t>
            </a:r>
          </a:p>
          <a:p>
            <a:pPr marL="317500" indent="-317500" hangingPunct="1">
              <a:lnSpc>
                <a:spcPct val="12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資料位置</a:t>
            </a:r>
            <a:r>
              <a:rPr lang="zh-TW" altLang="en-US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的變數要改變多少</a:t>
            </a:r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altLang="zh-TW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3DB645-11D0-AFF4-BC46-D5783842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345" y="1781144"/>
            <a:ext cx="4077706" cy="46806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40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69633"/>
            <a:ext cx="6016487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從未排序數列中找到最小的數字</a:t>
            </a:r>
            <a:endParaRPr lang="zh-TW" altLang="en-US" sz="3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849" y="977802"/>
            <a:ext cx="651674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141413"/>
                </a:solidFill>
                <a:latin typeface="Helvetica" pitchFamily="2" charset="0"/>
                <a:ea typeface="Microsoft JhengHei" panose="020B0604030504040204" pitchFamily="34" charset="-120"/>
                <a:cs typeface="Arial Unicode MS"/>
              </a:rPr>
              <a:t>參考答案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23949" y="997464"/>
            <a:ext cx="1343452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A0EBCB2-BDD3-8F42-BF5B-F58E32B1F713}"/>
              </a:ext>
            </a:extLst>
          </p:cNvPr>
          <p:cNvSpPr txBox="1"/>
          <p:nvPr/>
        </p:nvSpPr>
        <p:spPr>
          <a:xfrm>
            <a:off x="765314" y="1685767"/>
            <a:ext cx="7856172" cy="5659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選擇排序法每回合從未排序的原始資料中找到 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最小的元素以完成排序，因此將這個一直重複 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的動作，設為找出最小值位置的函式積木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「原始資料」清單的第一筆資料是從編號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始，所以皆設定為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，因此變數設定：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「原始資料」清單內尚未選出的資料有多少，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就需要執行多少次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原始資料清單的長度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dirty="0">
              <a:solidFill>
                <a:srgbClr val="C00000"/>
              </a:solidFill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DF3539A-E2F9-314C-A274-1D5EC18A0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816" r="95590">
                        <a14:foregroundMark x1="1816" y1="48125" x2="30220" y2="35000"/>
                        <a14:foregroundMark x1="30220" y1="35000" x2="38975" y2="37500"/>
                        <a14:foregroundMark x1="53956" y1="56875" x2="73022" y2="58750"/>
                        <a14:foregroundMark x1="73022" y1="58750" x2="88521" y2="52500"/>
                        <a14:foregroundMark x1="88521" y1="52500" x2="91764" y2="52500"/>
                        <a14:foregroundMark x1="95590" y1="37500" x2="92218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01" y="4392317"/>
            <a:ext cx="6516742" cy="6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69633"/>
            <a:ext cx="6016487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從未排序數列中找到最小的數字</a:t>
            </a:r>
            <a:endParaRPr lang="zh-TW" altLang="en-US" sz="3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151" y="955500"/>
            <a:ext cx="651674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141413"/>
                </a:solidFill>
                <a:latin typeface="Helvetica" pitchFamily="2" charset="0"/>
                <a:ea typeface="Microsoft JhengHei" panose="020B0604030504040204" pitchFamily="34" charset="-120"/>
                <a:cs typeface="Arial Unicode MS"/>
              </a:rPr>
              <a:t>參考答案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23949" y="997464"/>
            <a:ext cx="1343452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A0EBCB2-BDD3-8F42-BF5B-F58E32B1F713}"/>
              </a:ext>
            </a:extLst>
          </p:cNvPr>
          <p:cNvSpPr txBox="1"/>
          <p:nvPr/>
        </p:nvSpPr>
        <p:spPr>
          <a:xfrm>
            <a:off x="765314" y="1685767"/>
            <a:ext cx="7856172" cy="4108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判斷條件設定：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因為要逐項比較，因此每次改變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所以變數設定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dirty="0">
              <a:solidFill>
                <a:srgbClr val="C00000"/>
              </a:solidFill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8F535B64-2198-5646-BE38-7A2395AE0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649" r="90533">
                        <a14:foregroundMark x1="3649" y1="42500" x2="16174" y2="60833"/>
                        <a14:foregroundMark x1="81361" y1="54167" x2="90533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21" y="2235627"/>
            <a:ext cx="6438900" cy="762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F584EB7-77F8-444F-9AA7-B9A25E61F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29" b="89286" l="3533" r="94293">
                        <a14:foregroundMark x1="3804" y1="33036" x2="14402" y2="60714"/>
                        <a14:foregroundMark x1="78804" y1="38393" x2="9429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13" y="4145869"/>
            <a:ext cx="2846303" cy="8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1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94190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-3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524" y="1625325"/>
            <a:ext cx="7682014" cy="143592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如何將此數字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加到已排序數列的最後一項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7DDECBF-62F4-3CDA-0D18-0167737C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8" y="2656425"/>
            <a:ext cx="6364796" cy="217893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C5C0B9C2-A47D-BBA4-680A-D8DAF745C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28" y="4777738"/>
            <a:ext cx="6262813" cy="199082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080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986C102-0332-DF0B-476F-4C5448A77BD7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967048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-3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620103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如何將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此數字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加到已排序數列的最後一項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400" dirty="0">
                <a:solidFill>
                  <a:srgbClr val="141413"/>
                </a:solidFill>
                <a:effectLst/>
                <a:latin typeface="Helvetica" pitchFamily="2" charset="0"/>
              </a:rPr>
              <a:t>想一想，這句話包含了什麼重要的訊息</a:t>
            </a:r>
            <a:r>
              <a:rPr lang="en-US" altLang="zh-TW" sz="2400" dirty="0">
                <a:solidFill>
                  <a:srgbClr val="141413"/>
                </a:solidFill>
                <a:effectLst/>
                <a:latin typeface="Helvetica" pitchFamily="2" charset="0"/>
              </a:rPr>
              <a:t>?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86CD9B-4466-77C6-A8BA-3A7EC5F0B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73" y="2689677"/>
            <a:ext cx="7759895" cy="416832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75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將此數加到已排序數列最後一項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5BB9C12-A677-D74E-B6B8-8525D51CC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37" y="2418265"/>
            <a:ext cx="5184000" cy="355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3">
            <a:extLst>
              <a:ext uri="{FF2B5EF4-FFF2-40B4-BE49-F238E27FC236}">
                <a16:creationId xmlns:a16="http://schemas.microsoft.com/office/drawing/2014/main" xmlns="" id="{D2DE05FE-1184-774F-9C32-44B83E5A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708" y="1276532"/>
            <a:ext cx="6562170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設定清單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16F8CE3C-802E-3F42-A447-C56ED722EADE}"/>
              </a:ext>
            </a:extLst>
          </p:cNvPr>
          <p:cNvSpPr/>
          <p:nvPr/>
        </p:nvSpPr>
        <p:spPr>
          <a:xfrm>
            <a:off x="503808" y="1296194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文字方塊 3">
            <a:extLst>
              <a:ext uri="{FF2B5EF4-FFF2-40B4-BE49-F238E27FC236}">
                <a16:creationId xmlns:a16="http://schemas.microsoft.com/office/drawing/2014/main" xmlns="" id="{E41BB493-5798-3049-B519-4FEAFA8A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475" y="2100771"/>
            <a:ext cx="246241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清單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，命名為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已排序資料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zh-TW" altLang="en-US" sz="28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2B653F-102A-1964-8BB0-997A3DA5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08" y="2184323"/>
            <a:ext cx="570589" cy="46788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52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將此數加到已排序數列最後一項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xmlns="" id="{D2DE05FE-1184-774F-9C32-44B83E5A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708" y="1124134"/>
            <a:ext cx="6562170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回答下面的問題及完成下方的積木。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16F8CE3C-802E-3F42-A447-C56ED722EADE}"/>
              </a:ext>
            </a:extLst>
          </p:cNvPr>
          <p:cNvSpPr/>
          <p:nvPr/>
        </p:nvSpPr>
        <p:spPr>
          <a:xfrm>
            <a:off x="503808" y="114379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文字方塊 3">
            <a:extLst>
              <a:ext uri="{FF2B5EF4-FFF2-40B4-BE49-F238E27FC236}">
                <a16:creationId xmlns:a16="http://schemas.microsoft.com/office/drawing/2014/main" xmlns="" id="{E41BB493-5798-3049-B519-4FEAFA8A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16" y="1948373"/>
            <a:ext cx="7883611" cy="128909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17500" indent="-317500"/>
            <a:r>
              <a:rPr lang="en-US" altLang="zh-TW" dirty="0">
                <a:solidFill>
                  <a:srgbClr val="141413"/>
                </a:solidFill>
                <a:effectLst/>
                <a:latin typeface="Times" pitchFamily="2" charset="0"/>
              </a:rPr>
              <a:t>1. 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虛線框的積木是什麼</a:t>
            </a:r>
            <a:r>
              <a:rPr lang="en-US" altLang="zh-TW" dirty="0">
                <a:solidFill>
                  <a:srgbClr val="141413"/>
                </a:solidFill>
                <a:effectLst/>
                <a:latin typeface="Helvetica" pitchFamily="2" charset="0"/>
              </a:rPr>
              <a:t>? </a:t>
            </a:r>
          </a:p>
          <a:p>
            <a:pPr marL="317500" indent="-317500"/>
            <a:r>
              <a:rPr lang="en-US" altLang="zh-TW" dirty="0">
                <a:solidFill>
                  <a:srgbClr val="141413"/>
                </a:solidFill>
                <a:effectLst/>
                <a:latin typeface="Times" pitchFamily="2" charset="0"/>
              </a:rPr>
              <a:t>2. 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要將原始資料清單的第幾項添加到已排序資料清單</a:t>
            </a:r>
            <a:r>
              <a:rPr lang="en-US" altLang="zh-TW" dirty="0">
                <a:solidFill>
                  <a:srgbClr val="141413"/>
                </a:solidFill>
                <a:effectLst/>
                <a:latin typeface="Helvetica" pitchFamily="2" charset="0"/>
              </a:rPr>
              <a:t>? </a:t>
            </a:r>
          </a:p>
          <a:p>
            <a:pPr marL="317500" indent="-317500"/>
            <a:r>
              <a:rPr lang="en-US" altLang="zh-TW" dirty="0">
                <a:solidFill>
                  <a:srgbClr val="141413"/>
                </a:solidFill>
                <a:effectLst/>
                <a:latin typeface="Times" pitchFamily="2" charset="0"/>
              </a:rPr>
              <a:t>3. </a:t>
            </a:r>
            <a:r>
              <a:rPr lang="zh-TW" altLang="en-US" dirty="0">
                <a:solidFill>
                  <a:srgbClr val="141413"/>
                </a:solidFill>
                <a:effectLst/>
                <a:latin typeface="Helvetica" pitchFamily="2" charset="0"/>
              </a:rPr>
              <a:t>要刪除原始資料清單的第幾項</a:t>
            </a:r>
            <a:r>
              <a:rPr lang="en-US" altLang="zh-TW" dirty="0">
                <a:solidFill>
                  <a:srgbClr val="141413"/>
                </a:solidFill>
                <a:effectLst/>
                <a:latin typeface="Helvetica" pitchFamily="2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35AF49-F0B1-9C94-5A45-5615AFF4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06" y="3237469"/>
            <a:ext cx="7116418" cy="277540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76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69633"/>
            <a:ext cx="6016487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將此數加到已排序數列最後一項</a:t>
            </a:r>
            <a:endParaRPr lang="zh-TW" altLang="en-US" sz="3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xmlns="" id="{0986A0BE-5BC7-9F40-910C-C5CDBC1E3838}"/>
              </a:ext>
            </a:extLst>
          </p:cNvPr>
          <p:cNvGrpSpPr/>
          <p:nvPr/>
        </p:nvGrpSpPr>
        <p:grpSpPr>
          <a:xfrm>
            <a:off x="360014" y="1356359"/>
            <a:ext cx="8439210" cy="4819841"/>
            <a:chOff x="611559" y="3933055"/>
            <a:chExt cx="8078590" cy="2246804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xmlns="" id="{C36E6D01-8F20-F642-840D-8BFC5A3A472F}"/>
                </a:ext>
              </a:extLst>
            </p:cNvPr>
            <p:cNvGrpSpPr/>
            <p:nvPr/>
          </p:nvGrpSpPr>
          <p:grpSpPr>
            <a:xfrm>
              <a:off x="611559" y="3933055"/>
              <a:ext cx="8064001" cy="1980001"/>
              <a:chOff x="3131839" y="2879999"/>
              <a:chExt cx="8064001" cy="1980001"/>
            </a:xfrm>
          </p:grpSpPr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62C3B5B2-A0F0-974D-BFE0-4FB7360529B4}"/>
                  </a:ext>
                </a:extLst>
              </p:cNvPr>
              <p:cNvSpPr/>
              <p:nvPr/>
            </p:nvSpPr>
            <p:spPr>
              <a:xfrm>
                <a:off x="3131840" y="3096000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3" name="圓角矩形 12">
                <a:extLst>
                  <a:ext uri="{FF2B5EF4-FFF2-40B4-BE49-F238E27FC236}">
                    <a16:creationId xmlns:a16="http://schemas.microsoft.com/office/drawing/2014/main" xmlns="" id="{6EB50AD8-4F28-C347-873D-C6A1FB2D196A}"/>
                  </a:ext>
                </a:extLst>
              </p:cNvPr>
              <p:cNvSpPr/>
              <p:nvPr/>
            </p:nvSpPr>
            <p:spPr>
              <a:xfrm>
                <a:off x="3131839" y="2879999"/>
                <a:ext cx="1734269" cy="494563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小提示</a:t>
                </a:r>
              </a:p>
            </p:txBody>
          </p:sp>
        </p:grp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xmlns="" id="{56CB9F2E-1E73-3440-878B-98F582E9A7D8}"/>
                </a:ext>
              </a:extLst>
            </p:cNvPr>
            <p:cNvSpPr txBox="1"/>
            <p:nvPr/>
          </p:nvSpPr>
          <p:spPr>
            <a:xfrm>
              <a:off x="842149" y="5099859"/>
              <a:ext cx="7848000" cy="108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這兩行的先後順序不能顛倒，將「原始資料」清單的資料添加到「已排序資料」清單後，才能進行刪除「原始 資料」清單的動作。 </a:t>
              </a:r>
            </a:p>
            <a:p>
              <a:pPr>
                <a:lnSpc>
                  <a:spcPct val="120000"/>
                </a:lnSpc>
              </a:pPr>
              <a:r>
                <a:rPr lang="zh-TW" altLang="en-US" sz="24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</a:p>
            <a:p>
              <a:pPr>
                <a:lnSpc>
                  <a:spcPct val="120000"/>
                </a:lnSpc>
              </a:pPr>
              <a:endPara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BF0C139-4408-D349-9035-9F2AC1B61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4" b="92442" l="2681" r="95576">
                        <a14:foregroundMark x1="2949" y1="22093" x2="13941" y2="69186"/>
                        <a14:foregroundMark x1="5764" y1="93023" x2="8311" y2="87791"/>
                        <a14:foregroundMark x1="88338" y1="22093" x2="95576" y2="29651"/>
                        <a14:foregroundMark x1="95576" y1="29651" x2="89008" y2="43605"/>
                        <a14:foregroundMark x1="89008" y1="43605" x2="87668" y2="4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62" y="2287466"/>
            <a:ext cx="6817741" cy="157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◎ 電腦輔助學習趨勢…"/>
          <p:cNvSpPr txBox="1">
            <a:spLocks noGrp="1"/>
          </p:cNvSpPr>
          <p:nvPr>
            <p:ph type="body" sz="half" idx="4294967295"/>
          </p:nvPr>
        </p:nvSpPr>
        <p:spPr>
          <a:xfrm>
            <a:off x="334413" y="1279839"/>
            <a:ext cx="8809587" cy="42983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概念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334962" indent="-514350">
              <a:lnSpc>
                <a:spcPct val="140000"/>
              </a:lnSpc>
              <a:spcBef>
                <a:spcPts val="800"/>
              </a:spcBef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反覆從未排序的原始資料中取出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ct val="14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最小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的元素。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4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將其加到已排序數列的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最後一項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4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直到所有原始資料中的元素都取出後，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4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已排序的資料就是我們要的結果。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984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69633"/>
            <a:ext cx="6016487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將此數加到已排序數列最後一項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982" y="944520"/>
            <a:ext cx="601648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參考答案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473328" y="1018562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9C99076-7DED-4F45-9BD5-DB7B28424293}"/>
              </a:ext>
            </a:extLst>
          </p:cNvPr>
          <p:cNvSpPr txBox="1"/>
          <p:nvPr/>
        </p:nvSpPr>
        <p:spPr>
          <a:xfrm>
            <a:off x="880606" y="1747427"/>
            <a:ext cx="7714754" cy="4766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虛線框的積木是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要將「原始資料」清單裡面最小值的那 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一項內容，添加到「已排序資料」清單 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添加至「已排序資料」清單之後，表示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這個最小的數值已經排序完成，故將「原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始資料」清單最小值位置的資料刪除： </a:t>
            </a: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D789567-C818-CB45-8523-7B151B09F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89683" l="2360" r="93510">
                        <a14:foregroundMark x1="2507" y1="57937" x2="16077" y2="62698"/>
                        <a14:foregroundMark x1="93510" y1="44444" x2="83333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59" y="1678498"/>
            <a:ext cx="3600450" cy="66911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9A2D15C-4FD3-944F-AF90-50B5C0EFD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04" b="89041" l="2627" r="95833">
                        <a14:foregroundMark x1="2717" y1="38356" x2="15670" y2="38356"/>
                        <a14:foregroundMark x1="95833" y1="58219" x2="80163" y2="42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472" y="3526883"/>
            <a:ext cx="5391147" cy="71295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417A30C5-1548-6345-B1E5-247DF3E04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649" r="94459">
                        <a14:foregroundMark x1="3649" y1="36667" x2="16351" y2="70667"/>
                        <a14:foregroundMark x1="94459" y1="30667" x2="86351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44" y="5802660"/>
            <a:ext cx="4133543" cy="8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EBB44-A419-F245-BE41-A384DC33775D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967048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-4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1620104"/>
            <a:ext cx="7959298" cy="11972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重複執行上述的動作，直到未排序數列全部處理完成。</a:t>
            </a: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30A4E84-5E9D-864C-8D93-6B0FADABEB05}"/>
              </a:ext>
            </a:extLst>
          </p:cNvPr>
          <p:cNvSpPr txBox="1"/>
          <p:nvPr/>
        </p:nvSpPr>
        <p:spPr>
          <a:xfrm>
            <a:off x="359567" y="2837927"/>
            <a:ext cx="4847861" cy="559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(1)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重複執行上述的動作：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084C20-218B-FD67-8927-01F821AEA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4" y="3519118"/>
            <a:ext cx="7791923" cy="27522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27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02368" y="-16625"/>
            <a:ext cx="4346713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967048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-4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30A4E84-5E9D-864C-8D93-6B0FADABEB05}"/>
              </a:ext>
            </a:extLst>
          </p:cNvPr>
          <p:cNvSpPr txBox="1"/>
          <p:nvPr/>
        </p:nvSpPr>
        <p:spPr>
          <a:xfrm>
            <a:off x="359567" y="2837927"/>
            <a:ext cx="6955633" cy="56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(2)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直到未排序數列全部處理完成：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DFFA2A-E0A7-36BF-AEC3-1578E03A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83" y="3553128"/>
            <a:ext cx="7758862" cy="2337823"/>
          </a:xfrm>
          <a:prstGeom prst="rect">
            <a:avLst/>
          </a:prstGeom>
        </p:spPr>
      </p:pic>
      <p:sp>
        <p:nvSpPr>
          <p:cNvPr id="3" name="文字方塊 3">
            <a:extLst>
              <a:ext uri="{FF2B5EF4-FFF2-40B4-BE49-F238E27FC236}">
                <a16:creationId xmlns:a16="http://schemas.microsoft.com/office/drawing/2014/main" xmlns="" id="{E0034F7C-1669-98D9-0271-344E934A5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9" y="1620104"/>
            <a:ext cx="7959298" cy="11972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重複執行上述的動作，直到未排序數列全部處理完成。</a:t>
            </a: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39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55EF5C4-DCF6-8F45-90F3-94385038D0F2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重複執行直到未排序數列全部完成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24744"/>
            <a:ext cx="601648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回答下列問題、完成下方積木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44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2422B4-69BE-69E7-ADE4-A21EB8EF4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3" y="1821579"/>
            <a:ext cx="4744767" cy="5005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A3DE5B-197B-923C-AEEC-E6CCE399A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00" y="2326176"/>
            <a:ext cx="3700731" cy="342761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64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55EF5C4-DCF6-8F45-90F3-94385038D0F2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重複執行直到未排序數列全部完成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24744"/>
            <a:ext cx="601648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回答下列問題、完成下方積木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44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2422B4-69BE-69E7-ADE4-A21EB8EF4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077" y="1693335"/>
            <a:ext cx="4770023" cy="5032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CB263E-C88D-FB86-092F-8E21AEE38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00" y="2523639"/>
            <a:ext cx="3653717" cy="263343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89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重複執行直到未排序數列全部完成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24744"/>
            <a:ext cx="6920710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141413"/>
                </a:solidFill>
                <a:latin typeface="Helvetica" pitchFamily="2" charset="0"/>
                <a:ea typeface="Microsoft JhengHei" panose="020B0604030504040204" pitchFamily="34" charset="-120"/>
                <a:cs typeface="Arial Unicode MS"/>
              </a:rPr>
              <a:t>參考答案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44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9C99076-7DED-4F45-9BD5-DB7B28424293}"/>
              </a:ext>
            </a:extLst>
          </p:cNvPr>
          <p:cNvSpPr txBox="1"/>
          <p:nvPr/>
        </p:nvSpPr>
        <p:spPr>
          <a:xfrm>
            <a:off x="529354" y="1761620"/>
            <a:ext cx="8401285" cy="5216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若換成            ，按綠旗後，全部程式會同時執行，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而造成「原始資料」清單尚未建立完成就開始進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行排序，導致「已排序資料」清單無法呈現由小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至大排序的「原始資料」清單。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虛線框的積木是                                     ，在進行新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一輪的排序前，先把前一次的資料清空。 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取決於有多少資料要進行排序，此範例為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個，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因此迴圈執行：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8BAA7DD-CC5C-9B42-917B-6CA0ED806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77" b="89785" l="6944" r="90000">
                        <a14:foregroundMark x1="6944" y1="45161" x2="9167" y2="59140"/>
                        <a14:foregroundMark x1="29722" y1="9140" x2="36667" y2="9677"/>
                        <a14:foregroundMark x1="20278" y1="89247" x2="26667" y2="89785"/>
                        <a14:foregroundMark x1="88611" y1="35484" x2="90000" y2="55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71" y="1761620"/>
            <a:ext cx="1143000" cy="5905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282ADC8-FCF2-7B4E-B1B6-6896D3740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95" b="89080" l="3342" r="93445">
                        <a14:foregroundMark x1="3470" y1="26437" x2="15039" y2="56322"/>
                        <a14:foregroundMark x1="93445" y1="35632" x2="88817" y2="35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08" y="3773541"/>
            <a:ext cx="3395589" cy="75942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3B74E4FF-D8F9-474A-8DDB-E2E670028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1" b="89286" l="8130" r="92886">
                        <a14:foregroundMark x1="8943" y1="15934" x2="35163" y2="24176"/>
                        <a14:foregroundMark x1="35163" y1="24176" x2="59146" y2="21429"/>
                        <a14:foregroundMark x1="59146" y1="21429" x2="82520" y2="21978"/>
                        <a14:foregroundMark x1="82520" y1="21978" x2="91667" y2="34615"/>
                        <a14:foregroundMark x1="8333" y1="21978" x2="12398" y2="75000"/>
                        <a14:foregroundMark x1="91667" y1="71703" x2="92886" y2="79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07" y="5372529"/>
            <a:ext cx="1931150" cy="14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重複執行直到未排序數列全部完成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24744"/>
            <a:ext cx="6920710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141413"/>
                </a:solidFill>
                <a:latin typeface="Helvetica" pitchFamily="2" charset="0"/>
                <a:ea typeface="Microsoft JhengHei" panose="020B0604030504040204" pitchFamily="34" charset="-120"/>
                <a:cs typeface="Arial Unicode MS"/>
              </a:rPr>
              <a:t>參考答案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44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9C99076-7DED-4F45-9BD5-DB7B28424293}"/>
              </a:ext>
            </a:extLst>
          </p:cNvPr>
          <p:cNvSpPr txBox="1"/>
          <p:nvPr/>
        </p:nvSpPr>
        <p:spPr>
          <a:xfrm>
            <a:off x="529354" y="1761620"/>
            <a:ext cx="8401285" cy="418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每次要將最小值位置找出來後，才將此數值加入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「已排序資料」清單，所以要在迴圈一開始的位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置加入 。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可以清楚看見程式執行步驟。 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使用字串組合，顯示「已排序資料」清單內容。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使用外觀、運算、變數類別，組合成：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974866C5-4475-7248-9F7D-86913F733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89474" l="2067" r="96979">
                        <a14:foregroundMark x1="2146" y1="38816" x2="18124" y2="47368"/>
                        <a14:foregroundMark x1="96979" y1="36842" x2="84817" y2="38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8" y="4954321"/>
            <a:ext cx="6435893" cy="7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626806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參考解答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2958482-2E2E-8448-9B0A-B90E72828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2" y="1535397"/>
            <a:ext cx="3108748" cy="17372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19FCC976-10E3-8A49-BABA-CB9AF21CD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6" y="3394387"/>
            <a:ext cx="6640363" cy="346361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1069FBA0-611C-E44B-86E4-17414BE26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92" y="1096464"/>
            <a:ext cx="5610514" cy="36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976794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選擇排序法進階版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隨機取數不重複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將本範例選擇排序法的原始資料清單，改為不重複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的從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1∼10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中隨機抽出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個數字，後面流程則不變。</a:t>
            </a: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完成條件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程式執行後，原始資料呈現隨機添加且不重複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的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點選小貓後，每回合分別取出原始資料的最小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值，並說出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「目前從原始資料中找到的最小值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是⋯」，然後陸續放入已排序資料裡。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全部執行完畢後，小貓說出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「這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個數字由小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排到大的順序是⋯」。 </a:t>
            </a: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1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5C21097-9B4E-9944-948D-418EFC1D3B6A}"/>
              </a:ext>
            </a:extLst>
          </p:cNvPr>
          <p:cNvSpPr/>
          <p:nvPr/>
        </p:nvSpPr>
        <p:spPr>
          <a:xfrm>
            <a:off x="6908801" y="4233334"/>
            <a:ext cx="2235200" cy="262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F4E8F5D-3CAB-EB08-4A31-013F9E79D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15" y="1794933"/>
            <a:ext cx="4854784" cy="4024906"/>
          </a:xfrm>
          <a:prstGeom prst="rect">
            <a:avLst/>
          </a:prstGeom>
        </p:spPr>
      </p:pic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舞臺與角色安排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背    景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backdrop 1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貓角色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Sprite 1 </a:t>
            </a:r>
          </a:p>
          <a:p>
            <a:pPr marL="0" indent="0">
              <a:lnSpc>
                <a:spcPts val="2700"/>
              </a:lnSpc>
              <a:buNone/>
            </a:pP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5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7556B39F-10A4-4040-AD29-2E5EE0205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429000"/>
            <a:ext cx="8604000" cy="265219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8F4E9E7-E318-0C4B-86C7-771444893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r="18402"/>
          <a:stretch/>
        </p:blipFill>
        <p:spPr bwMode="auto">
          <a:xfrm>
            <a:off x="609703" y="1474630"/>
            <a:ext cx="6787316" cy="1605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3">
            <a:extLst>
              <a:ext uri="{FF2B5EF4-FFF2-40B4-BE49-F238E27FC236}">
                <a16:creationId xmlns:a16="http://schemas.microsoft.com/office/drawing/2014/main" xmlns="" id="{C82B959F-170F-5A42-9786-7A27CEBA6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065" y="3974714"/>
            <a:ext cx="2482935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最小值 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，將它加到</a:t>
            </a:r>
            <a:r>
              <a:rPr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已排序數列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。因目前</a:t>
            </a:r>
            <a:r>
              <a:rPr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已排序數列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是空的，此元素加入後便成為數列</a:t>
            </a:r>
            <a:r>
              <a:rPr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第一項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10" name="矩形 9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062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5C21097-9B4E-9944-948D-418EFC1D3B6A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舞臺與角色安排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EEA5DFC-F04A-DD80-E4F9-CE7366C5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2" y="1780114"/>
            <a:ext cx="8601567" cy="40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5BC7820-371F-444A-A9C4-388328747E57}"/>
              </a:ext>
            </a:extLst>
          </p:cNvPr>
          <p:cNvSpPr/>
          <p:nvPr/>
        </p:nvSpPr>
        <p:spPr>
          <a:xfrm>
            <a:off x="7095067" y="5757864"/>
            <a:ext cx="2048933" cy="1120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ED50A1D-6E1B-4748-8738-534BEB2D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27" y="1381218"/>
            <a:ext cx="6709935" cy="532375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34D9632-EF1A-474D-8B33-5A9FFC2EDD18}"/>
              </a:ext>
            </a:extLst>
          </p:cNvPr>
          <p:cNvSpPr/>
          <p:nvPr/>
        </p:nvSpPr>
        <p:spPr>
          <a:xfrm>
            <a:off x="1364238" y="974716"/>
            <a:ext cx="2048933" cy="1120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2908503" cy="785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參考解答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7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5BC7820-371F-444A-A9C4-388328747E57}"/>
              </a:ext>
            </a:extLst>
          </p:cNvPr>
          <p:cNvSpPr/>
          <p:nvPr/>
        </p:nvSpPr>
        <p:spPr>
          <a:xfrm>
            <a:off x="7095067" y="5757864"/>
            <a:ext cx="2048933" cy="1120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34D9632-EF1A-474D-8B33-5A9FFC2EDD18}"/>
              </a:ext>
            </a:extLst>
          </p:cNvPr>
          <p:cNvSpPr/>
          <p:nvPr/>
        </p:nvSpPr>
        <p:spPr>
          <a:xfrm>
            <a:off x="1364238" y="974716"/>
            <a:ext cx="2048933" cy="1120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204411"/>
            <a:ext cx="2908503" cy="785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參考解答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D8C4CD5-9451-4F4C-80A1-A596DDB89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14" y="2448356"/>
            <a:ext cx="7513205" cy="440964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B1524BAE-2E5A-424D-A55F-C7E0FC67E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62" y="1000444"/>
            <a:ext cx="14097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選擇排序法延伸版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由大排到小：</a:t>
            </a: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請運用本範例的選擇排序法，在指定數值的原始資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料中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(55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03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28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40)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 使用選擇排序法由大排到小放入已排序資料裡 。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完成條件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程式執行後，原始資料依序呈現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55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03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28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這五個數字。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點選小貓後，每回合分別取出原始資料的最大值，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並說出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「目前從原始資料中找到的 最大值是⋯」，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然後陸續放入已排序資料裡。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最後全部執行完畢後，小貓說出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「這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個數字由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大排到小的順序是⋯」。 </a:t>
            </a: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8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5C21097-9B4E-9944-948D-418EFC1D3B6A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3BD25C4-1849-7FFB-5F15-DA1891B0C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56" y="2244978"/>
            <a:ext cx="5229494" cy="4342571"/>
          </a:xfrm>
          <a:prstGeom prst="rect">
            <a:avLst/>
          </a:prstGeom>
        </p:spPr>
      </p:pic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舞臺與角色安排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</a:p>
          <a:p>
            <a:pPr marL="0" indent="0">
              <a:lnSpc>
                <a:spcPts val="2700"/>
              </a:lnSpc>
              <a:buNone/>
            </a:pP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背    景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backdrop 1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貓角色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Sprite 1 </a:t>
            </a:r>
          </a:p>
          <a:p>
            <a:pPr marL="0" indent="0">
              <a:lnSpc>
                <a:spcPts val="2700"/>
              </a:lnSpc>
              <a:buNone/>
            </a:pP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3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5C21097-9B4E-9944-948D-418EFC1D3B6A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舞臺與角色安排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B98F2EB1-B835-6644-ECB4-A390DA115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2" y="1577785"/>
            <a:ext cx="8629661" cy="41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0BF3C4D-C3AA-9040-9DEE-B036567BA5D3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參考解答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A8220F3-6716-0EFB-E8C0-720082B5D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9" y="1369404"/>
            <a:ext cx="7838875" cy="53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0BF3C4D-C3AA-9040-9DEE-B036567BA5D3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參考解答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8278218-589D-3036-935F-5BD3304E0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86" y="1656056"/>
            <a:ext cx="6659428" cy="43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516389" y="-16625"/>
            <a:ext cx="5741533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◎ 電腦輔助學習趨勢…">
            <a:extLst>
              <a:ext uri="{FF2B5EF4-FFF2-40B4-BE49-F238E27FC236}">
                <a16:creationId xmlns:a16="http://schemas.microsoft.com/office/drawing/2014/main" xmlns="" id="{6F5DD8C6-A1CD-4244-BD7D-1C5CC95DF6F3}"/>
              </a:ext>
            </a:extLst>
          </p:cNvPr>
          <p:cNvSpPr txBox="1">
            <a:spLocks/>
          </p:cNvSpPr>
          <p:nvPr/>
        </p:nvSpPr>
        <p:spPr>
          <a:xfrm>
            <a:off x="167206" y="1528551"/>
            <a:ext cx="8809587" cy="5174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點擊綠旗後，小貓執行下列動作：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先從數字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∼ 10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中隨機取出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個數字，並將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這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個數字放入一個原始資料裡。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從原始資料中逐次選出第一個數字，並說出所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選取的數字。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將取出的數字放入一個已排序資料裡。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最後完成大小順序的排列後，小貓會說出這 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個數字的大小順序。</a:t>
            </a: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請執行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的程式，想一想這個範例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的程式是如何運作？</a:t>
            </a:r>
            <a:endParaRPr lang="zh-TW" altLang="en-US" sz="30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Arial Unicode MS"/>
            </a:endParaRPr>
          </a:p>
          <a:p>
            <a:pPr marL="0" indent="0">
              <a:lnSpc>
                <a:spcPts val="31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0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1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6" name="圖片 5">
            <a:hlinkClick r:id="rId2"/>
            <a:extLst>
              <a:ext uri="{FF2B5EF4-FFF2-40B4-BE49-F238E27FC236}">
                <a16:creationId xmlns:a16="http://schemas.microsoft.com/office/drawing/2014/main" xmlns="" id="{F80A34FE-49C0-9B40-BC60-A72E711C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00686" y="525576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1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5846175" y="857655"/>
            <a:ext cx="1454511" cy="360000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just"/>
            <a:r>
              <a:rPr lang="zh-TW" altLang="en-US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插入排序法</a:t>
            </a:r>
          </a:p>
        </p:txBody>
      </p:sp>
      <p:sp>
        <p:nvSpPr>
          <p:cNvPr id="11" name="AutoShape 12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4909550" y="785242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9474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216692" y="-16625"/>
            <a:ext cx="3766125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hlinkClick r:id="rId2"/>
            <a:extLst>
              <a:ext uri="{FF2B5EF4-FFF2-40B4-BE49-F238E27FC236}">
                <a16:creationId xmlns:a16="http://schemas.microsoft.com/office/drawing/2014/main" xmlns="" id="{A8EC704C-D9C9-AC46-BDCC-FDA17FA31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00686" y="529692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763B9FA-8368-2EFA-EF54-538BD7193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92" y="1157168"/>
            <a:ext cx="6118256" cy="53140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23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2DAFB05-9E3A-C44F-BFB6-027D1505FC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5" y="3687834"/>
            <a:ext cx="8044446" cy="25003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80E07F92-2D86-A748-9E3C-10C0FB5C2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5" y="1060768"/>
            <a:ext cx="8105176" cy="2498432"/>
          </a:xfrm>
          <a:prstGeom prst="rect">
            <a:avLst/>
          </a:prstGeom>
        </p:spPr>
      </p:pic>
      <p:sp>
        <p:nvSpPr>
          <p:cNvPr id="10" name="文字方塊 3">
            <a:extLst>
              <a:ext uri="{FF2B5EF4-FFF2-40B4-BE49-F238E27FC236}">
                <a16:creationId xmlns:a16="http://schemas.microsoft.com/office/drawing/2014/main" xmlns="" id="{DA47B820-22DF-0B4F-A5BA-23BB86DA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066" y="4461052"/>
            <a:ext cx="1940134" cy="1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最小值是 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，將它加到已排序數列的最後一項。</a:t>
            </a:r>
          </a:p>
        </p:txBody>
      </p:sp>
      <p:sp>
        <p:nvSpPr>
          <p:cNvPr id="11" name="矩形 10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6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216692" y="-16625"/>
            <a:ext cx="3766125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7CEA839-F212-393F-3F43-210CA36BC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1220070"/>
            <a:ext cx="5355936" cy="5403167"/>
          </a:xfrm>
          <a:prstGeom prst="rect">
            <a:avLst/>
          </a:prstGeom>
        </p:spPr>
      </p:pic>
      <p:pic>
        <p:nvPicPr>
          <p:cNvPr id="6" name="圖片 5">
            <a:hlinkClick r:id="rId3"/>
            <a:extLst>
              <a:ext uri="{FF2B5EF4-FFF2-40B4-BE49-F238E27FC236}">
                <a16:creationId xmlns:a16="http://schemas.microsoft.com/office/drawing/2014/main" xmlns="" id="{F80A34FE-49C0-9B40-BC60-A72E711C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00686" y="525576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07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216692" y="-16625"/>
            <a:ext cx="3766125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EBE39D8-F7FC-ACDA-6328-DF3BDFD6B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5" y="1077195"/>
            <a:ext cx="5627987" cy="5637930"/>
          </a:xfrm>
          <a:prstGeom prst="rect">
            <a:avLst/>
          </a:prstGeom>
        </p:spPr>
      </p:pic>
      <p:pic>
        <p:nvPicPr>
          <p:cNvPr id="5" name="圖片 4">
            <a:hlinkClick r:id="rId3"/>
            <a:extLst>
              <a:ext uri="{FF2B5EF4-FFF2-40B4-BE49-F238E27FC236}">
                <a16:creationId xmlns:a16="http://schemas.microsoft.com/office/drawing/2014/main" xmlns="" id="{F80A34FE-49C0-9B40-BC60-A72E711C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00686" y="525576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89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216692" y="-16625"/>
            <a:ext cx="3766125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E7F245A-BEB3-E652-89D1-0BB773531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4" y="967048"/>
            <a:ext cx="6423025" cy="5617310"/>
          </a:xfrm>
          <a:prstGeom prst="rect">
            <a:avLst/>
          </a:prstGeom>
        </p:spPr>
      </p:pic>
      <p:pic>
        <p:nvPicPr>
          <p:cNvPr id="6" name="圖片 5">
            <a:hlinkClick r:id="rId3"/>
            <a:extLst>
              <a:ext uri="{FF2B5EF4-FFF2-40B4-BE49-F238E27FC236}">
                <a16:creationId xmlns:a16="http://schemas.microsoft.com/office/drawing/2014/main" xmlns="" id="{F80A34FE-49C0-9B40-BC60-A72E711C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7300686" y="525576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9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359568" y="0"/>
            <a:ext cx="5049081" cy="9836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689093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如何從數字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～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中隨機取出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個數字，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並將這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個數字放入未排序數列裡？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en-US" altLang="zh-TW" sz="32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(1)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如何表示未排序數列？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(2)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如何從數字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～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中隨機取出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數字，並放入未排序數列裡？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如何從未排序數列中逐一取出數字？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(1)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如何確保不會從未排序數列中重複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取出已經排序過的元素？</a:t>
            </a: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9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359568" y="-34010"/>
            <a:ext cx="5141220" cy="9836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965298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603371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如何由前往後和已排序數列的數字比較？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遇到大於自己的數字就插入此數字之前；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若都沒有則插入在後面？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en-US" altLang="zh-TW" sz="32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(1)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如何表示已排序數列？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(2)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如何將取出的數字，由前往後和已排序數 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列的數字進行比較後，再依照由小至大放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入已排序數列裡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重複執行上述的動作，直到未排序數列全部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處理完成。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38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359568" y="-34010"/>
            <a:ext cx="5141220" cy="9836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45213CE-BF9D-F096-D4E0-1C6122B94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" y="1958383"/>
            <a:ext cx="8569176" cy="412809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059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359568" y="-34010"/>
            <a:ext cx="5141220" cy="9836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5DFDF809-3C52-3FFD-6241-D9FB459AF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6" y="2251535"/>
            <a:ext cx="8861570" cy="39697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51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359568" y="-34010"/>
            <a:ext cx="5141220" cy="9836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3075F17-376E-EC48-BCBB-104FECA454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1" y="1848554"/>
            <a:ext cx="8542982" cy="43156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85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359568" y="-16625"/>
            <a:ext cx="5252728" cy="9836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-1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755569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如何從數字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～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中隨機取出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個數字，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並將這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個數字放入未排序數列裡？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30A4E84-5E9D-864C-8D93-6B0FADABEB05}"/>
              </a:ext>
            </a:extLst>
          </p:cNvPr>
          <p:cNvSpPr txBox="1"/>
          <p:nvPr/>
        </p:nvSpPr>
        <p:spPr>
          <a:xfrm>
            <a:off x="1040296" y="3022697"/>
            <a:ext cx="4572000" cy="574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(1)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未排序數列：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4A4F376-7141-8255-8ED2-4AA3E622B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1" y="3712123"/>
            <a:ext cx="8569176" cy="230354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11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CA1F0F9-FCA2-33CF-BDFD-3A42C78913FC}"/>
              </a:ext>
            </a:extLst>
          </p:cNvPr>
          <p:cNvSpPr/>
          <p:nvPr/>
        </p:nvSpPr>
        <p:spPr>
          <a:xfrm>
            <a:off x="7095067" y="5757864"/>
            <a:ext cx="2048933" cy="1120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359568" y="-16625"/>
            <a:ext cx="5141120" cy="9836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100816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-1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755569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如何從數字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～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中隨機取出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個數字，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並將這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個數字放入未排序數列裡？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30A4E84-5E9D-864C-8D93-6B0FADABEB05}"/>
              </a:ext>
            </a:extLst>
          </p:cNvPr>
          <p:cNvSpPr txBox="1"/>
          <p:nvPr/>
        </p:nvSpPr>
        <p:spPr>
          <a:xfrm>
            <a:off x="1040296" y="3022697"/>
            <a:ext cx="4572000" cy="574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(2)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隨機取出：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9917D87-B17E-A9CC-AA62-BAA8A4AF9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6" y="3648595"/>
            <a:ext cx="8157422" cy="282612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739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7EA64C7F-0944-2049-A8D8-B14EF50B6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7" y="3645411"/>
            <a:ext cx="8044446" cy="25347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5D2E056-AC8E-754B-A286-511793E47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7" y="1186869"/>
            <a:ext cx="8044446" cy="2500347"/>
          </a:xfrm>
          <a:prstGeom prst="rect">
            <a:avLst/>
          </a:prstGeom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5667CE72-5F8D-994B-B37C-7864C5AF7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066" y="4461052"/>
            <a:ext cx="1940134" cy="1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最小值是 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</a:t>
            </a: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，將它加到已排序數列的最後一項。</a:t>
            </a:r>
          </a:p>
        </p:txBody>
      </p:sp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08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69633"/>
            <a:ext cx="6016487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將隨機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個數字放入未排序數列</a:t>
            </a:r>
            <a:endParaRPr lang="zh-TW" altLang="en-US" sz="3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708" y="1276532"/>
            <a:ext cx="521959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設定清單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C5A4FD-58B1-6B46-BED7-627316C5C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2" y="2183978"/>
            <a:ext cx="622300" cy="482600"/>
          </a:xfrm>
          <a:prstGeom prst="rect">
            <a:avLst/>
          </a:prstGeom>
        </p:spPr>
      </p:pic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503808" y="1296194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文字方塊 3">
            <a:extLst>
              <a:ext uri="{FF2B5EF4-FFF2-40B4-BE49-F238E27FC236}">
                <a16:creationId xmlns:a16="http://schemas.microsoft.com/office/drawing/2014/main" xmlns="" id="{51A41B5B-7757-3248-9C51-C6529C6B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274" y="2100771"/>
            <a:ext cx="297745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清單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，命名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為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原始資料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6F5EAA8-875A-0043-A1FD-C98F353F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30" y="2818506"/>
            <a:ext cx="4705395" cy="350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15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69633"/>
            <a:ext cx="6016487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將隨機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個數字放入未排序數列</a:t>
            </a:r>
            <a:endParaRPr lang="zh-TW" altLang="en-US" sz="3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503808" y="1330060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xmlns="" id="{F8C0719A-2707-8B55-1418-B9C9A3F37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856" y="1344348"/>
            <a:ext cx="651674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回答下面的問題及完成下方的積木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ED097B74-8A92-0561-2B09-1B7F155D3D07}"/>
              </a:ext>
            </a:extLst>
          </p:cNvPr>
          <p:cNvSpPr txBox="1"/>
          <p:nvPr/>
        </p:nvSpPr>
        <p:spPr>
          <a:xfrm>
            <a:off x="352251" y="2758329"/>
            <a:ext cx="42480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2800" dirty="0">
                <a:effectLst/>
                <a:latin typeface="+mj-ea"/>
                <a:ea typeface="+mj-ea"/>
              </a:rPr>
              <a:t>如果一開始要先清空原 </a:t>
            </a:r>
            <a:r>
              <a:rPr lang="en-US" altLang="zh-TW" sz="2800" dirty="0">
                <a:effectLst/>
                <a:latin typeface="+mj-ea"/>
                <a:ea typeface="+mj-ea"/>
              </a:rPr>
              <a:t> </a:t>
            </a:r>
          </a:p>
          <a:p>
            <a:r>
              <a:rPr lang="en-US" altLang="zh-TW" sz="2800" dirty="0">
                <a:latin typeface="+mj-ea"/>
                <a:ea typeface="+mj-ea"/>
              </a:rPr>
              <a:t>    </a:t>
            </a:r>
            <a:r>
              <a:rPr lang="zh-TW" altLang="en-US" sz="2800" dirty="0">
                <a:effectLst/>
                <a:latin typeface="+mj-ea"/>
                <a:ea typeface="+mj-ea"/>
              </a:rPr>
              <a:t>始資料清單，虛線框的 </a:t>
            </a:r>
            <a:endParaRPr lang="en-US" altLang="zh-TW" sz="2800" dirty="0">
              <a:effectLst/>
              <a:latin typeface="+mj-ea"/>
              <a:ea typeface="+mj-ea"/>
            </a:endParaRPr>
          </a:p>
          <a:p>
            <a:r>
              <a:rPr lang="en-US" altLang="zh-TW" sz="2800" dirty="0">
                <a:latin typeface="+mj-ea"/>
                <a:ea typeface="+mj-ea"/>
              </a:rPr>
              <a:t>    </a:t>
            </a:r>
            <a:r>
              <a:rPr lang="zh-TW" altLang="en-US" sz="2800" dirty="0">
                <a:effectLst/>
                <a:latin typeface="+mj-ea"/>
                <a:ea typeface="+mj-ea"/>
              </a:rPr>
              <a:t>積木是什麼</a:t>
            </a:r>
            <a:r>
              <a:rPr lang="en-US" altLang="zh-TW" sz="2800" dirty="0">
                <a:effectLst/>
                <a:latin typeface="+mj-ea"/>
                <a:ea typeface="+mj-ea"/>
              </a:rPr>
              <a:t>? </a:t>
            </a:r>
            <a:endParaRPr lang="zh-TW" altLang="en-US" sz="2800" dirty="0">
              <a:effectLst/>
              <a:latin typeface="+mj-ea"/>
              <a:ea typeface="+mj-ea"/>
            </a:endParaRPr>
          </a:p>
          <a:p>
            <a:r>
              <a:rPr lang="en-US" altLang="zh-TW" sz="2800" dirty="0">
                <a:effectLst/>
                <a:latin typeface="+mj-ea"/>
                <a:ea typeface="+mj-ea"/>
              </a:rPr>
              <a:t>2. </a:t>
            </a:r>
            <a:r>
              <a:rPr lang="zh-TW" altLang="en-US" sz="2800" dirty="0">
                <a:effectLst/>
                <a:latin typeface="+mj-ea"/>
                <a:ea typeface="+mj-ea"/>
              </a:rPr>
              <a:t>迴圈要執行幾次</a:t>
            </a:r>
            <a:r>
              <a:rPr lang="en-US" altLang="zh-TW" sz="2800" dirty="0">
                <a:effectLst/>
                <a:latin typeface="+mj-ea"/>
                <a:ea typeface="+mj-ea"/>
              </a:rPr>
              <a:t>? </a:t>
            </a:r>
          </a:p>
          <a:p>
            <a:r>
              <a:rPr lang="en-US" altLang="zh-TW" sz="2800" dirty="0">
                <a:effectLst/>
                <a:latin typeface="+mj-ea"/>
                <a:ea typeface="+mj-ea"/>
              </a:rPr>
              <a:t>3. </a:t>
            </a:r>
            <a:r>
              <a:rPr lang="zh-TW" altLang="en-US" sz="2800" dirty="0">
                <a:effectLst/>
                <a:latin typeface="+mj-ea"/>
                <a:ea typeface="+mj-ea"/>
              </a:rPr>
              <a:t>隨機取數的積木要設為 </a:t>
            </a:r>
          </a:p>
          <a:p>
            <a:r>
              <a:rPr lang="en-US" altLang="zh-TW" sz="2800" dirty="0">
                <a:latin typeface="+mj-ea"/>
                <a:ea typeface="+mj-ea"/>
              </a:rPr>
              <a:t>     </a:t>
            </a:r>
            <a:r>
              <a:rPr lang="zh-TW" altLang="en-US" sz="2800" dirty="0">
                <a:effectLst/>
                <a:latin typeface="+mj-ea"/>
                <a:ea typeface="+mj-ea"/>
              </a:rPr>
              <a:t>多少</a:t>
            </a:r>
            <a:r>
              <a:rPr lang="en-US" altLang="zh-TW" sz="2800" dirty="0">
                <a:effectLst/>
                <a:latin typeface="+mj-ea"/>
                <a:ea typeface="+mj-ea"/>
              </a:rPr>
              <a:t>? </a:t>
            </a:r>
            <a:endParaRPr lang="zh-TW" altLang="en-US" sz="2800" dirty="0">
              <a:effectLst/>
              <a:latin typeface="+mj-ea"/>
              <a:ea typeface="+mj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43A60DB3-A31F-8E30-611F-7DECDF21E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0"/>
          <a:stretch/>
        </p:blipFill>
        <p:spPr>
          <a:xfrm>
            <a:off x="4426645" y="2628110"/>
            <a:ext cx="4717355" cy="29380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30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69633"/>
            <a:ext cx="6016487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將隨機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個數字放入未排序數列</a:t>
            </a:r>
            <a:endParaRPr lang="zh-TW" altLang="en-US" sz="3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706" y="1366029"/>
            <a:ext cx="7524425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回答下面的問題及完成下方的積木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503808" y="1330060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AB0C013-671C-F14E-8754-469297DDB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9" b="91968" l="6809" r="90745">
                        <a14:foregroundMark x1="8191" y1="13855" x2="6809" y2="51406"/>
                        <a14:foregroundMark x1="6809" y1="51406" x2="11809" y2="63655"/>
                        <a14:foregroundMark x1="11809" y1="63655" x2="14149" y2="65462"/>
                        <a14:foregroundMark x1="90745" y1="71285" x2="86702" y2="67068"/>
                        <a14:foregroundMark x1="9468" y1="91968" x2="10638" y2="81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38" y="2767083"/>
            <a:ext cx="5969000" cy="31623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728202E3-A1CF-5F42-89FE-C518C0C617CB}"/>
              </a:ext>
            </a:extLst>
          </p:cNvPr>
          <p:cNvSpPr txBox="1"/>
          <p:nvPr/>
        </p:nvSpPr>
        <p:spPr>
          <a:xfrm>
            <a:off x="825813" y="3938969"/>
            <a:ext cx="4776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組裝結果：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46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224026" y="-16625"/>
            <a:ext cx="555684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81" y="941902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-2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524" y="1625325"/>
            <a:ext cx="7247180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如何從未排序數列中逐一取出數字？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F527C6B1-4E2F-D54A-BC28-8727772E174A}"/>
              </a:ext>
            </a:extLst>
          </p:cNvPr>
          <p:cNvSpPr txBox="1"/>
          <p:nvPr/>
        </p:nvSpPr>
        <p:spPr>
          <a:xfrm>
            <a:off x="702368" y="2327735"/>
            <a:ext cx="4847861" cy="56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逐一取出數字：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52FE34E-8624-786B-5AB1-AAAC4074B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6" y="3121368"/>
            <a:ext cx="8630392" cy="25665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941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5093" y="-69633"/>
            <a:ext cx="6016487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從未排序數列中逐一取出數字</a:t>
            </a:r>
            <a:endParaRPr lang="zh-TW" altLang="en-US" sz="3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845" y="1226509"/>
            <a:ext cx="6516742" cy="6007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回答下面的問題及完成下方的積木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23949" y="1215175"/>
            <a:ext cx="1343452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A0EBCB2-BDD3-8F42-BF5B-F58E32B1F713}"/>
              </a:ext>
            </a:extLst>
          </p:cNvPr>
          <p:cNvSpPr txBox="1"/>
          <p:nvPr/>
        </p:nvSpPr>
        <p:spPr>
          <a:xfrm>
            <a:off x="765314" y="2658217"/>
            <a:ext cx="4658138" cy="263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如何讓小貓說出：「目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前從原始資料取出的數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字是⋯」？ 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要刪除原始資料清單的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第幾項？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8B00F9C-87E0-A343-B56C-12A628D3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74" y="2815317"/>
            <a:ext cx="3905480" cy="222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98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25A04736-51D6-0A42-991B-2CA29EBB2701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75093" y="-69633"/>
            <a:ext cx="6016487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從未排序數列中逐一取出數字</a:t>
            </a:r>
            <a:endParaRPr lang="zh-TW" altLang="en-US" sz="30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507" y="1048552"/>
            <a:ext cx="6516742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參考答案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23949" y="1084543"/>
            <a:ext cx="1343452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A0EBCB2-BDD3-8F42-BF5B-F58E32B1F713}"/>
              </a:ext>
            </a:extLst>
          </p:cNvPr>
          <p:cNvSpPr txBox="1"/>
          <p:nvPr/>
        </p:nvSpPr>
        <p:spPr>
          <a:xfrm>
            <a:off x="529614" y="1705388"/>
            <a:ext cx="8084772" cy="418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使用字串組合，搭配每次選取「原始資料」清單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的第一個數字。使用外觀、運算、變數類別，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組合成 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因已取出「原始資料」清單的第一個數字，所以 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接著刪除的是第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項，這樣可確保不會從未排序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數列中重複取出已經排序過的元素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F1136A0-06CE-BD45-85DA-3EC931CE5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2" b="89474" l="1898" r="96774">
                        <a14:foregroundMark x1="1992" y1="47368" x2="19639" y2="28947"/>
                        <a14:foregroundMark x1="19639" y1="28947" x2="20019" y2="28947"/>
                        <a14:foregroundMark x1="96774" y1="55263" x2="86243" y2="3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5" y="3252049"/>
            <a:ext cx="5870807" cy="63498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7F1B8CC5-93A8-E64C-8464-0D30DB35C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96" b="88406" l="5219" r="94613">
                        <a14:foregroundMark x1="5219" y1="50725" x2="15657" y2="49275"/>
                        <a14:foregroundMark x1="92088" y1="35507" x2="88889" y2="49275"/>
                        <a14:foregroundMark x1="94613" y1="28261" x2="94444" y2="52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58" y="4797235"/>
            <a:ext cx="2459435" cy="57138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82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E8DE8BD-744D-DF6E-D706-88FF26CB9C36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967048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-3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620103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如何由前往後和已排序數列的數字進行比較？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遇到大於自己的數字就插入此數字之前；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若都沒有則插入在後面。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30A4E84-5E9D-864C-8D93-6B0FADABEB05}"/>
              </a:ext>
            </a:extLst>
          </p:cNvPr>
          <p:cNvSpPr txBox="1"/>
          <p:nvPr/>
        </p:nvSpPr>
        <p:spPr>
          <a:xfrm>
            <a:off x="1444952" y="3536799"/>
            <a:ext cx="4847861" cy="56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(1)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已排序數列：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AE26666-EE9A-7341-A98C-3984D00D1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4147690"/>
            <a:ext cx="8206030" cy="2185885"/>
          </a:xfrm>
          <a:prstGeom prst="rect">
            <a:avLst/>
          </a:prstGeom>
        </p:spPr>
      </p:pic>
      <p:sp>
        <p:nvSpPr>
          <p:cNvPr id="6" name="報 告 大 綱">
            <a:extLst>
              <a:ext uri="{FF2B5EF4-FFF2-40B4-BE49-F238E27FC236}">
                <a16:creationId xmlns:a16="http://schemas.microsoft.com/office/drawing/2014/main" xmlns="" id="{F076A6F7-5146-9B88-7155-80A8CC90CC17}"/>
              </a:ext>
            </a:extLst>
          </p:cNvPr>
          <p:cNvSpPr txBox="1">
            <a:spLocks/>
          </p:cNvSpPr>
          <p:nvPr/>
        </p:nvSpPr>
        <p:spPr>
          <a:xfrm>
            <a:off x="224026" y="-16625"/>
            <a:ext cx="55568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0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EBB44-A419-F245-BE41-A384DC33775D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967048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-3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620103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如何由前往後和已排序數列的數字進行比較？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遇到大於自己的數字就插入此數字之前；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若都沒有則插入在後面？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30A4E84-5E9D-864C-8D93-6B0FADABEB05}"/>
              </a:ext>
            </a:extLst>
          </p:cNvPr>
          <p:cNvSpPr txBox="1"/>
          <p:nvPr/>
        </p:nvSpPr>
        <p:spPr>
          <a:xfrm>
            <a:off x="1553440" y="3542124"/>
            <a:ext cx="4847861" cy="559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(2)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由前往後進行比較：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3981BDA-57F9-99E6-53C2-C6BBA18D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2" y="4105794"/>
            <a:ext cx="8328905" cy="2604972"/>
          </a:xfrm>
          <a:prstGeom prst="rect">
            <a:avLst/>
          </a:prstGeom>
        </p:spPr>
      </p:pic>
      <p:sp>
        <p:nvSpPr>
          <p:cNvPr id="4" name="報 告 大 綱">
            <a:extLst>
              <a:ext uri="{FF2B5EF4-FFF2-40B4-BE49-F238E27FC236}">
                <a16:creationId xmlns:a16="http://schemas.microsoft.com/office/drawing/2014/main" xmlns="" id="{96FDABD2-C884-2570-D643-99FE82A55AEE}"/>
              </a:ext>
            </a:extLst>
          </p:cNvPr>
          <p:cNvSpPr txBox="1">
            <a:spLocks/>
          </p:cNvSpPr>
          <p:nvPr/>
        </p:nvSpPr>
        <p:spPr>
          <a:xfrm>
            <a:off x="224026" y="-16625"/>
            <a:ext cx="55568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08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EBB44-A419-F245-BE41-A384DC33775D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967048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-3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620103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9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如何由前往後和已排序數列的數字進行比較？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遇到大於自己的數字就插入此數字之前；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若都沒有則插入在後面？</a:t>
            </a:r>
          </a:p>
          <a:p>
            <a:pPr hangingPunct="1">
              <a:lnSpc>
                <a:spcPct val="9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9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9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9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30A4E84-5E9D-864C-8D93-6B0FADABEB05}"/>
              </a:ext>
            </a:extLst>
          </p:cNvPr>
          <p:cNvSpPr txBox="1"/>
          <p:nvPr/>
        </p:nvSpPr>
        <p:spPr>
          <a:xfrm>
            <a:off x="359567" y="3010546"/>
            <a:ext cx="8424863" cy="10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(3)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遇到大於自己的數字就插入此數字之前；若都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沒有則插入在後面：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7976EEE-B94B-4D4D-A09F-7D67EF412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7" y="4079414"/>
            <a:ext cx="7618822" cy="2776351"/>
          </a:xfrm>
          <a:prstGeom prst="rect">
            <a:avLst/>
          </a:prstGeom>
        </p:spPr>
      </p:pic>
      <p:sp>
        <p:nvSpPr>
          <p:cNvPr id="4" name="報 告 大 綱">
            <a:extLst>
              <a:ext uri="{FF2B5EF4-FFF2-40B4-BE49-F238E27FC236}">
                <a16:creationId xmlns:a16="http://schemas.microsoft.com/office/drawing/2014/main" xmlns="" id="{7DE50A47-EFBF-3655-6B0D-B9C885F98B48}"/>
              </a:ext>
            </a:extLst>
          </p:cNvPr>
          <p:cNvSpPr txBox="1">
            <a:spLocks/>
          </p:cNvSpPr>
          <p:nvPr/>
        </p:nvSpPr>
        <p:spPr>
          <a:xfrm>
            <a:off x="224026" y="-16625"/>
            <a:ext cx="55568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92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EBB44-A419-F245-BE41-A384DC33775D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967048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-3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620103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9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如何由前往後和已排序數列的數字進行比較？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遇到大於自己的數字就插入此數字之前；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若都沒有則插入在後面？</a:t>
            </a:r>
          </a:p>
          <a:p>
            <a:pPr hangingPunct="1">
              <a:lnSpc>
                <a:spcPct val="9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9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9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9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30A4E84-5E9D-864C-8D93-6B0FADABEB05}"/>
              </a:ext>
            </a:extLst>
          </p:cNvPr>
          <p:cNvSpPr txBox="1"/>
          <p:nvPr/>
        </p:nvSpPr>
        <p:spPr>
          <a:xfrm>
            <a:off x="359567" y="3010546"/>
            <a:ext cx="8424863" cy="10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(3)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遇到大於自己的數字就插入此數字之前；若都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沒有則插入在後面：</a:t>
            </a:r>
          </a:p>
        </p:txBody>
      </p:sp>
      <p:sp>
        <p:nvSpPr>
          <p:cNvPr id="2" name="報 告 大 綱">
            <a:extLst>
              <a:ext uri="{FF2B5EF4-FFF2-40B4-BE49-F238E27FC236}">
                <a16:creationId xmlns:a16="http://schemas.microsoft.com/office/drawing/2014/main" xmlns="" id="{7A9DB31F-B239-B714-20F1-7543D6A89029}"/>
              </a:ext>
            </a:extLst>
          </p:cNvPr>
          <p:cNvSpPr txBox="1">
            <a:spLocks/>
          </p:cNvSpPr>
          <p:nvPr/>
        </p:nvSpPr>
        <p:spPr>
          <a:xfrm>
            <a:off x="224026" y="-16625"/>
            <a:ext cx="55568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AEB42530-BBFA-8FF8-2F44-74436A79D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6" y="4090137"/>
            <a:ext cx="7636860" cy="264140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75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62745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選擇排序法</a:t>
            </a:r>
            <a:endParaRPr lang="zh-TW" altLang="en-US" sz="44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F893C95-BD10-DB45-8984-F998AC4A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6" y="3708886"/>
            <a:ext cx="8044447" cy="250722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C3AB7317-0636-CD47-8750-E896D8D5E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7" y="1122345"/>
            <a:ext cx="8044446" cy="2534740"/>
          </a:xfrm>
          <a:prstGeom prst="rect">
            <a:avLst/>
          </a:prstGeom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1B1FE2FA-5B3E-9B46-8A4D-E18CCE683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066" y="4461052"/>
            <a:ext cx="1940134" cy="13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 anchorCtr="0"/>
          <a:lstStyle/>
          <a:p>
            <a:pPr>
              <a:lnSpc>
                <a:spcPct val="120000"/>
              </a:lnSpc>
            </a:pP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最小值是 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，將它加到已排序數列的最後一項。</a:t>
            </a:r>
          </a:p>
        </p:txBody>
      </p:sp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50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EBB44-A419-F245-BE41-A384DC33775D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xmlns="" id="{EB0E3EA3-6A97-D14A-BBE3-FC4931C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967048"/>
            <a:ext cx="8424863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問題拆解</a:t>
            </a:r>
            <a:r>
              <a:rPr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-3</a:t>
            </a:r>
            <a:endParaRPr lang="zh-TW" altLang="en-US" sz="40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620103"/>
            <a:ext cx="8784431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9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如何由前往後和已排序數列的數字進行比較？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遇到大於自己的數字就插入此數字之前；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若都沒有則插入在後面？</a:t>
            </a:r>
          </a:p>
          <a:p>
            <a:pPr hangingPunct="1">
              <a:lnSpc>
                <a:spcPct val="90000"/>
              </a:lnSpc>
              <a:defRPr/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9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90000"/>
              </a:lnSpc>
              <a:defRPr/>
            </a:pPr>
            <a:endParaRPr lang="en-US" altLang="zh-TW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9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30A4E84-5E9D-864C-8D93-6B0FADABEB05}"/>
              </a:ext>
            </a:extLst>
          </p:cNvPr>
          <p:cNvSpPr txBox="1"/>
          <p:nvPr/>
        </p:nvSpPr>
        <p:spPr>
          <a:xfrm>
            <a:off x="359567" y="3010546"/>
            <a:ext cx="8424863" cy="10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(3)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遇到大於自己的數字就插入此數字之前；若都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8000" indent="-288000">
              <a:lnSpc>
                <a:spcPct val="120000"/>
              </a:lnSpc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沒有則插入在後面：</a:t>
            </a:r>
          </a:p>
        </p:txBody>
      </p:sp>
      <p:sp>
        <p:nvSpPr>
          <p:cNvPr id="2" name="報 告 大 綱">
            <a:extLst>
              <a:ext uri="{FF2B5EF4-FFF2-40B4-BE49-F238E27FC236}">
                <a16:creationId xmlns:a16="http://schemas.microsoft.com/office/drawing/2014/main" xmlns="" id="{D45D899E-C5FE-98C5-F9FA-605CDE11D20E}"/>
              </a:ext>
            </a:extLst>
          </p:cNvPr>
          <p:cNvSpPr txBox="1">
            <a:spLocks/>
          </p:cNvSpPr>
          <p:nvPr/>
        </p:nvSpPr>
        <p:spPr>
          <a:xfrm>
            <a:off x="224026" y="-16625"/>
            <a:ext cx="55568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補充範例</a:t>
            </a:r>
            <a:r>
              <a:rPr lang="en-US" altLang="zh-TW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</a:t>
            </a:r>
            <a:endParaRPr lang="zh-TW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0282FE18-C7CF-1F00-591C-05AA32427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6" y="4152364"/>
            <a:ext cx="8583064" cy="231359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48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1024CE5B-0643-325E-52B4-6E7E0727B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23" y="1526984"/>
            <a:ext cx="5234778" cy="4377869"/>
          </a:xfrm>
          <a:prstGeom prst="rect">
            <a:avLst/>
          </a:prstGeom>
        </p:spPr>
      </p:pic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由前往後和已排序數列的數字比較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xmlns="" id="{D2DE05FE-1184-774F-9C32-44B83E5A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708" y="1276532"/>
            <a:ext cx="6562170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設定清單與變數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16F8CE3C-802E-3F42-A447-C56ED722EADE}"/>
              </a:ext>
            </a:extLst>
          </p:cNvPr>
          <p:cNvSpPr/>
          <p:nvPr/>
        </p:nvSpPr>
        <p:spPr>
          <a:xfrm>
            <a:off x="503808" y="1296194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文字方塊 3">
            <a:extLst>
              <a:ext uri="{FF2B5EF4-FFF2-40B4-BE49-F238E27FC236}">
                <a16:creationId xmlns:a16="http://schemas.microsoft.com/office/drawing/2014/main" xmlns="" id="{E41BB493-5798-3049-B519-4FEAFA8A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474" y="2100771"/>
            <a:ext cx="297745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清單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，命名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為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原始資料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endParaRPr lang="en-US" altLang="zh-TW" sz="28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28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xmlns="" id="{4C207A28-D696-434A-8A7A-69B31764B863}"/>
              </a:ext>
            </a:extLst>
          </p:cNvPr>
          <p:cNvGrpSpPr/>
          <p:nvPr/>
        </p:nvGrpSpPr>
        <p:grpSpPr>
          <a:xfrm>
            <a:off x="609390" y="2193535"/>
            <a:ext cx="504000" cy="360000"/>
            <a:chOff x="360000" y="3402000"/>
            <a:chExt cx="504000" cy="360000"/>
          </a:xfrm>
        </p:grpSpPr>
        <p:sp>
          <p:nvSpPr>
            <p:cNvPr id="18" name="圓角矩形 17">
              <a:extLst>
                <a:ext uri="{FF2B5EF4-FFF2-40B4-BE49-F238E27FC236}">
                  <a16:creationId xmlns:a16="http://schemas.microsoft.com/office/drawing/2014/main" xmlns="" id="{2E335732-B5CF-824E-BD63-E05850F1C2D7}"/>
                </a:ext>
              </a:extLst>
            </p:cNvPr>
            <p:cNvSpPr/>
            <p:nvPr/>
          </p:nvSpPr>
          <p:spPr>
            <a:xfrm>
              <a:off x="360000" y="3402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9" name="等腰三角形 16">
              <a:extLst>
                <a:ext uri="{FF2B5EF4-FFF2-40B4-BE49-F238E27FC236}">
                  <a16:creationId xmlns:a16="http://schemas.microsoft.com/office/drawing/2014/main" xmlns="" id="{21DB9DD0-C2E9-A242-87A9-D26B23FDE143}"/>
                </a:ext>
              </a:extLst>
            </p:cNvPr>
            <p:cNvSpPr/>
            <p:nvPr/>
          </p:nvSpPr>
          <p:spPr>
            <a:xfrm rot="5400000">
              <a:off x="738000" y="3510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標楷體" pitchFamily="65" charset="-120"/>
                <a:ea typeface="新細明體" charset="-120"/>
                <a:cs typeface="+mn-cs"/>
              </a:endParaRPr>
            </a:p>
          </p:txBody>
        </p:sp>
      </p:grpSp>
      <p:sp>
        <p:nvSpPr>
          <p:cNvPr id="2" name="文字方塊 3">
            <a:extLst>
              <a:ext uri="{FF2B5EF4-FFF2-40B4-BE49-F238E27FC236}">
                <a16:creationId xmlns:a16="http://schemas.microsoft.com/office/drawing/2014/main" xmlns="" id="{C88C15C9-DDC4-D475-C2D8-8B1C86963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474" y="3203738"/>
            <a:ext cx="297745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變數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，命名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為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插入位置。</a:t>
            </a:r>
            <a:endParaRPr lang="en-US" altLang="zh-TW" sz="28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28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C74AB636-B4A8-B71C-F0E8-07D14A2A8F93}"/>
              </a:ext>
            </a:extLst>
          </p:cNvPr>
          <p:cNvGrpSpPr/>
          <p:nvPr/>
        </p:nvGrpSpPr>
        <p:grpSpPr>
          <a:xfrm>
            <a:off x="609390" y="3296502"/>
            <a:ext cx="504000" cy="360000"/>
            <a:chOff x="360000" y="3402000"/>
            <a:chExt cx="504000" cy="360000"/>
          </a:xfrm>
        </p:grpSpPr>
        <p:sp>
          <p:nvSpPr>
            <p:cNvPr id="4" name="圓角矩形 3">
              <a:extLst>
                <a:ext uri="{FF2B5EF4-FFF2-40B4-BE49-F238E27FC236}">
                  <a16:creationId xmlns:a16="http://schemas.microsoft.com/office/drawing/2014/main" xmlns="" id="{2BD2964E-14EB-A7DF-FC25-4DFCBAF9E4B6}"/>
                </a:ext>
              </a:extLst>
            </p:cNvPr>
            <p:cNvSpPr/>
            <p:nvPr/>
          </p:nvSpPr>
          <p:spPr>
            <a:xfrm>
              <a:off x="360000" y="3402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5" name="等腰三角形 16">
              <a:extLst>
                <a:ext uri="{FF2B5EF4-FFF2-40B4-BE49-F238E27FC236}">
                  <a16:creationId xmlns:a16="http://schemas.microsoft.com/office/drawing/2014/main" xmlns="" id="{DE9713BD-C463-6DBE-39DC-0FEE071FF2AA}"/>
                </a:ext>
              </a:extLst>
            </p:cNvPr>
            <p:cNvSpPr/>
            <p:nvPr/>
          </p:nvSpPr>
          <p:spPr>
            <a:xfrm rot="5400000">
              <a:off x="738000" y="3510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標楷體" pitchFamily="65" charset="-120"/>
                <a:ea typeface="新細明體" charset="-120"/>
                <a:cs typeface="+mn-cs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79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由前往後和已排序數列的數字比較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40243"/>
            <a:ext cx="6892126" cy="58045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回答下面的問題及完成下方的積木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44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9C99076-7DED-4F45-9BD5-DB7B28424293}"/>
              </a:ext>
            </a:extLst>
          </p:cNvPr>
          <p:cNvSpPr txBox="1"/>
          <p:nvPr/>
        </p:nvSpPr>
        <p:spPr>
          <a:xfrm>
            <a:off x="389031" y="1808943"/>
            <a:ext cx="8701299" cy="1596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插入位置的變數一開始要設為多少？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迴圈的判斷條件應使用「或」還是「且」才正確？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迴圈內插入位置</a:t>
            </a: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變數要改變多少？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6668EF5D-FDC4-564B-8F4B-5A789D06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2" y="3666067"/>
            <a:ext cx="6081158" cy="298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23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由前往後和已排序數列的數字比較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993748"/>
            <a:ext cx="6364356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參考答案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13410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9C99076-7DED-4F45-9BD5-DB7B28424293}"/>
              </a:ext>
            </a:extLst>
          </p:cNvPr>
          <p:cNvSpPr txBox="1"/>
          <p:nvPr/>
        </p:nvSpPr>
        <p:spPr>
          <a:xfrm>
            <a:off x="358035" y="1667663"/>
            <a:ext cx="8701299" cy="5216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因開始「已排序資料」清單的內容是空的，所以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「插入位置」從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開始，變數設定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endParaRPr lang="zh-TW" altLang="en-US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判斷條件要用「或」。若「已排序資料」清單中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找到大於「原始資料」清單中第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項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新加入的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數字較小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，或如果插入位置比「已排序資料」清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單的長度大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新加入的數字最大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，就是新加入排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序的數字要插入的位置，因此使用「或」，代表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兩種狀況只要符合一個即可。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因要和「已排序資料」清單的內容逐項比較，因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每次改變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，所以變數設定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B179438-D5A6-A646-B059-BCA63E95E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9844" l="2381" r="93040">
                        <a14:foregroundMark x1="2747" y1="33594" x2="11722" y2="48438"/>
                        <a14:foregroundMark x1="91392" y1="29688" x2="78571" y2="48438"/>
                        <a14:foregroundMark x1="93040" y1="25781" x2="87363" y2="6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77" y="2151311"/>
            <a:ext cx="2607546" cy="61129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CA0D8136-BD96-D540-9633-8B8DC5BBE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1" b="88710" l="5128" r="94689">
                        <a14:foregroundMark x1="5311" y1="25806" x2="10256" y2="67742"/>
                        <a14:foregroundMark x1="81136" y1="49194" x2="94689" y2="4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94" y="6341719"/>
            <a:ext cx="2157620" cy="4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55EF5C4-DCF6-8F45-90F3-94385038D0F2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重複執行直到未排序數列全部完成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24744"/>
            <a:ext cx="6489170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回答下面的問題及完成下方的積木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44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9C99076-7DED-4F45-9BD5-DB7B28424293}"/>
              </a:ext>
            </a:extLst>
          </p:cNvPr>
          <p:cNvSpPr txBox="1"/>
          <p:nvPr/>
        </p:nvSpPr>
        <p:spPr>
          <a:xfrm>
            <a:off x="309218" y="2128711"/>
            <a:ext cx="6255026" cy="2630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是否可以把　　　　</a:t>
            </a:r>
            <a:endParaRPr lang="en-US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換成　  　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說說看，虛線的積</a:t>
            </a:r>
            <a:endParaRPr lang="en-US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木是什麼？</a:t>
            </a:r>
            <a:endParaRPr lang="en-US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迴圈要執行幾次？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80C5942-4235-6748-A749-B80BBD789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68" y="2170571"/>
            <a:ext cx="813242" cy="45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A3679F58-03F4-2646-A4E6-38D835E2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02" y="2678404"/>
            <a:ext cx="804394" cy="44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F7C659DA-6B57-DAD5-A0AE-64D223279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1" y="1605200"/>
            <a:ext cx="5039425" cy="484958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34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55EF5C4-DCF6-8F45-90F3-94385038D0F2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重複執行直到未排序數列全部完成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24744"/>
            <a:ext cx="601648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44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9C99076-7DED-4F45-9BD5-DB7B28424293}"/>
              </a:ext>
            </a:extLst>
          </p:cNvPr>
          <p:cNvSpPr txBox="1"/>
          <p:nvPr/>
        </p:nvSpPr>
        <p:spPr>
          <a:xfrm>
            <a:off x="309218" y="2128711"/>
            <a:ext cx="6255026" cy="4192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為何要讓小貓一直</a:t>
            </a:r>
            <a:endParaRPr lang="en-US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說出：「目前從原</a:t>
            </a:r>
            <a:endParaRPr lang="en-US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始資料取出的數字</a:t>
            </a:r>
            <a:endParaRPr lang="en-US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是⋯」？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最後如何讓小貓說</a:t>
            </a:r>
            <a:endParaRPr lang="en-US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出執行結果：「這</a:t>
            </a:r>
            <a:endParaRPr lang="en-US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en-US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個數字由小排到</a:t>
            </a:r>
            <a:endParaRPr lang="en-US" altLang="zh-TW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大的順序是⋯」？</a:t>
            </a:r>
          </a:p>
        </p:txBody>
      </p:sp>
      <p:sp>
        <p:nvSpPr>
          <p:cNvPr id="3" name="文字方塊 3">
            <a:extLst>
              <a:ext uri="{FF2B5EF4-FFF2-40B4-BE49-F238E27FC236}">
                <a16:creationId xmlns:a16="http://schemas.microsoft.com/office/drawing/2014/main" xmlns="" id="{A62274E0-1A04-5025-9DF2-9D8BD1F2C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24744"/>
            <a:ext cx="6489170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r>
              <a:rPr lang="zh-TW" altLang="en-US" sz="3200" b="1" dirty="0">
                <a:solidFill>
                  <a:srgbClr val="141413"/>
                </a:solidFill>
                <a:effectLst/>
                <a:latin typeface="Helvetica" pitchFamily="2" charset="0"/>
              </a:rPr>
              <a:t>回答下面的問題及完成下方的積木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eaLnBrk="1" hangingPunct="1">
              <a:lnSpc>
                <a:spcPct val="120000"/>
              </a:lnSpc>
              <a:defRPr/>
            </a:pP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23A041F-6676-82AF-E1CB-FE864C2A0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31" y="1800134"/>
            <a:ext cx="5039425" cy="484958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7056" y="15563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72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43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55EF5C4-DCF6-8F45-90F3-94385038D0F2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重複執行直到未排序數列全部完成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24744"/>
            <a:ext cx="601648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參考答案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44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9C99076-7DED-4F45-9BD5-DB7B28424293}"/>
              </a:ext>
            </a:extLst>
          </p:cNvPr>
          <p:cNvSpPr txBox="1"/>
          <p:nvPr/>
        </p:nvSpPr>
        <p:spPr>
          <a:xfrm>
            <a:off x="309217" y="1934741"/>
            <a:ext cx="8446855" cy="4699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可以。換成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，按下綠旗後，全部程式會同時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執行，因插入排序都是從「原始資料」清單的第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項挑選，再進行排序，因此原始資料在一開始是否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已建立完成，不會造成影響。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虛線框的積木是             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，在進行新一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輪的排序前，先把前一次的資料清空。 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1604C1FC-2787-4844-ADE7-67BF79643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66" y="1983887"/>
            <a:ext cx="804394" cy="44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1EA5B68-095C-3240-A794-4A9A3F65B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96" b="89130" l="4007" r="94425">
                        <a14:foregroundMark x1="4007" y1="46377" x2="17247" y2="46377"/>
                        <a14:foregroundMark x1="94425" y1="47826" x2="83798" y2="47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43" y="4430155"/>
            <a:ext cx="3176682" cy="7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55EF5C4-DCF6-8F45-90F3-94385038D0F2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-26505" y="-56381"/>
            <a:ext cx="6364356" cy="98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重複執行直到未排序數列全部完成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2E684A76-FE1C-9340-B24F-F9FF25D8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35" y="1024744"/>
            <a:ext cx="6016487" cy="98367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參考答案</a:t>
            </a:r>
            <a:endParaRPr lang="zh-TW" altLang="en-US" sz="32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BA0A4C59-A165-C342-828B-3D5DDD7DF4C6}"/>
              </a:ext>
            </a:extLst>
          </p:cNvPr>
          <p:cNvSpPr/>
          <p:nvPr/>
        </p:nvSpPr>
        <p:spPr>
          <a:xfrm>
            <a:off x="358036" y="1044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69C99076-7DED-4F45-9BD5-DB7B28424293}"/>
              </a:ext>
            </a:extLst>
          </p:cNvPr>
          <p:cNvSpPr txBox="1"/>
          <p:nvPr/>
        </p:nvSpPr>
        <p:spPr>
          <a:xfrm>
            <a:off x="309217" y="1907031"/>
            <a:ext cx="8446855" cy="4699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取決於有幾個待排序的數字，此範例為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個，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因此迴圈執行：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可清楚看見程式執行步驟。 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用字串組合，顯示「已排序資料」清單內容。使用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外觀、運算、變數類別，組合成： 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7BDB1C75-BBF1-FA48-B5F2-A22EC0CF5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1" b="89286" l="8130" r="92886">
                        <a14:foregroundMark x1="8943" y1="15934" x2="35163" y2="24176"/>
                        <a14:foregroundMark x1="35163" y1="24176" x2="59146" y2="21429"/>
                        <a14:foregroundMark x1="59146" y1="21429" x2="82520" y2="21978"/>
                        <a14:foregroundMark x1="82520" y1="21978" x2="91667" y2="34615"/>
                        <a14:foregroundMark x1="8333" y1="21978" x2="12398" y2="75000"/>
                        <a14:foregroundMark x1="91667" y1="71703" x2="92886" y2="79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43" y="2418064"/>
            <a:ext cx="1680235" cy="12431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C1F2493D-6512-A44F-812C-4C6546917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657" r="97377">
                        <a14:foregroundMark x1="93879" y1="39286" x2="83227" y2="41429"/>
                        <a14:foregroundMark x1="3657" y1="27143" x2="13672" y2="34286"/>
                        <a14:foregroundMark x1="82830" y1="15714" x2="91017" y2="15714"/>
                        <a14:foregroundMark x1="91017" y1="15714" x2="92687" y2="14286"/>
                        <a14:foregroundMark x1="81638" y1="62857" x2="88712" y2="65000"/>
                        <a14:foregroundMark x1="88712" y1="65000" x2="94118" y2="53571"/>
                        <a14:foregroundMark x1="97377" y1="27857" x2="97297" y2="46429"/>
                        <a14:foregroundMark x1="4690" y1="85000" x2="4690" y2="5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6" y="5600323"/>
            <a:ext cx="6907646" cy="76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插入排序法延伸版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由大排到小：</a:t>
            </a: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請用課本範例的插入排序法，在指定數值的原始資料中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(58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76)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 使用插入排序法由大排到小放入已排序資料裡。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完成條件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程式執行後，原始資料依序呈現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58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76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這五個數字。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點選小貓後，每回合分別取出原始資料的第一個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數字，並說出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「目前從原始資料取出 的數字是⋯」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然後陸續放入已排序資料裡。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最後全部執行完畢後，小貓說出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「這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個數字由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大排到小的順序是⋯」。 </a:t>
            </a: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3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5C21097-9B4E-9944-948D-418EFC1D3B6A}"/>
              </a:ext>
            </a:extLst>
          </p:cNvPr>
          <p:cNvSpPr/>
          <p:nvPr/>
        </p:nvSpPr>
        <p:spPr>
          <a:xfrm>
            <a:off x="7095067" y="4385732"/>
            <a:ext cx="2048933" cy="24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125568" y="-8957"/>
            <a:ext cx="5437332" cy="983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</a:t>
            </a:r>
            <a:r>
              <a:rPr lang="en-US" altLang="zh-TW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323B4D96-939E-DE42-A80F-D6C3603AA516}"/>
              </a:ext>
            </a:extLst>
          </p:cNvPr>
          <p:cNvSpPr txBox="1">
            <a:spLocks/>
          </p:cNvSpPr>
          <p:nvPr/>
        </p:nvSpPr>
        <p:spPr>
          <a:xfrm>
            <a:off x="167206" y="1038161"/>
            <a:ext cx="8809587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buNone/>
            </a:pP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舞臺與角色安排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</a:p>
          <a:p>
            <a:pPr marL="0" indent="0">
              <a:lnSpc>
                <a:spcPts val="2700"/>
              </a:lnSpc>
              <a:buNone/>
            </a:pP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背    景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backdrop 1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貓角色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Sprite 1 </a:t>
            </a:r>
          </a:p>
          <a:p>
            <a:pPr marL="0" indent="0">
              <a:lnSpc>
                <a:spcPts val="2700"/>
              </a:lnSpc>
              <a:buNone/>
            </a:pP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27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18C8669-8F37-BF40-BBF3-8B7FDE8A8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38" y="2209007"/>
            <a:ext cx="5267455" cy="444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18863</TotalTime>
  <Words>4393</Words>
  <Application>Microsoft Office PowerPoint</Application>
  <PresentationFormat>如螢幕大小 (4:3)</PresentationFormat>
  <Paragraphs>646</Paragraphs>
  <Slides>106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106</vt:i4>
      </vt:variant>
    </vt:vector>
  </HeadingPairs>
  <TitlesOfParts>
    <vt:vector size="122" baseType="lpstr">
      <vt:lpstr>Arial Unicode MS</vt:lpstr>
      <vt:lpstr>HEITI SC MEDIUM</vt:lpstr>
      <vt:lpstr>Helvetica Neue</vt:lpstr>
      <vt:lpstr>華康中圓體</vt:lpstr>
      <vt:lpstr>Microsoft JhengHei</vt:lpstr>
      <vt:lpstr>Microsoft JhengHei</vt:lpstr>
      <vt:lpstr>新細明體</vt:lpstr>
      <vt:lpstr>標楷體</vt:lpstr>
      <vt:lpstr>Arial</vt:lpstr>
      <vt:lpstr>Calibri</vt:lpstr>
      <vt:lpstr>Garamond</vt:lpstr>
      <vt:lpstr>Helvetica</vt:lpstr>
      <vt:lpstr>Microsoft Tai Le</vt:lpstr>
      <vt:lpstr>Times</vt:lpstr>
      <vt:lpstr>Times New Roman</vt:lpstr>
      <vt:lpstr>自訂設計</vt:lpstr>
      <vt:lpstr>PowerPoint 簡報</vt:lpstr>
      <vt:lpstr>PowerPoint 簡報</vt:lpstr>
      <vt:lpstr>生活中排序的案例</vt:lpstr>
      <vt:lpstr>排序演算法</vt:lpstr>
      <vt:lpstr>選擇排序法</vt:lpstr>
      <vt:lpstr>選擇排序法</vt:lpstr>
      <vt:lpstr>選擇排序法</vt:lpstr>
      <vt:lpstr>選擇排序法</vt:lpstr>
      <vt:lpstr>選擇排序法</vt:lpstr>
      <vt:lpstr>選擇排序法</vt:lpstr>
      <vt:lpstr>選擇排序法</vt:lpstr>
      <vt:lpstr>選擇排序法</vt:lpstr>
      <vt:lpstr>插入排序法</vt:lpstr>
      <vt:lpstr>插入排序法</vt:lpstr>
      <vt:lpstr>插入排序法</vt:lpstr>
      <vt:lpstr>插入排序法</vt:lpstr>
      <vt:lpstr>插入排序法</vt:lpstr>
      <vt:lpstr>插入排序法</vt:lpstr>
      <vt:lpstr>插入排序法</vt:lpstr>
      <vt:lpstr>插入排序法</vt:lpstr>
      <vt:lpstr>範例～選擇排序法</vt:lpstr>
      <vt:lpstr>選擇排序法</vt:lpstr>
      <vt:lpstr>範例-選擇排序法</vt:lpstr>
      <vt:lpstr>範例-選擇排序法</vt:lpstr>
      <vt:lpstr>範例-選擇排序法</vt:lpstr>
      <vt:lpstr>範例-選擇排序法</vt:lpstr>
      <vt:lpstr>範例-選擇排序法</vt:lpstr>
      <vt:lpstr>範例-選擇排序法</vt:lpstr>
      <vt:lpstr>範例-選擇排序法</vt:lpstr>
      <vt:lpstr>範例-選擇排序法</vt:lpstr>
      <vt:lpstr>範例-選擇排序法</vt:lpstr>
      <vt:lpstr>範例-選擇排序法</vt:lpstr>
      <vt:lpstr>範例-選擇排序法</vt:lpstr>
      <vt:lpstr>範例-選擇排序法</vt:lpstr>
      <vt:lpstr>1. 將未排序數列匯入原始資料</vt:lpstr>
      <vt:lpstr>PowerPoint 簡報</vt:lpstr>
      <vt:lpstr> 1. 將未排序數列匯入原始資料</vt:lpstr>
      <vt:lpstr>PowerPoint 簡報</vt:lpstr>
      <vt:lpstr>範例-選擇排序法</vt:lpstr>
      <vt:lpstr>2. 從未排序數列中找到最小的數字</vt:lpstr>
      <vt:lpstr>2. 從未排序數列中找到最小的數字</vt:lpstr>
      <vt:lpstr>2. 從未排序數列中找到最小的數字</vt:lpstr>
      <vt:lpstr>2.從未排序數列中找到最小的數字</vt:lpstr>
      <vt:lpstr>2.從未排序數列中找到最小的數字</vt:lpstr>
      <vt:lpstr>範例-選擇排序法</vt:lpstr>
      <vt:lpstr>範例-選擇排序法</vt:lpstr>
      <vt:lpstr> 3.將此數加到已排序數列最後一項</vt:lpstr>
      <vt:lpstr> 3.將此數加到已排序數列最後一項</vt:lpstr>
      <vt:lpstr>3.將此數加到已排序數列最後一項</vt:lpstr>
      <vt:lpstr> 3.將此數加到已排序數列最後一項</vt:lpstr>
      <vt:lpstr>範例-選擇排序法</vt:lpstr>
      <vt:lpstr>範例-選擇排序法</vt:lpstr>
      <vt:lpstr>4.重複執行直到未排序數列全部完成</vt:lpstr>
      <vt:lpstr>4.重複執行直到未排序數列全部完成</vt:lpstr>
      <vt:lpstr>4.重複執行直到未排序數列全部完成</vt:lpstr>
      <vt:lpstr>4.重複執行直到未排序數列全部完成</vt:lpstr>
      <vt:lpstr>範例-選擇排序法</vt:lpstr>
      <vt:lpstr>課 堂 練 習</vt:lpstr>
      <vt:lpstr>  課 堂 練 習</vt:lpstr>
      <vt:lpstr>課 堂 練 習</vt:lpstr>
      <vt:lpstr>課 堂 練 習</vt:lpstr>
      <vt:lpstr>課 堂 練 習</vt:lpstr>
      <vt:lpstr>課 堂 練 習</vt:lpstr>
      <vt:lpstr>課 堂 練 習</vt:lpstr>
      <vt:lpstr>課 堂 練 習</vt:lpstr>
      <vt:lpstr>課 堂 練 習</vt:lpstr>
      <vt:lpstr>課 堂 練 習</vt:lpstr>
      <vt:lpstr>補充範例-插入排序法</vt:lpstr>
      <vt:lpstr>插入排序法</vt:lpstr>
      <vt:lpstr>插入排序法</vt:lpstr>
      <vt:lpstr>插入排序法</vt:lpstr>
      <vt:lpstr>插入排序法</vt:lpstr>
      <vt:lpstr>補充範例-插入排序法</vt:lpstr>
      <vt:lpstr>補充範例-插入排序法</vt:lpstr>
      <vt:lpstr>補充範例-插入排序法</vt:lpstr>
      <vt:lpstr>補充範例-插入排序法</vt:lpstr>
      <vt:lpstr>補充範例-插入排序法</vt:lpstr>
      <vt:lpstr>補充範例-插入排序法</vt:lpstr>
      <vt:lpstr>補充範例-插入排序法</vt:lpstr>
      <vt:lpstr>1.將隨機5個數字放入未排序數列</vt:lpstr>
      <vt:lpstr>1.將隨機5個數字放入未排序數列</vt:lpstr>
      <vt:lpstr>1.將隨機5個數字放入未排序數列</vt:lpstr>
      <vt:lpstr>補充範例-插入排序法</vt:lpstr>
      <vt:lpstr>2. 從未排序數列中逐一取出數字</vt:lpstr>
      <vt:lpstr>2. 從未排序數列中逐一取出數字</vt:lpstr>
      <vt:lpstr>PowerPoint 簡報</vt:lpstr>
      <vt:lpstr>PowerPoint 簡報</vt:lpstr>
      <vt:lpstr>PowerPoint 簡報</vt:lpstr>
      <vt:lpstr>PowerPoint 簡報</vt:lpstr>
      <vt:lpstr>PowerPoint 簡報</vt:lpstr>
      <vt:lpstr>3.由前往後和已排序數列的數字比較</vt:lpstr>
      <vt:lpstr>3.由前往後和已排序數列的數字比較</vt:lpstr>
      <vt:lpstr>3.由前往後和已排序數列的數字比較</vt:lpstr>
      <vt:lpstr>4.重複執行直到未排序數列全部完成</vt:lpstr>
      <vt:lpstr>4.重複執行直到未排序數列全部完成</vt:lpstr>
      <vt:lpstr>4.重複執行直到未排序數列全部完成</vt:lpstr>
      <vt:lpstr>4.重複執行直到未排序數列全部完成</vt:lpstr>
      <vt:lpstr>課 堂 練 習</vt:lpstr>
      <vt:lpstr>課 堂 練 習</vt:lpstr>
      <vt:lpstr>課 堂 練 習</vt:lpstr>
      <vt:lpstr>課 堂 練 習</vt:lpstr>
      <vt:lpstr>課 堂 練 習</vt:lpstr>
      <vt:lpstr>  課 堂 練 習</vt:lpstr>
      <vt:lpstr>課 堂 練 習</vt:lpstr>
      <vt:lpstr>課 堂 練 習</vt:lpstr>
      <vt:lpstr>問題與討論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陳又維</cp:lastModifiedBy>
  <cp:revision>734</cp:revision>
  <cp:lastPrinted>2021-02-17T06:20:37Z</cp:lastPrinted>
  <dcterms:modified xsi:type="dcterms:W3CDTF">2022-12-22T06:51:23Z</dcterms:modified>
</cp:coreProperties>
</file>