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54" r:id="rId1"/>
  </p:sldMasterIdLst>
  <p:notesMasterIdLst>
    <p:notesMasterId r:id="rId11"/>
  </p:notesMasterIdLst>
  <p:sldIdLst>
    <p:sldId id="270" r:id="rId2"/>
    <p:sldId id="343" r:id="rId3"/>
    <p:sldId id="301" r:id="rId4"/>
    <p:sldId id="344" r:id="rId5"/>
    <p:sldId id="345" r:id="rId6"/>
    <p:sldId id="376" r:id="rId7"/>
    <p:sldId id="377" r:id="rId8"/>
    <p:sldId id="477" r:id="rId9"/>
    <p:sldId id="331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5E9"/>
    <a:srgbClr val="D5E8D9"/>
    <a:srgbClr val="C7DFF5"/>
    <a:srgbClr val="FCDAE2"/>
    <a:srgbClr val="FF9300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3366"/>
  </p:normalViewPr>
  <p:slideViewPr>
    <p:cSldViewPr snapToGrid="0" snapToObjects="1">
      <p:cViewPr varScale="1">
        <p:scale>
          <a:sx n="84" d="100"/>
          <a:sy n="84" d="100"/>
        </p:scale>
        <p:origin x="14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9150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2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>
            <a:extLst>
              <a:ext uri="{FF2B5EF4-FFF2-40B4-BE49-F238E27FC236}">
                <a16:creationId xmlns:a16="http://schemas.microsoft.com/office/drawing/2014/main" xmlns="" id="{262F6953-FF44-BD4F-AD45-A206D2BB3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266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EE4B14A-247D-4647-93B6-A3B9BE1F6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BAA96517-6A71-334F-9DD0-F055D645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C32DD58-9901-DE41-8063-4E26E5CB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7B0BB71-F03F-7E41-8EFB-60DDC0E7A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EE6B0B7-BFA9-7E4D-BC2B-BF94EC036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2D5DDA0-C1FF-4845-99AB-B43B19F2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1F02-FD3D-A443-9C1D-CDC1AFB2ED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19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>
            <a:extLst>
              <a:ext uri="{FF2B5EF4-FFF2-40B4-BE49-F238E27FC236}">
                <a16:creationId xmlns:a16="http://schemas.microsoft.com/office/drawing/2014/main" xmlns="" id="{E4C209DD-09EE-4C4E-AD34-D5F3FF9F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報 告 大 綱">
            <a:extLst>
              <a:ext uri="{FF2B5EF4-FFF2-40B4-BE49-F238E27FC236}">
                <a16:creationId xmlns:a16="http://schemas.microsoft.com/office/drawing/2014/main" xmlns="" id="{14741B5B-9494-174F-8B27-EE05C454F7FB}"/>
              </a:ext>
            </a:extLst>
          </p:cNvPr>
          <p:cNvSpPr txBox="1">
            <a:spLocks/>
          </p:cNvSpPr>
          <p:nvPr/>
        </p:nvSpPr>
        <p:spPr>
          <a:xfrm>
            <a:off x="1501995" y="0"/>
            <a:ext cx="3782698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目   錄</a:t>
            </a:r>
          </a:p>
        </p:txBody>
      </p:sp>
      <p:sp>
        <p:nvSpPr>
          <p:cNvPr id="21" name="報 告 大 綱">
            <a:extLst>
              <a:ext uri="{FF2B5EF4-FFF2-40B4-BE49-F238E27FC236}">
                <a16:creationId xmlns:a16="http://schemas.microsoft.com/office/drawing/2014/main" xmlns="" id="{394D67B2-C819-CA42-9E54-3E511914533C}"/>
              </a:ext>
            </a:extLst>
          </p:cNvPr>
          <p:cNvSpPr txBox="1">
            <a:spLocks/>
          </p:cNvSpPr>
          <p:nvPr/>
        </p:nvSpPr>
        <p:spPr>
          <a:xfrm>
            <a:off x="666134" y="1392234"/>
            <a:ext cx="7235624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基本演算法的介紹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8342868D-24DD-564C-987D-D3A1E855D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505" y="2415111"/>
            <a:ext cx="5373265" cy="786936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演算法概念與原理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A68643F5-A666-B447-A8BE-AF814FEE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89" y="3421194"/>
            <a:ext cx="5368782" cy="786936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排序的原理與範例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CEC7CC89-D482-4B4A-AE62-E1ECBB8CC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41" y="4436241"/>
            <a:ext cx="5382229" cy="786936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 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搜尋的原理與範例</a:t>
            </a:r>
          </a:p>
        </p:txBody>
      </p:sp>
    </p:spTree>
    <p:extLst>
      <p:ext uri="{BB962C8B-B14F-4D97-AF65-F5344CB8AC3E}">
        <p14:creationId xmlns:p14="http://schemas.microsoft.com/office/powerpoint/2010/main" val="121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86557" y="2297111"/>
            <a:ext cx="880958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解決問題的方法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◼︎蛋炒飯食譜：把製作蛋炒飯的問題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抽象化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為可以操作的步驟。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◼︎可交由電腦進行計算的具體步驟，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它是一組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有限運算規則的集合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，包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含問題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精確的輸入、處理、輸出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等。</a:t>
            </a:r>
            <a:endParaRPr lang="en-US" altLang="zh-TW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967927" y="-21180"/>
            <a:ext cx="3934109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演算法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35EE85B-692B-174B-B46E-6A5C7AFF2DAD}"/>
              </a:ext>
            </a:extLst>
          </p:cNvPr>
          <p:cNvSpPr/>
          <p:nvPr/>
        </p:nvSpPr>
        <p:spPr>
          <a:xfrm>
            <a:off x="686557" y="1312998"/>
            <a:ext cx="4520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演算法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(</a:t>
            </a:r>
            <a:r>
              <a:rPr lang="en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algorithm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)</a:t>
            </a:r>
            <a:endParaRPr lang="en-US" altLang="zh-TW" sz="4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172107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72568" y="198741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9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981790" y="-21180"/>
            <a:ext cx="3172109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演算法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35EE85B-692B-174B-B46E-6A5C7AFF2DAD}"/>
              </a:ext>
            </a:extLst>
          </p:cNvPr>
          <p:cNvSpPr/>
          <p:nvPr/>
        </p:nvSpPr>
        <p:spPr>
          <a:xfrm>
            <a:off x="218401" y="1172527"/>
            <a:ext cx="75969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可用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文字敘述</a:t>
            </a:r>
            <a:r>
              <a:rPr lang="zh-TW" altLang="en-US" sz="3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、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流程圖</a:t>
            </a: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或其他方式表示</a:t>
            </a:r>
            <a:endParaRPr lang="en-US" altLang="zh-TW" sz="3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EB4EE9D-2B3F-4E4C-A394-4972D4F2E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7"/>
          <a:stretch/>
        </p:blipFill>
        <p:spPr bwMode="auto">
          <a:xfrm>
            <a:off x="4850970" y="1998114"/>
            <a:ext cx="2816698" cy="431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6C8524C5-77C1-D434-55D2-1F801FD9F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89"/>
          <a:stretch/>
        </p:blipFill>
        <p:spPr>
          <a:xfrm>
            <a:off x="668540" y="1906399"/>
            <a:ext cx="3903460" cy="457826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37056" y="172107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972568" y="198741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67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34413" y="1493419"/>
            <a:ext cx="880958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從台北要到高雄衛武營的國家藝術文化中心</a:t>
            </a:r>
            <a:endParaRPr lang="en-US" altLang="zh-TW" sz="3200" b="1" dirty="0">
              <a:latin typeface="+mj-ea"/>
              <a:ea typeface="+mj-ea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    </a:t>
            </a:r>
            <a:endParaRPr lang="en-US" altLang="zh-TW" sz="3200" b="1" dirty="0">
              <a:latin typeface="+mj-ea"/>
              <a:ea typeface="+mj-ea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latin typeface="+mj-ea"/>
                <a:ea typeface="+mj-ea"/>
                <a:cs typeface="Arial Unicode MS"/>
                <a:sym typeface="Arial Unicode MS"/>
              </a:rPr>
              <a:t>1.</a:t>
            </a: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+mj-ea"/>
                <a:ea typeface="+mj-ea"/>
                <a:cs typeface="Arial Unicode MS"/>
                <a:sym typeface="Arial Unicode MS"/>
              </a:rPr>
              <a:t>節省車資</a:t>
            </a: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：阿顯要看晚上時段的音樂劇，</a:t>
            </a:r>
            <a:endParaRPr lang="en-US" altLang="zh-TW" sz="3200" b="1" dirty="0">
              <a:latin typeface="+mj-ea"/>
              <a:ea typeface="+mj-ea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       </a:t>
            </a:r>
            <a:r>
              <a:rPr lang="en-US" altLang="zh-TW" sz="3200" b="1" dirty="0">
                <a:latin typeface="+mj-ea"/>
                <a:ea typeface="+mj-ea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 所以選擇搭乘臺鐵，再轉乘接駁車或租</a:t>
            </a:r>
            <a:endParaRPr lang="en-US" altLang="zh-TW" sz="3200" b="1" dirty="0">
              <a:latin typeface="+mj-ea"/>
              <a:ea typeface="+mj-ea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        </a:t>
            </a:r>
            <a:r>
              <a:rPr lang="en-US" altLang="zh-TW" sz="3200" b="1" dirty="0">
                <a:latin typeface="+mj-ea"/>
                <a:ea typeface="+mj-ea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機車。</a:t>
            </a:r>
            <a:endParaRPr lang="en-US" altLang="zh-TW" sz="3200" b="1" dirty="0">
              <a:latin typeface="+mj-ea"/>
              <a:ea typeface="+mj-ea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latin typeface="+mj-ea"/>
                <a:ea typeface="+mj-ea"/>
                <a:cs typeface="Arial Unicode MS"/>
                <a:sym typeface="Arial Unicode MS"/>
              </a:rPr>
              <a:t>2. </a:t>
            </a:r>
            <a:r>
              <a:rPr lang="zh-TW" altLang="en-US" sz="3200" b="1" dirty="0">
                <a:solidFill>
                  <a:srgbClr val="C00000"/>
                </a:solidFill>
                <a:latin typeface="+mj-ea"/>
                <a:ea typeface="+mj-ea"/>
                <a:cs typeface="Arial Unicode MS"/>
                <a:sym typeface="Arial Unicode MS"/>
              </a:rPr>
              <a:t>節省時間</a:t>
            </a: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：星兒中午要先與朋友聚餐，</a:t>
            </a:r>
            <a:endParaRPr lang="en-US" altLang="zh-TW" sz="3200" b="1" dirty="0">
              <a:latin typeface="+mj-ea"/>
              <a:ea typeface="+mj-ea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+mj-ea"/>
                <a:ea typeface="+mj-ea"/>
                <a:cs typeface="Arial Unicode MS"/>
                <a:sym typeface="Arial Unicode MS"/>
              </a:rPr>
              <a:t>         </a:t>
            </a: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再到附近看展覽，最後才到衛武營看音</a:t>
            </a:r>
            <a:endParaRPr lang="en-US" altLang="zh-TW" sz="3200" b="1" dirty="0">
              <a:latin typeface="+mj-ea"/>
              <a:ea typeface="+mj-ea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+mj-ea"/>
                <a:ea typeface="+mj-ea"/>
                <a:cs typeface="Arial Unicode MS"/>
                <a:sym typeface="Arial Unicode MS"/>
              </a:rPr>
              <a:t>         </a:t>
            </a:r>
            <a:r>
              <a:rPr lang="zh-TW" altLang="en-US" sz="3200" b="1" dirty="0">
                <a:latin typeface="+mj-ea"/>
                <a:ea typeface="+mj-ea"/>
                <a:cs typeface="Arial Unicode MS"/>
                <a:sym typeface="Arial Unicode MS"/>
              </a:rPr>
              <a:t>樂劇，可選擇搭乘高鐵，再轉乘計程車。</a:t>
            </a:r>
            <a:endParaRPr lang="en-US" altLang="zh-TW" sz="3200" b="1" dirty="0">
              <a:latin typeface="+mj-ea"/>
              <a:ea typeface="+mj-ea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sz="3200" b="1" dirty="0"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6" name="報 告 大 綱">
            <a:extLst>
              <a:ext uri="{FF2B5EF4-FFF2-40B4-BE49-F238E27FC236}">
                <a16:creationId xmlns:a16="http://schemas.microsoft.com/office/drawing/2014/main" xmlns="" id="{91DD065C-6D31-A24A-AE7B-D87CBFC0BEF9}"/>
              </a:ext>
            </a:extLst>
          </p:cNvPr>
          <p:cNvSpPr txBox="1">
            <a:spLocks/>
          </p:cNvSpPr>
          <p:nvPr/>
        </p:nvSpPr>
        <p:spPr>
          <a:xfrm>
            <a:off x="1483022" y="-21180"/>
            <a:ext cx="3172109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演算法案例</a:t>
            </a:r>
          </a:p>
        </p:txBody>
      </p:sp>
      <p:sp>
        <p:nvSpPr>
          <p:cNvPr id="5" name="矩形 4"/>
          <p:cNvSpPr/>
          <p:nvPr/>
        </p:nvSpPr>
        <p:spPr>
          <a:xfrm>
            <a:off x="7937056" y="172107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72568" y="198741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83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報 告 大 綱">
            <a:extLst>
              <a:ext uri="{FF2B5EF4-FFF2-40B4-BE49-F238E27FC236}">
                <a16:creationId xmlns:a16="http://schemas.microsoft.com/office/drawing/2014/main" xmlns="" id="{91DD065C-6D31-A24A-AE7B-D87CBFC0BEF9}"/>
              </a:ext>
            </a:extLst>
          </p:cNvPr>
          <p:cNvSpPr txBox="1">
            <a:spLocks/>
          </p:cNvSpPr>
          <p:nvPr/>
        </p:nvSpPr>
        <p:spPr>
          <a:xfrm>
            <a:off x="1483022" y="-21180"/>
            <a:ext cx="3172109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演算法案例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814317C-4730-5449-A25D-97E55178D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r="7078" b="2362"/>
          <a:stretch/>
        </p:blipFill>
        <p:spPr>
          <a:xfrm>
            <a:off x="1401678" y="831272"/>
            <a:ext cx="6396384" cy="60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21847" y="1444326"/>
            <a:ext cx="850030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Arial Unicode MS"/>
              </a:rPr>
              <a:t>◼︎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不同方式會付出不同的成本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如時間、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    金錢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，進而影響效能，都是必須考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    量的因素。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不同的演算法除了必須能夠精確的解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    決問題外，執行不同的演算法也要評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    估它的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效能差異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，以便能選用適當的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    演算法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967927" y="-21180"/>
            <a:ext cx="3934109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演算法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172107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72568" y="198741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13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43694" y="1618989"/>
            <a:ext cx="850030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電腦科學領域所定義的演算法，必須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符合下列四大條件：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1.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以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有限個步驟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描述。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各步驟均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可在電腦上完成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。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步驟間的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流程明確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經過有限次的步驟執行後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會終止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。 </a:t>
            </a:r>
            <a:endParaRPr lang="en-US" altLang="zh-TW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967927" y="-21180"/>
            <a:ext cx="3934109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演算法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172107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72568" y="198741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29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5">
            <a:extLst>
              <a:ext uri="{FF2B5EF4-FFF2-40B4-BE49-F238E27FC236}">
                <a16:creationId xmlns:a16="http://schemas.microsoft.com/office/drawing/2014/main" xmlns="" id="{F18B28F2-60BE-EB49-906A-EE37318B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494" y="2532257"/>
            <a:ext cx="39814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187116" y="-12449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華康中圓體"/>
              </a:rPr>
              <a:t>問題與討論</a:t>
            </a:r>
            <a:endParaRPr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華康中圓體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6A6F1FD-6A82-984E-8B9C-6E92D4A2E191}"/>
              </a:ext>
            </a:extLst>
          </p:cNvPr>
          <p:cNvSpPr/>
          <p:nvPr/>
        </p:nvSpPr>
        <p:spPr>
          <a:xfrm>
            <a:off x="1068129" y="1589418"/>
            <a:ext cx="650210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你還想知道什麼</a:t>
            </a:r>
            <a:r>
              <a:rPr lang="en-US" altLang="zh-TW" sz="6600" b="1" dirty="0">
                <a:latin typeface="Calibri" panose="020F0502020204030204" pitchFamily="34" charset="0"/>
                <a:ea typeface="PingFang TC Semibold" panose="020B0400000000000000" pitchFamily="34" charset="-120"/>
              </a:rPr>
              <a:t>?</a:t>
            </a:r>
          </a:p>
          <a:p>
            <a:endParaRPr lang="zh-TW" altLang="en-US" sz="6600" dirty="0"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6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18821</TotalTime>
  <Words>334</Words>
  <Application>Microsoft Office PowerPoint</Application>
  <PresentationFormat>如螢幕大小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2" baseType="lpstr">
      <vt:lpstr>Arial Unicode MS</vt:lpstr>
      <vt:lpstr>HEITI SC MEDIUM</vt:lpstr>
      <vt:lpstr>Helvetica Neue</vt:lpstr>
      <vt:lpstr>PingFang TC</vt:lpstr>
      <vt:lpstr>PingFang TC Semibold</vt:lpstr>
      <vt:lpstr>華康中圓體</vt:lpstr>
      <vt:lpstr>Microsoft JhengHei</vt:lpstr>
      <vt:lpstr>Microsoft JhengHei</vt:lpstr>
      <vt:lpstr>Arial</vt:lpstr>
      <vt:lpstr>Calibri</vt:lpstr>
      <vt:lpstr>Garamond</vt:lpstr>
      <vt:lpstr>Times New Roman</vt:lpstr>
      <vt:lpstr>自訂設計</vt:lpstr>
      <vt:lpstr>PowerPoint 簡報</vt:lpstr>
      <vt:lpstr>PowerPoint 簡報</vt:lpstr>
      <vt:lpstr>演算法</vt:lpstr>
      <vt:lpstr>演算法</vt:lpstr>
      <vt:lpstr>PowerPoint 簡報</vt:lpstr>
      <vt:lpstr>PowerPoint 簡報</vt:lpstr>
      <vt:lpstr>演算法</vt:lpstr>
      <vt:lpstr>演算法</vt:lpstr>
      <vt:lpstr>問題與討論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陳又維</cp:lastModifiedBy>
  <cp:revision>718</cp:revision>
  <cp:lastPrinted>2021-02-17T06:20:37Z</cp:lastPrinted>
  <dcterms:modified xsi:type="dcterms:W3CDTF">2022-12-05T06:44:14Z</dcterms:modified>
</cp:coreProperties>
</file>