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54" r:id="rId1"/>
  </p:sldMasterIdLst>
  <p:notesMasterIdLst>
    <p:notesMasterId r:id="rId50"/>
  </p:notesMasterIdLst>
  <p:sldIdLst>
    <p:sldId id="270" r:id="rId2"/>
    <p:sldId id="343" r:id="rId3"/>
    <p:sldId id="344" r:id="rId4"/>
    <p:sldId id="301" r:id="rId5"/>
    <p:sldId id="345" r:id="rId6"/>
    <p:sldId id="346" r:id="rId7"/>
    <p:sldId id="377" r:id="rId8"/>
    <p:sldId id="347" r:id="rId9"/>
    <p:sldId id="348" r:id="rId10"/>
    <p:sldId id="349" r:id="rId11"/>
    <p:sldId id="350" r:id="rId12"/>
    <p:sldId id="352" r:id="rId13"/>
    <p:sldId id="386" r:id="rId14"/>
    <p:sldId id="387" r:id="rId15"/>
    <p:sldId id="388" r:id="rId16"/>
    <p:sldId id="353" r:id="rId17"/>
    <p:sldId id="376" r:id="rId18"/>
    <p:sldId id="354" r:id="rId19"/>
    <p:sldId id="355" r:id="rId20"/>
    <p:sldId id="378" r:id="rId21"/>
    <p:sldId id="357" r:id="rId22"/>
    <p:sldId id="359" r:id="rId23"/>
    <p:sldId id="360" r:id="rId24"/>
    <p:sldId id="361" r:id="rId25"/>
    <p:sldId id="379" r:id="rId26"/>
    <p:sldId id="380" r:id="rId27"/>
    <p:sldId id="362" r:id="rId28"/>
    <p:sldId id="369" r:id="rId29"/>
    <p:sldId id="381" r:id="rId30"/>
    <p:sldId id="370" r:id="rId31"/>
    <p:sldId id="363" r:id="rId32"/>
    <p:sldId id="364" r:id="rId33"/>
    <p:sldId id="365" r:id="rId34"/>
    <p:sldId id="366" r:id="rId35"/>
    <p:sldId id="367" r:id="rId36"/>
    <p:sldId id="372" r:id="rId37"/>
    <p:sldId id="373" r:id="rId38"/>
    <p:sldId id="374" r:id="rId39"/>
    <p:sldId id="389" r:id="rId40"/>
    <p:sldId id="375" r:id="rId41"/>
    <p:sldId id="382" r:id="rId42"/>
    <p:sldId id="383" r:id="rId43"/>
    <p:sldId id="368" r:id="rId44"/>
    <p:sldId id="384" r:id="rId45"/>
    <p:sldId id="385" r:id="rId46"/>
    <p:sldId id="390" r:id="rId47"/>
    <p:sldId id="331" r:id="rId48"/>
    <p:sldId id="391" r:id="rId4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D5E9"/>
    <a:srgbClr val="D5E8D9"/>
    <a:srgbClr val="C7DFF5"/>
    <a:srgbClr val="FCDAE2"/>
    <a:srgbClr val="FF9300"/>
    <a:srgbClr val="FFF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/>
      <a:tcStyle>
        <a:tcBdr/>
        <a:fill>
          <a:solidFill>
            <a:srgbClr val="F1E8E8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3"/>
    <p:restoredTop sz="94464"/>
  </p:normalViewPr>
  <p:slideViewPr>
    <p:cSldViewPr snapToGrid="0" snapToObjects="1">
      <p:cViewPr varScale="1">
        <p:scale>
          <a:sx n="85" d="100"/>
          <a:sy n="85" d="100"/>
        </p:scale>
        <p:origin x="1099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1290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85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1">
            <a:extLst>
              <a:ext uri="{FF2B5EF4-FFF2-40B4-BE49-F238E27FC236}">
                <a16:creationId xmlns="" xmlns:a16="http://schemas.microsoft.com/office/drawing/2014/main" id="{262F6953-FF44-BD4F-AD45-A206D2BB36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72665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0EE4B14A-247D-4647-93B6-A3B9BE1F62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45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="" xmlns:a16="http://schemas.microsoft.com/office/drawing/2014/main" id="{BAA96517-6A71-334F-9DD0-F055D6453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3C32DD58-9901-DE41-8063-4E26E5CB2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47B0BB71-F03F-7E41-8EFB-60DDC0E7A0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4EE6B0B7-BFA9-7E4D-BC2B-BF94EC036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92D5DDA0-C1FF-4845-99AB-B43B19F2B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11F02-FD3D-A443-9C1D-CDC1AFB2EDF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3194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79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../../../&#24433;&#29255;/&#36039;&#31185;/&#31532;5&#31456;/2&#19979;&#36039;&#31185;5-4-&#38738;&#26149;&#21046;&#38712;-&#32178;&#36335;&#38712;&#20940;-&#26032;&#19990;&#20195;&#26292;&#21147;.mp4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mlearn.moe.gov.tw/TopicArticle/PartData?key=10638" TargetMode="External"/><Relationship Id="rId2" Type="http://schemas.openxmlformats.org/officeDocument/2006/relationships/hyperlink" Target="https://i.win.org.tw/propaganda.php?Target=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u5YM8W3tVV8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../../../&#24433;&#29255;/&#36039;&#31185;/&#31532;5&#31456;/2&#19979;&#36039;&#31185;5-5-&#32178;&#36335;&#25104;&#30318;&#22823;&#35519;&#26597;.mp4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eb.pts.org.tw/php/event/livehouse.in/" TargetMode="External"/><Relationship Id="rId2" Type="http://schemas.openxmlformats.org/officeDocument/2006/relationships/hyperlink" Target="http://iad.heart.net.tw/paper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arenting.com.tw/article/5078322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qt.hle.com.tw/edisc3.html?tid=111_1_JTE_EBOOK_4_5&amp;tt=Ebook&amp;platform=Hanlin_Eboo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../../../&#24433;&#29255;/&#36039;&#31185;/&#31532;5&#31456;/2&#19979;&#36039;&#31185;5-2-&#31185;&#23416;&#23186;&#39636;&#32032;&#39178;-&#37240;&#40572;&#39636;&#36074;-&#22914;&#20309;&#30772;&#35299;&#24120;&#35211;&#30340;&#37679;&#20551;&#35338;&#24687;.mp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">
            <a:extLst>
              <a:ext uri="{FF2B5EF4-FFF2-40B4-BE49-F238E27FC236}">
                <a16:creationId xmlns="" xmlns:a16="http://schemas.microsoft.com/office/drawing/2014/main" id="{64A12087-46C9-CF46-8BD6-5FE77C1930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42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979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橢圓 6">
            <a:extLst>
              <a:ext uri="{FF2B5EF4-FFF2-40B4-BE49-F238E27FC236}">
                <a16:creationId xmlns="" xmlns:a16="http://schemas.microsoft.com/office/drawing/2014/main" id="{FB99F637-91D5-A541-8C11-77C3383CF2D7}"/>
              </a:ext>
            </a:extLst>
          </p:cNvPr>
          <p:cNvSpPr/>
          <p:nvPr/>
        </p:nvSpPr>
        <p:spPr>
          <a:xfrm>
            <a:off x="1149375" y="2222433"/>
            <a:ext cx="4320000" cy="4320000"/>
          </a:xfrm>
          <a:prstGeom prst="ellipse">
            <a:avLst/>
          </a:prstGeom>
          <a:solidFill>
            <a:srgbClr val="FFFC00">
              <a:alpha val="51000"/>
            </a:srgbClr>
          </a:solidFill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167206" y="1231372"/>
            <a:ext cx="8809587" cy="9836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錯誤資訊、不實資訊與惡意資訊</a:t>
            </a:r>
            <a:endParaRPr lang="zh-TW" altLang="en-US" sz="40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b="1" dirty="0">
              <a:solidFill>
                <a:srgbClr val="FF0000"/>
              </a:solidFill>
              <a:latin typeface="HEITI SC MEDIUM" pitchFamily="2" charset="-128"/>
              <a:ea typeface="HEITI SC MEDIUM" pitchFamily="2" charset="-128"/>
              <a:cs typeface="Calibri"/>
              <a:sym typeface="Calibri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125568" y="-62745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資訊失序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橢圓 5">
            <a:extLst>
              <a:ext uri="{FF2B5EF4-FFF2-40B4-BE49-F238E27FC236}">
                <a16:creationId xmlns="" xmlns:a16="http://schemas.microsoft.com/office/drawing/2014/main" id="{87541584-5AF8-DE47-AE1A-2AA69565B303}"/>
              </a:ext>
            </a:extLst>
          </p:cNvPr>
          <p:cNvSpPr/>
          <p:nvPr/>
        </p:nvSpPr>
        <p:spPr>
          <a:xfrm>
            <a:off x="3062875" y="2190372"/>
            <a:ext cx="4320000" cy="4320000"/>
          </a:xfrm>
          <a:prstGeom prst="ellipse">
            <a:avLst/>
          </a:prstGeom>
          <a:solidFill>
            <a:srgbClr val="C00000">
              <a:alpha val="28000"/>
            </a:srgbClr>
          </a:solidFill>
          <a:ln w="25400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zh-TW" altLang="en-US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" name="文字方塊 3">
            <a:extLst>
              <a:ext uri="{FF2B5EF4-FFF2-40B4-BE49-F238E27FC236}">
                <a16:creationId xmlns="" xmlns:a16="http://schemas.microsoft.com/office/drawing/2014/main" id="{0113069A-920A-7B46-81C7-2760E683B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2875" y="2370372"/>
            <a:ext cx="72000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錯誤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654BA24D-F4B8-D849-BF37-FD3F4AFE3C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9" t="34999" r="55001" b="10000"/>
          <a:stretch/>
        </p:blipFill>
        <p:spPr bwMode="auto">
          <a:xfrm>
            <a:off x="1730515" y="3561795"/>
            <a:ext cx="1008000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="" xmlns:a16="http://schemas.microsoft.com/office/drawing/2014/main" id="{7F84C170-1203-E749-B2D9-9ED7085983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 t="35000" r="55000" b="10000"/>
          <a:stretch/>
        </p:blipFill>
        <p:spPr bwMode="auto">
          <a:xfrm>
            <a:off x="3818747" y="3561795"/>
            <a:ext cx="1008000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1DB62352-E588-B248-876B-EBAEADC49E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2" t="35000" r="55709" b="10000"/>
          <a:stretch/>
        </p:blipFill>
        <p:spPr bwMode="auto">
          <a:xfrm>
            <a:off x="5798875" y="3561795"/>
            <a:ext cx="1008000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11">
            <a:extLst>
              <a:ext uri="{FF2B5EF4-FFF2-40B4-BE49-F238E27FC236}">
                <a16:creationId xmlns="" xmlns:a16="http://schemas.microsoft.com/office/drawing/2014/main" id="{64457FC2-9D50-B347-9937-442CCE4FC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2747" y="4170372"/>
            <a:ext cx="1440000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>
              <a:lnSpc>
                <a:spcPct val="120000"/>
              </a:lnSpc>
            </a:pPr>
            <a:r>
              <a:rPr lang="zh-TW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與事實不符</a:t>
            </a:r>
            <a:endParaRPr lang="en-US" altLang="zh-TW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ct val="120000"/>
              </a:lnSpc>
            </a:pPr>
            <a:r>
              <a:rPr lang="zh-TW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且有惡意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="" xmlns:a16="http://schemas.microsoft.com/office/drawing/2014/main" id="{71FA5A8C-2366-534D-8E2B-02FF13E9E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2875" y="4170372"/>
            <a:ext cx="1440000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>
              <a:lnSpc>
                <a:spcPct val="120000"/>
              </a:lnSpc>
            </a:pPr>
            <a:r>
              <a:rPr lang="zh-TW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符合事實</a:t>
            </a:r>
            <a:endParaRPr lang="en-US" altLang="zh-TW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ct val="120000"/>
              </a:lnSpc>
            </a:pPr>
            <a:r>
              <a:rPr lang="zh-TW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但有惡意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="" xmlns:a16="http://schemas.microsoft.com/office/drawing/2014/main" id="{25FD172A-464B-184C-BCDE-D7B5D7034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515" y="4170372"/>
            <a:ext cx="1440000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>
              <a:lnSpc>
                <a:spcPct val="120000"/>
              </a:lnSpc>
            </a:pPr>
            <a:r>
              <a:rPr lang="zh-TW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與事實不符</a:t>
            </a:r>
            <a:endParaRPr lang="en-US" altLang="zh-TW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ct val="120000"/>
              </a:lnSpc>
            </a:pPr>
            <a:r>
              <a:rPr lang="zh-TW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但沒有惡意</a:t>
            </a:r>
          </a:p>
        </p:txBody>
      </p:sp>
      <p:sp>
        <p:nvSpPr>
          <p:cNvPr id="15" name="文字方塊 3">
            <a:extLst>
              <a:ext uri="{FF2B5EF4-FFF2-40B4-BE49-F238E27FC236}">
                <a16:creationId xmlns="" xmlns:a16="http://schemas.microsoft.com/office/drawing/2014/main" id="{A37B3CFA-DACC-9E4D-964D-E887990B4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2875" y="2370372"/>
            <a:ext cx="72000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惡意</a:t>
            </a:r>
          </a:p>
        </p:txBody>
      </p:sp>
    </p:spTree>
    <p:extLst>
      <p:ext uri="{BB962C8B-B14F-4D97-AF65-F5344CB8AC3E}">
        <p14:creationId xmlns:p14="http://schemas.microsoft.com/office/powerpoint/2010/main" val="374916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5593E892-A087-924C-9C07-A1DCF409F46C}"/>
              </a:ext>
            </a:extLst>
          </p:cNvPr>
          <p:cNvSpPr/>
          <p:nvPr/>
        </p:nvSpPr>
        <p:spPr>
          <a:xfrm>
            <a:off x="7049207" y="5110925"/>
            <a:ext cx="2094793" cy="1765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249220" y="5159926"/>
            <a:ext cx="8809587" cy="9836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少女</a:t>
            </a: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誤信網路謠言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，以為吃棉花可以減肥，身體</a:t>
            </a:r>
            <a:endParaRPr lang="en-US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力行達一年，幾乎吃掉一條棉被，甚至圍巾的流</a:t>
            </a:r>
            <a:endParaRPr lang="en-US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蘇也吞掉，結果致病。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sz="3000" b="1" dirty="0">
              <a:solidFill>
                <a:srgbClr val="FF0000"/>
              </a:solidFill>
              <a:latin typeface="HEITI SC MEDIUM" pitchFamily="2" charset="-128"/>
              <a:ea typeface="HEITI SC MEDIUM" pitchFamily="2" charset="-128"/>
              <a:cs typeface="Calibri"/>
              <a:sym typeface="Calibri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125568" y="-62745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錯誤資訊案例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="" xmlns:a16="http://schemas.microsoft.com/office/drawing/2014/main" id="{98BF72A9-8A4A-0149-869D-E8C4ECA16B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4" t="348" r="10028" b="26209"/>
          <a:stretch/>
        </p:blipFill>
        <p:spPr>
          <a:xfrm>
            <a:off x="1666357" y="1005680"/>
            <a:ext cx="5092397" cy="396075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937056" y="155639"/>
            <a:ext cx="1206944" cy="350729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7972568" y="182273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161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833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B113B359-1E38-A94D-AC03-C8131028EBE8}"/>
              </a:ext>
            </a:extLst>
          </p:cNvPr>
          <p:cNvSpPr/>
          <p:nvPr/>
        </p:nvSpPr>
        <p:spPr>
          <a:xfrm>
            <a:off x="7049207" y="5110925"/>
            <a:ext cx="2094793" cy="1765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334413" y="5407337"/>
            <a:ext cx="8809587" cy="9836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有知名量販業者為促銷自家衛生紙，用電子郵件與通訊</a:t>
            </a:r>
            <a:endParaRPr lang="en-US" altLang="zh-TW" sz="2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軟體向媒體發送「衛生紙大漲 </a:t>
            </a:r>
            <a:r>
              <a:rPr lang="en-US" altLang="zh-TW" sz="2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30</a:t>
            </a:r>
            <a:r>
              <a:rPr lang="zh-TW" altLang="en-US" sz="2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％，賣場業績飆五倍」</a:t>
            </a:r>
            <a:endParaRPr lang="en-US" altLang="zh-TW" sz="2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的</a:t>
            </a:r>
            <a:r>
              <a:rPr lang="zh-TW" altLang="en-US" sz="2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不實訊息</a:t>
            </a:r>
            <a:r>
              <a:rPr lang="zh-TW" altLang="en-US" sz="2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，最後被裁罰</a:t>
            </a:r>
            <a:r>
              <a:rPr lang="en-US" altLang="zh-TW" sz="2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350</a:t>
            </a:r>
            <a:r>
              <a:rPr lang="zh-TW" altLang="en-US" sz="2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萬元罰鍰。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sz="2600" b="1" dirty="0">
              <a:solidFill>
                <a:srgbClr val="FF0000"/>
              </a:solidFill>
              <a:latin typeface="HEITI SC MEDIUM" pitchFamily="2" charset="-128"/>
              <a:ea typeface="HEITI SC MEDIUM" pitchFamily="2" charset="-128"/>
              <a:cs typeface="Calibri"/>
              <a:sym typeface="Calibri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125568" y="-62745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不實資訊案例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7872AA28-7B1C-0743-9BAD-7581D4305B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7" r="6298"/>
          <a:stretch/>
        </p:blipFill>
        <p:spPr>
          <a:xfrm>
            <a:off x="1728788" y="973244"/>
            <a:ext cx="5205458" cy="417279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937056" y="155639"/>
            <a:ext cx="1206944" cy="350729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972568" y="182273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162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304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125568" y="-62745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不實資訊案例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890364E0-90F6-8543-816A-F6C240997202}"/>
              </a:ext>
            </a:extLst>
          </p:cNvPr>
          <p:cNvSpPr txBox="1"/>
          <p:nvPr/>
        </p:nvSpPr>
        <p:spPr>
          <a:xfrm>
            <a:off x="228600" y="1004191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b="1" dirty="0">
                <a:solidFill>
                  <a:schemeClr val="tx1"/>
                </a:solidFill>
                <a:latin typeface="+mj-ea"/>
                <a:ea typeface="+mj-ea"/>
              </a:rPr>
              <a:t>【</a:t>
            </a:r>
            <a:r>
              <a:rPr lang="zh-TW" altLang="en-US" sz="2800" b="1" dirty="0">
                <a:solidFill>
                  <a:schemeClr val="tx1"/>
                </a:solidFill>
                <a:latin typeface="+mj-ea"/>
                <a:ea typeface="+mj-ea"/>
              </a:rPr>
              <a:t>自由時報</a:t>
            </a:r>
            <a:r>
              <a:rPr lang="en-US" altLang="zh-TW" sz="2800" b="1" dirty="0">
                <a:solidFill>
                  <a:schemeClr val="tx1"/>
                </a:solidFill>
                <a:latin typeface="+mj-ea"/>
                <a:ea typeface="+mj-ea"/>
              </a:rPr>
              <a:t>/2019-12-10</a:t>
            </a:r>
            <a:r>
              <a:rPr lang="en-US" altLang="zh-TW" sz="2800" b="1" dirty="0">
                <a:solidFill>
                  <a:schemeClr val="tx1"/>
                </a:solidFill>
                <a:latin typeface="+mj-ea"/>
              </a:rPr>
              <a:t>】</a:t>
            </a:r>
            <a:endParaRPr lang="en-US" altLang="zh-TW" sz="28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2" name="文字方塊 3">
            <a:extLst>
              <a:ext uri="{FF2B5EF4-FFF2-40B4-BE49-F238E27FC236}">
                <a16:creationId xmlns="" xmlns:a16="http://schemas.microsoft.com/office/drawing/2014/main" id="{66C4873E-F0BD-8B4F-A42E-96A954B8A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262" y="1537296"/>
            <a:ext cx="8561138" cy="33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謠言終結站－法務部要將所有非法來臺者遞解出境？</a:t>
            </a:r>
            <a:endParaRPr lang="en-US" altLang="zh-TW" sz="26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en-US" altLang="zh-TW" sz="2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【</a:t>
            </a:r>
            <a:r>
              <a:rPr lang="zh-TW" altLang="en-US" sz="2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網傳內容</a:t>
            </a:r>
            <a:r>
              <a:rPr lang="en-US" altLang="zh-TW" sz="2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】</a:t>
            </a:r>
          </a:p>
          <a:p>
            <a:pPr>
              <a:lnSpc>
                <a:spcPct val="120000"/>
              </a:lnSpc>
            </a:pPr>
            <a:r>
              <a:rPr lang="zh-TW" altLang="en-US" sz="2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法務部於 </a:t>
            </a:r>
            <a:r>
              <a:rPr lang="en-US" altLang="zh-TW" sz="2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12 </a:t>
            </a:r>
            <a:r>
              <a:rPr lang="zh-TW" altLang="en-US" sz="2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月 </a:t>
            </a:r>
            <a:r>
              <a:rPr lang="en-US" altLang="zh-TW" sz="2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9 </a:t>
            </a:r>
            <a:r>
              <a:rPr lang="zh-TW" altLang="en-US" sz="2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日通報各執法機關，鑑於近月偷渡前來臺灣人數急增，法務部決定將所有非法進入臺灣人士分批遞解出境，並經嚴格檢查政治難民申請。</a:t>
            </a:r>
          </a:p>
          <a:p>
            <a:pPr>
              <a:lnSpc>
                <a:spcPct val="120000"/>
              </a:lnSpc>
            </a:pPr>
            <a:endParaRPr lang="en-US" altLang="zh-TW" sz="26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en-US" altLang="zh-TW" sz="2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【</a:t>
            </a:r>
            <a:r>
              <a:rPr lang="zh-TW" altLang="en-US" sz="2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查證結果</a:t>
            </a:r>
            <a:r>
              <a:rPr lang="en-US" altLang="zh-TW" sz="2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】</a:t>
            </a:r>
          </a:p>
          <a:p>
            <a:pPr>
              <a:lnSpc>
                <a:spcPct val="120000"/>
              </a:lnSpc>
            </a:pPr>
            <a:r>
              <a:rPr lang="zh-TW" altLang="en-US" sz="2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法務部澄清，「本部非入出境移民及遞解偷渡犯出境業務主管機關」，不能也不會發布上述訊息；該訊息冒用法務</a:t>
            </a:r>
            <a:endParaRPr lang="en-US" altLang="zh-TW" sz="26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部中英文名義及部徽，已交由調查局調查不實資訊來源。</a:t>
            </a:r>
          </a:p>
          <a:p>
            <a:pPr algn="r">
              <a:lnSpc>
                <a:spcPct val="120000"/>
              </a:lnSpc>
            </a:pPr>
            <a:endParaRPr lang="en-US" altLang="zh-TW" sz="26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511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125568" y="-62745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不實資訊案例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890364E0-90F6-8543-816A-F6C240997202}"/>
              </a:ext>
            </a:extLst>
          </p:cNvPr>
          <p:cNvSpPr txBox="1"/>
          <p:nvPr/>
        </p:nvSpPr>
        <p:spPr>
          <a:xfrm>
            <a:off x="228600" y="1075631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b="1" dirty="0">
                <a:solidFill>
                  <a:schemeClr val="tx1"/>
                </a:solidFill>
                <a:latin typeface="+mj-ea"/>
                <a:ea typeface="+mj-ea"/>
              </a:rPr>
              <a:t>【</a:t>
            </a:r>
            <a:r>
              <a:rPr lang="zh-TW" altLang="en-US" sz="2800" b="1" dirty="0">
                <a:solidFill>
                  <a:schemeClr val="tx1"/>
                </a:solidFill>
                <a:latin typeface="+mj-ea"/>
                <a:ea typeface="+mj-ea"/>
              </a:rPr>
              <a:t>聯合報</a:t>
            </a:r>
            <a:r>
              <a:rPr lang="en-US" altLang="zh-TW" sz="2800" b="1" dirty="0">
                <a:solidFill>
                  <a:schemeClr val="tx1"/>
                </a:solidFill>
                <a:latin typeface="+mj-ea"/>
                <a:ea typeface="+mj-ea"/>
              </a:rPr>
              <a:t>/2019-12-03</a:t>
            </a:r>
            <a:r>
              <a:rPr lang="en-US" altLang="zh-TW" sz="2800" b="1" dirty="0">
                <a:solidFill>
                  <a:schemeClr val="tx1"/>
                </a:solidFill>
                <a:latin typeface="+mj-ea"/>
              </a:rPr>
              <a:t>】</a:t>
            </a:r>
            <a:endParaRPr lang="en-US" altLang="zh-TW" sz="28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2" name="文字方塊 3">
            <a:extLst>
              <a:ext uri="{FF2B5EF4-FFF2-40B4-BE49-F238E27FC236}">
                <a16:creationId xmlns="" xmlns:a16="http://schemas.microsoft.com/office/drawing/2014/main" id="{66C4873E-F0BD-8B4F-A42E-96A954B8A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262" y="1537296"/>
            <a:ext cx="8064000" cy="33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散布動物傳染病謠言入法－動物傳染病防治條例</a:t>
            </a:r>
          </a:p>
          <a:p>
            <a:pPr>
              <a:lnSpc>
                <a:spcPct val="120000"/>
              </a:lnSpc>
            </a:pPr>
            <a:endParaRPr lang="en-US" altLang="zh-TW" sz="28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「動物傳染病防治條例部分條文修正案」，未來故意散播有關動物傳染病之謠言或不實訊息，足生損害於公眾或他人者，將可處五萬元以上、一百萬元以下罰鍰。</a:t>
            </a:r>
          </a:p>
          <a:p>
            <a:pPr algn="r">
              <a:lnSpc>
                <a:spcPct val="120000"/>
              </a:lnSpc>
            </a:pPr>
            <a:endParaRPr lang="en-US" altLang="zh-TW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620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125568" y="-62745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不實資訊案例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890364E0-90F6-8543-816A-F6C240997202}"/>
              </a:ext>
            </a:extLst>
          </p:cNvPr>
          <p:cNvSpPr txBox="1"/>
          <p:nvPr/>
        </p:nvSpPr>
        <p:spPr>
          <a:xfrm>
            <a:off x="228600" y="1075631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chemeClr val="tx1"/>
                </a:solidFill>
                <a:latin typeface="+mj-ea"/>
                <a:ea typeface="+mj-ea"/>
              </a:rPr>
              <a:t>【</a:t>
            </a:r>
            <a:r>
              <a:rPr lang="zh-TW" altLang="en-US" b="1" dirty="0">
                <a:solidFill>
                  <a:schemeClr val="tx1"/>
                </a:solidFill>
                <a:latin typeface="+mj-ea"/>
                <a:ea typeface="+mj-ea"/>
              </a:rPr>
              <a:t>風傳媒</a:t>
            </a:r>
            <a:r>
              <a:rPr lang="en-US" altLang="zh-TW" b="1" dirty="0">
                <a:solidFill>
                  <a:schemeClr val="tx1"/>
                </a:solidFill>
                <a:latin typeface="+mj-ea"/>
                <a:ea typeface="+mj-ea"/>
              </a:rPr>
              <a:t>/2019-05-07</a:t>
            </a:r>
            <a:r>
              <a:rPr lang="en-US" altLang="zh-TW" b="1" dirty="0">
                <a:solidFill>
                  <a:schemeClr val="tx1"/>
                </a:solidFill>
                <a:latin typeface="+mj-ea"/>
              </a:rPr>
              <a:t>】</a:t>
            </a:r>
            <a:endParaRPr lang="en-US" altLang="zh-TW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2" name="文字方塊 3">
            <a:extLst>
              <a:ext uri="{FF2B5EF4-FFF2-40B4-BE49-F238E27FC236}">
                <a16:creationId xmlns="" xmlns:a16="http://schemas.microsoft.com/office/drawing/2014/main" id="{66C4873E-F0BD-8B4F-A42E-96A954B8A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587" y="1691999"/>
            <a:ext cx="8064000" cy="33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散布災害謠言入法－災害防救法條例</a:t>
            </a:r>
          </a:p>
          <a:p>
            <a:pPr>
              <a:lnSpc>
                <a:spcPct val="120000"/>
              </a:lnSpc>
            </a:pP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立法院三讀修正通過，</a:t>
            </a:r>
            <a:r>
              <a:rPr lang="en-US" altLang="zh-TW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《</a:t>
            </a: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災害防救法</a:t>
            </a:r>
            <a:r>
              <a:rPr lang="en-US" altLang="zh-TW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》</a:t>
            </a: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 </a:t>
            </a:r>
            <a:r>
              <a:rPr lang="en-US" altLang="zh-TW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41 </a:t>
            </a: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條明定，若明知災害不實訊息，卻通報消防或警察單位者，可處新台幣</a:t>
            </a:r>
            <a:r>
              <a:rPr lang="en-US" altLang="zh-TW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30</a:t>
            </a: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萬以上、</a:t>
            </a:r>
            <a:r>
              <a:rPr lang="en-US" altLang="zh-TW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50</a:t>
            </a: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萬元以下罰金。</a:t>
            </a:r>
          </a:p>
          <a:p>
            <a:pPr>
              <a:lnSpc>
                <a:spcPct val="120000"/>
              </a:lnSpc>
            </a:pP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　　三讀條文也明定，若散播有關災害的謠言或不實訊息，足生損害於公眾或他人者，處 </a:t>
            </a:r>
            <a:r>
              <a:rPr lang="en-US" altLang="zh-TW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 </a:t>
            </a: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年以下有期徒刑、拘役或 </a:t>
            </a:r>
            <a:r>
              <a:rPr lang="en-US" altLang="zh-TW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100 </a:t>
            </a: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萬元以下罰金；若致人於死者，處無期徒刑或 </a:t>
            </a:r>
            <a:r>
              <a:rPr lang="en-US" altLang="zh-TW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 </a:t>
            </a: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年以上有期徒刑、致重傷者，處 </a:t>
            </a:r>
            <a:r>
              <a:rPr lang="en-US" altLang="zh-TW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 </a:t>
            </a: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年以上 </a:t>
            </a:r>
            <a:r>
              <a:rPr lang="en-US" altLang="zh-TW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10 </a:t>
            </a:r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年以下有期徒刑。</a:t>
            </a:r>
          </a:p>
          <a:p>
            <a:pPr algn="r">
              <a:lnSpc>
                <a:spcPct val="120000"/>
              </a:lnSpc>
            </a:pPr>
            <a:endParaRPr lang="en-US" altLang="zh-TW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218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="" xmlns:a16="http://schemas.microsoft.com/office/drawing/2014/main" id="{A663C7CA-AE8A-0F4A-B185-CC2462E539E4}"/>
              </a:ext>
            </a:extLst>
          </p:cNvPr>
          <p:cNvSpPr/>
          <p:nvPr/>
        </p:nvSpPr>
        <p:spPr>
          <a:xfrm>
            <a:off x="7049207" y="5110925"/>
            <a:ext cx="2094793" cy="1765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352950" y="5324242"/>
            <a:ext cx="8809587" cy="9836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陳大華投資理財致富，後來他參選民意代表時， 他的對</a:t>
            </a:r>
            <a:endParaRPr lang="en-US" altLang="zh-TW" sz="2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手在網路上貼文</a:t>
            </a:r>
            <a:r>
              <a:rPr lang="en-US" altLang="zh-TW" sz="2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2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惡意資訊</a:t>
            </a:r>
            <a:r>
              <a:rPr lang="en-US" altLang="zh-TW" sz="2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2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，說他政商勾結，炒作股票，</a:t>
            </a:r>
            <a:endParaRPr lang="en-US" altLang="zh-TW" sz="2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意圖使其不當選，經查證，他行為並無不法。</a:t>
            </a:r>
            <a:endParaRPr lang="en-US" altLang="zh-TW" sz="2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125568" y="-62745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惡意資訊案例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090F8C88-7267-0243-AED9-43C9267D0B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7" r="7089"/>
          <a:stretch/>
        </p:blipFill>
        <p:spPr>
          <a:xfrm>
            <a:off x="1414463" y="998860"/>
            <a:ext cx="5711448" cy="414047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937056" y="155639"/>
            <a:ext cx="1206944" cy="350729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7972568" y="182273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163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984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360015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查證假新聞與假資訊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="" xmlns:a16="http://schemas.microsoft.com/office/drawing/2014/main" id="{9872D6B5-F6C8-3346-A844-684A728E3FFF}"/>
              </a:ext>
            </a:extLst>
          </p:cNvPr>
          <p:cNvGrpSpPr/>
          <p:nvPr/>
        </p:nvGrpSpPr>
        <p:grpSpPr>
          <a:xfrm>
            <a:off x="360014" y="1763893"/>
            <a:ext cx="8423970" cy="3608207"/>
            <a:chOff x="611559" y="3933055"/>
            <a:chExt cx="8064001" cy="1980001"/>
          </a:xfrm>
        </p:grpSpPr>
        <p:grpSp>
          <p:nvGrpSpPr>
            <p:cNvPr id="8" name="群組 7">
              <a:extLst>
                <a:ext uri="{FF2B5EF4-FFF2-40B4-BE49-F238E27FC236}">
                  <a16:creationId xmlns="" xmlns:a16="http://schemas.microsoft.com/office/drawing/2014/main" id="{EE8CE3BC-E0EE-1548-91AF-A9FC8E64E8CD}"/>
                </a:ext>
              </a:extLst>
            </p:cNvPr>
            <p:cNvGrpSpPr/>
            <p:nvPr/>
          </p:nvGrpSpPr>
          <p:grpSpPr>
            <a:xfrm>
              <a:off x="611559" y="3933055"/>
              <a:ext cx="8064001" cy="1980001"/>
              <a:chOff x="3131839" y="2879999"/>
              <a:chExt cx="8064001" cy="1980001"/>
            </a:xfrm>
          </p:grpSpPr>
          <p:sp>
            <p:nvSpPr>
              <p:cNvPr id="10" name="圓角矩形 9">
                <a:extLst>
                  <a:ext uri="{FF2B5EF4-FFF2-40B4-BE49-F238E27FC236}">
                    <a16:creationId xmlns="" xmlns:a16="http://schemas.microsoft.com/office/drawing/2014/main" id="{565D9400-572D-1E43-AFE4-EC408836E1A5}"/>
                  </a:ext>
                </a:extLst>
              </p:cNvPr>
              <p:cNvSpPr/>
              <p:nvPr/>
            </p:nvSpPr>
            <p:spPr>
              <a:xfrm>
                <a:off x="3131840" y="3096000"/>
                <a:ext cx="8064000" cy="176400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25400">
                <a:solidFill>
                  <a:srgbClr val="6460AB"/>
                </a:solidFill>
              </a:ln>
            </p:spPr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標楷體" pitchFamily="65" charset="-120"/>
                </a:endParaRPr>
              </a:p>
            </p:txBody>
          </p:sp>
          <p:sp>
            <p:nvSpPr>
              <p:cNvPr id="11" name="圓角矩形 10">
                <a:extLst>
                  <a:ext uri="{FF2B5EF4-FFF2-40B4-BE49-F238E27FC236}">
                    <a16:creationId xmlns="" xmlns:a16="http://schemas.microsoft.com/office/drawing/2014/main" id="{AADF4623-5754-2A4C-8471-4BCE1A5AAAAD}"/>
                  </a:ext>
                </a:extLst>
              </p:cNvPr>
              <p:cNvSpPr/>
              <p:nvPr/>
            </p:nvSpPr>
            <p:spPr>
              <a:xfrm>
                <a:off x="3131839" y="2879999"/>
                <a:ext cx="1734269" cy="494563"/>
              </a:xfrm>
              <a:prstGeom prst="roundRect">
                <a:avLst>
                  <a:gd name="adj" fmla="val 50000"/>
                </a:avLst>
              </a:prstGeom>
              <a:solidFill>
                <a:srgbClr val="BEBADD"/>
              </a:solidFill>
              <a:ln w="25400">
                <a:solidFill>
                  <a:srgbClr val="6460AB"/>
                </a:solidFill>
              </a:ln>
            </p:spPr>
            <p:txBody>
              <a:bodyPr rtlCol="0" anchor="ctr"/>
              <a:lstStyle/>
              <a:p>
                <a:pPr algn="ctr"/>
                <a:r>
                  <a:rPr lang="zh-TW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小知識</a:t>
                </a:r>
              </a:p>
            </p:txBody>
          </p:sp>
        </p:grpSp>
        <p:sp>
          <p:nvSpPr>
            <p:cNvPr id="9" name="文字方塊 8">
              <a:extLst>
                <a:ext uri="{FF2B5EF4-FFF2-40B4-BE49-F238E27FC236}">
                  <a16:creationId xmlns="" xmlns:a16="http://schemas.microsoft.com/office/drawing/2014/main" id="{E6D0BA59-52D2-D04C-A8F9-A19A518948B3}"/>
                </a:ext>
              </a:extLst>
            </p:cNvPr>
            <p:cNvSpPr txBox="1"/>
            <p:nvPr/>
          </p:nvSpPr>
          <p:spPr>
            <a:xfrm>
              <a:off x="719560" y="4427619"/>
              <a:ext cx="7848000" cy="1080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t" anchorCtr="0">
              <a:noAutofit/>
            </a:bodyPr>
            <a:lstStyle>
              <a:defPPr>
                <a:defRPr lang="en-US"/>
              </a:defPPr>
              <a:lvl1pPr>
                <a:lnSpc>
                  <a:spcPts val="2800"/>
                </a:lnSpc>
                <a:defRPr sz="2000" b="0">
                  <a:solidFill>
                    <a:schemeClr val="tx1"/>
                  </a:solidFill>
                  <a:latin typeface="+mj-lt"/>
                  <a:ea typeface="標楷體" pitchFamily="65" charset="-120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zh-TW" altLang="en-US" sz="2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行政院有即時新聞澄清專區</a:t>
              </a:r>
              <a:r>
                <a:rPr lang="en-US" altLang="zh-TW" sz="2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(</a:t>
              </a:r>
              <a:r>
                <a:rPr lang="en" altLang="zh-TW" sz="2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https://</a:t>
              </a:r>
              <a:r>
                <a:rPr lang="en" altLang="zh-TW" sz="2400" b="1" dirty="0" err="1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www.ey.gov.tw</a:t>
              </a:r>
              <a:r>
                <a:rPr lang="en" altLang="zh-TW" sz="2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/Page/5519E969E8931E4E)</a:t>
              </a:r>
              <a:r>
                <a:rPr lang="zh-TW" altLang="en" sz="2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。 </a:t>
              </a:r>
            </a:p>
            <a:p>
              <a:pPr>
                <a:lnSpc>
                  <a:spcPct val="120000"/>
                </a:lnSpc>
              </a:pPr>
              <a:r>
                <a:rPr lang="zh-TW" altLang="en-US" sz="2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民間也有「真的假的」</a:t>
              </a:r>
              <a:r>
                <a:rPr lang="en-US" altLang="zh-TW" sz="2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(</a:t>
              </a:r>
              <a:r>
                <a:rPr lang="en" altLang="zh-TW" sz="2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https://cofacts.g0v.tw/</a:t>
              </a:r>
              <a:r>
                <a:rPr lang="zh-TW" altLang="en" sz="2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、</a:t>
              </a:r>
              <a:endPara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>
                <a:lnSpc>
                  <a:spcPct val="120000"/>
                </a:lnSpc>
              </a:pPr>
              <a:r>
                <a:rPr lang="en" altLang="zh-TW" sz="2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Line ID:@ </a:t>
              </a:r>
              <a:r>
                <a:rPr lang="en" altLang="zh-TW" sz="2400" b="1" dirty="0" err="1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cofacts</a:t>
              </a:r>
              <a:r>
                <a:rPr lang="en" altLang="zh-TW" sz="2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)</a:t>
              </a:r>
              <a:r>
                <a:rPr lang="zh-TW" altLang="en-US" sz="2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與「</a:t>
              </a:r>
              <a:r>
                <a:rPr lang="en" altLang="zh-TW" sz="2400" b="1" dirty="0" err="1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MyGoPen</a:t>
              </a:r>
              <a:r>
                <a:rPr lang="en" altLang="zh-TW" sz="2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(</a:t>
              </a:r>
              <a:r>
                <a:rPr lang="zh-TW" altLang="en-US" sz="2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麥擱騙</a:t>
              </a:r>
              <a:r>
                <a:rPr lang="en-US" altLang="zh-TW" sz="2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)</a:t>
              </a:r>
              <a:r>
                <a:rPr lang="zh-TW" altLang="en-US" sz="2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」 </a:t>
              </a:r>
              <a:r>
                <a:rPr lang="en-US" altLang="zh-TW" sz="2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(</a:t>
              </a:r>
              <a:r>
                <a:rPr lang="en" altLang="zh-TW" sz="2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https://</a:t>
              </a:r>
              <a:r>
                <a:rPr lang="en" altLang="zh-TW" sz="2400" b="1" dirty="0" err="1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www.mygopen.com</a:t>
              </a:r>
              <a:r>
                <a:rPr lang="en" altLang="zh-TW" sz="2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/</a:t>
              </a:r>
              <a:r>
                <a:rPr lang="zh-TW" altLang="en" sz="2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、</a:t>
              </a:r>
              <a:r>
                <a:rPr lang="en" altLang="zh-TW" sz="2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Line ID:@</a:t>
              </a:r>
              <a:r>
                <a:rPr lang="en" altLang="zh-TW" sz="2400" b="1" dirty="0" err="1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mygopen</a:t>
              </a:r>
              <a:r>
                <a:rPr lang="en" altLang="zh-TW" sz="2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)</a:t>
              </a:r>
              <a:r>
                <a:rPr lang="zh-TW" altLang="en-US" sz="2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的闢謠網站，且可利用 </a:t>
              </a:r>
              <a:r>
                <a:rPr lang="en" altLang="zh-TW" sz="2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Line </a:t>
              </a:r>
              <a:r>
                <a:rPr lang="zh-TW" altLang="en-US" sz="2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查證假資訊服務。 </a:t>
              </a:r>
            </a:p>
            <a:p>
              <a:pPr>
                <a:lnSpc>
                  <a:spcPct val="120000"/>
                </a:lnSpc>
              </a:pPr>
              <a:endPara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7937056" y="155639"/>
            <a:ext cx="1206944" cy="350729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7972568" y="182273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163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569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310921" y="-48716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防範不實消息的原則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◎ 電腦輔助學習趨勢…">
            <a:extLst>
              <a:ext uri="{FF2B5EF4-FFF2-40B4-BE49-F238E27FC236}">
                <a16:creationId xmlns="" xmlns:a16="http://schemas.microsoft.com/office/drawing/2014/main" id="{0C8F7C54-59C6-4845-895F-F88AF724A75B}"/>
              </a:ext>
            </a:extLst>
          </p:cNvPr>
          <p:cNvSpPr txBox="1">
            <a:spLocks/>
          </p:cNvSpPr>
          <p:nvPr/>
        </p:nvSpPr>
        <p:spPr>
          <a:xfrm>
            <a:off x="67456" y="1098368"/>
            <a:ext cx="8809587" cy="4195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防範假新聞或不實消息的</a:t>
            </a:r>
            <a:r>
              <a:rPr lang="zh-TW" altLang="en-US" sz="3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三不二要</a:t>
            </a:r>
            <a:r>
              <a:rPr lang="zh-TW" altLang="en-US" sz="3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原則：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 </a:t>
            </a:r>
            <a:r>
              <a:rPr lang="zh-TW" altLang="en-US" sz="3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不輕信、不散播、不製造</a:t>
            </a:r>
            <a:r>
              <a:rPr lang="zh-TW" altLang="en-US" sz="3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</a:p>
          <a:p>
            <a:pPr marL="179387" indent="-358775">
              <a:spcBef>
                <a:spcPts val="800"/>
              </a:spcBef>
              <a:buFont typeface="Arial" panose="020B0604020202020204" pitchFamily="34" charset="0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4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 typeface="Arial" panose="020B0604020202020204" pitchFamily="34" charset="0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b="1" dirty="0">
              <a:solidFill>
                <a:srgbClr val="FF0000"/>
              </a:solidFill>
              <a:latin typeface="HEITI SC MEDIUM" pitchFamily="2" charset="-128"/>
              <a:ea typeface="HEITI SC MEDIUM" pitchFamily="2" charset="-128"/>
              <a:cs typeface="Calibri"/>
              <a:sym typeface="Calibri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="" xmlns:a16="http://schemas.microsoft.com/office/drawing/2014/main" id="{D9A9829D-1454-314A-9D27-9DCC06F3E4E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21" y="2505692"/>
            <a:ext cx="3163406" cy="340879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="" xmlns:a16="http://schemas.microsoft.com/office/drawing/2014/main" id="{5D419BFE-9C23-B24F-9CF9-1EB0B62AE2F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228" y="3720068"/>
            <a:ext cx="2913191" cy="2872447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="" xmlns:a16="http://schemas.microsoft.com/office/drawing/2014/main" id="{191333D9-5099-8F41-86CE-646F6388FEB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027" y="2012800"/>
            <a:ext cx="3485356" cy="321332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937056" y="155639"/>
            <a:ext cx="1206944" cy="350729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7972568" y="182273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164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336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310921" y="-48716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防範不實消息的原則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◎ 電腦輔助學習趨勢…">
            <a:extLst>
              <a:ext uri="{FF2B5EF4-FFF2-40B4-BE49-F238E27FC236}">
                <a16:creationId xmlns="" xmlns:a16="http://schemas.microsoft.com/office/drawing/2014/main" id="{0C8F7C54-59C6-4845-895F-F88AF724A75B}"/>
              </a:ext>
            </a:extLst>
          </p:cNvPr>
          <p:cNvSpPr txBox="1">
            <a:spLocks/>
          </p:cNvSpPr>
          <p:nvPr/>
        </p:nvSpPr>
        <p:spPr>
          <a:xfrm>
            <a:off x="133956" y="1148245"/>
            <a:ext cx="8809587" cy="1528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防範假新聞或不實消息的</a:t>
            </a:r>
            <a:r>
              <a:rPr lang="zh-TW" altLang="en-US" sz="3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三不二要</a:t>
            </a:r>
            <a:r>
              <a:rPr lang="zh-TW" altLang="en-US" sz="3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原則：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 </a:t>
            </a:r>
            <a:r>
              <a:rPr lang="zh-TW" altLang="en-US" sz="3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要查證、要澄清</a:t>
            </a:r>
            <a:r>
              <a:rPr lang="zh-TW" altLang="en-US" sz="3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</a:p>
          <a:p>
            <a:pPr marL="179387" indent="-358775">
              <a:spcBef>
                <a:spcPts val="800"/>
              </a:spcBef>
              <a:buFont typeface="Arial" panose="020B0604020202020204" pitchFamily="34" charset="0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4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 typeface="Arial" panose="020B0604020202020204" pitchFamily="34" charset="0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400" b="1" dirty="0">
              <a:solidFill>
                <a:srgbClr val="FF0000"/>
              </a:solidFill>
              <a:latin typeface="HEITI SC MEDIUM" pitchFamily="2" charset="-128"/>
              <a:ea typeface="HEITI SC MEDIUM" pitchFamily="2" charset="-128"/>
              <a:cs typeface="Calibri"/>
              <a:sym typeface="Calibri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71418C8F-66D3-424D-8976-5C319960BB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21" y="3419449"/>
            <a:ext cx="4078199" cy="307342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8531D4E8-B00D-F549-86D9-3A9F1F341BB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63" y="2239633"/>
            <a:ext cx="4621449" cy="380452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937056" y="155639"/>
            <a:ext cx="1206944" cy="350729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7972568" y="182273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164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1741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報 告 大 綱">
            <a:extLst>
              <a:ext uri="{FF2B5EF4-FFF2-40B4-BE49-F238E27FC236}">
                <a16:creationId xmlns="" xmlns:a16="http://schemas.microsoft.com/office/drawing/2014/main" id="{14741B5B-9494-174F-8B27-EE05C454F7FB}"/>
              </a:ext>
            </a:extLst>
          </p:cNvPr>
          <p:cNvSpPr txBox="1">
            <a:spLocks/>
          </p:cNvSpPr>
          <p:nvPr/>
        </p:nvSpPr>
        <p:spPr>
          <a:xfrm>
            <a:off x="1501995" y="0"/>
            <a:ext cx="3782698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目   錄</a:t>
            </a:r>
          </a:p>
        </p:txBody>
      </p:sp>
      <p:sp>
        <p:nvSpPr>
          <p:cNvPr id="21" name="報 告 大 綱">
            <a:extLst>
              <a:ext uri="{FF2B5EF4-FFF2-40B4-BE49-F238E27FC236}">
                <a16:creationId xmlns="" xmlns:a16="http://schemas.microsoft.com/office/drawing/2014/main" id="{394D67B2-C819-CA42-9E54-3E511914533C}"/>
              </a:ext>
            </a:extLst>
          </p:cNvPr>
          <p:cNvSpPr txBox="1">
            <a:spLocks/>
          </p:cNvSpPr>
          <p:nvPr/>
        </p:nvSpPr>
        <p:spPr>
          <a:xfrm>
            <a:off x="763119" y="1572349"/>
            <a:ext cx="7235624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媒體與資訊科技相關社會議題</a:t>
            </a:r>
          </a:p>
          <a:p>
            <a:endParaRPr lang="zh-TW" altLang="en-US" sz="44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="" xmlns:a16="http://schemas.microsoft.com/office/drawing/2014/main" id="{8342868D-24DD-564C-987D-D3A1E855D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2505" y="2415111"/>
            <a:ext cx="5373265" cy="630715"/>
          </a:xfrm>
          <a:prstGeom prst="rect">
            <a:avLst/>
          </a:prstGeom>
          <a:solidFill>
            <a:srgbClr val="EBEEF9"/>
          </a:solidFill>
          <a:ln w="25400" algn="ctr">
            <a:solidFill>
              <a:srgbClr val="1298D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1.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媒體與資訊科技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="" xmlns:a16="http://schemas.microsoft.com/office/drawing/2014/main" id="{A68643F5-A666-B447-A8BE-AF814FEE4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6989" y="3213369"/>
            <a:ext cx="5368782" cy="630715"/>
          </a:xfrm>
          <a:prstGeom prst="rect">
            <a:avLst/>
          </a:prstGeom>
          <a:solidFill>
            <a:srgbClr val="EBEEF9"/>
          </a:solidFill>
          <a:ln w="25400" algn="ctr">
            <a:solidFill>
              <a:srgbClr val="1298D6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altLang="zh-TW"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2.</a:t>
            </a:r>
            <a:r>
              <a:rPr lang="zh-TW" altLang="en-US"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資訊失序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="" xmlns:a16="http://schemas.microsoft.com/office/drawing/2014/main" id="{CEC7CC89-D482-4B4A-AE62-E1ECBB8CC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541" y="4020591"/>
            <a:ext cx="5382229" cy="630715"/>
          </a:xfrm>
          <a:prstGeom prst="rect">
            <a:avLst/>
          </a:prstGeom>
          <a:solidFill>
            <a:srgbClr val="EBEEF9"/>
          </a:solidFill>
          <a:ln w="25400" algn="ctr">
            <a:solidFill>
              <a:srgbClr val="1298D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TW"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3.</a:t>
            </a:r>
            <a:r>
              <a:rPr lang="zh-TW" altLang="en-US"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言論自由</a:t>
            </a:r>
          </a:p>
        </p:txBody>
      </p:sp>
      <p:sp>
        <p:nvSpPr>
          <p:cNvPr id="14" name="Rectangle 12">
            <a:extLst>
              <a:ext uri="{FF2B5EF4-FFF2-40B4-BE49-F238E27FC236}">
                <a16:creationId xmlns="" xmlns:a16="http://schemas.microsoft.com/office/drawing/2014/main" id="{41B8EBD5-9CDB-EB41-B0FF-1C61D744F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025" y="4818849"/>
            <a:ext cx="5377746" cy="630715"/>
          </a:xfrm>
          <a:prstGeom prst="rect">
            <a:avLst/>
          </a:prstGeom>
          <a:solidFill>
            <a:srgbClr val="EBEEF9"/>
          </a:solidFill>
          <a:ln w="25400" algn="ctr">
            <a:solidFill>
              <a:srgbClr val="1298D6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altLang="zh-TW"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4.</a:t>
            </a:r>
            <a:r>
              <a:rPr lang="zh-TW" altLang="en-US"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網路霸凌</a:t>
            </a:r>
          </a:p>
        </p:txBody>
      </p:sp>
      <p:sp>
        <p:nvSpPr>
          <p:cNvPr id="15" name="Rectangle 12">
            <a:extLst>
              <a:ext uri="{FF2B5EF4-FFF2-40B4-BE49-F238E27FC236}">
                <a16:creationId xmlns="" xmlns:a16="http://schemas.microsoft.com/office/drawing/2014/main" id="{3CAF3ED5-46B8-0245-807E-88BC76E67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024" y="5585730"/>
            <a:ext cx="5381887" cy="630715"/>
          </a:xfrm>
          <a:prstGeom prst="rect">
            <a:avLst/>
          </a:prstGeom>
          <a:solidFill>
            <a:srgbClr val="EBEEF9"/>
          </a:solidFill>
          <a:ln w="25400" algn="ctr">
            <a:solidFill>
              <a:srgbClr val="1298D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TW"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5.</a:t>
            </a:r>
            <a:r>
              <a:rPr lang="zh-TW" altLang="en-US"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網路成癮</a:t>
            </a:r>
          </a:p>
        </p:txBody>
      </p:sp>
    </p:spTree>
    <p:extLst>
      <p:ext uri="{BB962C8B-B14F-4D97-AF65-F5344CB8AC3E}">
        <p14:creationId xmlns:p14="http://schemas.microsoft.com/office/powerpoint/2010/main" val="1215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報 告 大 綱">
            <a:extLst>
              <a:ext uri="{FF2B5EF4-FFF2-40B4-BE49-F238E27FC236}">
                <a16:creationId xmlns="" xmlns:a16="http://schemas.microsoft.com/office/drawing/2014/main" id="{14741B5B-9494-174F-8B27-EE05C454F7FB}"/>
              </a:ext>
            </a:extLst>
          </p:cNvPr>
          <p:cNvSpPr txBox="1">
            <a:spLocks/>
          </p:cNvSpPr>
          <p:nvPr/>
        </p:nvSpPr>
        <p:spPr>
          <a:xfrm>
            <a:off x="1501995" y="0"/>
            <a:ext cx="3782698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目   錄</a:t>
            </a:r>
          </a:p>
        </p:txBody>
      </p:sp>
      <p:sp>
        <p:nvSpPr>
          <p:cNvPr id="21" name="報 告 大 綱">
            <a:extLst>
              <a:ext uri="{FF2B5EF4-FFF2-40B4-BE49-F238E27FC236}">
                <a16:creationId xmlns="" xmlns:a16="http://schemas.microsoft.com/office/drawing/2014/main" id="{394D67B2-C819-CA42-9E54-3E511914533C}"/>
              </a:ext>
            </a:extLst>
          </p:cNvPr>
          <p:cNvSpPr txBox="1">
            <a:spLocks/>
          </p:cNvSpPr>
          <p:nvPr/>
        </p:nvSpPr>
        <p:spPr>
          <a:xfrm>
            <a:off x="763119" y="1572349"/>
            <a:ext cx="7235624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媒體與資訊科技相關社會議題</a:t>
            </a:r>
          </a:p>
          <a:p>
            <a:endParaRPr lang="zh-TW" altLang="en-US" sz="44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="" xmlns:a16="http://schemas.microsoft.com/office/drawing/2014/main" id="{8342868D-24DD-564C-987D-D3A1E855D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2505" y="2415111"/>
            <a:ext cx="5373265" cy="630715"/>
          </a:xfrm>
          <a:prstGeom prst="rect">
            <a:avLst/>
          </a:prstGeom>
          <a:solidFill>
            <a:srgbClr val="EBEEF9"/>
          </a:solidFill>
          <a:ln w="25400" algn="ctr">
            <a:solidFill>
              <a:srgbClr val="1298D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TW" sz="3600" b="1" dirty="0">
                <a:solidFill>
                  <a:schemeClr val="bg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1.</a:t>
            </a:r>
            <a:r>
              <a:rPr lang="zh-TW" altLang="en-US" sz="3600" b="1" dirty="0">
                <a:solidFill>
                  <a:schemeClr val="bg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媒體與資訊科技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="" xmlns:a16="http://schemas.microsoft.com/office/drawing/2014/main" id="{A68643F5-A666-B447-A8BE-AF814FEE4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6989" y="3213369"/>
            <a:ext cx="5368782" cy="630715"/>
          </a:xfrm>
          <a:prstGeom prst="rect">
            <a:avLst/>
          </a:prstGeom>
          <a:solidFill>
            <a:srgbClr val="EBEEF9"/>
          </a:solidFill>
          <a:ln w="25400" algn="ctr">
            <a:solidFill>
              <a:srgbClr val="1298D6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altLang="zh-TW" sz="3600" b="1" dirty="0">
                <a:solidFill>
                  <a:schemeClr val="bg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2.</a:t>
            </a:r>
            <a:r>
              <a:rPr lang="zh-TW" altLang="en-US" sz="3600" b="1" dirty="0">
                <a:solidFill>
                  <a:schemeClr val="bg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資訊失序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="" xmlns:a16="http://schemas.microsoft.com/office/drawing/2014/main" id="{CEC7CC89-D482-4B4A-AE62-E1ECBB8CC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541" y="4020591"/>
            <a:ext cx="5382229" cy="630715"/>
          </a:xfrm>
          <a:prstGeom prst="rect">
            <a:avLst/>
          </a:prstGeom>
          <a:solidFill>
            <a:srgbClr val="EBEEF9"/>
          </a:solidFill>
          <a:ln w="25400" algn="ctr">
            <a:solidFill>
              <a:srgbClr val="1298D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3.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言論自由</a:t>
            </a:r>
          </a:p>
        </p:txBody>
      </p:sp>
      <p:sp>
        <p:nvSpPr>
          <p:cNvPr id="14" name="Rectangle 12">
            <a:extLst>
              <a:ext uri="{FF2B5EF4-FFF2-40B4-BE49-F238E27FC236}">
                <a16:creationId xmlns="" xmlns:a16="http://schemas.microsoft.com/office/drawing/2014/main" id="{41B8EBD5-9CDB-EB41-B0FF-1C61D744F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025" y="4818849"/>
            <a:ext cx="5377746" cy="630715"/>
          </a:xfrm>
          <a:prstGeom prst="rect">
            <a:avLst/>
          </a:prstGeom>
          <a:solidFill>
            <a:srgbClr val="EBEEF9"/>
          </a:solidFill>
          <a:ln w="25400" algn="ctr">
            <a:solidFill>
              <a:srgbClr val="1298D6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altLang="zh-TW"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4.</a:t>
            </a:r>
            <a:r>
              <a:rPr lang="zh-TW" altLang="en-US"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網路霸凌</a:t>
            </a:r>
          </a:p>
        </p:txBody>
      </p:sp>
      <p:sp>
        <p:nvSpPr>
          <p:cNvPr id="15" name="Rectangle 12">
            <a:extLst>
              <a:ext uri="{FF2B5EF4-FFF2-40B4-BE49-F238E27FC236}">
                <a16:creationId xmlns="" xmlns:a16="http://schemas.microsoft.com/office/drawing/2014/main" id="{3CAF3ED5-46B8-0245-807E-88BC76E67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024" y="5585730"/>
            <a:ext cx="5381887" cy="630715"/>
          </a:xfrm>
          <a:prstGeom prst="rect">
            <a:avLst/>
          </a:prstGeom>
          <a:solidFill>
            <a:srgbClr val="EBEEF9"/>
          </a:solidFill>
          <a:ln w="25400" algn="ctr">
            <a:solidFill>
              <a:srgbClr val="1298D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TW"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5.</a:t>
            </a:r>
            <a:r>
              <a:rPr lang="zh-TW" altLang="en-US"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網路成癮</a:t>
            </a:r>
          </a:p>
        </p:txBody>
      </p:sp>
    </p:spTree>
    <p:extLst>
      <p:ext uri="{BB962C8B-B14F-4D97-AF65-F5344CB8AC3E}">
        <p14:creationId xmlns:p14="http://schemas.microsoft.com/office/powerpoint/2010/main" val="292923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354997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言論自由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◎ 電腦輔助學習趨勢…">
            <a:extLst>
              <a:ext uri="{FF2B5EF4-FFF2-40B4-BE49-F238E27FC236}">
                <a16:creationId xmlns="" xmlns:a16="http://schemas.microsoft.com/office/drawing/2014/main" id="{0C8F7C54-59C6-4845-895F-F88AF724A75B}"/>
              </a:ext>
            </a:extLst>
          </p:cNvPr>
          <p:cNvSpPr txBox="1">
            <a:spLocks/>
          </p:cNvSpPr>
          <p:nvPr/>
        </p:nvSpPr>
        <p:spPr>
          <a:xfrm>
            <a:off x="133956" y="1148245"/>
            <a:ext cx="8809587" cy="1528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 </a:t>
            </a:r>
            <a:r>
              <a:rPr lang="zh-TW" altLang="en-US" sz="3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言論自由</a:t>
            </a:r>
            <a:r>
              <a:rPr lang="zh-TW" altLang="en-US" sz="3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是指人民有表達意見或思想</a:t>
            </a:r>
            <a:r>
              <a:rPr lang="en-US" altLang="zh-TW" sz="3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….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等的權利，也有收受資訊的權利，例如：</a:t>
            </a:r>
            <a:endParaRPr lang="en-US" altLang="zh-TW" sz="34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獲取知識、近用資訊的權利等</a:t>
            </a:r>
            <a:r>
              <a:rPr lang="zh-TW" altLang="en-US" sz="3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  <a:endParaRPr lang="en-US" altLang="zh-TW" sz="34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4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 </a:t>
            </a:r>
            <a:r>
              <a:rPr lang="zh-TW" altLang="en-US" sz="3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憲法</a:t>
            </a:r>
            <a:r>
              <a:rPr lang="zh-TW" altLang="en-US" sz="3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賦予人民言論自由的權利，但為了</a:t>
            </a:r>
            <a:endParaRPr lang="en-US" altLang="zh-TW" sz="34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避免濫用，憲法也規範言論自由必須在</a:t>
            </a:r>
            <a:endParaRPr lang="en-US" altLang="zh-TW" sz="34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「</a:t>
            </a:r>
            <a:r>
              <a:rPr lang="zh-TW" altLang="en-US" sz="3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防止妨礙他人自由、避免緊急危難、</a:t>
            </a:r>
            <a:endParaRPr lang="en-US" altLang="zh-TW" sz="34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維持社會秩序及增進公共利益</a:t>
            </a:r>
            <a:r>
              <a:rPr lang="zh-TW" altLang="en-US" sz="3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」等情</a:t>
            </a:r>
            <a:endParaRPr lang="en-US" altLang="zh-TW" sz="34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況下，才受到保障，否則可用法律來</a:t>
            </a:r>
            <a:endParaRPr lang="en-US" altLang="zh-TW" sz="34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限制。 </a:t>
            </a:r>
          </a:p>
          <a:p>
            <a:pPr marL="179387" indent="-358775">
              <a:spcBef>
                <a:spcPts val="800"/>
              </a:spcBef>
              <a:buFont typeface="Arial" panose="020B0604020202020204" pitchFamily="34" charset="0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400" b="1" dirty="0">
              <a:solidFill>
                <a:srgbClr val="FF0000"/>
              </a:solidFill>
              <a:latin typeface="HEITI SC MEDIUM" pitchFamily="2" charset="-128"/>
              <a:ea typeface="HEITI SC MEDIUM" pitchFamily="2" charset="-128"/>
              <a:cs typeface="Calibri"/>
              <a:sym typeface="Calibri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37056" y="155639"/>
            <a:ext cx="1206944" cy="350729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972568" y="182273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165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424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612177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言論自由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◎ 電腦輔助學習趨勢…">
            <a:extLst>
              <a:ext uri="{FF2B5EF4-FFF2-40B4-BE49-F238E27FC236}">
                <a16:creationId xmlns="" xmlns:a16="http://schemas.microsoft.com/office/drawing/2014/main" id="{0C8F7C54-59C6-4845-895F-F88AF724A75B}"/>
              </a:ext>
            </a:extLst>
          </p:cNvPr>
          <p:cNvSpPr txBox="1">
            <a:spLocks/>
          </p:cNvSpPr>
          <p:nvPr/>
        </p:nvSpPr>
        <p:spPr>
          <a:xfrm>
            <a:off x="292872" y="1445592"/>
            <a:ext cx="8809587" cy="1528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 現實社會中法律對言論自由的保障</a:t>
            </a:r>
            <a:endParaRPr lang="en-US" altLang="zh-TW" sz="36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和規範，同樣適用於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網路社會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 在網路上發表言論，致使他人的名</a:t>
            </a:r>
            <a:endParaRPr lang="en-US" altLang="zh-TW" sz="36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譽受損，即是犯了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公然侮辱罪</a:t>
            </a:r>
            <a:r>
              <a:rPr lang="zh-TW" altLang="en-US" sz="36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。</a:t>
            </a:r>
            <a:endParaRPr lang="en-US" altLang="zh-TW" sz="36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6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 意圖散布、指責或傳送足以毀損他</a:t>
            </a:r>
            <a:endParaRPr lang="en-US" altLang="zh-TW" sz="36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人名譽之事者，則犯了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誹謗罪</a:t>
            </a:r>
            <a:r>
              <a:rPr lang="zh-TW" altLang="en-US" sz="36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。</a:t>
            </a:r>
            <a:endParaRPr lang="en-US" altLang="zh-TW" sz="36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 typeface="Arial" panose="020B0604020202020204" pitchFamily="34" charset="0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dirty="0">
              <a:solidFill>
                <a:srgbClr val="FF0000"/>
              </a:solidFill>
              <a:latin typeface="HEITI SC MEDIUM" pitchFamily="2" charset="-128"/>
              <a:ea typeface="HEITI SC MEDIUM" pitchFamily="2" charset="-128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882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354997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法律小常識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◎ 電腦輔助學習趨勢…">
            <a:extLst>
              <a:ext uri="{FF2B5EF4-FFF2-40B4-BE49-F238E27FC236}">
                <a16:creationId xmlns="" xmlns:a16="http://schemas.microsoft.com/office/drawing/2014/main" id="{DCAC2F47-9023-9846-A207-21F3D0348792}"/>
              </a:ext>
            </a:extLst>
          </p:cNvPr>
          <p:cNvSpPr txBox="1">
            <a:spLocks/>
          </p:cNvSpPr>
          <p:nvPr/>
        </p:nvSpPr>
        <p:spPr>
          <a:xfrm>
            <a:off x="292872" y="1445592"/>
            <a:ext cx="8809587" cy="1528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公然</a:t>
            </a:r>
            <a:r>
              <a:rPr lang="zh-TW" altLang="en-US" sz="36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：在表達言論的當時，為「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不特定</a:t>
            </a:r>
            <a:endParaRPr lang="en-US" altLang="zh-TW" sz="36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人或多數人得以共見共聞之狀況</a:t>
            </a:r>
            <a:r>
              <a:rPr lang="zh-TW" altLang="en-US" sz="36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」。</a:t>
            </a:r>
            <a:endParaRPr lang="en-US" altLang="zh-TW" sz="36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多數人包括特定之多數人在內；只有少</a:t>
            </a:r>
            <a:endParaRPr lang="en-US" altLang="zh-TW" sz="36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數的特定人在場，就不能算是公然。</a:t>
            </a:r>
            <a:endParaRPr lang="en-US" altLang="zh-TW" sz="36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6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 夫妻在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人來人往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的公共場所</a:t>
            </a:r>
            <a:r>
              <a:rPr lang="zh-TW" altLang="en-US" sz="36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互相辱罵，</a:t>
            </a:r>
            <a:endParaRPr lang="en-US" altLang="zh-TW" sz="36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有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不特定的多數人</a:t>
            </a:r>
            <a:r>
              <a:rPr lang="zh-TW" altLang="en-US" sz="36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所共見共聞，就構</a:t>
            </a:r>
            <a:endParaRPr lang="en-US" altLang="zh-TW" sz="36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成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公然侮辱罪</a:t>
            </a:r>
            <a:r>
              <a:rPr lang="zh-TW" altLang="en-US" sz="36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  <a:endParaRPr lang="en-US" altLang="zh-TW" sz="36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 typeface="Arial" panose="020B0604020202020204" pitchFamily="34" charset="0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dirty="0">
              <a:solidFill>
                <a:srgbClr val="FF0000"/>
              </a:solidFill>
              <a:latin typeface="HEITI SC MEDIUM" pitchFamily="2" charset="-128"/>
              <a:ea typeface="HEITI SC MEDIUM" pitchFamily="2" charset="-128"/>
              <a:cs typeface="Calibri"/>
              <a:sym typeface="Calibri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37056" y="155639"/>
            <a:ext cx="1206944" cy="350729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972568" y="182273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166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764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354997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法律小常識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◎ 電腦輔助學習趨勢…">
            <a:extLst>
              <a:ext uri="{FF2B5EF4-FFF2-40B4-BE49-F238E27FC236}">
                <a16:creationId xmlns="" xmlns:a16="http://schemas.microsoft.com/office/drawing/2014/main" id="{DCAC2F47-9023-9846-A207-21F3D0348792}"/>
              </a:ext>
            </a:extLst>
          </p:cNvPr>
          <p:cNvSpPr txBox="1">
            <a:spLocks/>
          </p:cNvSpPr>
          <p:nvPr/>
        </p:nvSpPr>
        <p:spPr>
          <a:xfrm>
            <a:off x="334413" y="1245567"/>
            <a:ext cx="8809587" cy="1528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公然侮辱罪</a:t>
            </a:r>
            <a:r>
              <a:rPr lang="zh-TW" altLang="en-US" sz="36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：在多數人的公開狀態，</a:t>
            </a:r>
            <a:endParaRPr lang="en-US" altLang="zh-TW" sz="36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侮辱、謾罵特定人，使他人名譽受損。</a:t>
            </a:r>
            <a:endParaRPr lang="en-US" altLang="zh-TW" sz="36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名譽受損之人不僅可以請求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民事</a:t>
            </a:r>
            <a:r>
              <a:rPr lang="zh-TW" altLang="en-US" sz="36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損害</a:t>
            </a:r>
            <a:endParaRPr lang="en-US" altLang="zh-TW" sz="36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賠償，行為人更可能觸犯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刑事</a:t>
            </a:r>
            <a:r>
              <a:rPr lang="zh-TW" altLang="en-US" sz="36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責任。</a:t>
            </a:r>
            <a:endParaRPr lang="en-US" altLang="zh-TW" sz="36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6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誹謗罪：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意圖用言詞或散布文字、圖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畫，而指摘或傳述足以毀損他人名譽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的具體事實，即使是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不公開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的私下傳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述也屬誹謗罪</a:t>
            </a:r>
            <a:r>
              <a:rPr lang="zh-TW" altLang="en-US" sz="36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  <a:endParaRPr lang="en-US" altLang="zh-TW" sz="36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 typeface="Arial" panose="020B0604020202020204" pitchFamily="34" charset="0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dirty="0">
              <a:solidFill>
                <a:srgbClr val="FF0000"/>
              </a:solidFill>
              <a:latin typeface="HEITI SC MEDIUM" pitchFamily="2" charset="-128"/>
              <a:ea typeface="HEITI SC MEDIUM" pitchFamily="2" charset="-128"/>
              <a:cs typeface="Calibri"/>
              <a:sym typeface="Calibri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37056" y="155639"/>
            <a:ext cx="1206944" cy="350729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972568" y="182273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166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508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853334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言論自由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◎ 電腦輔助學習趨勢…">
            <a:extLst>
              <a:ext uri="{FF2B5EF4-FFF2-40B4-BE49-F238E27FC236}">
                <a16:creationId xmlns="" xmlns:a16="http://schemas.microsoft.com/office/drawing/2014/main" id="{DCAC2F47-9023-9846-A207-21F3D0348792}"/>
              </a:ext>
            </a:extLst>
          </p:cNvPr>
          <p:cNvSpPr txBox="1">
            <a:spLocks/>
          </p:cNvSpPr>
          <p:nvPr/>
        </p:nvSpPr>
        <p:spPr>
          <a:xfrm>
            <a:off x="782229" y="1808646"/>
            <a:ext cx="7579541" cy="726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不觸犯法律的言論，才享有言論自由 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 typeface="Arial" panose="020B0604020202020204" pitchFamily="34" charset="0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dirty="0">
              <a:solidFill>
                <a:srgbClr val="FF0000"/>
              </a:solidFill>
              <a:latin typeface="HEITI SC MEDIUM" pitchFamily="2" charset="-128"/>
              <a:ea typeface="HEITI SC MEDIUM" pitchFamily="2" charset="-128"/>
              <a:cs typeface="Calibri"/>
              <a:sym typeface="Calibri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5F1A703B-BF6E-F140-B9BD-C0D39717E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4022"/>
            <a:ext cx="9144000" cy="408397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937056" y="155639"/>
            <a:ext cx="1206944" cy="350729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972568" y="182273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166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216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報 告 大 綱">
            <a:extLst>
              <a:ext uri="{FF2B5EF4-FFF2-40B4-BE49-F238E27FC236}">
                <a16:creationId xmlns="" xmlns:a16="http://schemas.microsoft.com/office/drawing/2014/main" id="{14741B5B-9494-174F-8B27-EE05C454F7FB}"/>
              </a:ext>
            </a:extLst>
          </p:cNvPr>
          <p:cNvSpPr txBox="1">
            <a:spLocks/>
          </p:cNvSpPr>
          <p:nvPr/>
        </p:nvSpPr>
        <p:spPr>
          <a:xfrm>
            <a:off x="1501995" y="0"/>
            <a:ext cx="3782698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目   錄</a:t>
            </a:r>
          </a:p>
        </p:txBody>
      </p:sp>
      <p:sp>
        <p:nvSpPr>
          <p:cNvPr id="21" name="報 告 大 綱">
            <a:extLst>
              <a:ext uri="{FF2B5EF4-FFF2-40B4-BE49-F238E27FC236}">
                <a16:creationId xmlns="" xmlns:a16="http://schemas.microsoft.com/office/drawing/2014/main" id="{394D67B2-C819-CA42-9E54-3E511914533C}"/>
              </a:ext>
            </a:extLst>
          </p:cNvPr>
          <p:cNvSpPr txBox="1">
            <a:spLocks/>
          </p:cNvSpPr>
          <p:nvPr/>
        </p:nvSpPr>
        <p:spPr>
          <a:xfrm>
            <a:off x="763119" y="1572349"/>
            <a:ext cx="7235624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媒體與資訊科技相關社會議題</a:t>
            </a:r>
          </a:p>
          <a:p>
            <a:endParaRPr lang="zh-TW" altLang="en-US" sz="44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="" xmlns:a16="http://schemas.microsoft.com/office/drawing/2014/main" id="{8342868D-24DD-564C-987D-D3A1E855D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2505" y="2415111"/>
            <a:ext cx="5373265" cy="630715"/>
          </a:xfrm>
          <a:prstGeom prst="rect">
            <a:avLst/>
          </a:prstGeom>
          <a:solidFill>
            <a:srgbClr val="EBEEF9"/>
          </a:solidFill>
          <a:ln w="25400" algn="ctr">
            <a:solidFill>
              <a:srgbClr val="1298D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TW" sz="3600" b="1" dirty="0">
                <a:solidFill>
                  <a:schemeClr val="bg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1.</a:t>
            </a:r>
            <a:r>
              <a:rPr lang="zh-TW" altLang="en-US" sz="3600" b="1" dirty="0">
                <a:solidFill>
                  <a:schemeClr val="bg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媒體與資訊科技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="" xmlns:a16="http://schemas.microsoft.com/office/drawing/2014/main" id="{A68643F5-A666-B447-A8BE-AF814FEE4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6989" y="3213369"/>
            <a:ext cx="5368782" cy="630715"/>
          </a:xfrm>
          <a:prstGeom prst="rect">
            <a:avLst/>
          </a:prstGeom>
          <a:solidFill>
            <a:srgbClr val="EBEEF9"/>
          </a:solidFill>
          <a:ln w="25400" algn="ctr">
            <a:solidFill>
              <a:srgbClr val="1298D6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altLang="zh-TW" sz="3600" b="1" dirty="0">
                <a:solidFill>
                  <a:schemeClr val="bg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2.</a:t>
            </a:r>
            <a:r>
              <a:rPr lang="zh-TW" altLang="en-US" sz="3600" b="1" dirty="0">
                <a:solidFill>
                  <a:schemeClr val="bg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資訊失序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="" xmlns:a16="http://schemas.microsoft.com/office/drawing/2014/main" id="{CEC7CC89-D482-4B4A-AE62-E1ECBB8CC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541" y="4020591"/>
            <a:ext cx="5382229" cy="630715"/>
          </a:xfrm>
          <a:prstGeom prst="rect">
            <a:avLst/>
          </a:prstGeom>
          <a:solidFill>
            <a:srgbClr val="EBEEF9"/>
          </a:solidFill>
          <a:ln w="25400" algn="ctr">
            <a:solidFill>
              <a:srgbClr val="1298D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TW" sz="3600" b="1" dirty="0">
                <a:solidFill>
                  <a:schemeClr val="bg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3.</a:t>
            </a:r>
            <a:r>
              <a:rPr lang="zh-TW" altLang="en-US" sz="3600" b="1" dirty="0">
                <a:solidFill>
                  <a:schemeClr val="bg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言論自由</a:t>
            </a:r>
          </a:p>
        </p:txBody>
      </p:sp>
      <p:sp>
        <p:nvSpPr>
          <p:cNvPr id="14" name="Rectangle 12">
            <a:extLst>
              <a:ext uri="{FF2B5EF4-FFF2-40B4-BE49-F238E27FC236}">
                <a16:creationId xmlns="" xmlns:a16="http://schemas.microsoft.com/office/drawing/2014/main" id="{41B8EBD5-9CDB-EB41-B0FF-1C61D744F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025" y="4818849"/>
            <a:ext cx="5377746" cy="630715"/>
          </a:xfrm>
          <a:prstGeom prst="rect">
            <a:avLst/>
          </a:prstGeom>
          <a:solidFill>
            <a:srgbClr val="EBEEF9"/>
          </a:solidFill>
          <a:ln w="25400" algn="ctr">
            <a:solidFill>
              <a:srgbClr val="1298D6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4.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網路霸凌</a:t>
            </a:r>
          </a:p>
        </p:txBody>
      </p:sp>
      <p:sp>
        <p:nvSpPr>
          <p:cNvPr id="15" name="Rectangle 12">
            <a:extLst>
              <a:ext uri="{FF2B5EF4-FFF2-40B4-BE49-F238E27FC236}">
                <a16:creationId xmlns="" xmlns:a16="http://schemas.microsoft.com/office/drawing/2014/main" id="{3CAF3ED5-46B8-0245-807E-88BC76E67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024" y="5585730"/>
            <a:ext cx="5381887" cy="630715"/>
          </a:xfrm>
          <a:prstGeom prst="rect">
            <a:avLst/>
          </a:prstGeom>
          <a:solidFill>
            <a:srgbClr val="EBEEF9"/>
          </a:solidFill>
          <a:ln w="25400" algn="ctr">
            <a:solidFill>
              <a:srgbClr val="1298D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TW"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5.</a:t>
            </a:r>
            <a:r>
              <a:rPr lang="zh-TW" altLang="en-US"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網路成癮</a:t>
            </a:r>
          </a:p>
        </p:txBody>
      </p:sp>
    </p:spTree>
    <p:extLst>
      <p:ext uri="{BB962C8B-B14F-4D97-AF65-F5344CB8AC3E}">
        <p14:creationId xmlns:p14="http://schemas.microsoft.com/office/powerpoint/2010/main" val="255974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354997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網路霸凌</a:t>
            </a:r>
          </a:p>
        </p:txBody>
      </p:sp>
      <p:sp>
        <p:nvSpPr>
          <p:cNvPr id="5" name="◎ 電腦輔助學習趨勢…">
            <a:extLst>
              <a:ext uri="{FF2B5EF4-FFF2-40B4-BE49-F238E27FC236}">
                <a16:creationId xmlns="" xmlns:a16="http://schemas.microsoft.com/office/drawing/2014/main" id="{DCAC2F47-9023-9846-A207-21F3D0348792}"/>
              </a:ext>
            </a:extLst>
          </p:cNvPr>
          <p:cNvSpPr txBox="1">
            <a:spLocks/>
          </p:cNvSpPr>
          <p:nvPr/>
        </p:nvSpPr>
        <p:spPr>
          <a:xfrm>
            <a:off x="292872" y="1907858"/>
            <a:ext cx="8809587" cy="5047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霸凌主要是：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1.</a:t>
            </a:r>
            <a:r>
              <a:rPr lang="zh-TW" altLang="en-US" sz="36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強勢者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長期且重複</a:t>
            </a:r>
            <a:r>
              <a:rPr lang="zh-TW" altLang="en-US" sz="36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2.</a:t>
            </a:r>
            <a:r>
              <a:rPr lang="zh-TW" altLang="en-US" sz="36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透過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肢體、言語</a:t>
            </a:r>
            <a:r>
              <a:rPr lang="zh-TW" altLang="en-US" sz="36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以及其他方式。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3.</a:t>
            </a:r>
            <a:r>
              <a:rPr lang="zh-TW" altLang="en-US" sz="36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對弱勢者進行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欺負或騷擾</a:t>
            </a:r>
            <a:r>
              <a:rPr lang="zh-TW" altLang="en-US" sz="36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的行為。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4.</a:t>
            </a:r>
            <a:r>
              <a:rPr lang="zh-TW" altLang="en-US" sz="36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在各種團體都可能發生。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5.</a:t>
            </a:r>
            <a:r>
              <a:rPr lang="zh-TW" altLang="en-US" sz="36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如果發生在校園就稱為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校園霸凌</a:t>
            </a:r>
            <a:r>
              <a:rPr lang="zh-TW" altLang="en-US" sz="36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endParaRPr lang="en-US" altLang="zh-TW" sz="36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en-US" altLang="zh-TW" sz="36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(school bullying)</a:t>
            </a:r>
            <a:r>
              <a:rPr lang="zh-TW" altLang="en-US" sz="36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6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 typeface="Arial" panose="020B0604020202020204" pitchFamily="34" charset="0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dirty="0">
              <a:solidFill>
                <a:srgbClr val="FF0000"/>
              </a:solidFill>
              <a:latin typeface="HEITI SC MEDIUM" pitchFamily="2" charset="-128"/>
              <a:ea typeface="HEITI SC MEDIUM" pitchFamily="2" charset="-128"/>
              <a:cs typeface="Calibri"/>
              <a:sym typeface="Calibri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37056" y="155639"/>
            <a:ext cx="1206944" cy="350729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972568" y="182273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167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Rectangle 1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1354997" y="1192252"/>
            <a:ext cx="2553615" cy="360000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square" lIns="72000" tIns="72000" rIns="72000" bIns="72000" anchor="ctr" anchorCtr="1">
            <a:noAutofit/>
          </a:bodyPr>
          <a:lstStyle/>
          <a:p>
            <a:pPr algn="just"/>
            <a:r>
              <a:rPr lang="zh-TW" altLang="en-US" sz="1800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網路霸凌</a:t>
            </a:r>
            <a:r>
              <a:rPr lang="en-US" altLang="zh-TW" sz="1800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1800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新世代暴力</a:t>
            </a:r>
          </a:p>
        </p:txBody>
      </p:sp>
      <p:sp>
        <p:nvSpPr>
          <p:cNvPr id="9" name="AutoShape 12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418372" y="1110874"/>
            <a:ext cx="936625" cy="504825"/>
          </a:xfrm>
          <a:prstGeom prst="flowChartAlternateProcess">
            <a:avLst/>
          </a:prstGeom>
          <a:solidFill>
            <a:srgbClr val="0000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square" lIns="72000" tIns="72000" rIns="72000" bIns="72000" anchor="ctr" anchorCtr="1">
            <a:noAutofit/>
          </a:bodyPr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</a:t>
            </a:r>
          </a:p>
        </p:txBody>
      </p:sp>
    </p:spTree>
    <p:extLst>
      <p:ext uri="{BB962C8B-B14F-4D97-AF65-F5344CB8AC3E}">
        <p14:creationId xmlns:p14="http://schemas.microsoft.com/office/powerpoint/2010/main" val="297179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354997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校園</a:t>
            </a:r>
            <a:r>
              <a:rPr lang="zh-TW" altLang="en-US" sz="44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霸凌</a:t>
            </a:r>
          </a:p>
        </p:txBody>
      </p:sp>
      <p:sp>
        <p:nvSpPr>
          <p:cNvPr id="5" name="◎ 電腦輔助學習趨勢…">
            <a:extLst>
              <a:ext uri="{FF2B5EF4-FFF2-40B4-BE49-F238E27FC236}">
                <a16:creationId xmlns="" xmlns:a16="http://schemas.microsoft.com/office/drawing/2014/main" id="{DCAC2F47-9023-9846-A207-21F3D0348792}"/>
              </a:ext>
            </a:extLst>
          </p:cNvPr>
          <p:cNvSpPr txBox="1">
            <a:spLocks/>
          </p:cNvSpPr>
          <p:nvPr/>
        </p:nvSpPr>
        <p:spPr>
          <a:xfrm>
            <a:off x="334413" y="1214632"/>
            <a:ext cx="8809587" cy="5047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校園霸凌：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0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1.</a:t>
            </a:r>
            <a:r>
              <a:rPr lang="zh-TW" altLang="en-US" sz="30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相同或</a:t>
            </a: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不同學校</a:t>
            </a:r>
            <a:r>
              <a:rPr lang="zh-TW" altLang="en-US" sz="30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的學生與學生間。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0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2.</a:t>
            </a:r>
            <a:r>
              <a:rPr lang="zh-TW" altLang="en-US" sz="30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在</a:t>
            </a: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校園內、外</a:t>
            </a:r>
            <a:r>
              <a:rPr lang="zh-TW" altLang="en-US" sz="30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所發生之個人或集體。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0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3.</a:t>
            </a:r>
            <a:r>
              <a:rPr lang="zh-TW" altLang="en-US" sz="30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持續以</a:t>
            </a: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言語、文字、圖畫、符號、肢體動作</a:t>
            </a:r>
            <a:endParaRPr lang="en-US" altLang="zh-TW" sz="30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或其他方式。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0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4.</a:t>
            </a:r>
            <a:r>
              <a:rPr lang="zh-TW" altLang="en-US" sz="30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直接或間接對他人</a:t>
            </a: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進行貶抑、排擠、欺負、</a:t>
            </a:r>
            <a:endParaRPr lang="en-US" altLang="zh-TW" sz="30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騷擾或戲弄</a:t>
            </a:r>
            <a:r>
              <a:rPr lang="zh-TW" altLang="en-US" sz="30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等行為。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0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5.</a:t>
            </a:r>
            <a:r>
              <a:rPr lang="zh-TW" altLang="en-US" sz="30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使他人</a:t>
            </a: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處於具有敵意或不友善的校園</a:t>
            </a:r>
            <a:r>
              <a:rPr lang="zh-TW" altLang="en-US" sz="30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學習環境。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0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6.</a:t>
            </a:r>
            <a:r>
              <a:rPr lang="zh-TW" altLang="en-US" sz="30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難以抗拒，</a:t>
            </a: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產生精神、生理或財產上</a:t>
            </a:r>
            <a:r>
              <a:rPr lang="zh-TW" altLang="en-US" sz="30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的損害。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0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7.</a:t>
            </a:r>
            <a:r>
              <a:rPr lang="zh-TW" altLang="en-US" sz="30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影響正常學習活動的進行。</a:t>
            </a:r>
            <a:endParaRPr lang="en-US" altLang="zh-TW" sz="30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 typeface="Arial" panose="020B0604020202020204" pitchFamily="34" charset="0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dirty="0">
              <a:solidFill>
                <a:srgbClr val="FF0000"/>
              </a:solidFill>
              <a:latin typeface="HEITI SC MEDIUM" pitchFamily="2" charset="-128"/>
              <a:ea typeface="HEITI SC MEDIUM" pitchFamily="2" charset="-128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246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354997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校園</a:t>
            </a:r>
            <a:r>
              <a:rPr lang="zh-TW" altLang="en-US" sz="44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霸凌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EC3565D3-5874-614A-9F38-60DCE5226D73}"/>
              </a:ext>
            </a:extLst>
          </p:cNvPr>
          <p:cNvSpPr/>
          <p:nvPr/>
        </p:nvSpPr>
        <p:spPr>
          <a:xfrm>
            <a:off x="428033" y="2101351"/>
            <a:ext cx="2057991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rgbClr val="88898B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b="1" dirty="0">
                <a:latin typeface="+mj-ea"/>
                <a:ea typeface="+mj-ea"/>
              </a:rPr>
              <a:t>肢體霸凌 </a:t>
            </a:r>
            <a:endParaRPr lang="zh-TW" altLang="en-US" sz="1800" b="1" dirty="0">
              <a:latin typeface="+mj-ea"/>
              <a:ea typeface="+mj-ea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6841FBD5-18E1-BE4C-A0FD-6B324DF28A94}"/>
              </a:ext>
            </a:extLst>
          </p:cNvPr>
          <p:cNvSpPr/>
          <p:nvPr/>
        </p:nvSpPr>
        <p:spPr>
          <a:xfrm>
            <a:off x="2353814" y="2101351"/>
            <a:ext cx="6264000" cy="540000"/>
          </a:xfrm>
          <a:prstGeom prst="rect">
            <a:avLst/>
          </a:prstGeom>
          <a:solidFill>
            <a:schemeClr val="bg1"/>
          </a:solidFill>
          <a:ln w="25400">
            <a:solidFill>
              <a:srgbClr val="88898B"/>
            </a:solidFill>
          </a:ln>
        </p:spPr>
        <p:txBody>
          <a:bodyPr lIns="36000" tIns="36000" rIns="36000" bIns="36000" rtlCol="0" anchor="ctr"/>
          <a:lstStyle/>
          <a:p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踢打同儕、搶奪同儕財物等。 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FEDDFE9D-82DE-B541-B428-4990B06BE347}"/>
              </a:ext>
            </a:extLst>
          </p:cNvPr>
          <p:cNvSpPr/>
          <p:nvPr/>
        </p:nvSpPr>
        <p:spPr>
          <a:xfrm>
            <a:off x="428034" y="2641351"/>
            <a:ext cx="1925776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rgbClr val="88898B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b="1" dirty="0">
                <a:latin typeface="+mj-ea"/>
                <a:ea typeface="+mj-ea"/>
              </a:rPr>
              <a:t>言語霸凌 </a:t>
            </a:r>
            <a:endParaRPr lang="zh-TW" altLang="en-US" sz="1800" b="1" dirty="0">
              <a:latin typeface="+mj-ea"/>
              <a:ea typeface="+mj-ea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F9D68104-4BAF-CD44-9684-A8E3BC327207}"/>
              </a:ext>
            </a:extLst>
          </p:cNvPr>
          <p:cNvSpPr/>
          <p:nvPr/>
        </p:nvSpPr>
        <p:spPr>
          <a:xfrm>
            <a:off x="2353812" y="2641351"/>
            <a:ext cx="6264000" cy="540000"/>
          </a:xfrm>
          <a:prstGeom prst="rect">
            <a:avLst/>
          </a:prstGeom>
          <a:solidFill>
            <a:schemeClr val="bg1"/>
          </a:solidFill>
          <a:ln w="25400">
            <a:solidFill>
              <a:srgbClr val="88898B"/>
            </a:solidFill>
          </a:ln>
        </p:spPr>
        <p:txBody>
          <a:bodyPr lIns="36000" tIns="36000" rIns="36000" bIns="36000" rtlCol="0" anchor="ctr"/>
          <a:lstStyle/>
          <a:p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取綽號、用言語嘲笑弱勢同儕、恐嚇威脅等。 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7127B20E-F720-1C4E-B005-2ED1A566D339}"/>
              </a:ext>
            </a:extLst>
          </p:cNvPr>
          <p:cNvSpPr/>
          <p:nvPr/>
        </p:nvSpPr>
        <p:spPr>
          <a:xfrm>
            <a:off x="428034" y="3181351"/>
            <a:ext cx="1925774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rgbClr val="88898B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b="1" dirty="0">
                <a:latin typeface="+mj-ea"/>
                <a:ea typeface="+mj-ea"/>
              </a:rPr>
              <a:t>關係霸凌 </a:t>
            </a:r>
            <a:endParaRPr lang="zh-TW" altLang="en-US" sz="1800" b="1" dirty="0">
              <a:latin typeface="+mj-ea"/>
              <a:ea typeface="+mj-ea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68D81FA8-83B0-2047-89FF-6AB33DE6C6C5}"/>
              </a:ext>
            </a:extLst>
          </p:cNvPr>
          <p:cNvSpPr/>
          <p:nvPr/>
        </p:nvSpPr>
        <p:spPr>
          <a:xfrm>
            <a:off x="2353810" y="3181351"/>
            <a:ext cx="6264002" cy="540000"/>
          </a:xfrm>
          <a:prstGeom prst="rect">
            <a:avLst/>
          </a:prstGeom>
          <a:solidFill>
            <a:schemeClr val="bg1"/>
          </a:solidFill>
          <a:ln w="25400">
            <a:solidFill>
              <a:srgbClr val="88898B"/>
            </a:solidFill>
          </a:ln>
        </p:spPr>
        <p:txBody>
          <a:bodyPr lIns="36000" tIns="36000" rIns="36000" bIns="36000" rtlCol="0" anchor="ctr"/>
          <a:lstStyle/>
          <a:p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排擠弱勢同儕、散播不實謠言中傷同儕等。 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038E4B46-53D6-A74F-B413-66137891C048}"/>
              </a:ext>
            </a:extLst>
          </p:cNvPr>
          <p:cNvSpPr/>
          <p:nvPr/>
        </p:nvSpPr>
        <p:spPr>
          <a:xfrm>
            <a:off x="428034" y="3719416"/>
            <a:ext cx="1925774" cy="9199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rgbClr val="88898B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b="1" dirty="0">
                <a:latin typeface="+mj-ea"/>
                <a:ea typeface="+mj-ea"/>
              </a:rPr>
              <a:t>性霸凌 </a:t>
            </a:r>
            <a:endParaRPr lang="zh-TW" altLang="en-US" sz="1800" b="1" dirty="0">
              <a:latin typeface="+mj-ea"/>
              <a:ea typeface="+mj-ea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2193AF58-5E93-2648-899F-E2BEBE2BA87E}"/>
              </a:ext>
            </a:extLst>
          </p:cNvPr>
          <p:cNvSpPr/>
          <p:nvPr/>
        </p:nvSpPr>
        <p:spPr>
          <a:xfrm>
            <a:off x="2353808" y="3719416"/>
            <a:ext cx="6264000" cy="919915"/>
          </a:xfrm>
          <a:prstGeom prst="rect">
            <a:avLst/>
          </a:prstGeom>
          <a:solidFill>
            <a:schemeClr val="bg1"/>
          </a:solidFill>
          <a:ln w="25400">
            <a:solidFill>
              <a:srgbClr val="88898B"/>
            </a:solidFill>
          </a:ln>
        </p:spPr>
        <p:txBody>
          <a:bodyPr lIns="36000" tIns="36000" rIns="36000" bIns="36000" rtlCol="0" anchor="ctr"/>
          <a:lstStyle/>
          <a:p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以身體、性別、性傾向、性徵作取笑或評論的行為，或是以性的方式施 以身體上的侵犯。 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ADE4DC7A-1D71-AF4C-AC80-612D42CA13A4}"/>
              </a:ext>
            </a:extLst>
          </p:cNvPr>
          <p:cNvSpPr/>
          <p:nvPr/>
        </p:nvSpPr>
        <p:spPr>
          <a:xfrm>
            <a:off x="428034" y="4641267"/>
            <a:ext cx="1925774" cy="9179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rgbClr val="88898B"/>
            </a:solidFill>
          </a:ln>
        </p:spPr>
        <p:txBody>
          <a:bodyPr lIns="36000" tIns="36000" rIns="36000" bIns="36000" rtlCol="0" anchor="ctr"/>
          <a:lstStyle/>
          <a:p>
            <a:pPr algn="ctr"/>
            <a:r>
              <a:rPr lang="zh-TW" altLang="en-US" b="1" dirty="0">
                <a:latin typeface="+mj-ea"/>
                <a:ea typeface="+mj-ea"/>
              </a:rPr>
              <a:t>反擊型霸凌 </a:t>
            </a:r>
            <a:endParaRPr lang="zh-TW" altLang="en-US" sz="1800" b="1" dirty="0">
              <a:latin typeface="+mj-ea"/>
              <a:ea typeface="+mj-ea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8F2336C4-454A-7B4E-BBD8-C783F43C0A39}"/>
              </a:ext>
            </a:extLst>
          </p:cNvPr>
          <p:cNvSpPr/>
          <p:nvPr/>
        </p:nvSpPr>
        <p:spPr>
          <a:xfrm>
            <a:off x="2353808" y="4641266"/>
            <a:ext cx="6264000" cy="917982"/>
          </a:xfrm>
          <a:prstGeom prst="rect">
            <a:avLst/>
          </a:prstGeom>
          <a:solidFill>
            <a:schemeClr val="bg1"/>
          </a:solidFill>
          <a:ln w="25400">
            <a:solidFill>
              <a:srgbClr val="88898B"/>
            </a:solidFill>
          </a:ln>
        </p:spPr>
        <p:txBody>
          <a:bodyPr lIns="36000" tIns="36000" rIns="36000" bIns="36000" rtlCol="0" anchor="ctr"/>
          <a:lstStyle/>
          <a:p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受凌學生長期遭受欺壓後的反擊行為，包括生理上會自然回擊或是去欺負比自己弱勢的人 。 </a:t>
            </a:r>
          </a:p>
        </p:txBody>
      </p:sp>
      <p:sp>
        <p:nvSpPr>
          <p:cNvPr id="19" name="報 告 大 綱">
            <a:extLst>
              <a:ext uri="{FF2B5EF4-FFF2-40B4-BE49-F238E27FC236}">
                <a16:creationId xmlns="" xmlns:a16="http://schemas.microsoft.com/office/drawing/2014/main" id="{509E72CF-E5F2-B24A-87F8-1ABC6B3FE697}"/>
              </a:ext>
            </a:extLst>
          </p:cNvPr>
          <p:cNvSpPr txBox="1">
            <a:spLocks/>
          </p:cNvSpPr>
          <p:nvPr/>
        </p:nvSpPr>
        <p:spPr>
          <a:xfrm>
            <a:off x="428033" y="1117678"/>
            <a:ext cx="5437332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校園霸凌的形式 </a:t>
            </a:r>
          </a:p>
        </p:txBody>
      </p:sp>
    </p:spTree>
    <p:extLst>
      <p:ext uri="{BB962C8B-B14F-4D97-AF65-F5344CB8AC3E}">
        <p14:creationId xmlns:p14="http://schemas.microsoft.com/office/powerpoint/2010/main" val="39094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186494" y="2030114"/>
            <a:ext cx="8809587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 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媒體素養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又稱媒體識讀或媒介識讀，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是指使用者能夠理解及詮釋所傳達的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資訊，並參與媒體資訊的產出。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6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 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資訊素養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是指個人知道何時需要資訊，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並能有效找尋、評估和正確利用資訊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的能力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。</a:t>
            </a:r>
            <a:endParaRPr lang="en-US" altLang="zh-TW" sz="36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b="1" dirty="0">
              <a:solidFill>
                <a:srgbClr val="FF0000"/>
              </a:solidFill>
              <a:latin typeface="HEITI SC MEDIUM" pitchFamily="2" charset="-128"/>
              <a:ea typeface="HEITI SC MEDIUM" pitchFamily="2" charset="-128"/>
              <a:cs typeface="Calibri"/>
              <a:sym typeface="Calibri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025818" y="-62745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媒體與資訊科技</a:t>
            </a:r>
            <a:endParaRPr lang="zh-TW" altLang="en-US" sz="40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935EE85B-692B-174B-B46E-6A5C7AFF2DAD}"/>
              </a:ext>
            </a:extLst>
          </p:cNvPr>
          <p:cNvSpPr/>
          <p:nvPr/>
        </p:nvSpPr>
        <p:spPr>
          <a:xfrm>
            <a:off x="402626" y="1187925"/>
            <a:ext cx="48013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  <a:sym typeface="Calibri"/>
              </a:rPr>
              <a:t>媒體素養與資訊素養</a:t>
            </a:r>
            <a:endParaRPr lang="en-US" altLang="zh-TW" sz="4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937056" y="155639"/>
            <a:ext cx="1206944" cy="350729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7972568" y="182273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158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675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B85A2B45-3E6A-5045-B7A7-A16B9B302DAD}"/>
              </a:ext>
            </a:extLst>
          </p:cNvPr>
          <p:cNvSpPr/>
          <p:nvPr/>
        </p:nvSpPr>
        <p:spPr>
          <a:xfrm>
            <a:off x="7049207" y="5110925"/>
            <a:ext cx="2094793" cy="1765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A0C9C43F-7073-184C-ACCA-AB616F7C2E8B}"/>
              </a:ext>
            </a:extLst>
          </p:cNvPr>
          <p:cNvSpPr/>
          <p:nvPr/>
        </p:nvSpPr>
        <p:spPr>
          <a:xfrm>
            <a:off x="6838370" y="105529"/>
            <a:ext cx="2305630" cy="983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354997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校園</a:t>
            </a:r>
            <a:r>
              <a:rPr lang="zh-TW" altLang="en-US" sz="44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霸凌</a:t>
            </a:r>
          </a:p>
        </p:txBody>
      </p:sp>
      <p:sp>
        <p:nvSpPr>
          <p:cNvPr id="6" name="文字方塊 3">
            <a:extLst>
              <a:ext uri="{FF2B5EF4-FFF2-40B4-BE49-F238E27FC236}">
                <a16:creationId xmlns="" xmlns:a16="http://schemas.microsoft.com/office/drawing/2014/main" id="{F91C2E2F-5675-A349-BDD6-2B2007547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343" y="924620"/>
            <a:ext cx="7814147" cy="131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="" xmlns:a16="http://schemas.microsoft.com/office/drawing/2014/main" id="{741FDBC7-7A4A-734C-AB16-C8C5E7AB3F72}"/>
              </a:ext>
            </a:extLst>
          </p:cNvPr>
          <p:cNvGrpSpPr/>
          <p:nvPr/>
        </p:nvGrpSpPr>
        <p:grpSpPr>
          <a:xfrm>
            <a:off x="122349" y="1377605"/>
            <a:ext cx="3792423" cy="2665758"/>
            <a:chOff x="611560" y="3933056"/>
            <a:chExt cx="3096000" cy="1908000"/>
          </a:xfrm>
        </p:grpSpPr>
        <p:grpSp>
          <p:nvGrpSpPr>
            <p:cNvPr id="9" name="群組 8">
              <a:extLst>
                <a:ext uri="{FF2B5EF4-FFF2-40B4-BE49-F238E27FC236}">
                  <a16:creationId xmlns="" xmlns:a16="http://schemas.microsoft.com/office/drawing/2014/main" id="{CC573A26-E594-3841-9667-347BEA7440A5}"/>
                </a:ext>
              </a:extLst>
            </p:cNvPr>
            <p:cNvGrpSpPr/>
            <p:nvPr/>
          </p:nvGrpSpPr>
          <p:grpSpPr>
            <a:xfrm>
              <a:off x="611560" y="3933056"/>
              <a:ext cx="3096000" cy="1908000"/>
              <a:chOff x="3131840" y="2880000"/>
              <a:chExt cx="3096000" cy="1908000"/>
            </a:xfrm>
          </p:grpSpPr>
          <p:sp>
            <p:nvSpPr>
              <p:cNvPr id="12" name="圓角矩形 11">
                <a:extLst>
                  <a:ext uri="{FF2B5EF4-FFF2-40B4-BE49-F238E27FC236}">
                    <a16:creationId xmlns="" xmlns:a16="http://schemas.microsoft.com/office/drawing/2014/main" id="{7F1D75D7-F34C-E943-8209-F6126438EA51}"/>
                  </a:ext>
                </a:extLst>
              </p:cNvPr>
              <p:cNvSpPr/>
              <p:nvPr/>
            </p:nvSpPr>
            <p:spPr>
              <a:xfrm>
                <a:off x="3131840" y="3096000"/>
                <a:ext cx="3096000" cy="169200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25400">
                <a:solidFill>
                  <a:srgbClr val="6460AB"/>
                </a:solidFill>
              </a:ln>
            </p:spPr>
            <p:txBody>
              <a:bodyPr rtlCol="0" anchor="ctr"/>
              <a:lstStyle/>
              <a:p>
                <a:pPr algn="ctr"/>
                <a:endParaRPr lang="zh-TW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  <p:sp>
            <p:nvSpPr>
              <p:cNvPr id="13" name="圓角矩形 12">
                <a:extLst>
                  <a:ext uri="{FF2B5EF4-FFF2-40B4-BE49-F238E27FC236}">
                    <a16:creationId xmlns="" xmlns:a16="http://schemas.microsoft.com/office/drawing/2014/main" id="{6665DA59-4946-7847-B651-2D367A0FEF26}"/>
                  </a:ext>
                </a:extLst>
              </p:cNvPr>
              <p:cNvSpPr/>
              <p:nvPr/>
            </p:nvSpPr>
            <p:spPr>
              <a:xfrm>
                <a:off x="3131840" y="2880000"/>
                <a:ext cx="1152000" cy="359998"/>
              </a:xfrm>
              <a:prstGeom prst="roundRect">
                <a:avLst>
                  <a:gd name="adj" fmla="val 50000"/>
                </a:avLst>
              </a:prstGeom>
              <a:solidFill>
                <a:srgbClr val="BEBADD"/>
              </a:solidFill>
              <a:ln w="25400">
                <a:solidFill>
                  <a:srgbClr val="6460AB"/>
                </a:solidFill>
              </a:ln>
            </p:spPr>
            <p:txBody>
              <a:bodyPr rtlCol="0" anchor="ctr"/>
              <a:lstStyle/>
              <a:p>
                <a:pPr algn="ctr"/>
                <a:r>
                  <a:rPr lang="zh-TW" alt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小知識</a:t>
                </a:r>
              </a:p>
            </p:txBody>
          </p:sp>
        </p:grpSp>
        <p:sp>
          <p:nvSpPr>
            <p:cNvPr id="10" name="文字方塊 9">
              <a:extLst>
                <a:ext uri="{FF2B5EF4-FFF2-40B4-BE49-F238E27FC236}">
                  <a16:creationId xmlns="" xmlns:a16="http://schemas.microsoft.com/office/drawing/2014/main" id="{62E9BF3B-9E21-4A48-A9B0-25D98378D3D9}"/>
                </a:ext>
              </a:extLst>
            </p:cNvPr>
            <p:cNvSpPr txBox="1"/>
            <p:nvPr/>
          </p:nvSpPr>
          <p:spPr>
            <a:xfrm>
              <a:off x="719720" y="4725056"/>
              <a:ext cx="2987840" cy="1008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t" anchorCtr="0">
              <a:noAutofit/>
            </a:bodyPr>
            <a:lstStyle>
              <a:defPPr>
                <a:defRPr lang="en-US"/>
              </a:defPPr>
              <a:lvl1pPr>
                <a:lnSpc>
                  <a:spcPts val="2800"/>
                </a:lnSpc>
                <a:defRPr sz="2000" b="0">
                  <a:solidFill>
                    <a:schemeClr val="tx1"/>
                  </a:solidFill>
                  <a:latin typeface="+mj-lt"/>
                  <a:ea typeface="標楷體" pitchFamily="65" charset="-120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zh-TW" altLang="en-US" sz="18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提供校園霸凌投訴專線與相關資源</a:t>
              </a:r>
            </a:p>
            <a:p>
              <a:pPr>
                <a:lnSpc>
                  <a:spcPct val="120000"/>
                </a:lnSpc>
              </a:pPr>
              <a:endParaRPr lang="en-US" altLang="zh-TW" sz="1600" b="1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>
                <a:lnSpc>
                  <a:spcPct val="120000"/>
                </a:lnSpc>
              </a:pPr>
              <a:r>
                <a:rPr lang="zh-TW" altLang="en-US" sz="16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網址：</a:t>
              </a:r>
              <a:r>
                <a:rPr lang="en-US" altLang="zh-TW" sz="16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https://csrc.edu.tw/bully/</a:t>
              </a:r>
              <a:endParaRPr lang="zh-TW" altLang="en-US" sz="1600" b="1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="" xmlns:a16="http://schemas.microsoft.com/office/drawing/2014/main" id="{066F3FF8-F493-4544-927A-F48D3CBE3C15}"/>
                </a:ext>
              </a:extLst>
            </p:cNvPr>
            <p:cNvSpPr txBox="1"/>
            <p:nvPr/>
          </p:nvSpPr>
          <p:spPr>
            <a:xfrm>
              <a:off x="987994" y="4385095"/>
              <a:ext cx="2474635" cy="324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t" anchorCtr="0">
              <a:noAutofit/>
            </a:bodyPr>
            <a:lstStyle>
              <a:defPPr>
                <a:defRPr lang="en-US"/>
              </a:defPPr>
              <a:lvl1pPr>
                <a:lnSpc>
                  <a:spcPts val="2800"/>
                </a:lnSpc>
                <a:defRPr sz="2000" b="0">
                  <a:solidFill>
                    <a:schemeClr val="tx1"/>
                  </a:solidFill>
                  <a:latin typeface="+mj-lt"/>
                  <a:ea typeface="標楷體" pitchFamily="65" charset="-120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zh-TW" altLang="en-US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教育部防制校園霸凌專區</a:t>
              </a:r>
            </a:p>
          </p:txBody>
        </p:sp>
      </p:grp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CAC639C5-C134-6644-8EEC-FEEA88D645FA}"/>
              </a:ext>
            </a:extLst>
          </p:cNvPr>
          <p:cNvSpPr/>
          <p:nvPr/>
        </p:nvSpPr>
        <p:spPr>
          <a:xfrm>
            <a:off x="1046933" y="5547074"/>
            <a:ext cx="3317483" cy="772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533D127A-39EA-BB4C-8EE0-5F890CC85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074" y="1076158"/>
            <a:ext cx="7639724" cy="522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/>
          <p:nvPr/>
        </p:nvSpPr>
        <p:spPr>
          <a:xfrm>
            <a:off x="7937056" y="155639"/>
            <a:ext cx="1206944" cy="350729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7972568" y="182273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167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522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354997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網路霸凌行為</a:t>
            </a:r>
          </a:p>
        </p:txBody>
      </p:sp>
      <p:grpSp>
        <p:nvGrpSpPr>
          <p:cNvPr id="4" name="群組 3">
            <a:extLst>
              <a:ext uri="{FF2B5EF4-FFF2-40B4-BE49-F238E27FC236}">
                <a16:creationId xmlns="" xmlns:a16="http://schemas.microsoft.com/office/drawing/2014/main" id="{AC509F64-268E-8241-97F6-49BAE16C98C8}"/>
              </a:ext>
            </a:extLst>
          </p:cNvPr>
          <p:cNvGrpSpPr/>
          <p:nvPr/>
        </p:nvGrpSpPr>
        <p:grpSpPr>
          <a:xfrm>
            <a:off x="400050" y="2041430"/>
            <a:ext cx="8415338" cy="3128630"/>
            <a:chOff x="0" y="1945178"/>
            <a:chExt cx="9144000" cy="3128630"/>
          </a:xfrm>
        </p:grpSpPr>
        <p:grpSp>
          <p:nvGrpSpPr>
            <p:cNvPr id="6" name="群組 5">
              <a:extLst>
                <a:ext uri="{FF2B5EF4-FFF2-40B4-BE49-F238E27FC236}">
                  <a16:creationId xmlns="" xmlns:a16="http://schemas.microsoft.com/office/drawing/2014/main" id="{F88DBFD1-39B4-894A-944F-791DDCDDEF41}"/>
                </a:ext>
              </a:extLst>
            </p:cNvPr>
            <p:cNvGrpSpPr/>
            <p:nvPr/>
          </p:nvGrpSpPr>
          <p:grpSpPr>
            <a:xfrm>
              <a:off x="0" y="1945178"/>
              <a:ext cx="9144000" cy="3128630"/>
              <a:chOff x="0" y="1114425"/>
              <a:chExt cx="9144000" cy="2982540"/>
            </a:xfrm>
          </p:grpSpPr>
          <p:pic>
            <p:nvPicPr>
              <p:cNvPr id="7" name="Picture 2">
                <a:extLst>
                  <a:ext uri="{FF2B5EF4-FFF2-40B4-BE49-F238E27FC236}">
                    <a16:creationId xmlns="" xmlns:a16="http://schemas.microsoft.com/office/drawing/2014/main" id="{8681692D-DC78-3245-B4BC-5832038C48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114425"/>
                <a:ext cx="9144000" cy="2982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文字方塊 3">
                <a:extLst>
                  <a:ext uri="{FF2B5EF4-FFF2-40B4-BE49-F238E27FC236}">
                    <a16:creationId xmlns="" xmlns:a16="http://schemas.microsoft.com/office/drawing/2014/main" id="{79906256-1A14-A947-A688-F78148F5B4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000" y="1802750"/>
                <a:ext cx="4320000" cy="115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6000" tIns="36000" rIns="36000" bIns="36000"/>
              <a:lstStyle/>
              <a:p>
                <a:pPr>
                  <a:lnSpc>
                    <a:spcPct val="120000"/>
                  </a:lnSpc>
                </a:pPr>
                <a:r>
                  <a:rPr lang="zh-TW" altLang="en-US" sz="2200" b="1" dirty="0">
                    <a:solidFill>
                      <a:schemeClr val="tx1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用有歧視、嘲笑、甚至惡毒的文字，透過網路去批評或騷擾，造成受凌者極大的精神壓力。</a:t>
                </a:r>
              </a:p>
            </p:txBody>
          </p:sp>
        </p:grpSp>
        <p:sp>
          <p:nvSpPr>
            <p:cNvPr id="2" name="矩形 1">
              <a:extLst>
                <a:ext uri="{FF2B5EF4-FFF2-40B4-BE49-F238E27FC236}">
                  <a16:creationId xmlns="" xmlns:a16="http://schemas.microsoft.com/office/drawing/2014/main" id="{3E8A71F1-8567-DB4A-B888-A5C3BABCF2CC}"/>
                </a:ext>
              </a:extLst>
            </p:cNvPr>
            <p:cNvSpPr/>
            <p:nvPr/>
          </p:nvSpPr>
          <p:spPr>
            <a:xfrm>
              <a:off x="2514600" y="4206240"/>
              <a:ext cx="2522913" cy="299258"/>
            </a:xfrm>
            <a:prstGeom prst="rect">
              <a:avLst/>
            </a:prstGeom>
            <a:solidFill>
              <a:srgbClr val="FCDAE2"/>
            </a:solidFill>
            <a:ln>
              <a:solidFill>
                <a:srgbClr val="FCDA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7937056" y="155639"/>
            <a:ext cx="1206944" cy="350729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7972568" y="182273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168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461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354997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網路霸凌行為</a:t>
            </a:r>
          </a:p>
        </p:txBody>
      </p:sp>
      <p:grpSp>
        <p:nvGrpSpPr>
          <p:cNvPr id="5" name="群組 4">
            <a:extLst>
              <a:ext uri="{FF2B5EF4-FFF2-40B4-BE49-F238E27FC236}">
                <a16:creationId xmlns="" xmlns:a16="http://schemas.microsoft.com/office/drawing/2014/main" id="{0A7729AE-1A71-1F4F-BA4E-9C93514BD98A}"/>
              </a:ext>
            </a:extLst>
          </p:cNvPr>
          <p:cNvGrpSpPr/>
          <p:nvPr/>
        </p:nvGrpSpPr>
        <p:grpSpPr>
          <a:xfrm>
            <a:off x="328613" y="2124521"/>
            <a:ext cx="8572500" cy="3240290"/>
            <a:chOff x="49874" y="2124521"/>
            <a:chExt cx="9027623" cy="3240290"/>
          </a:xfrm>
        </p:grpSpPr>
        <p:pic>
          <p:nvPicPr>
            <p:cNvPr id="10" name="Picture 2">
              <a:extLst>
                <a:ext uri="{FF2B5EF4-FFF2-40B4-BE49-F238E27FC236}">
                  <a16:creationId xmlns="" xmlns:a16="http://schemas.microsoft.com/office/drawing/2014/main" id="{BC4D4E66-CB97-214E-BDB3-420984C6AA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74" y="2124521"/>
              <a:ext cx="9027623" cy="3240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>
              <a:extLst>
                <a:ext uri="{FF2B5EF4-FFF2-40B4-BE49-F238E27FC236}">
                  <a16:creationId xmlns="" xmlns:a16="http://schemas.microsoft.com/office/drawing/2014/main" id="{EC11C875-D55A-7B40-BACA-2F7BC327DD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4" t="35086" r="46382" b="14719"/>
            <a:stretch/>
          </p:blipFill>
          <p:spPr bwMode="auto">
            <a:xfrm>
              <a:off x="156753" y="4077625"/>
              <a:ext cx="4685767" cy="11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文字方塊 3">
              <a:extLst>
                <a:ext uri="{FF2B5EF4-FFF2-40B4-BE49-F238E27FC236}">
                  <a16:creationId xmlns="" xmlns:a16="http://schemas.microsoft.com/office/drawing/2014/main" id="{4BDCF3E5-CB9D-E84B-AFCF-21EC0E65BE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000" y="2761396"/>
              <a:ext cx="4265019" cy="11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>
                <a:lnSpc>
                  <a:spcPct val="120000"/>
                </a:lnSpc>
              </a:pPr>
              <a:r>
                <a:rPr lang="zh-TW" altLang="en-US" sz="2300" b="1" dirty="0">
                  <a:solidFill>
                    <a:schemeClr val="tx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在網路上公開散布受凌者私密照，或經過變造的不實照片及不雅圖片等。圖像的騷擾也經常加上嘲弄文字，讓受凌者名聲及生活受到汙衊與干擾。</a:t>
              </a:r>
            </a:p>
          </p:txBody>
        </p:sp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7D756D64-0570-BC41-B180-9BDACCDDFF4F}"/>
                </a:ext>
              </a:extLst>
            </p:cNvPr>
            <p:cNvSpPr/>
            <p:nvPr/>
          </p:nvSpPr>
          <p:spPr>
            <a:xfrm>
              <a:off x="2514600" y="4999686"/>
              <a:ext cx="2383971" cy="283514"/>
            </a:xfrm>
            <a:prstGeom prst="rect">
              <a:avLst/>
            </a:prstGeom>
            <a:solidFill>
              <a:srgbClr val="C7DFF5"/>
            </a:solidFill>
            <a:ln>
              <a:solidFill>
                <a:srgbClr val="C7DF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7937056" y="155639"/>
            <a:ext cx="1206944" cy="350729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7972568" y="182273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168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45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354997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網路霸凌行為</a:t>
            </a:r>
          </a:p>
        </p:txBody>
      </p:sp>
      <p:grpSp>
        <p:nvGrpSpPr>
          <p:cNvPr id="6" name="群組 5">
            <a:extLst>
              <a:ext uri="{FF2B5EF4-FFF2-40B4-BE49-F238E27FC236}">
                <a16:creationId xmlns="" xmlns:a16="http://schemas.microsoft.com/office/drawing/2014/main" id="{A8239434-7D02-3F46-92D2-1985CC6455FF}"/>
              </a:ext>
            </a:extLst>
          </p:cNvPr>
          <p:cNvGrpSpPr/>
          <p:nvPr/>
        </p:nvGrpSpPr>
        <p:grpSpPr>
          <a:xfrm>
            <a:off x="342900" y="2298201"/>
            <a:ext cx="8501063" cy="2880145"/>
            <a:chOff x="0" y="2298201"/>
            <a:chExt cx="9144000" cy="2880145"/>
          </a:xfrm>
        </p:grpSpPr>
        <p:pic>
          <p:nvPicPr>
            <p:cNvPr id="9" name="Picture 3">
              <a:extLst>
                <a:ext uri="{FF2B5EF4-FFF2-40B4-BE49-F238E27FC236}">
                  <a16:creationId xmlns="" xmlns:a16="http://schemas.microsoft.com/office/drawing/2014/main" id="{01278EA6-48B1-D749-96AA-16C982E5D5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98201"/>
              <a:ext cx="9144000" cy="288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文字方塊 3">
              <a:extLst>
                <a:ext uri="{FF2B5EF4-FFF2-40B4-BE49-F238E27FC236}">
                  <a16:creationId xmlns="" xmlns:a16="http://schemas.microsoft.com/office/drawing/2014/main" id="{B1F6D7A8-7E8B-DE42-840C-1A57613E44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600" y="2941490"/>
              <a:ext cx="4320000" cy="1248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>
                <a:lnSpc>
                  <a:spcPct val="120000"/>
                </a:lnSpc>
              </a:pPr>
              <a:r>
                <a:rPr lang="zh-TW" altLang="en-US" b="1" dirty="0">
                  <a:solidFill>
                    <a:schemeClr val="tx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直接傳送電子郵件或手機簡訊等方式加以恐嚇，使受凌者疲於應付，造成嚴重精神傷害。</a:t>
              </a:r>
            </a:p>
          </p:txBody>
        </p:sp>
        <p:sp>
          <p:nvSpPr>
            <p:cNvPr id="2" name="矩形 1">
              <a:extLst>
                <a:ext uri="{FF2B5EF4-FFF2-40B4-BE49-F238E27FC236}">
                  <a16:creationId xmlns="" xmlns:a16="http://schemas.microsoft.com/office/drawing/2014/main" id="{C41AF8D6-DC54-6245-9E95-B59D6D1A16BA}"/>
                </a:ext>
              </a:extLst>
            </p:cNvPr>
            <p:cNvSpPr/>
            <p:nvPr/>
          </p:nvSpPr>
          <p:spPr>
            <a:xfrm>
              <a:off x="2514600" y="4459705"/>
              <a:ext cx="2506579" cy="336884"/>
            </a:xfrm>
            <a:prstGeom prst="rect">
              <a:avLst/>
            </a:prstGeom>
            <a:solidFill>
              <a:srgbClr val="D5E8D9"/>
            </a:solidFill>
            <a:ln>
              <a:solidFill>
                <a:srgbClr val="D5E8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7937056" y="155639"/>
            <a:ext cx="1206944" cy="350729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7972568" y="182273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168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308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354997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網路霸凌行為</a:t>
            </a:r>
          </a:p>
        </p:txBody>
      </p:sp>
      <p:grpSp>
        <p:nvGrpSpPr>
          <p:cNvPr id="5" name="群組 4">
            <a:extLst>
              <a:ext uri="{FF2B5EF4-FFF2-40B4-BE49-F238E27FC236}">
                <a16:creationId xmlns="" xmlns:a16="http://schemas.microsoft.com/office/drawing/2014/main" id="{98C86C43-A606-454D-A6C5-B2FF26FF677B}"/>
              </a:ext>
            </a:extLst>
          </p:cNvPr>
          <p:cNvGrpSpPr/>
          <p:nvPr/>
        </p:nvGrpSpPr>
        <p:grpSpPr>
          <a:xfrm>
            <a:off x="385762" y="1789390"/>
            <a:ext cx="8558213" cy="3626915"/>
            <a:chOff x="0" y="1789390"/>
            <a:chExt cx="9144000" cy="3626915"/>
          </a:xfrm>
        </p:grpSpPr>
        <p:pic>
          <p:nvPicPr>
            <p:cNvPr id="8" name="Picture 2">
              <a:extLst>
                <a:ext uri="{FF2B5EF4-FFF2-40B4-BE49-F238E27FC236}">
                  <a16:creationId xmlns="" xmlns:a16="http://schemas.microsoft.com/office/drawing/2014/main" id="{764BCF7B-7130-154C-8336-502DC2B025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89390"/>
              <a:ext cx="9144000" cy="362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文字方塊 3">
              <a:extLst>
                <a:ext uri="{FF2B5EF4-FFF2-40B4-BE49-F238E27FC236}">
                  <a16:creationId xmlns="" xmlns:a16="http://schemas.microsoft.com/office/drawing/2014/main" id="{29A3DBBA-2716-EB47-8FA8-C39CDCA3D8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768" y="2509391"/>
              <a:ext cx="4320000" cy="11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r>
                <a:rPr lang="zh-TW" altLang="en-US" sz="2200" b="1" dirty="0">
                  <a:solidFill>
                    <a:schemeClr val="tx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透過電子郵件、手機簡訊或社群網站等，大量發送不實且負面的訊息，使受凌者人際關係惡化、受到誤解等精神傷害，使其社交關係受到同儕排斥，造成孤立。</a:t>
              </a:r>
            </a:p>
          </p:txBody>
        </p:sp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1980431E-26A0-5D48-8446-225F4498EFFD}"/>
                </a:ext>
              </a:extLst>
            </p:cNvPr>
            <p:cNvSpPr/>
            <p:nvPr/>
          </p:nvSpPr>
          <p:spPr>
            <a:xfrm>
              <a:off x="2514600" y="4555958"/>
              <a:ext cx="2426368" cy="433137"/>
            </a:xfrm>
            <a:prstGeom prst="rect">
              <a:avLst/>
            </a:prstGeom>
            <a:solidFill>
              <a:srgbClr val="E3D5E9"/>
            </a:solidFill>
            <a:ln>
              <a:solidFill>
                <a:srgbClr val="E3D5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7937056" y="155639"/>
            <a:ext cx="1206944" cy="350729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7972568" y="182273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169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685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673353" y="-16625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如何面對網路霸凌</a:t>
            </a:r>
          </a:p>
        </p:txBody>
      </p:sp>
      <p:sp>
        <p:nvSpPr>
          <p:cNvPr id="9" name="◎ 電腦輔助學習趨勢…">
            <a:extLst>
              <a:ext uri="{FF2B5EF4-FFF2-40B4-BE49-F238E27FC236}">
                <a16:creationId xmlns="" xmlns:a16="http://schemas.microsoft.com/office/drawing/2014/main" id="{6F5DD8C6-A1CD-4244-BD7D-1C5CC95DF6F3}"/>
              </a:ext>
            </a:extLst>
          </p:cNvPr>
          <p:cNvSpPr txBox="1">
            <a:spLocks/>
          </p:cNvSpPr>
          <p:nvPr/>
        </p:nvSpPr>
        <p:spPr>
          <a:xfrm>
            <a:off x="167206" y="1038274"/>
            <a:ext cx="8809587" cy="5586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4962" indent="-514350">
              <a:spcBef>
                <a:spcPts val="800"/>
              </a:spcBef>
              <a:buAutoNum type="arabicPeriod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受凌者要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勇於求助</a:t>
            </a:r>
            <a:r>
              <a:rPr lang="zh-TW" altLang="en-US" sz="32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，不要沉默以為自己</a:t>
            </a:r>
            <a:endParaRPr lang="en-US" altLang="zh-TW" sz="32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就可以處理好。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2.</a:t>
            </a:r>
            <a:r>
              <a:rPr lang="zh-TW" altLang="en-US" sz="32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若收到類似霸凌訊息，不管是在課堂中，或</a:t>
            </a:r>
            <a:r>
              <a:rPr lang="en-US" altLang="zh-TW" sz="32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/>
            </a:r>
            <a:br>
              <a:rPr lang="en-US" altLang="zh-TW" sz="32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</a:br>
            <a:r>
              <a:rPr lang="zh-TW" altLang="en-US" sz="32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來自網路，都應該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勇於告訴師長及父母</a:t>
            </a:r>
            <a:r>
              <a:rPr lang="zh-TW" altLang="en-US" sz="32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3.</a:t>
            </a:r>
            <a:r>
              <a:rPr lang="zh-TW" altLang="en-US" sz="32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若是不斷收到同學的電子郵件或手機簡訊</a:t>
            </a:r>
            <a:endParaRPr lang="en-US" altLang="zh-TW" sz="32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恐嚇威脅，立即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封鎖其電子郵件或手機號碼</a:t>
            </a:r>
            <a:r>
              <a:rPr lang="zh-TW" altLang="en-US" sz="32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4.</a:t>
            </a:r>
            <a:r>
              <a:rPr lang="zh-TW" altLang="en-US" sz="32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若不明人士在公開的網路任意張貼不實言論，</a:t>
            </a:r>
            <a:endParaRPr lang="en-US" altLang="zh-TW" sz="32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造成旁人誤解，應立即告知師長及父母。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5.</a:t>
            </a:r>
            <a:r>
              <a:rPr lang="zh-TW" altLang="en-US" sz="32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留下畫面截圖以保留證據。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6.</a:t>
            </a:r>
            <a:r>
              <a:rPr lang="zh-TW" altLang="en-US" sz="32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向學校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投訴信箱</a:t>
            </a:r>
            <a:r>
              <a:rPr lang="zh-TW" altLang="en-US" sz="32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、縣市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反霸凌投訴專線</a:t>
            </a:r>
            <a:r>
              <a:rPr lang="zh-TW" altLang="en-US" sz="32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投訴。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 typeface="Arial" panose="020B0604020202020204" pitchFamily="34" charset="0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solidFill>
                <a:srgbClr val="FF0000"/>
              </a:solidFill>
              <a:latin typeface="HEITI SC MEDIUM" pitchFamily="2" charset="-128"/>
              <a:ea typeface="HEITI SC MEDIUM" pitchFamily="2" charset="-128"/>
              <a:cs typeface="Calibri"/>
              <a:sym typeface="Calibri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155639"/>
            <a:ext cx="1206944" cy="350729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972568" y="182273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170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866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5C39A03B-2379-BF47-B2CC-9460480BB657}"/>
              </a:ext>
            </a:extLst>
          </p:cNvPr>
          <p:cNvSpPr/>
          <p:nvPr/>
        </p:nvSpPr>
        <p:spPr>
          <a:xfrm>
            <a:off x="7127270" y="0"/>
            <a:ext cx="1758600" cy="1705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673353" y="-16625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</a:t>
            </a:r>
            <a:r>
              <a:rPr lang="zh-TW" altLang="en-US" sz="44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網路霸凌</a:t>
            </a:r>
          </a:p>
        </p:txBody>
      </p:sp>
      <p:grpSp>
        <p:nvGrpSpPr>
          <p:cNvPr id="5" name="群組 4">
            <a:extLst>
              <a:ext uri="{FF2B5EF4-FFF2-40B4-BE49-F238E27FC236}">
                <a16:creationId xmlns="" xmlns:a16="http://schemas.microsoft.com/office/drawing/2014/main" id="{813BC0CB-7CDB-5B4D-A5B8-F161A65CD7C7}"/>
              </a:ext>
            </a:extLst>
          </p:cNvPr>
          <p:cNvGrpSpPr/>
          <p:nvPr/>
        </p:nvGrpSpPr>
        <p:grpSpPr>
          <a:xfrm>
            <a:off x="673353" y="3136755"/>
            <a:ext cx="7930647" cy="2679030"/>
            <a:chOff x="611559" y="3933056"/>
            <a:chExt cx="8064001" cy="1620000"/>
          </a:xfrm>
        </p:grpSpPr>
        <p:grpSp>
          <p:nvGrpSpPr>
            <p:cNvPr id="6" name="群組 5">
              <a:extLst>
                <a:ext uri="{FF2B5EF4-FFF2-40B4-BE49-F238E27FC236}">
                  <a16:creationId xmlns="" xmlns:a16="http://schemas.microsoft.com/office/drawing/2014/main" id="{4FEED2C0-DF0B-AF45-B527-12BDDF1463E3}"/>
                </a:ext>
              </a:extLst>
            </p:cNvPr>
            <p:cNvGrpSpPr/>
            <p:nvPr/>
          </p:nvGrpSpPr>
          <p:grpSpPr>
            <a:xfrm>
              <a:off x="611559" y="3933056"/>
              <a:ext cx="8064001" cy="1620000"/>
              <a:chOff x="3131839" y="2880000"/>
              <a:chExt cx="8064001" cy="1620000"/>
            </a:xfrm>
          </p:grpSpPr>
          <p:sp>
            <p:nvSpPr>
              <p:cNvPr id="10" name="圓角矩形 9">
                <a:extLst>
                  <a:ext uri="{FF2B5EF4-FFF2-40B4-BE49-F238E27FC236}">
                    <a16:creationId xmlns="" xmlns:a16="http://schemas.microsoft.com/office/drawing/2014/main" id="{0F326CC4-5D71-9045-A559-7A6F0C9477BD}"/>
                  </a:ext>
                </a:extLst>
              </p:cNvPr>
              <p:cNvSpPr/>
              <p:nvPr/>
            </p:nvSpPr>
            <p:spPr>
              <a:xfrm>
                <a:off x="3131840" y="3096000"/>
                <a:ext cx="8064000" cy="140400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25400">
                <a:solidFill>
                  <a:srgbClr val="6460AB"/>
                </a:solidFill>
              </a:ln>
            </p:spPr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標楷體" pitchFamily="65" charset="-120"/>
                </a:endParaRPr>
              </a:p>
            </p:txBody>
          </p:sp>
          <p:sp>
            <p:nvSpPr>
              <p:cNvPr id="11" name="圓角矩形 10">
                <a:extLst>
                  <a:ext uri="{FF2B5EF4-FFF2-40B4-BE49-F238E27FC236}">
                    <a16:creationId xmlns="" xmlns:a16="http://schemas.microsoft.com/office/drawing/2014/main" id="{33213C9B-A060-0B43-9ED0-460B51F8C75F}"/>
                  </a:ext>
                </a:extLst>
              </p:cNvPr>
              <p:cNvSpPr/>
              <p:nvPr/>
            </p:nvSpPr>
            <p:spPr>
              <a:xfrm>
                <a:off x="3131839" y="2880000"/>
                <a:ext cx="2768465" cy="360000"/>
              </a:xfrm>
              <a:prstGeom prst="roundRect">
                <a:avLst>
                  <a:gd name="adj" fmla="val 50000"/>
                </a:avLst>
              </a:prstGeom>
              <a:solidFill>
                <a:srgbClr val="BEBADD"/>
              </a:solidFill>
              <a:ln w="25400">
                <a:solidFill>
                  <a:srgbClr val="6460AB"/>
                </a:solidFill>
              </a:ln>
            </p:spPr>
            <p:txBody>
              <a:bodyPr rtlCol="0" anchor="ctr"/>
              <a:lstStyle/>
              <a:p>
                <a:pPr algn="ctr"/>
                <a:r>
                  <a:rPr lang="zh-TW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校園霸凌專線</a:t>
                </a:r>
              </a:p>
            </p:txBody>
          </p:sp>
        </p:grpSp>
        <p:sp>
          <p:nvSpPr>
            <p:cNvPr id="7" name="文字方塊 6">
              <a:extLst>
                <a:ext uri="{FF2B5EF4-FFF2-40B4-BE49-F238E27FC236}">
                  <a16:creationId xmlns="" xmlns:a16="http://schemas.microsoft.com/office/drawing/2014/main" id="{C3416E1B-4DA3-754B-93FF-0B756E651143}"/>
                </a:ext>
              </a:extLst>
            </p:cNvPr>
            <p:cNvSpPr txBox="1"/>
            <p:nvPr/>
          </p:nvSpPr>
          <p:spPr>
            <a:xfrm>
              <a:off x="827560" y="4491055"/>
              <a:ext cx="7848000" cy="720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t" anchorCtr="0">
              <a:noAutofit/>
            </a:bodyPr>
            <a:lstStyle>
              <a:defPPr>
                <a:defRPr lang="en-US"/>
              </a:defPPr>
              <a:lvl1pPr>
                <a:lnSpc>
                  <a:spcPts val="2800"/>
                </a:lnSpc>
                <a:defRPr sz="2000" b="0">
                  <a:solidFill>
                    <a:schemeClr val="tx1"/>
                  </a:solidFill>
                  <a:latin typeface="+mj-lt"/>
                  <a:ea typeface="標楷體" pitchFamily="65" charset="-120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zh-TW" altLang="en-US" sz="28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遇到霸凌事件，可撥打 </a:t>
              </a:r>
              <a:r>
                <a:rPr lang="en-US" altLang="zh-TW" sz="28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24 </a:t>
              </a:r>
              <a:r>
                <a:rPr lang="zh-TW" altLang="en-US" sz="28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小時</a:t>
              </a:r>
              <a:endParaRPr lang="en-US" altLang="zh-TW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>
                <a:lnSpc>
                  <a:spcPct val="120000"/>
                </a:lnSpc>
              </a:pPr>
              <a:r>
                <a:rPr lang="zh-TW" altLang="en-US" sz="28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免付費專線進行投訴。</a:t>
              </a:r>
            </a:p>
            <a:p>
              <a:pPr>
                <a:lnSpc>
                  <a:spcPct val="120000"/>
                </a:lnSpc>
              </a:pPr>
              <a:r>
                <a:rPr lang="zh-TW" altLang="en-US" sz="28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電話</a:t>
              </a:r>
              <a:r>
                <a:rPr lang="zh-TW" altLang="en-US" sz="2800" b="1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：</a:t>
              </a:r>
              <a:r>
                <a:rPr lang="en-US" altLang="zh-TW" sz="2800" b="1" dirty="0" smtClean="0">
                  <a:solidFill>
                    <a:srgbClr val="C0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1953</a:t>
              </a:r>
              <a:endParaRPr lang="zh-TW" altLang="en-US" sz="2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1598097B-D71F-2E41-98FD-E83497EEB496}"/>
              </a:ext>
            </a:extLst>
          </p:cNvPr>
          <p:cNvSpPr/>
          <p:nvPr/>
        </p:nvSpPr>
        <p:spPr>
          <a:xfrm>
            <a:off x="558167" y="1294483"/>
            <a:ext cx="6999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教育部防制校園霸凌網站</a:t>
            </a:r>
            <a:endParaRPr lang="en-US" altLang="zh-TW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en-US" altLang="zh-TW" sz="3200" b="1" dirty="0">
                <a:latin typeface="+mj-ea"/>
                <a:ea typeface="+mj-ea"/>
              </a:rPr>
              <a:t>https://</a:t>
            </a:r>
            <a:r>
              <a:rPr lang="en-US" altLang="zh-TW" sz="3200" b="1" dirty="0" err="1">
                <a:latin typeface="+mj-ea"/>
                <a:ea typeface="+mj-ea"/>
              </a:rPr>
              <a:t>bully.moe.edu.tw</a:t>
            </a:r>
            <a:r>
              <a:rPr lang="en-US" altLang="zh-TW" sz="3200" b="1" dirty="0">
                <a:latin typeface="+mj-ea"/>
                <a:ea typeface="+mj-ea"/>
              </a:rPr>
              <a:t>/index</a:t>
            </a:r>
            <a:endParaRPr lang="zh-TW" altLang="en-US" sz="32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937056" y="155639"/>
            <a:ext cx="1206944" cy="350729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7972568" y="182273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170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484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57728" y="-3325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網路霸凌的法律責任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="" xmlns:a16="http://schemas.microsoft.com/office/drawing/2014/main" id="{AE3595B8-9404-5B4E-AF7D-6445EC37F0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052603"/>
              </p:ext>
            </p:extLst>
          </p:nvPr>
        </p:nvGraphicFramePr>
        <p:xfrm>
          <a:off x="499739" y="1292185"/>
          <a:ext cx="7473470" cy="470974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367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367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69818"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2400" b="1" i="0" kern="120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行為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1" i="0" kern="120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法律責任</a:t>
                      </a:r>
                      <a:endParaRPr kumimoji="1" lang="en-US" altLang="zh-TW" sz="2400" b="1" i="0" kern="1200" dirty="0">
                        <a:solidFill>
                          <a:schemeClr val="bg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02444">
                <a:tc>
                  <a:txBody>
                    <a:bodyPr/>
                    <a:lstStyle/>
                    <a:p>
                      <a:r>
                        <a:rPr lang="zh-TW" altLang="en-US" sz="2400" b="1" i="0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發表或散播批評、誹謗、不實的言論（包含舉辦或參與惡意票選活動）</a:t>
                      </a:r>
                      <a:endParaRPr kumimoji="1" lang="zh-TW" altLang="en-US" sz="2400" b="1" i="0" kern="1200" dirty="0">
                        <a:solidFill>
                          <a:schemeClr val="bg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刑法公然侮辱罪、誹謗罪、民法侵權行為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02444">
                <a:tc>
                  <a:txBody>
                    <a:bodyPr/>
                    <a:lstStyle/>
                    <a:p>
                      <a:r>
                        <a:rPr lang="zh-TW" altLang="en-US" sz="2400" b="1" i="0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在公開的網路空間發表警告、恐嚇的言論</a:t>
                      </a:r>
                      <a:endParaRPr kumimoji="1" lang="zh-TW" altLang="en-US" sz="2400" b="1" i="0" kern="1200" dirty="0">
                        <a:solidFill>
                          <a:schemeClr val="bg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b="1" i="0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刑法恐嚇危害安全罪</a:t>
                      </a:r>
                      <a:endParaRPr kumimoji="1" lang="zh-TW" altLang="en-US" sz="2400" b="1" i="0" kern="1200" dirty="0">
                        <a:solidFill>
                          <a:schemeClr val="bg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53584">
                <a:tc>
                  <a:txBody>
                    <a:bodyPr/>
                    <a:lstStyle/>
                    <a:p>
                      <a:r>
                        <a:rPr lang="zh-TW" altLang="en-US" sz="2400" b="1" i="0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上傳或散播不雅、破壞他人名譽的照片／影片（包含移花接木的不實照片）</a:t>
                      </a:r>
                      <a:endParaRPr kumimoji="1" lang="zh-TW" altLang="en-US" sz="2400" b="1" i="0" kern="1200" dirty="0">
                        <a:solidFill>
                          <a:schemeClr val="bg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b="1" i="0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刑法公然侮辱罪、誹謗罪、妨害風化罪、妨害秘密罪、散布或販賣猥褻物品及製造持有罪</a:t>
                      </a:r>
                      <a:endParaRPr kumimoji="1" lang="zh-TW" altLang="en-US" sz="2400" b="1" i="0" kern="1200" dirty="0">
                        <a:solidFill>
                          <a:schemeClr val="bg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7937056" y="155639"/>
            <a:ext cx="1206944" cy="350729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972568" y="182273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171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439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57728" y="-3325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網路霸凌的法律責任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="" xmlns:a16="http://schemas.microsoft.com/office/drawing/2014/main" id="{308BE5D0-E7FF-1D4B-B648-81EDA7EAE5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467525"/>
              </p:ext>
            </p:extLst>
          </p:nvPr>
        </p:nvGraphicFramePr>
        <p:xfrm>
          <a:off x="540000" y="1805754"/>
          <a:ext cx="8064000" cy="4160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3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3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2800" b="1" i="0" kern="120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行為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800" b="1" i="0" kern="1200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法律責任</a:t>
                      </a:r>
                      <a:endParaRPr kumimoji="1" lang="en-US" altLang="zh-TW" sz="2800" b="1" i="0" kern="1200" dirty="0">
                        <a:solidFill>
                          <a:schemeClr val="bg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r>
                        <a:rPr lang="zh-TW" altLang="en-US" sz="2800" b="1" i="0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上傳攻擊行為的影片</a:t>
                      </a:r>
                      <a:endParaRPr kumimoji="1" lang="zh-TW" altLang="en-US" sz="2800" b="1" i="0" kern="1200" dirty="0">
                        <a:solidFill>
                          <a:schemeClr val="bg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zh-TW" altLang="en-US" sz="2800" b="1" i="0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刑法傷害罪</a:t>
                      </a:r>
                      <a:endParaRPr kumimoji="1" lang="zh-TW" altLang="en-US" sz="2800" b="1" i="0" kern="1200" dirty="0">
                        <a:solidFill>
                          <a:schemeClr val="bg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r>
                        <a:rPr lang="zh-TW" altLang="en-US" sz="2800" b="1" i="0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公布他人個人資料（包含人肉搜索後公開他人個人資料）</a:t>
                      </a:r>
                      <a:endParaRPr kumimoji="1" lang="zh-TW" altLang="en-US" sz="2800" b="1" i="0" kern="1200" dirty="0">
                        <a:solidFill>
                          <a:schemeClr val="bg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zh-TW" altLang="en-US" sz="2800" b="1" i="0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個人資料保護法、刑法妨害秘密罪</a:t>
                      </a:r>
                      <a:endParaRPr kumimoji="1" lang="zh-TW" altLang="en-US" sz="2800" b="1" i="0" kern="1200" dirty="0">
                        <a:solidFill>
                          <a:schemeClr val="bg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r>
                        <a:rPr lang="zh-TW" altLang="en-US" sz="2800" b="1" i="0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盜用他人帳號（以便冒名進行以上行為）</a:t>
                      </a:r>
                      <a:endParaRPr kumimoji="1" lang="zh-TW" altLang="en-US" sz="2800" b="1" i="0" kern="1200" dirty="0">
                        <a:solidFill>
                          <a:schemeClr val="bg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zh-TW" altLang="en-US" sz="2800" b="1" i="0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刑法無故入侵電腦罪</a:t>
                      </a:r>
                      <a:endParaRPr kumimoji="1" lang="zh-TW" altLang="en-US" sz="2800" b="1" i="0" kern="1200" dirty="0">
                        <a:solidFill>
                          <a:schemeClr val="bg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7937056" y="155639"/>
            <a:ext cx="1206944" cy="350729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972568" y="182273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171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06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400728" y="-22314"/>
            <a:ext cx="259977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延伸瞭解</a:t>
            </a:r>
          </a:p>
        </p:txBody>
      </p:sp>
      <p:sp>
        <p:nvSpPr>
          <p:cNvPr id="7" name="報 告 大 綱">
            <a:extLst>
              <a:ext uri="{FF2B5EF4-FFF2-40B4-BE49-F238E27FC236}">
                <a16:creationId xmlns="" xmlns:a16="http://schemas.microsoft.com/office/drawing/2014/main" id="{337B27D5-5451-324A-8ED9-9B9D3E6F7D2A}"/>
              </a:ext>
            </a:extLst>
          </p:cNvPr>
          <p:cNvSpPr txBox="1">
            <a:spLocks/>
          </p:cNvSpPr>
          <p:nvPr/>
        </p:nvSpPr>
        <p:spPr>
          <a:xfrm>
            <a:off x="447950" y="1500189"/>
            <a:ext cx="8567462" cy="575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◼︎ </a:t>
            </a:r>
            <a:r>
              <a:rPr lang="en" altLang="zh-TW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iWIN</a:t>
            </a:r>
            <a:r>
              <a:rPr lang="en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網路內容防護機構</a:t>
            </a: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網路霸凌</a:t>
            </a:r>
            <a:endParaRPr lang="en-US" altLang="zh-TW" sz="2800" dirty="0">
              <a:solidFill>
                <a:schemeClr val="tx1">
                  <a:lumMod val="95000"/>
                  <a:lumOff val="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https://i.win.org.tw/propaganda.php?Target=1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</a:t>
            </a:r>
            <a:endParaRPr lang="en-US" altLang="zh-TW" sz="2800" dirty="0">
              <a:solidFill>
                <a:schemeClr val="tx1">
                  <a:lumMod val="95000"/>
                  <a:lumOff val="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altLang="zh-TW" sz="2800" dirty="0">
              <a:solidFill>
                <a:schemeClr val="tx1">
                  <a:lumMod val="95000"/>
                  <a:lumOff val="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altLang="zh-TW" sz="2800" dirty="0">
              <a:solidFill>
                <a:schemeClr val="tx1">
                  <a:lumMod val="95000"/>
                  <a:lumOff val="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220"/>
              </a:lnSpc>
            </a:pP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◼︎ 主題策展</a:t>
            </a: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被網路上的酸言酸語攻擊，</a:t>
            </a:r>
            <a:endParaRPr lang="en-US" altLang="zh-TW" sz="2800" dirty="0">
              <a:solidFill>
                <a:schemeClr val="tx1">
                  <a:lumMod val="95000"/>
                  <a:lumOff val="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620"/>
              </a:lnSpc>
            </a:pPr>
            <a:endParaRPr lang="en-US" altLang="zh-TW" sz="2800" dirty="0">
              <a:solidFill>
                <a:schemeClr val="tx1">
                  <a:lumMod val="95000"/>
                  <a:lumOff val="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620"/>
              </a:lnSpc>
            </a:pPr>
            <a:endParaRPr lang="en-US" altLang="zh-TW" sz="2800" dirty="0">
              <a:solidFill>
                <a:schemeClr val="tx1">
                  <a:lumMod val="95000"/>
                  <a:lumOff val="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620"/>
              </a:lnSpc>
            </a:pPr>
            <a:endParaRPr lang="en-US" altLang="zh-TW" sz="2800" dirty="0">
              <a:solidFill>
                <a:schemeClr val="tx1">
                  <a:lumMod val="95000"/>
                  <a:lumOff val="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620"/>
              </a:lnSpc>
            </a:pPr>
            <a:endParaRPr lang="en-US" altLang="zh-TW" sz="2800" dirty="0">
              <a:solidFill>
                <a:schemeClr val="tx1">
                  <a:lumMod val="95000"/>
                  <a:lumOff val="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620"/>
              </a:lnSpc>
            </a:pPr>
            <a:endParaRPr lang="en-US" altLang="zh-TW" sz="2800" dirty="0">
              <a:solidFill>
                <a:schemeClr val="tx1">
                  <a:lumMod val="95000"/>
                  <a:lumOff val="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620"/>
              </a:lnSpc>
            </a:pP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該怎麼辦</a:t>
            </a: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 </a:t>
            </a:r>
          </a:p>
          <a:p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3"/>
              </a:rPr>
              <a:t>https://mlearn.moe.gov.tw/TopicArticle/PartData?key=10638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lang="en-US" altLang="zh-TW" sz="2800" dirty="0">
              <a:solidFill>
                <a:schemeClr val="tx1">
                  <a:lumMod val="95000"/>
                  <a:lumOff val="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3920"/>
              </a:lnSpc>
            </a:pPr>
            <a:endParaRPr lang="en-US" altLang="zh-TW" sz="2800" dirty="0">
              <a:solidFill>
                <a:schemeClr val="tx1">
                  <a:lumMod val="95000"/>
                  <a:lumOff val="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◼︎ 反霸凌偶動畫</a:t>
            </a: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《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記得</a:t>
            </a: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還有我</a:t>
            </a: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》</a:t>
            </a:r>
          </a:p>
          <a:p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4"/>
              </a:rPr>
              <a:t>https://www.youtube.com/watch?v=u5YM8W</a:t>
            </a:r>
          </a:p>
          <a:p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4"/>
              </a:rPr>
              <a:t>3tVV8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lang="en-US" altLang="zh-TW" sz="2800" dirty="0">
              <a:solidFill>
                <a:schemeClr val="tx1">
                  <a:lumMod val="95000"/>
                  <a:lumOff val="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altLang="zh-TW" sz="2800" dirty="0">
              <a:solidFill>
                <a:schemeClr val="tx1">
                  <a:lumMod val="95000"/>
                  <a:lumOff val="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altLang="zh-TW" sz="2800" dirty="0">
              <a:solidFill>
                <a:schemeClr val="tx1">
                  <a:lumMod val="95000"/>
                  <a:lumOff val="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7377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186494" y="2030114"/>
            <a:ext cx="8809587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媒體：平面媒體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(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如報紙、雜誌</a:t>
            </a: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及電子</a:t>
            </a:r>
            <a:endParaRPr lang="en-US" altLang="zh-TW" sz="36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    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媒體</a:t>
            </a: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(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如廣播、電視</a:t>
            </a: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的傳播媒體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  <a:endParaRPr lang="en-US" altLang="zh-TW" sz="36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 資訊科技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：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用於管理與處理資訊所採用</a:t>
            </a:r>
            <a:endParaRPr lang="en-US" altLang="zh-TW" sz="36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各種技術的總稱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網路問世後，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社群媒體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、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影音分享平臺</a:t>
            </a:r>
            <a:endParaRPr lang="en-US" altLang="zh-TW" sz="36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興起後，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兩者的界線愈來愈模糊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。</a:t>
            </a:r>
            <a:endParaRPr lang="en-US" altLang="zh-TW" sz="36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b="1" dirty="0">
              <a:solidFill>
                <a:srgbClr val="FF0000"/>
              </a:solidFill>
              <a:latin typeface="HEITI SC MEDIUM" pitchFamily="2" charset="-128"/>
              <a:ea typeface="HEITI SC MEDIUM" pitchFamily="2" charset="-128"/>
              <a:cs typeface="Calibri"/>
              <a:sym typeface="Calibri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025818" y="-62745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媒體與資訊科技</a:t>
            </a:r>
            <a:endParaRPr lang="zh-TW" altLang="en-US" sz="40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935EE85B-692B-174B-B46E-6A5C7AFF2DAD}"/>
              </a:ext>
            </a:extLst>
          </p:cNvPr>
          <p:cNvSpPr/>
          <p:nvPr/>
        </p:nvSpPr>
        <p:spPr>
          <a:xfrm>
            <a:off x="369375" y="1121578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  <a:sym typeface="Calibri"/>
              </a:rPr>
              <a:t>媒體與資訊科技</a:t>
            </a:r>
            <a:endParaRPr lang="en-US" altLang="zh-TW" sz="4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37056" y="155639"/>
            <a:ext cx="1206944" cy="350729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972568" y="182273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158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293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57728" y="-3325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防阻網路霸凌</a:t>
            </a:r>
          </a:p>
        </p:txBody>
      </p:sp>
      <p:sp>
        <p:nvSpPr>
          <p:cNvPr id="5" name="◎ 電腦輔助學習趨勢…">
            <a:extLst>
              <a:ext uri="{FF2B5EF4-FFF2-40B4-BE49-F238E27FC236}">
                <a16:creationId xmlns="" xmlns:a16="http://schemas.microsoft.com/office/drawing/2014/main" id="{96956CC7-4D06-094B-92DD-6596259AE7F4}"/>
              </a:ext>
            </a:extLst>
          </p:cNvPr>
          <p:cNvSpPr txBox="1">
            <a:spLocks/>
          </p:cNvSpPr>
          <p:nvPr/>
        </p:nvSpPr>
        <p:spPr>
          <a:xfrm>
            <a:off x="326308" y="1237775"/>
            <a:ext cx="8086172" cy="5586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霸凌者常有</a:t>
            </a:r>
            <a:r>
              <a:rPr lang="zh-TW" altLang="en-US" sz="4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反社會人格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，其心態是蓄意的、敵意的、惡意的，其</a:t>
            </a:r>
            <a:r>
              <a:rPr lang="zh-TW" altLang="en-US" sz="4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行為是重複的、持續的對受凌者攻擊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，造成受凌人心靈受創，也會造成課業成就低落、人際孤立，甚至有可能迫使受凌人產生報復，轉而霸凌他人。當遭受霸凌時，要</a:t>
            </a:r>
            <a:r>
              <a:rPr lang="zh-TW" altLang="en-US" sz="4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勇敢說出來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，並向</a:t>
            </a:r>
            <a:r>
              <a:rPr lang="zh-TW" altLang="en-US" sz="4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師長及家長報告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，或向學校投訴，防阻霸凌者得寸進尺。</a:t>
            </a:r>
            <a:endParaRPr lang="zh-TW" altLang="en-US" sz="4000" b="1" dirty="0">
              <a:solidFill>
                <a:srgbClr val="FF0000"/>
              </a:solidFill>
              <a:latin typeface="HEITI SC MEDIUM" pitchFamily="2" charset="-128"/>
              <a:ea typeface="HEITI SC MEDIUM" pitchFamily="2" charset="-128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487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報 告 大 綱">
            <a:extLst>
              <a:ext uri="{FF2B5EF4-FFF2-40B4-BE49-F238E27FC236}">
                <a16:creationId xmlns="" xmlns:a16="http://schemas.microsoft.com/office/drawing/2014/main" id="{14741B5B-9494-174F-8B27-EE05C454F7FB}"/>
              </a:ext>
            </a:extLst>
          </p:cNvPr>
          <p:cNvSpPr txBox="1">
            <a:spLocks/>
          </p:cNvSpPr>
          <p:nvPr/>
        </p:nvSpPr>
        <p:spPr>
          <a:xfrm>
            <a:off x="1501995" y="0"/>
            <a:ext cx="3782698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目   錄</a:t>
            </a:r>
          </a:p>
        </p:txBody>
      </p:sp>
      <p:sp>
        <p:nvSpPr>
          <p:cNvPr id="21" name="報 告 大 綱">
            <a:extLst>
              <a:ext uri="{FF2B5EF4-FFF2-40B4-BE49-F238E27FC236}">
                <a16:creationId xmlns="" xmlns:a16="http://schemas.microsoft.com/office/drawing/2014/main" id="{394D67B2-C819-CA42-9E54-3E511914533C}"/>
              </a:ext>
            </a:extLst>
          </p:cNvPr>
          <p:cNvSpPr txBox="1">
            <a:spLocks/>
          </p:cNvSpPr>
          <p:nvPr/>
        </p:nvSpPr>
        <p:spPr>
          <a:xfrm>
            <a:off x="763119" y="1572349"/>
            <a:ext cx="7235624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媒體與資訊科技相關社會議題</a:t>
            </a:r>
          </a:p>
          <a:p>
            <a:endParaRPr lang="zh-TW" altLang="en-US" sz="44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="" xmlns:a16="http://schemas.microsoft.com/office/drawing/2014/main" id="{8342868D-24DD-564C-987D-D3A1E855D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2505" y="2415111"/>
            <a:ext cx="5373265" cy="630715"/>
          </a:xfrm>
          <a:prstGeom prst="rect">
            <a:avLst/>
          </a:prstGeom>
          <a:solidFill>
            <a:srgbClr val="EBEEF9"/>
          </a:solidFill>
          <a:ln w="25400" algn="ctr">
            <a:solidFill>
              <a:srgbClr val="1298D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TW" sz="3600" b="1" dirty="0">
                <a:solidFill>
                  <a:schemeClr val="bg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1.</a:t>
            </a:r>
            <a:r>
              <a:rPr lang="zh-TW" altLang="en-US" sz="3600" b="1" dirty="0">
                <a:solidFill>
                  <a:schemeClr val="bg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媒體與資訊科技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="" xmlns:a16="http://schemas.microsoft.com/office/drawing/2014/main" id="{A68643F5-A666-B447-A8BE-AF814FEE4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6989" y="3213369"/>
            <a:ext cx="5368782" cy="630715"/>
          </a:xfrm>
          <a:prstGeom prst="rect">
            <a:avLst/>
          </a:prstGeom>
          <a:solidFill>
            <a:srgbClr val="EBEEF9"/>
          </a:solidFill>
          <a:ln w="25400" algn="ctr">
            <a:solidFill>
              <a:srgbClr val="1298D6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altLang="zh-TW" sz="3600" b="1" dirty="0">
                <a:solidFill>
                  <a:schemeClr val="bg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2.</a:t>
            </a:r>
            <a:r>
              <a:rPr lang="zh-TW" altLang="en-US" sz="3600" b="1" dirty="0">
                <a:solidFill>
                  <a:schemeClr val="bg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資訊失序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="" xmlns:a16="http://schemas.microsoft.com/office/drawing/2014/main" id="{CEC7CC89-D482-4B4A-AE62-E1ECBB8CC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541" y="4020591"/>
            <a:ext cx="5382229" cy="630715"/>
          </a:xfrm>
          <a:prstGeom prst="rect">
            <a:avLst/>
          </a:prstGeom>
          <a:solidFill>
            <a:srgbClr val="EBEEF9"/>
          </a:solidFill>
          <a:ln w="25400" algn="ctr">
            <a:solidFill>
              <a:srgbClr val="1298D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TW" sz="3600" b="1" dirty="0">
                <a:solidFill>
                  <a:schemeClr val="bg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3.</a:t>
            </a:r>
            <a:r>
              <a:rPr lang="zh-TW" altLang="en-US" sz="3600" b="1" dirty="0">
                <a:solidFill>
                  <a:schemeClr val="bg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言論自由</a:t>
            </a:r>
          </a:p>
        </p:txBody>
      </p:sp>
      <p:sp>
        <p:nvSpPr>
          <p:cNvPr id="14" name="Rectangle 12">
            <a:extLst>
              <a:ext uri="{FF2B5EF4-FFF2-40B4-BE49-F238E27FC236}">
                <a16:creationId xmlns="" xmlns:a16="http://schemas.microsoft.com/office/drawing/2014/main" id="{41B8EBD5-9CDB-EB41-B0FF-1C61D744F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025" y="4818849"/>
            <a:ext cx="5377746" cy="630715"/>
          </a:xfrm>
          <a:prstGeom prst="rect">
            <a:avLst/>
          </a:prstGeom>
          <a:solidFill>
            <a:srgbClr val="EBEEF9"/>
          </a:solidFill>
          <a:ln w="25400" algn="ctr">
            <a:solidFill>
              <a:srgbClr val="1298D6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altLang="zh-TW" sz="3600" b="1" dirty="0">
                <a:solidFill>
                  <a:schemeClr val="bg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4.</a:t>
            </a:r>
            <a:r>
              <a:rPr lang="zh-TW" altLang="en-US" sz="3600" b="1" dirty="0">
                <a:solidFill>
                  <a:schemeClr val="bg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網路霸凌</a:t>
            </a:r>
          </a:p>
        </p:txBody>
      </p:sp>
      <p:sp>
        <p:nvSpPr>
          <p:cNvPr id="15" name="Rectangle 12">
            <a:extLst>
              <a:ext uri="{FF2B5EF4-FFF2-40B4-BE49-F238E27FC236}">
                <a16:creationId xmlns="" xmlns:a16="http://schemas.microsoft.com/office/drawing/2014/main" id="{3CAF3ED5-46B8-0245-807E-88BC76E67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024" y="5585730"/>
            <a:ext cx="5381887" cy="630715"/>
          </a:xfrm>
          <a:prstGeom prst="rect">
            <a:avLst/>
          </a:prstGeom>
          <a:solidFill>
            <a:srgbClr val="EBEEF9"/>
          </a:solidFill>
          <a:ln w="25400" algn="ctr">
            <a:solidFill>
              <a:srgbClr val="1298D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5.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網路成癮</a:t>
            </a:r>
          </a:p>
        </p:txBody>
      </p:sp>
    </p:spTree>
    <p:extLst>
      <p:ext uri="{BB962C8B-B14F-4D97-AF65-F5344CB8AC3E}">
        <p14:creationId xmlns:p14="http://schemas.microsoft.com/office/powerpoint/2010/main" val="74371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61899C5A-03F5-9E4E-8309-C2683556EE25}"/>
              </a:ext>
            </a:extLst>
          </p:cNvPr>
          <p:cNvSpPr/>
          <p:nvPr/>
        </p:nvSpPr>
        <p:spPr>
          <a:xfrm>
            <a:off x="7049207" y="5110925"/>
            <a:ext cx="2094793" cy="1765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2A856CB6-1A1C-7F49-B4EA-3555FC2CDD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3"/>
          <a:stretch/>
        </p:blipFill>
        <p:spPr bwMode="auto">
          <a:xfrm>
            <a:off x="4271963" y="1866743"/>
            <a:ext cx="4614867" cy="499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354997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網路成癮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◎ 電腦輔助學習趨勢…">
            <a:extLst>
              <a:ext uri="{FF2B5EF4-FFF2-40B4-BE49-F238E27FC236}">
                <a16:creationId xmlns="" xmlns:a16="http://schemas.microsoft.com/office/drawing/2014/main" id="{6F5DD8C6-A1CD-4244-BD7D-1C5CC95DF6F3}"/>
              </a:ext>
            </a:extLst>
          </p:cNvPr>
          <p:cNvSpPr txBox="1">
            <a:spLocks/>
          </p:cNvSpPr>
          <p:nvPr/>
        </p:nvSpPr>
        <p:spPr>
          <a:xfrm>
            <a:off x="292872" y="1259852"/>
            <a:ext cx="8809587" cy="1528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網路的時間多久才算合理，並無一定標準，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但過度或不當使用，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對生理及心理都會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產生負面的影響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37056" y="155639"/>
            <a:ext cx="1206944" cy="350729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7972568" y="182273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172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Rectangle 1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1614979" y="4024681"/>
            <a:ext cx="1917115" cy="360000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square" lIns="72000" tIns="72000" rIns="72000" bIns="72000" anchor="ctr" anchorCtr="1">
            <a:noAutofit/>
          </a:bodyPr>
          <a:lstStyle/>
          <a:p>
            <a:pPr algn="just"/>
            <a:r>
              <a:rPr lang="zh-TW" altLang="en-US" sz="1800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網路成癮大調查</a:t>
            </a:r>
          </a:p>
        </p:txBody>
      </p:sp>
      <p:sp>
        <p:nvSpPr>
          <p:cNvPr id="12" name="AutoShape 12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678354" y="3943303"/>
            <a:ext cx="936625" cy="504825"/>
          </a:xfrm>
          <a:prstGeom prst="flowChartAlternateProcess">
            <a:avLst/>
          </a:prstGeom>
          <a:solidFill>
            <a:srgbClr val="0000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square" lIns="72000" tIns="72000" rIns="72000" bIns="72000" anchor="ctr" anchorCtr="1">
            <a:noAutofit/>
          </a:bodyPr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</a:t>
            </a:r>
          </a:p>
        </p:txBody>
      </p:sp>
    </p:spTree>
    <p:extLst>
      <p:ext uri="{BB962C8B-B14F-4D97-AF65-F5344CB8AC3E}">
        <p14:creationId xmlns:p14="http://schemas.microsoft.com/office/powerpoint/2010/main" val="317608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354997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網路成癮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◎ 電腦輔助學習趨勢…">
            <a:extLst>
              <a:ext uri="{FF2B5EF4-FFF2-40B4-BE49-F238E27FC236}">
                <a16:creationId xmlns="" xmlns:a16="http://schemas.microsoft.com/office/drawing/2014/main" id="{6F5DD8C6-A1CD-4244-BD7D-1C5CC95DF6F3}"/>
              </a:ext>
            </a:extLst>
          </p:cNvPr>
          <p:cNvSpPr txBox="1">
            <a:spLocks/>
          </p:cNvSpPr>
          <p:nvPr/>
        </p:nvSpPr>
        <p:spPr>
          <a:xfrm>
            <a:off x="292872" y="1445592"/>
            <a:ext cx="8809587" cy="1528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◼︎心理學家與精神科醫師指出，平均每週</a:t>
            </a:r>
            <a:endParaRPr lang="en-US" altLang="zh-TW" sz="32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上網超過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40 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小時</a:t>
            </a:r>
            <a:r>
              <a:rPr lang="zh-TW" altLang="en-US" sz="32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者，會有較高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網路沉迷</a:t>
            </a:r>
            <a:endParaRPr lang="en-US" altLang="zh-TW" sz="32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的風險。</a:t>
            </a:r>
            <a:endParaRPr lang="en-US" altLang="zh-TW" sz="32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2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◼︎有網路沉迷傾向，對身心可能的負面影響有：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en-US" altLang="zh-TW" sz="32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(1)</a:t>
            </a:r>
            <a:r>
              <a:rPr lang="zh-TW" altLang="en-US" sz="32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睡眠不足</a:t>
            </a:r>
            <a:endParaRPr lang="en-US" altLang="zh-TW" sz="32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en-US" altLang="zh-TW" sz="32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(2)</a:t>
            </a:r>
            <a:r>
              <a:rPr lang="zh-TW" altLang="en-US" sz="32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精神不振</a:t>
            </a:r>
            <a:endParaRPr lang="en-US" altLang="zh-TW" sz="32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en-US" altLang="zh-TW" sz="32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(3)</a:t>
            </a:r>
            <a:r>
              <a:rPr lang="zh-TW" altLang="en-US" sz="32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注意力不專注</a:t>
            </a:r>
            <a:endParaRPr lang="en-US" altLang="zh-TW" sz="32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en-US" altLang="zh-TW" sz="32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(4)</a:t>
            </a:r>
            <a:r>
              <a:rPr lang="zh-TW" altLang="en-US" sz="32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容易分心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2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 typeface="Arial" panose="020B0604020202020204" pitchFamily="34" charset="0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dirty="0">
              <a:solidFill>
                <a:srgbClr val="FF0000"/>
              </a:solidFill>
              <a:latin typeface="HEITI SC MEDIUM" pitchFamily="2" charset="-128"/>
              <a:ea typeface="HEITI SC MEDIUM" pitchFamily="2" charset="-128"/>
              <a:cs typeface="Calibri"/>
              <a:sym typeface="Calibri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37056" y="155639"/>
            <a:ext cx="1206944" cy="350729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7972568" y="182273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172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049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354997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網路成癮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="" xmlns:a16="http://schemas.microsoft.com/office/drawing/2014/main" id="{222C02DE-738C-FE44-B2FA-5F250AF9CCFF}"/>
              </a:ext>
            </a:extLst>
          </p:cNvPr>
          <p:cNvGrpSpPr/>
          <p:nvPr/>
        </p:nvGrpSpPr>
        <p:grpSpPr>
          <a:xfrm>
            <a:off x="539999" y="1159986"/>
            <a:ext cx="8064001" cy="4969350"/>
            <a:chOff x="611559" y="3933056"/>
            <a:chExt cx="8064001" cy="2268000"/>
          </a:xfrm>
        </p:grpSpPr>
        <p:grpSp>
          <p:nvGrpSpPr>
            <p:cNvPr id="6" name="群組 5">
              <a:extLst>
                <a:ext uri="{FF2B5EF4-FFF2-40B4-BE49-F238E27FC236}">
                  <a16:creationId xmlns="" xmlns:a16="http://schemas.microsoft.com/office/drawing/2014/main" id="{1CE61643-EBEA-5C4A-8CE7-EF922C4342EC}"/>
                </a:ext>
              </a:extLst>
            </p:cNvPr>
            <p:cNvGrpSpPr/>
            <p:nvPr/>
          </p:nvGrpSpPr>
          <p:grpSpPr>
            <a:xfrm>
              <a:off x="611559" y="3933056"/>
              <a:ext cx="8064001" cy="2268000"/>
              <a:chOff x="3131839" y="2880000"/>
              <a:chExt cx="8064001" cy="2268000"/>
            </a:xfrm>
          </p:grpSpPr>
          <p:sp>
            <p:nvSpPr>
              <p:cNvPr id="10" name="圓角矩形 9">
                <a:extLst>
                  <a:ext uri="{FF2B5EF4-FFF2-40B4-BE49-F238E27FC236}">
                    <a16:creationId xmlns="" xmlns:a16="http://schemas.microsoft.com/office/drawing/2014/main" id="{048B0E92-E5EB-4443-85E0-AF6F6272DDF4}"/>
                  </a:ext>
                </a:extLst>
              </p:cNvPr>
              <p:cNvSpPr/>
              <p:nvPr/>
            </p:nvSpPr>
            <p:spPr>
              <a:xfrm>
                <a:off x="3131840" y="3096000"/>
                <a:ext cx="8064000" cy="205200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25400">
                <a:solidFill>
                  <a:srgbClr val="6460AB"/>
                </a:solidFill>
              </a:ln>
            </p:spPr>
            <p:txBody>
              <a:bodyPr rtlCol="0" anchor="ctr"/>
              <a:lstStyle/>
              <a:p>
                <a:pPr algn="ctr"/>
                <a:endParaRPr lang="zh-TW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endParaRPr>
              </a:p>
            </p:txBody>
          </p:sp>
          <p:sp>
            <p:nvSpPr>
              <p:cNvPr id="11" name="圓角矩形 10">
                <a:extLst>
                  <a:ext uri="{FF2B5EF4-FFF2-40B4-BE49-F238E27FC236}">
                    <a16:creationId xmlns="" xmlns:a16="http://schemas.microsoft.com/office/drawing/2014/main" id="{3642803C-E541-4848-872A-2CDF9216B937}"/>
                  </a:ext>
                </a:extLst>
              </p:cNvPr>
              <p:cNvSpPr/>
              <p:nvPr/>
            </p:nvSpPr>
            <p:spPr>
              <a:xfrm>
                <a:off x="3131839" y="2880000"/>
                <a:ext cx="1774575" cy="360000"/>
              </a:xfrm>
              <a:prstGeom prst="roundRect">
                <a:avLst>
                  <a:gd name="adj" fmla="val 50000"/>
                </a:avLst>
              </a:prstGeom>
              <a:solidFill>
                <a:srgbClr val="BEBADD"/>
              </a:solidFill>
              <a:ln w="25400">
                <a:solidFill>
                  <a:srgbClr val="6460AB"/>
                </a:solidFill>
              </a:ln>
            </p:spPr>
            <p:txBody>
              <a:bodyPr rtlCol="0" anchor="ctr"/>
              <a:lstStyle/>
              <a:p>
                <a:pPr algn="ctr"/>
                <a:r>
                  <a:rPr lang="zh-TW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  <a:ea typeface="+mn-ea"/>
                  </a:rPr>
                  <a:t>小知識</a:t>
                </a:r>
              </a:p>
            </p:txBody>
          </p:sp>
        </p:grpSp>
        <p:sp>
          <p:nvSpPr>
            <p:cNvPr id="7" name="文字方塊 6">
              <a:extLst>
                <a:ext uri="{FF2B5EF4-FFF2-40B4-BE49-F238E27FC236}">
                  <a16:creationId xmlns="" xmlns:a16="http://schemas.microsoft.com/office/drawing/2014/main" id="{5DAEE5E7-79C7-5C4A-B051-0DD416709DAC}"/>
                </a:ext>
              </a:extLst>
            </p:cNvPr>
            <p:cNvSpPr txBox="1"/>
            <p:nvPr/>
          </p:nvSpPr>
          <p:spPr>
            <a:xfrm>
              <a:off x="827560" y="4563056"/>
              <a:ext cx="7848000" cy="1368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t" anchorCtr="0">
              <a:noAutofit/>
            </a:bodyPr>
            <a:lstStyle>
              <a:defPPr>
                <a:defRPr lang="en-US"/>
              </a:defPPr>
              <a:lvl1pPr>
                <a:lnSpc>
                  <a:spcPts val="2800"/>
                </a:lnSpc>
                <a:defRPr sz="2000" b="0">
                  <a:solidFill>
                    <a:schemeClr val="tx1"/>
                  </a:solidFill>
                  <a:latin typeface="+mj-lt"/>
                  <a:ea typeface="標楷體" pitchFamily="65" charset="-120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en-US" altLang="zh-TW" sz="2800" b="1" dirty="0">
                  <a:latin typeface="+mn-ea"/>
                  <a:ea typeface="+mn-ea"/>
                </a:rPr>
                <a:t>2019 </a:t>
              </a:r>
              <a:r>
                <a:rPr lang="zh-TW" altLang="en-US" sz="2800" b="1" dirty="0">
                  <a:latin typeface="+mn-ea"/>
                  <a:ea typeface="+mn-ea"/>
                </a:rPr>
                <a:t>年，董氏基金會以大臺北地區國、高中職生為對象進行調查，結果發現：</a:t>
              </a:r>
              <a:r>
                <a:rPr lang="en-US" altLang="zh-TW" sz="2800" b="1" dirty="0">
                  <a:latin typeface="+mn-ea"/>
                  <a:ea typeface="+mn-ea"/>
                </a:rPr>
                <a:t>36.5</a:t>
              </a:r>
              <a:r>
                <a:rPr lang="zh-TW" altLang="en-US" sz="2800" b="1" dirty="0">
                  <a:latin typeface="+mn-ea"/>
                  <a:ea typeface="+mn-ea"/>
                </a:rPr>
                <a:t>％受訪者假日上網總時數超過 </a:t>
              </a:r>
              <a:r>
                <a:rPr lang="en-US" altLang="zh-TW" sz="2800" b="1" dirty="0">
                  <a:latin typeface="+mn-ea"/>
                  <a:ea typeface="+mn-ea"/>
                </a:rPr>
                <a:t>6 </a:t>
              </a:r>
              <a:r>
                <a:rPr lang="zh-TW" altLang="en-US" sz="2800" b="1" dirty="0">
                  <a:latin typeface="+mn-ea"/>
                  <a:ea typeface="+mn-ea"/>
                </a:rPr>
                <a:t>小時，平日也有 </a:t>
              </a:r>
              <a:r>
                <a:rPr lang="en-US" altLang="zh-TW" sz="2800" b="1" dirty="0">
                  <a:latin typeface="+mn-ea"/>
                  <a:ea typeface="+mn-ea"/>
                </a:rPr>
                <a:t>18.3</a:t>
              </a:r>
              <a:r>
                <a:rPr lang="zh-TW" altLang="en-US" sz="2800" b="1" dirty="0">
                  <a:latin typeface="+mn-ea"/>
                  <a:ea typeface="+mn-ea"/>
                </a:rPr>
                <a:t>％。此外，有 </a:t>
              </a:r>
              <a:r>
                <a:rPr lang="en-US" altLang="zh-TW" sz="2800" b="1" dirty="0">
                  <a:latin typeface="+mn-ea"/>
                  <a:ea typeface="+mn-ea"/>
                </a:rPr>
                <a:t>21.1</a:t>
              </a:r>
              <a:r>
                <a:rPr lang="zh-TW" altLang="en-US" sz="2800" b="1" dirty="0">
                  <a:latin typeface="+mn-ea"/>
                  <a:ea typeface="+mn-ea"/>
                </a:rPr>
                <a:t>％受訪者假日每次上網平均持續超過 </a:t>
              </a:r>
              <a:r>
                <a:rPr lang="en-US" altLang="zh-TW" sz="2800" b="1" dirty="0">
                  <a:latin typeface="+mn-ea"/>
                  <a:ea typeface="+mn-ea"/>
                </a:rPr>
                <a:t>4 </a:t>
              </a:r>
              <a:r>
                <a:rPr lang="zh-TW" altLang="en-US" sz="2800" b="1" dirty="0">
                  <a:latin typeface="+mn-ea"/>
                  <a:ea typeface="+mn-ea"/>
                </a:rPr>
                <a:t>小時，</a:t>
              </a:r>
              <a:r>
                <a:rPr lang="en-US" altLang="zh-TW" sz="2800" b="1" dirty="0">
                  <a:latin typeface="+mn-ea"/>
                  <a:ea typeface="+mn-ea"/>
                </a:rPr>
                <a:t>42.7</a:t>
              </a:r>
              <a:r>
                <a:rPr lang="zh-TW" altLang="en-US" sz="2800" b="1" dirty="0">
                  <a:latin typeface="+mn-ea"/>
                  <a:ea typeface="+mn-ea"/>
                </a:rPr>
                <a:t>％平均每隔 </a:t>
              </a:r>
              <a:r>
                <a:rPr lang="en-US" altLang="zh-TW" sz="2800" b="1" dirty="0">
                  <a:latin typeface="+mn-ea"/>
                  <a:ea typeface="+mn-ea"/>
                </a:rPr>
                <a:t>30 </a:t>
              </a:r>
              <a:r>
                <a:rPr lang="zh-TW" altLang="en-US" sz="2800" b="1" dirty="0">
                  <a:latin typeface="+mn-ea"/>
                  <a:ea typeface="+mn-ea"/>
                </a:rPr>
                <a:t>分鐘就想上網。此調查也發現，上網時數愈久，憂鬱程度也愈高。</a:t>
              </a: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="" xmlns:a16="http://schemas.microsoft.com/office/drawing/2014/main" id="{A3564B08-A983-5D48-ABBC-DFFFE7B20D2A}"/>
                </a:ext>
              </a:extLst>
            </p:cNvPr>
            <p:cNvSpPr txBox="1"/>
            <p:nvPr/>
          </p:nvSpPr>
          <p:spPr>
            <a:xfrm>
              <a:off x="719720" y="4293056"/>
              <a:ext cx="7848000" cy="432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t" anchorCtr="0">
              <a:noAutofit/>
            </a:bodyPr>
            <a:lstStyle>
              <a:defPPr>
                <a:defRPr lang="en-US"/>
              </a:defPPr>
              <a:lvl1pPr>
                <a:lnSpc>
                  <a:spcPts val="2800"/>
                </a:lnSpc>
                <a:defRPr sz="2000" b="0">
                  <a:solidFill>
                    <a:schemeClr val="tx1"/>
                  </a:solidFill>
                  <a:latin typeface="+mj-lt"/>
                  <a:ea typeface="標楷體" pitchFamily="65" charset="-120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zh-TW" altLang="en-US" sz="28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憂鬱與網路使用現況調查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7937056" y="155639"/>
            <a:ext cx="1206944" cy="350729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7972568" y="182273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172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45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354997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網路成癮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="" xmlns:a16="http://schemas.microsoft.com/office/drawing/2014/main" id="{222C02DE-738C-FE44-B2FA-5F250AF9CCFF}"/>
              </a:ext>
            </a:extLst>
          </p:cNvPr>
          <p:cNvGrpSpPr/>
          <p:nvPr/>
        </p:nvGrpSpPr>
        <p:grpSpPr>
          <a:xfrm>
            <a:off x="539999" y="1134175"/>
            <a:ext cx="8064001" cy="5195188"/>
            <a:chOff x="611559" y="3993007"/>
            <a:chExt cx="8064001" cy="2208049"/>
          </a:xfrm>
        </p:grpSpPr>
        <p:grpSp>
          <p:nvGrpSpPr>
            <p:cNvPr id="6" name="群組 5">
              <a:extLst>
                <a:ext uri="{FF2B5EF4-FFF2-40B4-BE49-F238E27FC236}">
                  <a16:creationId xmlns="" xmlns:a16="http://schemas.microsoft.com/office/drawing/2014/main" id="{1CE61643-EBEA-5C4A-8CE7-EF922C4342EC}"/>
                </a:ext>
              </a:extLst>
            </p:cNvPr>
            <p:cNvGrpSpPr/>
            <p:nvPr/>
          </p:nvGrpSpPr>
          <p:grpSpPr>
            <a:xfrm>
              <a:off x="611559" y="3993007"/>
              <a:ext cx="8064001" cy="2208049"/>
              <a:chOff x="3131839" y="2939951"/>
              <a:chExt cx="8064001" cy="2208049"/>
            </a:xfrm>
          </p:grpSpPr>
          <p:sp>
            <p:nvSpPr>
              <p:cNvPr id="10" name="圓角矩形 9">
                <a:extLst>
                  <a:ext uri="{FF2B5EF4-FFF2-40B4-BE49-F238E27FC236}">
                    <a16:creationId xmlns="" xmlns:a16="http://schemas.microsoft.com/office/drawing/2014/main" id="{048B0E92-E5EB-4443-85E0-AF6F6272DDF4}"/>
                  </a:ext>
                </a:extLst>
              </p:cNvPr>
              <p:cNvSpPr/>
              <p:nvPr/>
            </p:nvSpPr>
            <p:spPr>
              <a:xfrm>
                <a:off x="3131840" y="3096000"/>
                <a:ext cx="8064000" cy="205200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25400">
                <a:solidFill>
                  <a:srgbClr val="6460AB"/>
                </a:solidFill>
              </a:ln>
            </p:spPr>
            <p:txBody>
              <a:bodyPr rtlCol="0" anchor="ctr"/>
              <a:lstStyle/>
              <a:p>
                <a:pPr algn="ctr"/>
                <a:endParaRPr lang="zh-TW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endParaRPr>
              </a:p>
            </p:txBody>
          </p:sp>
          <p:sp>
            <p:nvSpPr>
              <p:cNvPr id="11" name="圓角矩形 10">
                <a:extLst>
                  <a:ext uri="{FF2B5EF4-FFF2-40B4-BE49-F238E27FC236}">
                    <a16:creationId xmlns="" xmlns:a16="http://schemas.microsoft.com/office/drawing/2014/main" id="{3642803C-E541-4848-872A-2CDF9216B937}"/>
                  </a:ext>
                </a:extLst>
              </p:cNvPr>
              <p:cNvSpPr/>
              <p:nvPr/>
            </p:nvSpPr>
            <p:spPr>
              <a:xfrm>
                <a:off x="3131839" y="2939951"/>
                <a:ext cx="1774575" cy="300048"/>
              </a:xfrm>
              <a:prstGeom prst="roundRect">
                <a:avLst>
                  <a:gd name="adj" fmla="val 50000"/>
                </a:avLst>
              </a:prstGeom>
              <a:solidFill>
                <a:srgbClr val="BEBADD"/>
              </a:solidFill>
              <a:ln w="25400">
                <a:solidFill>
                  <a:srgbClr val="6460AB"/>
                </a:solidFill>
              </a:ln>
            </p:spPr>
            <p:txBody>
              <a:bodyPr rtlCol="0" anchor="ctr"/>
              <a:lstStyle/>
              <a:p>
                <a:pPr algn="ctr"/>
                <a:r>
                  <a:rPr lang="zh-TW" alt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  <a:ea typeface="+mn-ea"/>
                  </a:rPr>
                  <a:t>小知識</a:t>
                </a:r>
              </a:p>
            </p:txBody>
          </p:sp>
        </p:grpSp>
        <p:sp>
          <p:nvSpPr>
            <p:cNvPr id="7" name="文字方塊 6">
              <a:extLst>
                <a:ext uri="{FF2B5EF4-FFF2-40B4-BE49-F238E27FC236}">
                  <a16:creationId xmlns="" xmlns:a16="http://schemas.microsoft.com/office/drawing/2014/main" id="{5DAEE5E7-79C7-5C4A-B051-0DD416709DAC}"/>
                </a:ext>
              </a:extLst>
            </p:cNvPr>
            <p:cNvSpPr txBox="1"/>
            <p:nvPr/>
          </p:nvSpPr>
          <p:spPr>
            <a:xfrm>
              <a:off x="827560" y="4563056"/>
              <a:ext cx="7848000" cy="1368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t" anchorCtr="0">
              <a:noAutofit/>
            </a:bodyPr>
            <a:lstStyle>
              <a:defPPr>
                <a:defRPr lang="en-US"/>
              </a:defPPr>
              <a:lvl1pPr>
                <a:lnSpc>
                  <a:spcPts val="2800"/>
                </a:lnSpc>
                <a:defRPr sz="2000" b="0">
                  <a:solidFill>
                    <a:schemeClr val="tx1"/>
                  </a:solidFill>
                  <a:latin typeface="+mj-lt"/>
                  <a:ea typeface="標楷體" pitchFamily="65" charset="-120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zh-TW" altLang="en-US" sz="2800" b="1" dirty="0">
                  <a:latin typeface="+mn-ea"/>
                  <a:ea typeface="+mn-ea"/>
                </a:rPr>
                <a:t>面對網路沉迷問題，可至臺北市政府衛生局社區心理衛生中心網頁的心理評量專區（</a:t>
              </a:r>
              <a:r>
                <a:rPr lang="en-US" altLang="zh-TW" sz="2800" b="1" dirty="0">
                  <a:latin typeface="+mn-ea"/>
                  <a:ea typeface="+mn-ea"/>
                </a:rPr>
                <a:t>https://mental-</a:t>
              </a:r>
              <a:r>
                <a:rPr lang="en-US" altLang="zh-TW" sz="2800" b="1" dirty="0" err="1">
                  <a:latin typeface="+mn-ea"/>
                  <a:ea typeface="+mn-ea"/>
                </a:rPr>
                <a:t>health.gov.taipei</a:t>
              </a:r>
              <a:r>
                <a:rPr lang="en-US" altLang="zh-TW" sz="2800" b="1" dirty="0">
                  <a:latin typeface="+mn-ea"/>
                  <a:ea typeface="+mn-ea"/>
                </a:rPr>
                <a:t>/</a:t>
              </a:r>
              <a:r>
                <a:rPr lang="zh-TW" altLang="en-US" sz="2800" b="1" dirty="0">
                  <a:latin typeface="+mn-ea"/>
                  <a:ea typeface="+mn-ea"/>
                </a:rPr>
                <a:t>）填寫「</a:t>
              </a:r>
              <a:r>
                <a:rPr lang="zh-TW" altLang="en-US" sz="2800" b="1" dirty="0">
                  <a:solidFill>
                    <a:srgbClr val="C00000"/>
                  </a:solidFill>
                  <a:latin typeface="+mn-ea"/>
                  <a:ea typeface="+mn-ea"/>
                </a:rPr>
                <a:t>網路使用評量表</a:t>
              </a:r>
              <a:r>
                <a:rPr lang="zh-TW" altLang="en-US" sz="2800" b="1" dirty="0">
                  <a:latin typeface="+mn-ea"/>
                  <a:ea typeface="+mn-ea"/>
                </a:rPr>
                <a:t>」，依此量表加總指數，將網路沉迷分為三等級：</a:t>
              </a:r>
            </a:p>
            <a:p>
              <a:pPr>
                <a:lnSpc>
                  <a:spcPct val="120000"/>
                </a:lnSpc>
              </a:pPr>
              <a:r>
                <a:rPr lang="en-US" altLang="zh-TW" sz="2800" b="1" dirty="0">
                  <a:latin typeface="+mn-ea"/>
                  <a:ea typeface="+mn-ea"/>
                </a:rPr>
                <a:t>(1)</a:t>
              </a:r>
              <a:r>
                <a:rPr lang="zh-TW" altLang="en-US" sz="2800" b="1" dirty="0">
                  <a:latin typeface="+mn-ea"/>
                  <a:ea typeface="+mn-ea"/>
                </a:rPr>
                <a:t>正常：上網行為正常。</a:t>
              </a:r>
              <a:r>
                <a:rPr lang="en-US" altLang="zh-TW" sz="2800" b="1" dirty="0">
                  <a:latin typeface="+mn-ea"/>
                  <a:ea typeface="+mn-ea"/>
                </a:rPr>
                <a:t>(2)</a:t>
              </a:r>
              <a:r>
                <a:rPr lang="zh-TW" altLang="en-US" sz="2800" b="1" dirty="0">
                  <a:latin typeface="+mn-ea"/>
                  <a:ea typeface="+mn-ea"/>
                </a:rPr>
                <a:t>預警：過度使用網路。</a:t>
              </a:r>
              <a:r>
                <a:rPr lang="en-US" altLang="zh-TW" sz="2800" b="1" dirty="0">
                  <a:latin typeface="+mn-ea"/>
                  <a:ea typeface="+mn-ea"/>
                </a:rPr>
                <a:t>(3)</a:t>
              </a:r>
              <a:r>
                <a:rPr lang="zh-TW" altLang="en-US" sz="2800" b="1" dirty="0">
                  <a:latin typeface="+mn-ea"/>
                  <a:ea typeface="+mn-ea"/>
                </a:rPr>
                <a:t>危險：病態使用習慣。</a:t>
              </a: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="" xmlns:a16="http://schemas.microsoft.com/office/drawing/2014/main" id="{A3564B08-A983-5D48-ABBC-DFFFE7B20D2A}"/>
                </a:ext>
              </a:extLst>
            </p:cNvPr>
            <p:cNvSpPr txBox="1"/>
            <p:nvPr/>
          </p:nvSpPr>
          <p:spPr>
            <a:xfrm>
              <a:off x="719720" y="4293056"/>
              <a:ext cx="7848000" cy="432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t" anchorCtr="0">
              <a:noAutofit/>
            </a:bodyPr>
            <a:lstStyle>
              <a:defPPr>
                <a:defRPr lang="en-US"/>
              </a:defPPr>
              <a:lvl1pPr>
                <a:lnSpc>
                  <a:spcPts val="2800"/>
                </a:lnSpc>
                <a:defRPr sz="2000" b="0">
                  <a:solidFill>
                    <a:schemeClr val="tx1"/>
                  </a:solidFill>
                  <a:latin typeface="+mj-lt"/>
                  <a:ea typeface="標楷體" pitchFamily="65" charset="-120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zh-TW" altLang="en-US" sz="28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網路使用評量表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7937056" y="155639"/>
            <a:ext cx="1206944" cy="350729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7972568" y="182273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172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672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400728" y="-22314"/>
            <a:ext cx="259977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延伸瞭解</a:t>
            </a:r>
          </a:p>
        </p:txBody>
      </p:sp>
      <p:sp>
        <p:nvSpPr>
          <p:cNvPr id="7" name="報 告 大 綱">
            <a:extLst>
              <a:ext uri="{FF2B5EF4-FFF2-40B4-BE49-F238E27FC236}">
                <a16:creationId xmlns="" xmlns:a16="http://schemas.microsoft.com/office/drawing/2014/main" id="{337B27D5-5451-324A-8ED9-9B9D3E6F7D2A}"/>
              </a:ext>
            </a:extLst>
          </p:cNvPr>
          <p:cNvSpPr txBox="1">
            <a:spLocks/>
          </p:cNvSpPr>
          <p:nvPr/>
        </p:nvSpPr>
        <p:spPr>
          <a:xfrm>
            <a:off x="447950" y="1500189"/>
            <a:ext cx="8567462" cy="575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◼︎臺灣網路成癮輔導網</a:t>
            </a:r>
            <a:endParaRPr lang="en-US" altLang="zh-TW" sz="2800" dirty="0">
              <a:solidFill>
                <a:schemeClr val="tx1">
                  <a:lumMod val="95000"/>
                  <a:lumOff val="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http://iad.heart.net.tw/paper.html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lang="en-US" altLang="zh-TW" sz="2800" dirty="0">
              <a:solidFill>
                <a:schemeClr val="tx1">
                  <a:lumMod val="95000"/>
                  <a:lumOff val="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3920"/>
              </a:lnSpc>
            </a:pPr>
            <a:endParaRPr lang="en-US" altLang="zh-TW" sz="2800" dirty="0">
              <a:solidFill>
                <a:schemeClr val="tx1">
                  <a:lumMod val="95000"/>
                  <a:lumOff val="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◼︎網路成癮評量測驗 </a:t>
            </a:r>
          </a:p>
          <a:p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3"/>
              </a:rPr>
              <a:t>http://web.pts.org.tw/php/event/livehouse.in/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lang="en-US" altLang="zh-TW" sz="2800">
              <a:solidFill>
                <a:schemeClr val="tx1">
                  <a:lumMod val="95000"/>
                  <a:lumOff val="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altLang="zh-TW" sz="2800" dirty="0">
              <a:solidFill>
                <a:schemeClr val="tx1">
                  <a:lumMod val="95000"/>
                  <a:lumOff val="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◼︎如何判斷孩子是否為網路成癮 </a:t>
            </a:r>
          </a:p>
          <a:p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4"/>
              </a:rPr>
              <a:t>https://www.parenting.com.tw/article/5078322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lang="en-US" altLang="zh-TW" sz="2800" dirty="0">
              <a:solidFill>
                <a:schemeClr val="tx1">
                  <a:lumMod val="95000"/>
                  <a:lumOff val="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516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5">
            <a:extLst>
              <a:ext uri="{FF2B5EF4-FFF2-40B4-BE49-F238E27FC236}">
                <a16:creationId xmlns="" xmlns:a16="http://schemas.microsoft.com/office/drawing/2014/main" id="{F18B28F2-60BE-EB49-906A-EE37318B63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9494" y="2532257"/>
            <a:ext cx="398145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電腦輔助教學的趨勢"/>
          <p:cNvSpPr txBox="1">
            <a:spLocks noGrp="1"/>
          </p:cNvSpPr>
          <p:nvPr>
            <p:ph type="title" idx="4294967295"/>
          </p:nvPr>
        </p:nvSpPr>
        <p:spPr>
          <a:xfrm>
            <a:off x="1187116" y="-124493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chemeClr val="accent3">
                    <a:lumOff val="44000"/>
                  </a:schemeClr>
                </a:solidFill>
                <a:latin typeface="華康中圓體"/>
                <a:ea typeface="華康中圓體"/>
                <a:cs typeface="華康中圓體"/>
                <a:sym typeface="華康中圓體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TW" altLang="en-US" sz="4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華康中圓體"/>
              </a:rPr>
              <a:t>問題與討論</a:t>
            </a:r>
            <a:endParaRPr sz="48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華康中圓體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06A6F1FD-6A82-984E-8B9C-6E92D4A2E191}"/>
              </a:ext>
            </a:extLst>
          </p:cNvPr>
          <p:cNvSpPr/>
          <p:nvPr/>
        </p:nvSpPr>
        <p:spPr>
          <a:xfrm>
            <a:off x="1068129" y="1589418"/>
            <a:ext cx="6502101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latin typeface="PingFang TC" panose="020B0400000000000000" pitchFamily="34" charset="-120"/>
                <a:ea typeface="PingFang TC" panose="020B0400000000000000" pitchFamily="34" charset="-120"/>
              </a:rPr>
              <a:t>你還想知道什麼</a:t>
            </a:r>
            <a:r>
              <a:rPr lang="en-US" altLang="zh-TW" sz="6600" b="1" dirty="0">
                <a:latin typeface="Calibri" panose="020F0502020204030204" pitchFamily="34" charset="0"/>
                <a:ea typeface="PingFang TC Semibold" panose="020B0400000000000000" pitchFamily="34" charset="-120"/>
              </a:rPr>
              <a:t>?</a:t>
            </a:r>
          </a:p>
          <a:p>
            <a:endParaRPr lang="zh-TW" altLang="en-US" sz="6600" dirty="0">
              <a:latin typeface="PingFang TC Semibold" panose="020B0400000000000000" pitchFamily="34" charset="-120"/>
              <a:ea typeface="PingFang TC Semibold" panose="020B04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263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301986"/>
            <a:ext cx="2910963" cy="87236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286" y="4215558"/>
            <a:ext cx="800986" cy="800986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333241" y="1019175"/>
            <a:ext cx="59298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 </a:t>
            </a:r>
            <a:r>
              <a:rPr lang="zh-TW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章</a:t>
            </a:r>
            <a:r>
              <a:rPr lang="zh-TW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已經全部學習完畢，</a:t>
            </a:r>
            <a:endParaRPr lang="en-US" altLang="zh-TW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點擊</a:t>
            </a:r>
            <a:r>
              <a:rPr lang="zh-TW" altLang="en-US" sz="3200" b="1" dirty="0" smtClean="0">
                <a:solidFill>
                  <a:srgbClr val="4D7AA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速測派</a:t>
            </a:r>
            <a:r>
              <a:rPr lang="zh-TW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按鈕進行題目練習！</a:t>
            </a:r>
            <a:endParaRPr lang="zh-TW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電腦輔助教學的趨勢"/>
          <p:cNvSpPr txBox="1">
            <a:spLocks/>
          </p:cNvSpPr>
          <p:nvPr/>
        </p:nvSpPr>
        <p:spPr>
          <a:xfrm>
            <a:off x="1244753" y="-123825"/>
            <a:ext cx="33421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3">
                    <a:lumOff val="44000"/>
                  </a:schemeClr>
                </a:solidFill>
                <a:latin typeface="華康中圓體"/>
                <a:ea typeface="華康中圓體"/>
                <a:cs typeface="華康中圓體"/>
                <a:sym typeface="華康中圓體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TW" altLang="en-US" sz="48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線上派卷</a:t>
            </a:r>
            <a:endParaRPr lang="zh-TW" altLang="en-US" sz="48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0255933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167206" y="1609019"/>
            <a:ext cx="8809587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 資訊通常需經過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分析與組織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後，才能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產生正面的效益，這就要仰賴個人的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媒體或資訊素養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來處理資訊。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6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 身為數位公民，不論是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資訊的接收者</a:t>
            </a:r>
            <a:endParaRPr lang="en-US" altLang="zh-TW" sz="36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或散布者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，具備充分的媒體或資訊素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養是資訊社會不可或缺的能力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。</a:t>
            </a:r>
            <a:endParaRPr lang="en-US" altLang="zh-TW" sz="36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b="1" dirty="0">
              <a:solidFill>
                <a:srgbClr val="FF0000"/>
              </a:solidFill>
              <a:latin typeface="HEITI SC MEDIUM" pitchFamily="2" charset="-128"/>
              <a:ea typeface="HEITI SC MEDIUM" pitchFamily="2" charset="-128"/>
              <a:cs typeface="Calibri"/>
              <a:sym typeface="Calibri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025818" y="-62745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媒體與資訊科技</a:t>
            </a:r>
            <a:endParaRPr lang="zh-TW" altLang="en-US" sz="40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155639"/>
            <a:ext cx="1206944" cy="350729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972568" y="182273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159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837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167206" y="1609019"/>
            <a:ext cx="8809587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 充滿媒體資訊的生活環境中，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資訊</a:t>
            </a:r>
            <a:endParaRPr lang="en-US" altLang="zh-TW" sz="36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失序</a:t>
            </a:r>
            <a:r>
              <a:rPr lang="zh-TW" altLang="en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、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言論自由、網路霸凌</a:t>
            </a:r>
            <a:r>
              <a:rPr lang="zh-TW" altLang="en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、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網路</a:t>
            </a:r>
            <a:endParaRPr lang="en-US" altLang="zh-TW" sz="36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成癮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等問題，都受社會各界關注。</a:t>
            </a:r>
            <a:endParaRPr b="1" dirty="0">
              <a:solidFill>
                <a:srgbClr val="FF0000"/>
              </a:solidFill>
              <a:latin typeface="HEITI SC MEDIUM" pitchFamily="2" charset="-128"/>
              <a:ea typeface="HEITI SC MEDIUM" pitchFamily="2" charset="-128"/>
              <a:cs typeface="Calibri"/>
              <a:sym typeface="Calibri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025818" y="-62745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媒體與資訊科技</a:t>
            </a:r>
            <a:endParaRPr lang="zh-TW" altLang="en-US" sz="40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155639"/>
            <a:ext cx="1206944" cy="350729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972568" y="182273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159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25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報 告 大 綱">
            <a:extLst>
              <a:ext uri="{FF2B5EF4-FFF2-40B4-BE49-F238E27FC236}">
                <a16:creationId xmlns="" xmlns:a16="http://schemas.microsoft.com/office/drawing/2014/main" id="{14741B5B-9494-174F-8B27-EE05C454F7FB}"/>
              </a:ext>
            </a:extLst>
          </p:cNvPr>
          <p:cNvSpPr txBox="1">
            <a:spLocks/>
          </p:cNvSpPr>
          <p:nvPr/>
        </p:nvSpPr>
        <p:spPr>
          <a:xfrm>
            <a:off x="1501995" y="0"/>
            <a:ext cx="3782698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目   錄</a:t>
            </a:r>
          </a:p>
        </p:txBody>
      </p:sp>
      <p:sp>
        <p:nvSpPr>
          <p:cNvPr id="21" name="報 告 大 綱">
            <a:extLst>
              <a:ext uri="{FF2B5EF4-FFF2-40B4-BE49-F238E27FC236}">
                <a16:creationId xmlns="" xmlns:a16="http://schemas.microsoft.com/office/drawing/2014/main" id="{394D67B2-C819-CA42-9E54-3E511914533C}"/>
              </a:ext>
            </a:extLst>
          </p:cNvPr>
          <p:cNvSpPr txBox="1">
            <a:spLocks/>
          </p:cNvSpPr>
          <p:nvPr/>
        </p:nvSpPr>
        <p:spPr>
          <a:xfrm>
            <a:off x="763119" y="1572349"/>
            <a:ext cx="7235624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媒體與資訊科技相關社會議題</a:t>
            </a:r>
          </a:p>
          <a:p>
            <a:endParaRPr lang="zh-TW" altLang="en-US" sz="44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="" xmlns:a16="http://schemas.microsoft.com/office/drawing/2014/main" id="{8342868D-24DD-564C-987D-D3A1E855D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2505" y="2415111"/>
            <a:ext cx="5373265" cy="630715"/>
          </a:xfrm>
          <a:prstGeom prst="rect">
            <a:avLst/>
          </a:prstGeom>
          <a:solidFill>
            <a:srgbClr val="EBEEF9"/>
          </a:solidFill>
          <a:ln w="25400" algn="ctr">
            <a:solidFill>
              <a:srgbClr val="1298D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TW" sz="3600" b="1" dirty="0">
                <a:solidFill>
                  <a:schemeClr val="bg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1.</a:t>
            </a:r>
            <a:r>
              <a:rPr lang="zh-TW" altLang="en-US" sz="3600" b="1" dirty="0">
                <a:solidFill>
                  <a:schemeClr val="bg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媒體與資訊科技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="" xmlns:a16="http://schemas.microsoft.com/office/drawing/2014/main" id="{A68643F5-A666-B447-A8BE-AF814FEE4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6989" y="3213369"/>
            <a:ext cx="5368782" cy="630715"/>
          </a:xfrm>
          <a:prstGeom prst="rect">
            <a:avLst/>
          </a:prstGeom>
          <a:solidFill>
            <a:srgbClr val="EBEEF9"/>
          </a:solidFill>
          <a:ln w="25400" algn="ctr">
            <a:solidFill>
              <a:srgbClr val="1298D6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2.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資訊失序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="" xmlns:a16="http://schemas.microsoft.com/office/drawing/2014/main" id="{CEC7CC89-D482-4B4A-AE62-E1ECBB8CC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541" y="4020591"/>
            <a:ext cx="5382229" cy="630715"/>
          </a:xfrm>
          <a:prstGeom prst="rect">
            <a:avLst/>
          </a:prstGeom>
          <a:solidFill>
            <a:srgbClr val="EBEEF9"/>
          </a:solidFill>
          <a:ln w="25400" algn="ctr">
            <a:solidFill>
              <a:srgbClr val="1298D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TW"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3.</a:t>
            </a:r>
            <a:r>
              <a:rPr lang="zh-TW" altLang="en-US"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言論自由</a:t>
            </a:r>
          </a:p>
        </p:txBody>
      </p:sp>
      <p:sp>
        <p:nvSpPr>
          <p:cNvPr id="14" name="Rectangle 12">
            <a:extLst>
              <a:ext uri="{FF2B5EF4-FFF2-40B4-BE49-F238E27FC236}">
                <a16:creationId xmlns="" xmlns:a16="http://schemas.microsoft.com/office/drawing/2014/main" id="{41B8EBD5-9CDB-EB41-B0FF-1C61D744F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025" y="4818849"/>
            <a:ext cx="5377746" cy="630715"/>
          </a:xfrm>
          <a:prstGeom prst="rect">
            <a:avLst/>
          </a:prstGeom>
          <a:solidFill>
            <a:srgbClr val="EBEEF9"/>
          </a:solidFill>
          <a:ln w="25400" algn="ctr">
            <a:solidFill>
              <a:srgbClr val="1298D6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altLang="zh-TW"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4.</a:t>
            </a:r>
            <a:r>
              <a:rPr lang="zh-TW" altLang="en-US"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網路霸凌</a:t>
            </a:r>
          </a:p>
        </p:txBody>
      </p:sp>
      <p:sp>
        <p:nvSpPr>
          <p:cNvPr id="15" name="Rectangle 12">
            <a:extLst>
              <a:ext uri="{FF2B5EF4-FFF2-40B4-BE49-F238E27FC236}">
                <a16:creationId xmlns="" xmlns:a16="http://schemas.microsoft.com/office/drawing/2014/main" id="{3CAF3ED5-46B8-0245-807E-88BC76E67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024" y="5585730"/>
            <a:ext cx="5381887" cy="630715"/>
          </a:xfrm>
          <a:prstGeom prst="rect">
            <a:avLst/>
          </a:prstGeom>
          <a:solidFill>
            <a:srgbClr val="EBEEF9"/>
          </a:solidFill>
          <a:ln w="25400" algn="ctr">
            <a:solidFill>
              <a:srgbClr val="1298D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TW"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5.</a:t>
            </a:r>
            <a:r>
              <a:rPr lang="zh-TW" altLang="en-US"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網路成癮</a:t>
            </a:r>
          </a:p>
        </p:txBody>
      </p:sp>
    </p:spTree>
    <p:extLst>
      <p:ext uri="{BB962C8B-B14F-4D97-AF65-F5344CB8AC3E}">
        <p14:creationId xmlns:p14="http://schemas.microsoft.com/office/powerpoint/2010/main" val="254504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262814" y="1145640"/>
            <a:ext cx="8809587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網路科技便捷，資訊的交換與傳播速度遠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高於傳統社會，不肖分子可利用資訊科技，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擾亂社會秩序，甚至危害國家安全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lvl="0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 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假新聞</a:t>
            </a:r>
            <a:r>
              <a:rPr lang="zh-TW" altLang="en-US" sz="32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與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不實資訊</a:t>
            </a:r>
            <a:r>
              <a:rPr lang="zh-TW" altLang="en-US" sz="32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，危害嚴重且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不易查證</a:t>
            </a:r>
            <a:r>
              <a:rPr lang="zh-TW" altLang="en-US" sz="32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</a:t>
            </a:r>
            <a:endParaRPr lang="en-US" altLang="zh-TW" sz="32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lvl="0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以致政府立法或修法，用重刑來遏阻。</a:t>
            </a:r>
            <a:endParaRPr lang="en-US" altLang="zh-TW" sz="32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lvl="0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2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lvl="0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 如「災害防救法」納入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禁止散播假新聞</a:t>
            </a:r>
            <a:r>
              <a:rPr lang="zh-TW" altLang="en-US" sz="32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、</a:t>
            </a:r>
            <a:endParaRPr lang="en-US" altLang="zh-TW" sz="32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lvl="0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「動物傳染病防治條例」禁止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故意傳播</a:t>
            </a:r>
            <a:r>
              <a:rPr lang="zh-TW" altLang="en-US" sz="32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有關</a:t>
            </a:r>
            <a:endParaRPr lang="en-US" altLang="zh-TW" sz="32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lvl="0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動物傳染病之謠言或不實訊息等。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b="1" dirty="0">
              <a:solidFill>
                <a:srgbClr val="FF0000"/>
              </a:solidFill>
              <a:latin typeface="HEITI SC MEDIUM" pitchFamily="2" charset="-128"/>
              <a:ea typeface="HEITI SC MEDIUM" pitchFamily="2" charset="-128"/>
              <a:cs typeface="Calibri"/>
              <a:sym typeface="Calibri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125568" y="-62745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資訊失序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37056" y="155639"/>
            <a:ext cx="1206944" cy="350729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7972568" y="182273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160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Rectangle 1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4812536" y="303346"/>
            <a:ext cx="2915041" cy="360000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square" lIns="72000" tIns="72000" rIns="72000" bIns="72000" anchor="ctr" anchorCtr="1">
            <a:noAutofit/>
          </a:bodyPr>
          <a:lstStyle/>
          <a:p>
            <a:pPr algn="just"/>
            <a:r>
              <a:rPr lang="zh-TW" altLang="en-US" sz="1800" b="1" u="sng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</a:t>
            </a:r>
            <a:r>
              <a:rPr lang="zh-TW" altLang="en-US" sz="1800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破解常見的錯假訊息？</a:t>
            </a:r>
          </a:p>
        </p:txBody>
      </p:sp>
      <p:sp>
        <p:nvSpPr>
          <p:cNvPr id="7" name="AutoShape 12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3875911" y="221968"/>
            <a:ext cx="936625" cy="504825"/>
          </a:xfrm>
          <a:prstGeom prst="flowChartAlternateProcess">
            <a:avLst/>
          </a:prstGeom>
          <a:solidFill>
            <a:srgbClr val="0000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square" lIns="72000" tIns="72000" rIns="72000" bIns="72000" anchor="ctr" anchorCtr="1">
            <a:noAutofit/>
          </a:bodyPr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</a:t>
            </a:r>
          </a:p>
        </p:txBody>
      </p:sp>
    </p:spTree>
    <p:extLst>
      <p:ext uri="{BB962C8B-B14F-4D97-AF65-F5344CB8AC3E}">
        <p14:creationId xmlns:p14="http://schemas.microsoft.com/office/powerpoint/2010/main" val="407554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476860" y="1091357"/>
            <a:ext cx="9010044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u="sng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歐洲理事會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對「資訊失序」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2017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年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的報告，提出以下三種不同的類型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：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lvl="0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 </a:t>
            </a:r>
            <a:r>
              <a:rPr lang="zh-TW" altLang="en-US" sz="3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錯誤資訊：</a:t>
            </a:r>
            <a:r>
              <a:rPr lang="zh-TW" altLang="en-US" sz="3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虛假資訊，雖與事實不符，</a:t>
            </a:r>
            <a:endParaRPr lang="en-US" altLang="zh-TW" sz="34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lvl="0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       但沒有惡意，也未造成傷害。</a:t>
            </a:r>
            <a:endParaRPr lang="en-US" altLang="zh-TW" sz="34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lvl="0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</a:t>
            </a:r>
            <a:r>
              <a:rPr lang="en-US" altLang="zh-TW" sz="3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不實資訊：</a:t>
            </a:r>
            <a:r>
              <a:rPr lang="zh-TW" altLang="en-US" sz="3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與事實不符，且有惡意，為了</a:t>
            </a:r>
            <a:endParaRPr lang="en-US" altLang="zh-TW" sz="34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en-US" altLang="zh-TW" sz="3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  傷害特定對象或達到某種目的。</a:t>
            </a:r>
            <a:endParaRPr lang="en-US" altLang="zh-TW" sz="34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</a:t>
            </a:r>
            <a:r>
              <a:rPr lang="en-US" altLang="zh-TW" sz="3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惡意資訊：</a:t>
            </a:r>
            <a:r>
              <a:rPr lang="zh-TW" altLang="en-US" sz="3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符合事實但有惡意，為了攻擊</a:t>
            </a:r>
            <a:endParaRPr lang="en-US" altLang="zh-TW" sz="34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       特定對象，刻意大肆渲染，造</a:t>
            </a:r>
            <a:endParaRPr lang="en-US" altLang="zh-TW" sz="34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       成對方傷害。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4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b="1" dirty="0">
              <a:solidFill>
                <a:srgbClr val="FF0000"/>
              </a:solidFill>
              <a:latin typeface="HEITI SC MEDIUM" pitchFamily="2" charset="-128"/>
              <a:ea typeface="HEITI SC MEDIUM" pitchFamily="2" charset="-128"/>
              <a:cs typeface="Calibri"/>
              <a:sym typeface="Calibri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125568" y="-62745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資訊失序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937056" y="155639"/>
            <a:ext cx="1206944" cy="350729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7972568" y="182273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160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286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8531</TotalTime>
  <Words>2753</Words>
  <Application>Microsoft Office PowerPoint</Application>
  <PresentationFormat>如螢幕大小 (4:3)</PresentationFormat>
  <Paragraphs>354</Paragraphs>
  <Slides>48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48</vt:i4>
      </vt:variant>
    </vt:vector>
  </HeadingPairs>
  <TitlesOfParts>
    <vt:vector size="62" baseType="lpstr">
      <vt:lpstr>Arial Unicode MS</vt:lpstr>
      <vt:lpstr>HEITI SC MEDIUM</vt:lpstr>
      <vt:lpstr>Helvetica Neue</vt:lpstr>
      <vt:lpstr>PingFang TC</vt:lpstr>
      <vt:lpstr>PingFang TC Semibold</vt:lpstr>
      <vt:lpstr>華康中圓體</vt:lpstr>
      <vt:lpstr>Microsoft JhengHei</vt:lpstr>
      <vt:lpstr>Microsoft JhengHei</vt:lpstr>
      <vt:lpstr>標楷體</vt:lpstr>
      <vt:lpstr>Arial</vt:lpstr>
      <vt:lpstr>Calibri</vt:lpstr>
      <vt:lpstr>Garamond</vt:lpstr>
      <vt:lpstr>Times New Roman</vt:lpstr>
      <vt:lpstr>自訂設計</vt:lpstr>
      <vt:lpstr>PowerPoint 簡報</vt:lpstr>
      <vt:lpstr>PowerPoint 簡報</vt:lpstr>
      <vt:lpstr>媒體與資訊科技</vt:lpstr>
      <vt:lpstr>媒體與資訊科技</vt:lpstr>
      <vt:lpstr>媒體與資訊科技</vt:lpstr>
      <vt:lpstr>媒體與資訊科技</vt:lpstr>
      <vt:lpstr>PowerPoint 簡報</vt:lpstr>
      <vt:lpstr>資訊失序</vt:lpstr>
      <vt:lpstr>資訊失序</vt:lpstr>
      <vt:lpstr>資訊失序</vt:lpstr>
      <vt:lpstr>錯誤資訊案例</vt:lpstr>
      <vt:lpstr>不實資訊案例</vt:lpstr>
      <vt:lpstr>不實資訊案例</vt:lpstr>
      <vt:lpstr>不實資訊案例</vt:lpstr>
      <vt:lpstr>不實資訊案例</vt:lpstr>
      <vt:lpstr>惡意資訊案例</vt:lpstr>
      <vt:lpstr>查證假新聞與假資訊</vt:lpstr>
      <vt:lpstr>防範不實消息的原則</vt:lpstr>
      <vt:lpstr>防範不實消息的原則</vt:lpstr>
      <vt:lpstr>PowerPoint 簡報</vt:lpstr>
      <vt:lpstr>言論自由</vt:lpstr>
      <vt:lpstr>言論自由</vt:lpstr>
      <vt:lpstr>法律小常識</vt:lpstr>
      <vt:lpstr>法律小常識</vt:lpstr>
      <vt:lpstr>言論自由</vt:lpstr>
      <vt:lpstr>PowerPoint 簡報</vt:lpstr>
      <vt:lpstr>網路霸凌</vt:lpstr>
      <vt:lpstr>校園霸凌</vt:lpstr>
      <vt:lpstr>校園霸凌</vt:lpstr>
      <vt:lpstr>校園霸凌</vt:lpstr>
      <vt:lpstr>網路霸凌行為</vt:lpstr>
      <vt:lpstr>網路霸凌行為</vt:lpstr>
      <vt:lpstr>網路霸凌行為</vt:lpstr>
      <vt:lpstr>網路霸凌行為</vt:lpstr>
      <vt:lpstr>如何面對網路霸凌</vt:lpstr>
      <vt:lpstr>      網路霸凌</vt:lpstr>
      <vt:lpstr>網路霸凌的法律責任</vt:lpstr>
      <vt:lpstr>網路霸凌的法律責任</vt:lpstr>
      <vt:lpstr>延伸瞭解</vt:lpstr>
      <vt:lpstr>       防阻網路霸凌</vt:lpstr>
      <vt:lpstr>PowerPoint 簡報</vt:lpstr>
      <vt:lpstr>網路成癮</vt:lpstr>
      <vt:lpstr>網路成癮</vt:lpstr>
      <vt:lpstr>網路成癮</vt:lpstr>
      <vt:lpstr>網路成癮</vt:lpstr>
      <vt:lpstr>延伸瞭解</vt:lpstr>
      <vt:lpstr>問題與討論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陳又維</cp:lastModifiedBy>
  <cp:revision>409</cp:revision>
  <cp:lastPrinted>2021-02-17T06:20:37Z</cp:lastPrinted>
  <dcterms:modified xsi:type="dcterms:W3CDTF">2022-12-22T08:00:25Z</dcterms:modified>
</cp:coreProperties>
</file>