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>
  <p:sldMasterIdLst>
    <p:sldMasterId id="2147483654" r:id="rId1"/>
  </p:sldMasterIdLst>
  <p:notesMasterIdLst>
    <p:notesMasterId r:id="rId61"/>
  </p:notesMasterIdLst>
  <p:sldIdLst>
    <p:sldId id="270" r:id="rId2"/>
    <p:sldId id="388" r:id="rId3"/>
    <p:sldId id="389" r:id="rId4"/>
    <p:sldId id="390" r:id="rId5"/>
    <p:sldId id="391" r:id="rId6"/>
    <p:sldId id="392" r:id="rId7"/>
    <p:sldId id="417" r:id="rId8"/>
    <p:sldId id="418" r:id="rId9"/>
    <p:sldId id="419" r:id="rId10"/>
    <p:sldId id="420" r:id="rId11"/>
    <p:sldId id="421" r:id="rId12"/>
    <p:sldId id="422" r:id="rId13"/>
    <p:sldId id="423" r:id="rId14"/>
    <p:sldId id="424" r:id="rId15"/>
    <p:sldId id="425" r:id="rId16"/>
    <p:sldId id="426" r:id="rId17"/>
    <p:sldId id="427" r:id="rId18"/>
    <p:sldId id="428" r:id="rId19"/>
    <p:sldId id="429" r:id="rId20"/>
    <p:sldId id="430" r:id="rId21"/>
    <p:sldId id="431" r:id="rId22"/>
    <p:sldId id="432" r:id="rId23"/>
    <p:sldId id="433" r:id="rId24"/>
    <p:sldId id="434" r:id="rId25"/>
    <p:sldId id="435" r:id="rId26"/>
    <p:sldId id="436" r:id="rId27"/>
    <p:sldId id="301" r:id="rId28"/>
    <p:sldId id="368" r:id="rId29"/>
    <p:sldId id="353" r:id="rId30"/>
    <p:sldId id="369" r:id="rId31"/>
    <p:sldId id="354" r:id="rId32"/>
    <p:sldId id="370" r:id="rId33"/>
    <p:sldId id="357" r:id="rId34"/>
    <p:sldId id="371" r:id="rId35"/>
    <p:sldId id="359" r:id="rId36"/>
    <p:sldId id="384" r:id="rId37"/>
    <p:sldId id="373" r:id="rId38"/>
    <p:sldId id="385" r:id="rId39"/>
    <p:sldId id="375" r:id="rId40"/>
    <p:sldId id="386" r:id="rId41"/>
    <p:sldId id="377" r:id="rId42"/>
    <p:sldId id="387" r:id="rId43"/>
    <p:sldId id="379" r:id="rId44"/>
    <p:sldId id="380" r:id="rId45"/>
    <p:sldId id="443" r:id="rId46"/>
    <p:sldId id="411" r:id="rId47"/>
    <p:sldId id="444" r:id="rId48"/>
    <p:sldId id="445" r:id="rId49"/>
    <p:sldId id="446" r:id="rId50"/>
    <p:sldId id="447" r:id="rId51"/>
    <p:sldId id="448" r:id="rId52"/>
    <p:sldId id="449" r:id="rId53"/>
    <p:sldId id="450" r:id="rId54"/>
    <p:sldId id="451" r:id="rId55"/>
    <p:sldId id="452" r:id="rId56"/>
    <p:sldId id="453" r:id="rId57"/>
    <p:sldId id="454" r:id="rId58"/>
    <p:sldId id="363" r:id="rId59"/>
    <p:sldId id="381" r:id="rId60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F92"/>
    <a:srgbClr val="FF1CB8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E3CECE"/>
          </a:solidFill>
        </a:fill>
      </a:tcStyle>
    </a:wholeTbl>
    <a:band2H>
      <a:tcTxStyle/>
      <a:tcStyle>
        <a:tcBdr/>
        <a:fill>
          <a:solidFill>
            <a:srgbClr val="F1E8E8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83" autoAdjust="0"/>
    <p:restoredTop sz="93922" autoAdjust="0"/>
  </p:normalViewPr>
  <p:slideViewPr>
    <p:cSldViewPr snapToGrid="0" snapToObjects="1">
      <p:cViewPr varScale="1">
        <p:scale>
          <a:sx n="85" d="100"/>
          <a:sy n="85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6877845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33796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58381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858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1">
            <a:extLst>
              <a:ext uri="{FF2B5EF4-FFF2-40B4-BE49-F238E27FC236}">
                <a16:creationId xmlns:a16="http://schemas.microsoft.com/office/drawing/2014/main" xmlns="" id="{D286143D-3399-F541-8C45-629B754847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072665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BAA96517-6A71-334F-9DD0-F055D6453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3C32DD58-9901-DE41-8063-4E26E5CB2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47B0BB71-F03F-7E41-8EFB-60DDC0E7A0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4EE6B0B7-BFA9-7E4D-BC2B-BF94EC036B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92D5DDA0-C1FF-4845-99AB-B43B19F2B0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11F02-FD3D-A443-9C1D-CDC1AFB2EDF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531944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8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1">
            <a:extLst>
              <a:ext uri="{FF2B5EF4-FFF2-40B4-BE49-F238E27FC236}">
                <a16:creationId xmlns:a16="http://schemas.microsoft.com/office/drawing/2014/main" xmlns="" id="{4AA4A3C6-7D53-3E49-B0A3-5DB37F9DC5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9" y="0"/>
            <a:ext cx="914241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3979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71734" y="1929198"/>
            <a:ext cx="92008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(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O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2.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網路上資料繁多，但正確性有待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查證，所以要確認過資訊的真實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性才納入參考，不要輕易相信。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53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67415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543197" y="1957773"/>
            <a:ext cx="92008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3.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在網路上可以使用匿名，所以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當散播了不當的訊息內容，根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本不用擔心法律責任的問題。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53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651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543197" y="1957773"/>
            <a:ext cx="92008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X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3.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在網路上可以使用匿名，所以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當散播了不當的訊息內容，根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本不用擔心法律責任的問題。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53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7930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543197" y="1957773"/>
            <a:ext cx="92008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4. </a:t>
            </a:r>
            <a:r>
              <a:rPr lang="zh-TW" altLang="en-US" sz="36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歐洲理事會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對「資訊失序」的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報告中，「錯誤資訊」是指與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事實不符，且有惡意，為了傷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害特定對象或達到某種目的。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53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05050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543197" y="1957773"/>
            <a:ext cx="92008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X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4. </a:t>
            </a:r>
            <a:r>
              <a:rPr lang="zh-TW" altLang="en-US" sz="36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歐洲理事會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對「資訊失序」的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報告中，「錯誤資訊」是指與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事實不符，且有惡意，為了傷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害特定對象或達到某種目的。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53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90071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543197" y="1957773"/>
            <a:ext cx="92008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5.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防範不實資訊的「三不二要」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原則中，「二要」是指要查證、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要澄清。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53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03862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543197" y="1957773"/>
            <a:ext cx="92008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O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5.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防範不實資訊的「三不二要」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原則中，「二要」是指要查證、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要澄清。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53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156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86022" y="1972060"/>
            <a:ext cx="92008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6.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在網路世界中， 不適用言論自由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的保障及規範，所以可以盡情講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我想說的話，不必負任何責任。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53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51337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86022" y="1972060"/>
            <a:ext cx="92008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X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6.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在網路世界中， 不適用言論自由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的保障及規範，所以可以盡情講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我想說的話，不必負任何責任。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53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23351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114572" y="1929198"/>
            <a:ext cx="92008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7. </a:t>
            </a:r>
            <a:r>
              <a:rPr lang="zh-TW" altLang="en-US" sz="36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拜特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看</a:t>
            </a:r>
            <a:r>
              <a:rPr lang="zh-TW" altLang="en-US" sz="36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波波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不順眼，於是就在學校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的網路粉絲專頁上，對</a:t>
            </a:r>
            <a:r>
              <a:rPr lang="zh-TW" altLang="en-US" sz="36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波波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有惡意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的言語攻擊，但是因為</a:t>
            </a:r>
            <a:r>
              <a:rPr lang="zh-TW" altLang="en-US" sz="36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拜特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有個人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言論自由且未有具體的肢體行為，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所以不構成網路霸凌。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53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01422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359488" y="1486285"/>
            <a:ext cx="8425023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這個量表的目的可讓你了解自己上網的情形，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請你據實回答。以下題目沒有標準答案，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請仔細閱讀每一個題目，選擇最符合你上網經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驗的選項，就是最真實的答案。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111539" y="0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上網經驗量表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51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3205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114572" y="1929198"/>
            <a:ext cx="92008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X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7. </a:t>
            </a:r>
            <a:r>
              <a:rPr lang="zh-TW" altLang="en-US" sz="36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拜特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看</a:t>
            </a:r>
            <a:r>
              <a:rPr lang="zh-TW" altLang="en-US" sz="36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波波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不順眼，於是就在學校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的網路粉絲專頁上，對</a:t>
            </a:r>
            <a:r>
              <a:rPr lang="zh-TW" altLang="en-US" sz="36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波波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有惡意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的言語攻擊，但是因為</a:t>
            </a:r>
            <a:r>
              <a:rPr lang="zh-TW" altLang="en-US" sz="36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拜特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有個人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言論自由且未有具體的肢體行為，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所以不構成網路霸凌。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53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90910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57472" y="1800745"/>
            <a:ext cx="92008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8.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在網路上的訊息恐嚇會造成違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法，因此要加以防範，不能放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任霸凌者。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53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76328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57472" y="1800745"/>
            <a:ext cx="92008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O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8.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在網路上的訊息恐嚇會造成違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法，因此要加以防範，不能放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任霸凌者。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53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64354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71734" y="1886470"/>
            <a:ext cx="92008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9.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沉迷網路會對身心造成很大的負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擔，可能導致睡眠嚴重不足，甚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至造成日常生活中精神不振和注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意力不易集中。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53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34040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71734" y="1886470"/>
            <a:ext cx="92008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O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9.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沉迷網路會對身心造成很大的負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擔，可能導致睡眠嚴重不足，甚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至造成日常生活中精神不振和注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意力不易集中。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53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53888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371747" y="1829185"/>
            <a:ext cx="84007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10.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現今資訊發達，網路資源豐富，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使用手機上網查找資料、接收資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訊等已成日常，對於學生而言，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平均每週上網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50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小時以上，並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沒有網路沉迷的風險。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53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34396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371747" y="1829185"/>
            <a:ext cx="92008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X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10.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現今資訊發達，網路資源豐富，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使用手機上網查找資料、接收資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訊等已成日常，對於學生而言，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平均每週上網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50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小時以上，並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沒有網路沉迷的風險。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53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5968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1" y="1686310"/>
            <a:ext cx="8425023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下列哪一項在社區的活動，</a:t>
            </a:r>
            <a:r>
              <a:rPr lang="zh-TW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不能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視為言論自由的</a:t>
            </a:r>
            <a:endParaRPr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    表達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	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某商家業務員在說明 </a:t>
            </a:r>
            <a:r>
              <a:rPr lang="en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AI 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咖啡機新產品的優點。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某非營利組織的人員在宣導數位平權的理念。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	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某愛心團體的人員在講解反霸凌的方法。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	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某性平委員會的成員在說明反性騷擾的方法。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2083089" y="-7746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54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52936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5912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下列哪一項在社區的活動，</a:t>
            </a:r>
            <a:r>
              <a:rPr lang="zh-TW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不能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視為言論自由的</a:t>
            </a:r>
            <a:endParaRPr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    表達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	</a:t>
            </a:r>
            <a:r>
              <a:rPr lang="zh-TW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某商家業務員在說明 </a:t>
            </a:r>
            <a:r>
              <a:rPr lang="en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AI </a:t>
            </a:r>
            <a:r>
              <a:rPr lang="zh-TW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咖啡機新產品的優點。</a:t>
            </a:r>
            <a:endParaRPr lang="zh-TW" altLang="en-US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某非營利組織的人員在宣導數位平權的理念。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	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某愛心團體的人員在講解反霸凌的方法。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	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某性平委員會的成員在說明反性騷擾的方法。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53334" y="0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266C3759-4EA4-604F-8A88-09438FC02F4B}"/>
              </a:ext>
            </a:extLst>
          </p:cNvPr>
          <p:cNvSpPr/>
          <p:nvPr/>
        </p:nvSpPr>
        <p:spPr>
          <a:xfrm>
            <a:off x="809368" y="5882073"/>
            <a:ext cx="35702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關鍵字：言論自由 </a:t>
            </a:r>
          </a:p>
        </p:txBody>
      </p:sp>
      <p:sp>
        <p:nvSpPr>
          <p:cNvPr id="6" name="矩形 5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54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32645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有關媒體素養與資訊素養，下列哪一項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正確 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兩者沒有關聯。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兩者可相輔相成。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有資訊素養就不須媒體素養。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有媒體素養就不須資訊素養。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53334" y="-7746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54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07743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xmlns="" id="{EF2935F6-85DB-F646-94B0-875DE0E3ADEC}"/>
              </a:ext>
            </a:extLst>
          </p:cNvPr>
          <p:cNvSpPr/>
          <p:nvPr/>
        </p:nvSpPr>
        <p:spPr>
          <a:xfrm>
            <a:off x="6985064" y="100804"/>
            <a:ext cx="2094793" cy="17657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/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111539" y="0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上網經驗量表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Rectangle 34">
            <a:extLst>
              <a:ext uri="{FF2B5EF4-FFF2-40B4-BE49-F238E27FC236}">
                <a16:creationId xmlns:a16="http://schemas.microsoft.com/office/drawing/2014/main" xmlns="" id="{F6B386B2-319E-DA49-9209-7449932033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000" y="900000"/>
            <a:ext cx="8064000" cy="10800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432000" indent="-432000">
              <a:tabLst>
                <a:tab pos="6480000" algn="l"/>
                <a:tab pos="6840000" algn="l"/>
                <a:tab pos="7200000" algn="l"/>
                <a:tab pos="7560000" algn="l"/>
              </a:tabLst>
              <a:defRPr/>
            </a:pPr>
            <a:r>
              <a:rPr lang="en-US" altLang="zh-TW" sz="1800" b="1" dirty="0">
                <a:solidFill>
                  <a:schemeClr val="tx1"/>
                </a:solidFill>
                <a:latin typeface="+mj-ea"/>
                <a:ea typeface="+mj-ea"/>
              </a:rPr>
              <a:t>					</a:t>
            </a:r>
            <a:r>
              <a:rPr lang="zh-TW" altLang="en-US" sz="1800" b="1" dirty="0">
                <a:solidFill>
                  <a:schemeClr val="tx1"/>
                </a:solidFill>
                <a:latin typeface="+mj-ea"/>
                <a:ea typeface="+mj-ea"/>
              </a:rPr>
              <a:t>很</a:t>
            </a:r>
            <a:endParaRPr lang="en-US" altLang="zh-TW" sz="18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432000" indent="-432000">
              <a:tabLst>
                <a:tab pos="6480000" algn="l"/>
                <a:tab pos="6840000" algn="l"/>
                <a:tab pos="7200000" algn="l"/>
                <a:tab pos="7560000" algn="l"/>
              </a:tabLst>
              <a:defRPr/>
            </a:pPr>
            <a:r>
              <a:rPr lang="en-US" altLang="zh-TW" sz="1800" b="1" dirty="0">
                <a:solidFill>
                  <a:schemeClr val="tx1"/>
                </a:solidFill>
                <a:latin typeface="+mj-ea"/>
                <a:ea typeface="+mj-ea"/>
              </a:rPr>
              <a:t>		</a:t>
            </a:r>
            <a:r>
              <a:rPr lang="zh-TW" altLang="en-US" sz="1800" b="1" dirty="0">
                <a:solidFill>
                  <a:schemeClr val="tx1"/>
                </a:solidFill>
                <a:latin typeface="+mj-ea"/>
                <a:ea typeface="+mj-ea"/>
              </a:rPr>
              <a:t>很</a:t>
            </a:r>
            <a:r>
              <a:rPr lang="en-US" altLang="zh-TW" sz="1800" b="1" dirty="0">
                <a:solidFill>
                  <a:schemeClr val="tx1"/>
                </a:solidFill>
                <a:latin typeface="+mj-ea"/>
                <a:ea typeface="+mj-ea"/>
              </a:rPr>
              <a:t>		</a:t>
            </a:r>
            <a:r>
              <a:rPr lang="zh-TW" altLang="en-US" sz="1800" b="1" dirty="0">
                <a:solidFill>
                  <a:schemeClr val="tx1"/>
                </a:solidFill>
                <a:latin typeface="+mj-ea"/>
                <a:ea typeface="+mj-ea"/>
              </a:rPr>
              <a:t>不</a:t>
            </a:r>
            <a:r>
              <a:rPr lang="en-US" altLang="zh-TW" sz="1800" b="1" dirty="0">
                <a:solidFill>
                  <a:schemeClr val="tx1"/>
                </a:solidFill>
                <a:latin typeface="+mj-ea"/>
                <a:ea typeface="+mj-ea"/>
              </a:rPr>
              <a:t>	</a:t>
            </a:r>
            <a:r>
              <a:rPr lang="zh-TW" altLang="en-US" sz="1800" b="1" dirty="0">
                <a:solidFill>
                  <a:schemeClr val="tx1"/>
                </a:solidFill>
                <a:latin typeface="+mj-ea"/>
                <a:ea typeface="+mj-ea"/>
              </a:rPr>
              <a:t>不</a:t>
            </a:r>
            <a:endParaRPr lang="en-US" altLang="zh-TW" sz="18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432000" indent="-432000">
              <a:tabLst>
                <a:tab pos="6480000" algn="l"/>
                <a:tab pos="6840000" algn="l"/>
                <a:tab pos="7200000" algn="l"/>
                <a:tab pos="7560000" algn="l"/>
              </a:tabLst>
              <a:defRPr/>
            </a:pPr>
            <a:r>
              <a:rPr lang="en-US" altLang="zh-TW" sz="1800" b="1" dirty="0">
                <a:solidFill>
                  <a:schemeClr val="tx1"/>
                </a:solidFill>
                <a:latin typeface="+mj-ea"/>
                <a:ea typeface="+mj-ea"/>
              </a:rPr>
              <a:t>		</a:t>
            </a:r>
            <a:r>
              <a:rPr lang="zh-TW" altLang="en-US" sz="1800" b="1" dirty="0">
                <a:solidFill>
                  <a:schemeClr val="tx1"/>
                </a:solidFill>
                <a:latin typeface="+mj-ea"/>
                <a:ea typeface="+mj-ea"/>
              </a:rPr>
              <a:t>符</a:t>
            </a:r>
            <a:r>
              <a:rPr lang="en-US" altLang="zh-TW" sz="1800" b="1" dirty="0">
                <a:solidFill>
                  <a:schemeClr val="tx1"/>
                </a:solidFill>
                <a:latin typeface="+mj-ea"/>
                <a:ea typeface="+mj-ea"/>
              </a:rPr>
              <a:t>	</a:t>
            </a:r>
            <a:r>
              <a:rPr lang="zh-TW" altLang="en-US" sz="1800" b="1" dirty="0">
                <a:solidFill>
                  <a:schemeClr val="tx1"/>
                </a:solidFill>
                <a:latin typeface="+mj-ea"/>
                <a:ea typeface="+mj-ea"/>
              </a:rPr>
              <a:t>符</a:t>
            </a:r>
            <a:r>
              <a:rPr lang="en-US" altLang="zh-TW" sz="1800" b="1" dirty="0">
                <a:solidFill>
                  <a:schemeClr val="tx1"/>
                </a:solidFill>
                <a:latin typeface="+mj-ea"/>
                <a:ea typeface="+mj-ea"/>
              </a:rPr>
              <a:t>	</a:t>
            </a:r>
            <a:r>
              <a:rPr lang="zh-TW" altLang="en-US" sz="1800" b="1" dirty="0">
                <a:solidFill>
                  <a:schemeClr val="tx1"/>
                </a:solidFill>
                <a:latin typeface="+mj-ea"/>
                <a:ea typeface="+mj-ea"/>
              </a:rPr>
              <a:t>符</a:t>
            </a:r>
            <a:r>
              <a:rPr lang="en-US" altLang="zh-TW" sz="1800" b="1" dirty="0">
                <a:solidFill>
                  <a:schemeClr val="tx1"/>
                </a:solidFill>
                <a:latin typeface="+mj-ea"/>
                <a:ea typeface="+mj-ea"/>
              </a:rPr>
              <a:t>	</a:t>
            </a:r>
            <a:r>
              <a:rPr lang="zh-TW" altLang="en-US" sz="1800" b="1" dirty="0">
                <a:solidFill>
                  <a:schemeClr val="tx1"/>
                </a:solidFill>
                <a:latin typeface="+mj-ea"/>
                <a:ea typeface="+mj-ea"/>
              </a:rPr>
              <a:t>符</a:t>
            </a:r>
            <a:endParaRPr lang="en-US" altLang="zh-TW" sz="18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432000" indent="-432000">
              <a:tabLst>
                <a:tab pos="6480000" algn="l"/>
                <a:tab pos="6840000" algn="l"/>
                <a:tab pos="7200000" algn="l"/>
                <a:tab pos="7560000" algn="l"/>
              </a:tabLst>
              <a:defRPr/>
            </a:pPr>
            <a:r>
              <a:rPr lang="en-US" altLang="zh-TW" sz="1800" b="1" dirty="0">
                <a:solidFill>
                  <a:schemeClr val="tx1"/>
                </a:solidFill>
                <a:latin typeface="+mj-ea"/>
                <a:ea typeface="+mj-ea"/>
              </a:rPr>
              <a:t>		</a:t>
            </a:r>
            <a:r>
              <a:rPr lang="zh-TW" altLang="en-US" sz="1800" b="1" dirty="0">
                <a:solidFill>
                  <a:schemeClr val="tx1"/>
                </a:solidFill>
                <a:latin typeface="+mj-ea"/>
                <a:ea typeface="+mj-ea"/>
              </a:rPr>
              <a:t>合</a:t>
            </a:r>
            <a:r>
              <a:rPr lang="en-US" altLang="zh-TW" sz="1800" b="1" dirty="0">
                <a:solidFill>
                  <a:schemeClr val="tx1"/>
                </a:solidFill>
                <a:latin typeface="+mj-ea"/>
                <a:ea typeface="+mj-ea"/>
              </a:rPr>
              <a:t>	</a:t>
            </a:r>
            <a:r>
              <a:rPr lang="zh-TW" altLang="en-US" sz="1800" b="1" dirty="0">
                <a:solidFill>
                  <a:schemeClr val="tx1"/>
                </a:solidFill>
                <a:latin typeface="+mj-ea"/>
                <a:ea typeface="+mj-ea"/>
              </a:rPr>
              <a:t>合</a:t>
            </a:r>
            <a:r>
              <a:rPr lang="en-US" altLang="zh-TW" sz="1800" b="1" dirty="0">
                <a:solidFill>
                  <a:schemeClr val="tx1"/>
                </a:solidFill>
                <a:latin typeface="+mj-ea"/>
                <a:ea typeface="+mj-ea"/>
              </a:rPr>
              <a:t>	</a:t>
            </a:r>
            <a:r>
              <a:rPr lang="zh-TW" altLang="en-US" sz="1800" b="1" dirty="0">
                <a:solidFill>
                  <a:schemeClr val="tx1"/>
                </a:solidFill>
                <a:latin typeface="+mj-ea"/>
                <a:ea typeface="+mj-ea"/>
              </a:rPr>
              <a:t>合</a:t>
            </a:r>
            <a:r>
              <a:rPr lang="en-US" altLang="zh-TW" sz="1800" b="1" dirty="0">
                <a:solidFill>
                  <a:schemeClr val="tx1"/>
                </a:solidFill>
                <a:latin typeface="+mj-ea"/>
                <a:ea typeface="+mj-ea"/>
              </a:rPr>
              <a:t>	</a:t>
            </a:r>
            <a:r>
              <a:rPr lang="zh-TW" altLang="en-US" sz="1800" b="1" dirty="0">
                <a:solidFill>
                  <a:schemeClr val="tx1"/>
                </a:solidFill>
                <a:latin typeface="+mj-ea"/>
                <a:ea typeface="+mj-ea"/>
              </a:rPr>
              <a:t>合</a:t>
            </a:r>
            <a:endParaRPr lang="zh-TW" altLang="en-US" sz="2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" name="Rectangle 34">
            <a:extLst>
              <a:ext uri="{FF2B5EF4-FFF2-40B4-BE49-F238E27FC236}">
                <a16:creationId xmlns:a16="http://schemas.microsoft.com/office/drawing/2014/main" xmlns="" id="{FACCE942-0BA5-0742-9A8F-31D0FFA0F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000" y="1980000"/>
            <a:ext cx="8064000" cy="43200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432000" indent="-432000">
              <a:tabLst>
                <a:tab pos="6480000" algn="l"/>
                <a:tab pos="6840000" algn="l"/>
                <a:tab pos="7200000" algn="l"/>
                <a:tab pos="7560000" algn="l"/>
              </a:tabLst>
              <a:defRPr/>
            </a:pPr>
            <a:r>
              <a:rPr lang="en-US" altLang="zh-TW" sz="2000" b="1" dirty="0">
                <a:solidFill>
                  <a:schemeClr val="tx1"/>
                </a:solidFill>
                <a:latin typeface="+mj-ea"/>
                <a:ea typeface="+mj-ea"/>
              </a:rPr>
              <a:t>  </a:t>
            </a:r>
            <a:r>
              <a:rPr lang="en-US" altLang="zh-TW" sz="2200" b="1" dirty="0">
                <a:solidFill>
                  <a:schemeClr val="tx1"/>
                </a:solidFill>
                <a:latin typeface="+mj-ea"/>
                <a:ea typeface="+mj-ea"/>
              </a:rPr>
              <a:t>1.	</a:t>
            </a:r>
            <a:r>
              <a:rPr lang="zh-TW" altLang="en-US" sz="2200" b="1" dirty="0">
                <a:solidFill>
                  <a:schemeClr val="tx1"/>
                </a:solidFill>
                <a:latin typeface="+mj-ea"/>
                <a:ea typeface="+mj-ea"/>
              </a:rPr>
              <a:t>我覺得如果生活少了網路，人生會多麼無趣。</a:t>
            </a:r>
            <a:r>
              <a:rPr lang="en-US" altLang="zh-TW" sz="2200" b="1" dirty="0">
                <a:solidFill>
                  <a:schemeClr val="tx1"/>
                </a:solidFill>
                <a:latin typeface="+mj-ea"/>
                <a:ea typeface="+mj-ea"/>
              </a:rPr>
              <a:t>	□	□	□	□</a:t>
            </a:r>
            <a:endParaRPr lang="zh-TW" altLang="en-US" sz="22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432000" indent="-432000">
              <a:lnSpc>
                <a:spcPct val="120000"/>
              </a:lnSpc>
              <a:tabLst>
                <a:tab pos="6480000" algn="l"/>
                <a:tab pos="6840000" algn="l"/>
                <a:tab pos="7200000" algn="l"/>
                <a:tab pos="7560000" algn="l"/>
              </a:tabLst>
              <a:defRPr/>
            </a:pPr>
            <a:r>
              <a:rPr lang="en-US" altLang="zh-TW" sz="2200" b="1" dirty="0">
                <a:solidFill>
                  <a:schemeClr val="tx1"/>
                </a:solidFill>
                <a:latin typeface="+mj-ea"/>
                <a:ea typeface="+mj-ea"/>
              </a:rPr>
              <a:t>  2.	</a:t>
            </a:r>
            <a:r>
              <a:rPr lang="zh-TW" altLang="en-US" sz="2200" b="1" dirty="0">
                <a:solidFill>
                  <a:schemeClr val="tx1"/>
                </a:solidFill>
                <a:latin typeface="+mj-ea"/>
                <a:ea typeface="+mj-ea"/>
              </a:rPr>
              <a:t>我上網期間心裡都感到很興奮。</a:t>
            </a:r>
            <a:r>
              <a:rPr lang="en-US" altLang="zh-TW" sz="2200" b="1" dirty="0">
                <a:solidFill>
                  <a:schemeClr val="tx1"/>
                </a:solidFill>
                <a:latin typeface="+mj-ea"/>
                <a:ea typeface="+mj-ea"/>
              </a:rPr>
              <a:t>	□	□	□	□</a:t>
            </a:r>
            <a:endParaRPr lang="zh-TW" altLang="en-US" sz="22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432000" indent="-432000">
              <a:lnSpc>
                <a:spcPct val="120000"/>
              </a:lnSpc>
              <a:tabLst>
                <a:tab pos="6480000" algn="l"/>
                <a:tab pos="6840000" algn="l"/>
                <a:tab pos="7200000" algn="l"/>
                <a:tab pos="7560000" algn="l"/>
              </a:tabLst>
              <a:defRPr/>
            </a:pPr>
            <a:r>
              <a:rPr lang="en-US" altLang="zh-TW" sz="2200" b="1" dirty="0">
                <a:solidFill>
                  <a:schemeClr val="tx1"/>
                </a:solidFill>
                <a:latin typeface="+mj-ea"/>
                <a:ea typeface="+mj-ea"/>
              </a:rPr>
              <a:t>  3.	</a:t>
            </a:r>
            <a:r>
              <a:rPr lang="zh-TW" altLang="en-US" sz="2200" b="1" dirty="0">
                <a:solidFill>
                  <a:schemeClr val="tx1"/>
                </a:solidFill>
                <a:latin typeface="+mj-ea"/>
                <a:ea typeface="+mj-ea"/>
              </a:rPr>
              <a:t>我會因為沒上網而心情鬱悶。</a:t>
            </a:r>
            <a:r>
              <a:rPr lang="en-US" altLang="zh-TW" sz="2200" b="1" dirty="0">
                <a:solidFill>
                  <a:schemeClr val="tx1"/>
                </a:solidFill>
                <a:latin typeface="+mj-ea"/>
                <a:ea typeface="+mj-ea"/>
              </a:rPr>
              <a:t>	□	□	□	□</a:t>
            </a:r>
            <a:endParaRPr lang="zh-TW" altLang="en-US" sz="22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432000" indent="-432000">
              <a:lnSpc>
                <a:spcPct val="120000"/>
              </a:lnSpc>
              <a:tabLst>
                <a:tab pos="6480000" algn="l"/>
                <a:tab pos="6840000" algn="l"/>
                <a:tab pos="7200000" algn="l"/>
                <a:tab pos="7560000" algn="l"/>
              </a:tabLst>
              <a:defRPr/>
            </a:pPr>
            <a:r>
              <a:rPr lang="en-US" altLang="zh-TW" sz="2200" b="1" dirty="0">
                <a:solidFill>
                  <a:schemeClr val="tx1"/>
                </a:solidFill>
                <a:latin typeface="+mj-ea"/>
                <a:ea typeface="+mj-ea"/>
              </a:rPr>
              <a:t>  4.	</a:t>
            </a:r>
            <a:r>
              <a:rPr lang="zh-TW" altLang="en-US" sz="2200" b="1" dirty="0">
                <a:solidFill>
                  <a:schemeClr val="tx1"/>
                </a:solidFill>
                <a:latin typeface="+mj-ea"/>
                <a:ea typeface="+mj-ea"/>
              </a:rPr>
              <a:t>我喜歡在網路上結交新朋友。</a:t>
            </a:r>
            <a:r>
              <a:rPr lang="en-US" altLang="zh-TW" sz="2200" b="1" dirty="0">
                <a:solidFill>
                  <a:schemeClr val="tx1"/>
                </a:solidFill>
                <a:latin typeface="+mj-ea"/>
                <a:ea typeface="+mj-ea"/>
              </a:rPr>
              <a:t>	□	□	□	□</a:t>
            </a:r>
            <a:endParaRPr lang="zh-TW" altLang="en-US" sz="22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432000" indent="-432000">
              <a:lnSpc>
                <a:spcPct val="120000"/>
              </a:lnSpc>
              <a:tabLst>
                <a:tab pos="6480000" algn="l"/>
                <a:tab pos="6840000" algn="l"/>
                <a:tab pos="7200000" algn="l"/>
                <a:tab pos="7560000" algn="l"/>
              </a:tabLst>
              <a:defRPr/>
            </a:pPr>
            <a:r>
              <a:rPr lang="en-US" altLang="zh-TW" sz="2200" b="1" dirty="0">
                <a:solidFill>
                  <a:schemeClr val="tx1"/>
                </a:solidFill>
                <a:latin typeface="+mj-ea"/>
                <a:ea typeface="+mj-ea"/>
              </a:rPr>
              <a:t>  5.	</a:t>
            </a:r>
            <a:r>
              <a:rPr lang="zh-TW" altLang="en-US" sz="2200" b="1" dirty="0">
                <a:solidFill>
                  <a:schemeClr val="tx1"/>
                </a:solidFill>
                <a:latin typeface="+mj-ea"/>
                <a:ea typeface="+mj-ea"/>
              </a:rPr>
              <a:t>我會把在網路上看到的新鮮事分享給網友。</a:t>
            </a:r>
            <a:r>
              <a:rPr lang="en-US" altLang="zh-TW" sz="2200" b="1" dirty="0">
                <a:solidFill>
                  <a:schemeClr val="tx1"/>
                </a:solidFill>
                <a:latin typeface="+mj-ea"/>
                <a:ea typeface="+mj-ea"/>
              </a:rPr>
              <a:t>	□	□	□	□</a:t>
            </a:r>
            <a:endParaRPr lang="zh-TW" altLang="en-US" sz="22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432000" indent="-432000">
              <a:lnSpc>
                <a:spcPct val="120000"/>
              </a:lnSpc>
              <a:tabLst>
                <a:tab pos="6480000" algn="l"/>
                <a:tab pos="6840000" algn="l"/>
                <a:tab pos="7200000" algn="l"/>
                <a:tab pos="7560000" algn="l"/>
              </a:tabLst>
              <a:defRPr/>
            </a:pPr>
            <a:r>
              <a:rPr lang="en-US" altLang="zh-TW" sz="2200" b="1" dirty="0">
                <a:solidFill>
                  <a:schemeClr val="tx1"/>
                </a:solidFill>
                <a:latin typeface="+mj-ea"/>
                <a:ea typeface="+mj-ea"/>
              </a:rPr>
              <a:t>  6.	</a:t>
            </a:r>
            <a:r>
              <a:rPr lang="zh-TW" altLang="en-US" sz="2200" b="1" dirty="0">
                <a:solidFill>
                  <a:schemeClr val="tx1"/>
                </a:solidFill>
                <a:latin typeface="+mj-ea"/>
                <a:ea typeface="+mj-ea"/>
              </a:rPr>
              <a:t>我喜歡在社群網站上與網友討論互動。</a:t>
            </a:r>
            <a:r>
              <a:rPr lang="en-US" altLang="zh-TW" sz="2200" b="1" dirty="0">
                <a:solidFill>
                  <a:schemeClr val="tx1"/>
                </a:solidFill>
                <a:latin typeface="+mj-ea"/>
                <a:ea typeface="+mj-ea"/>
              </a:rPr>
              <a:t>	□	□	□	□</a:t>
            </a:r>
            <a:endParaRPr lang="zh-TW" altLang="en-US" sz="22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432000" indent="-432000">
              <a:lnSpc>
                <a:spcPct val="120000"/>
              </a:lnSpc>
              <a:tabLst>
                <a:tab pos="6480000" algn="l"/>
                <a:tab pos="6840000" algn="l"/>
                <a:tab pos="7200000" algn="l"/>
                <a:tab pos="7560000" algn="l"/>
              </a:tabLst>
              <a:defRPr/>
            </a:pPr>
            <a:r>
              <a:rPr lang="en-US" altLang="zh-TW" sz="2200" b="1" dirty="0">
                <a:solidFill>
                  <a:schemeClr val="tx1"/>
                </a:solidFill>
                <a:latin typeface="+mj-ea"/>
                <a:ea typeface="+mj-ea"/>
              </a:rPr>
              <a:t>  7.	</a:t>
            </a:r>
            <a:r>
              <a:rPr lang="zh-TW" altLang="en-US" sz="2200" b="1" dirty="0">
                <a:solidFill>
                  <a:schemeClr val="tx1"/>
                </a:solidFill>
                <a:latin typeface="+mj-ea"/>
                <a:ea typeface="+mj-ea"/>
              </a:rPr>
              <a:t>我每次上網都會感覺時間過得特別快。</a:t>
            </a:r>
            <a:r>
              <a:rPr lang="en-US" altLang="zh-TW" sz="2200" b="1" dirty="0">
                <a:solidFill>
                  <a:schemeClr val="tx1"/>
                </a:solidFill>
                <a:latin typeface="+mj-ea"/>
                <a:ea typeface="+mj-ea"/>
              </a:rPr>
              <a:t>	□	□	□	□</a:t>
            </a:r>
            <a:endParaRPr lang="zh-TW" altLang="en-US" sz="22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432000" indent="-432000">
              <a:lnSpc>
                <a:spcPct val="120000"/>
              </a:lnSpc>
              <a:tabLst>
                <a:tab pos="6480000" algn="l"/>
                <a:tab pos="6840000" algn="l"/>
                <a:tab pos="7200000" algn="l"/>
                <a:tab pos="7560000" algn="l"/>
              </a:tabLst>
              <a:defRPr/>
            </a:pPr>
            <a:r>
              <a:rPr lang="en-US" altLang="zh-TW" sz="2200" b="1" dirty="0">
                <a:solidFill>
                  <a:schemeClr val="tx1"/>
                </a:solidFill>
                <a:latin typeface="+mj-ea"/>
                <a:ea typeface="+mj-ea"/>
              </a:rPr>
              <a:t>  8.	</a:t>
            </a:r>
            <a:r>
              <a:rPr lang="zh-TW" altLang="en-US" sz="2200" b="1" dirty="0">
                <a:solidFill>
                  <a:schemeClr val="tx1"/>
                </a:solidFill>
                <a:latin typeface="+mj-ea"/>
                <a:ea typeface="+mj-ea"/>
              </a:rPr>
              <a:t>我經常會上網超過父母規定的時間。</a:t>
            </a:r>
            <a:r>
              <a:rPr lang="en-US" altLang="zh-TW" sz="2200" b="1" dirty="0">
                <a:solidFill>
                  <a:schemeClr val="tx1"/>
                </a:solidFill>
                <a:latin typeface="+mj-ea"/>
                <a:ea typeface="+mj-ea"/>
              </a:rPr>
              <a:t>	□	□	□	□</a:t>
            </a:r>
            <a:endParaRPr lang="zh-TW" altLang="en-US" sz="22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432000" indent="-432000">
              <a:lnSpc>
                <a:spcPct val="120000"/>
              </a:lnSpc>
              <a:tabLst>
                <a:tab pos="6480000" algn="l"/>
                <a:tab pos="6840000" algn="l"/>
                <a:tab pos="7200000" algn="l"/>
                <a:tab pos="7560000" algn="l"/>
              </a:tabLst>
              <a:defRPr/>
            </a:pPr>
            <a:r>
              <a:rPr lang="en-US" altLang="zh-TW" sz="2200" b="1" dirty="0">
                <a:solidFill>
                  <a:schemeClr val="tx1"/>
                </a:solidFill>
                <a:latin typeface="+mj-ea"/>
                <a:ea typeface="+mj-ea"/>
              </a:rPr>
              <a:t>  9.	</a:t>
            </a:r>
            <a:r>
              <a:rPr lang="zh-TW" altLang="en-US" sz="2200" b="1" dirty="0">
                <a:solidFill>
                  <a:schemeClr val="tx1"/>
                </a:solidFill>
                <a:latin typeface="+mj-ea"/>
                <a:ea typeface="+mj-ea"/>
              </a:rPr>
              <a:t>我連續上網五、六個小時也不會覺得累。</a:t>
            </a:r>
            <a:r>
              <a:rPr lang="en-US" altLang="zh-TW" sz="2200" b="1" dirty="0">
                <a:solidFill>
                  <a:schemeClr val="tx1"/>
                </a:solidFill>
                <a:latin typeface="+mj-ea"/>
                <a:ea typeface="+mj-ea"/>
              </a:rPr>
              <a:t>	□	□	□	□</a:t>
            </a:r>
            <a:endParaRPr lang="zh-TW" altLang="en-US" sz="22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432000" indent="-432000">
              <a:lnSpc>
                <a:spcPct val="120000"/>
              </a:lnSpc>
              <a:tabLst>
                <a:tab pos="6480000" algn="l"/>
                <a:tab pos="6840000" algn="l"/>
                <a:tab pos="7200000" algn="l"/>
                <a:tab pos="7560000" algn="l"/>
              </a:tabLst>
              <a:defRPr/>
            </a:pPr>
            <a:r>
              <a:rPr lang="en-US" altLang="zh-TW" sz="2200" b="1" dirty="0">
                <a:solidFill>
                  <a:schemeClr val="tx1"/>
                </a:solidFill>
                <a:latin typeface="+mj-ea"/>
                <a:ea typeface="+mj-ea"/>
              </a:rPr>
              <a:t>10.	</a:t>
            </a:r>
            <a:r>
              <a:rPr lang="zh-TW" altLang="en-US" sz="2200" b="1" dirty="0">
                <a:solidFill>
                  <a:schemeClr val="tx1"/>
                </a:solidFill>
                <a:latin typeface="+mj-ea"/>
                <a:ea typeface="+mj-ea"/>
              </a:rPr>
              <a:t>我下課回到家就迫不急待的想上網。</a:t>
            </a:r>
            <a:r>
              <a:rPr lang="en-US" altLang="zh-TW" sz="2200" b="1" dirty="0">
                <a:solidFill>
                  <a:schemeClr val="tx1"/>
                </a:solidFill>
                <a:latin typeface="+mj-ea"/>
                <a:ea typeface="+mj-ea"/>
              </a:rPr>
              <a:t>	□	□	□	□</a:t>
            </a:r>
            <a:endParaRPr lang="zh-TW" altLang="en-US" sz="22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51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3404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有關媒體素養與資訊素養，下列哪一項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正確 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兩者沒有關聯。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兩者可相輔相成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endParaRPr lang="zh-TW" altLang="en-US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有資訊素養就不須媒體素養。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有媒體素養就不須資訊素養。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107921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0CA39EBD-4463-104E-97F6-5B3AEA3648A4}"/>
              </a:ext>
            </a:extLst>
          </p:cNvPr>
          <p:cNvSpPr/>
          <p:nvPr/>
        </p:nvSpPr>
        <p:spPr>
          <a:xfrm>
            <a:off x="780792" y="5882073"/>
            <a:ext cx="55194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關鍵字：媒體素養、資訊素養</a:t>
            </a:r>
          </a:p>
        </p:txBody>
      </p:sp>
      <p:sp>
        <p:nvSpPr>
          <p:cNvPr id="6" name="矩形 5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54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35303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下列哪一項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不符合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公然的條件 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Line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的群組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Facebook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上的群組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與友人往還的電子郵件。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教學平臺上的討論區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107921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54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6037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下列哪一項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不符合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公然的條件 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Line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的群組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Facebook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上的群組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與友人往還的電子郵件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</a:t>
            </a:r>
            <a:endParaRPr lang="zh-TW" altLang="en-US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教學平臺上的討論區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2083089" y="-7746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B2DF5A8A-E891-D84B-B76C-9B0FCB65A30B}"/>
              </a:ext>
            </a:extLst>
          </p:cNvPr>
          <p:cNvSpPr/>
          <p:nvPr/>
        </p:nvSpPr>
        <p:spPr>
          <a:xfrm>
            <a:off x="780792" y="5882073"/>
            <a:ext cx="55194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關鍵字：媒體素養、資訊素養</a:t>
            </a:r>
          </a:p>
        </p:txBody>
      </p:sp>
      <p:sp>
        <p:nvSpPr>
          <p:cNvPr id="6" name="矩形 5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54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6909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下列哪一項比較可能是網路霸凌的徵兆？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(A)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常常收到要求捐款的信件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(B)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經常收到網友轉傳的網路笑話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(C)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經常收到辱罵我的郵件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(D)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經常收到同學轉寄的藝人照片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2340264" y="-7746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54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74579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下列哪一項比較可能是網路霸凌的徵兆？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(A)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常常收到要求捐款的信件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(B)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經常收到網友轉傳的網路笑話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(C)	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經常收到辱罵我的郵件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endParaRPr lang="zh-TW" altLang="en-US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(D)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經常收到同學轉寄的藝人照片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2003364" y="-7746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6BB098C1-CE9B-ED4B-A90D-EFFFFF61ACA6}"/>
              </a:ext>
            </a:extLst>
          </p:cNvPr>
          <p:cNvSpPr/>
          <p:nvPr/>
        </p:nvSpPr>
        <p:spPr>
          <a:xfrm>
            <a:off x="1254414" y="5589685"/>
            <a:ext cx="34676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關鍵字：網路霸凌</a:t>
            </a:r>
          </a:p>
        </p:txBody>
      </p:sp>
      <p:sp>
        <p:nvSpPr>
          <p:cNvPr id="6" name="矩形 5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54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044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1" y="1686310"/>
            <a:ext cx="86150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5.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下列哪一項比較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不可能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是網路上癮的徵兆？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我經常會因為沒上網而心情鬱悶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我每天早上會查閱電子信箱的郵件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我上網時如有人打擾，我會感到不高興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我連續上網五、六個小時也不覺得累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2183101" y="0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55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0102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1" y="1686310"/>
            <a:ext cx="86150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5.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下列哪一項比較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不可能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是網路上癮的徵兆？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我經常會因為沒上網而心情鬱悶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	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我每天早上會查閱電子信箱的郵件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endParaRPr lang="zh-TW" altLang="en-US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我上網時如有人打擾，我會感到不高興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我連續上網五、六個小時也不覺得累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2183101" y="0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D32D82D6-5BFC-6449-844C-08ABFE521386}"/>
              </a:ext>
            </a:extLst>
          </p:cNvPr>
          <p:cNvSpPr/>
          <p:nvPr/>
        </p:nvSpPr>
        <p:spPr>
          <a:xfrm>
            <a:off x="1254414" y="5703989"/>
            <a:ext cx="34676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關鍵字：網路成癮</a:t>
            </a:r>
          </a:p>
        </p:txBody>
      </p:sp>
      <p:sp>
        <p:nvSpPr>
          <p:cNvPr id="6" name="矩形 5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55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04814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6.</a:t>
            </a: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下列哪一項行為</a:t>
            </a:r>
            <a:r>
              <a:rPr lang="zh-TW" altLang="en-US" sz="3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不屬於</a:t>
            </a: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個人言論自由的</a:t>
            </a:r>
            <a:endParaRPr lang="en-US" altLang="zh-TW" sz="34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範圍？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	</a:t>
            </a: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寫文章譴責某官員言行不當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	</a:t>
            </a: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發表一篇科技萬能的論述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endParaRPr lang="zh-TW" altLang="en-US" sz="34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轉傳一篇網路上的文章給網友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演一齣諷刺時政的行動劇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4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53334" y="0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55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33612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6.</a:t>
            </a: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下列哪一項行為</a:t>
            </a:r>
            <a:r>
              <a:rPr lang="zh-TW" altLang="en-US" sz="3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不屬於</a:t>
            </a: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個人言論自由的</a:t>
            </a:r>
            <a:endParaRPr lang="en-US" altLang="zh-TW" sz="34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範圍？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	</a:t>
            </a: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寫文章譴責某官員言行不當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	</a:t>
            </a: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發表一篇科技萬能的論述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endParaRPr lang="zh-TW" altLang="en-US" sz="34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轉傳一篇網路上的文章給網友</a:t>
            </a:r>
            <a:r>
              <a:rPr lang="zh-TW" altLang="en-US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r>
              <a:rPr lang="zh-TW" altLang="en-US" sz="3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演一齣諷刺時政的行動劇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4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53334" y="0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7B5B4D13-96CB-1645-A30A-FE6A8BDB8F9F}"/>
              </a:ext>
            </a:extLst>
          </p:cNvPr>
          <p:cNvSpPr/>
          <p:nvPr/>
        </p:nvSpPr>
        <p:spPr>
          <a:xfrm>
            <a:off x="1254414" y="5589685"/>
            <a:ext cx="35702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關鍵字：言論自由 </a:t>
            </a:r>
          </a:p>
        </p:txBody>
      </p:sp>
      <p:sp>
        <p:nvSpPr>
          <p:cNvPr id="6" name="矩形 5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55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719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7.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心理學家或精神科醫師指出，平均每週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上網超過多少小時者，就有較高網路沉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迷的風險 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超過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30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小時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超過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35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小時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超過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40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小時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超過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45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小時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107921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55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77767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xmlns="" id="{EF2935F6-85DB-F646-94B0-875DE0E3ADEC}"/>
              </a:ext>
            </a:extLst>
          </p:cNvPr>
          <p:cNvSpPr/>
          <p:nvPr/>
        </p:nvSpPr>
        <p:spPr>
          <a:xfrm>
            <a:off x="6985064" y="100804"/>
            <a:ext cx="2094793" cy="17657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/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111539" y="0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上網經驗量表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Rectangle 34">
            <a:extLst>
              <a:ext uri="{FF2B5EF4-FFF2-40B4-BE49-F238E27FC236}">
                <a16:creationId xmlns:a16="http://schemas.microsoft.com/office/drawing/2014/main" xmlns="" id="{F6B386B2-319E-DA49-9209-7449932033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000" y="900000"/>
            <a:ext cx="8064000" cy="10800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432000" indent="-432000">
              <a:tabLst>
                <a:tab pos="6480000" algn="l"/>
                <a:tab pos="6840000" algn="l"/>
                <a:tab pos="7200000" algn="l"/>
                <a:tab pos="7560000" algn="l"/>
              </a:tabLst>
              <a:defRPr/>
            </a:pPr>
            <a:r>
              <a:rPr lang="en-US" altLang="zh-TW" sz="1800" b="1" dirty="0">
                <a:solidFill>
                  <a:schemeClr val="tx1"/>
                </a:solidFill>
                <a:latin typeface="+mj-ea"/>
                <a:ea typeface="+mj-ea"/>
              </a:rPr>
              <a:t>					</a:t>
            </a:r>
            <a:r>
              <a:rPr lang="zh-TW" altLang="en-US" sz="1800" b="1" dirty="0">
                <a:solidFill>
                  <a:schemeClr val="tx1"/>
                </a:solidFill>
                <a:latin typeface="+mj-ea"/>
                <a:ea typeface="+mj-ea"/>
              </a:rPr>
              <a:t>很</a:t>
            </a:r>
            <a:endParaRPr lang="en-US" altLang="zh-TW" sz="18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432000" indent="-432000">
              <a:tabLst>
                <a:tab pos="6480000" algn="l"/>
                <a:tab pos="6840000" algn="l"/>
                <a:tab pos="7200000" algn="l"/>
                <a:tab pos="7560000" algn="l"/>
              </a:tabLst>
              <a:defRPr/>
            </a:pPr>
            <a:r>
              <a:rPr lang="en-US" altLang="zh-TW" sz="1800" b="1" dirty="0">
                <a:solidFill>
                  <a:schemeClr val="tx1"/>
                </a:solidFill>
                <a:latin typeface="+mj-ea"/>
                <a:ea typeface="+mj-ea"/>
              </a:rPr>
              <a:t>		</a:t>
            </a:r>
            <a:r>
              <a:rPr lang="zh-TW" altLang="en-US" sz="1800" b="1" dirty="0">
                <a:solidFill>
                  <a:schemeClr val="tx1"/>
                </a:solidFill>
                <a:latin typeface="+mj-ea"/>
                <a:ea typeface="+mj-ea"/>
              </a:rPr>
              <a:t>很</a:t>
            </a:r>
            <a:r>
              <a:rPr lang="en-US" altLang="zh-TW" sz="1800" b="1" dirty="0">
                <a:solidFill>
                  <a:schemeClr val="tx1"/>
                </a:solidFill>
                <a:latin typeface="+mj-ea"/>
                <a:ea typeface="+mj-ea"/>
              </a:rPr>
              <a:t>		</a:t>
            </a:r>
            <a:r>
              <a:rPr lang="zh-TW" altLang="en-US" sz="1800" b="1" dirty="0">
                <a:solidFill>
                  <a:schemeClr val="tx1"/>
                </a:solidFill>
                <a:latin typeface="+mj-ea"/>
                <a:ea typeface="+mj-ea"/>
              </a:rPr>
              <a:t>不</a:t>
            </a:r>
            <a:r>
              <a:rPr lang="en-US" altLang="zh-TW" sz="1800" b="1" dirty="0">
                <a:solidFill>
                  <a:schemeClr val="tx1"/>
                </a:solidFill>
                <a:latin typeface="+mj-ea"/>
                <a:ea typeface="+mj-ea"/>
              </a:rPr>
              <a:t>	</a:t>
            </a:r>
            <a:r>
              <a:rPr lang="zh-TW" altLang="en-US" sz="1800" b="1" dirty="0">
                <a:solidFill>
                  <a:schemeClr val="tx1"/>
                </a:solidFill>
                <a:latin typeface="+mj-ea"/>
                <a:ea typeface="+mj-ea"/>
              </a:rPr>
              <a:t>不</a:t>
            </a:r>
            <a:endParaRPr lang="en-US" altLang="zh-TW" sz="18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432000" indent="-432000">
              <a:tabLst>
                <a:tab pos="6480000" algn="l"/>
                <a:tab pos="6840000" algn="l"/>
                <a:tab pos="7200000" algn="l"/>
                <a:tab pos="7560000" algn="l"/>
              </a:tabLst>
              <a:defRPr/>
            </a:pPr>
            <a:r>
              <a:rPr lang="en-US" altLang="zh-TW" sz="1800" b="1" dirty="0">
                <a:solidFill>
                  <a:schemeClr val="tx1"/>
                </a:solidFill>
                <a:latin typeface="+mj-ea"/>
                <a:ea typeface="+mj-ea"/>
              </a:rPr>
              <a:t>		</a:t>
            </a:r>
            <a:r>
              <a:rPr lang="zh-TW" altLang="en-US" sz="1800" b="1" dirty="0">
                <a:solidFill>
                  <a:schemeClr val="tx1"/>
                </a:solidFill>
                <a:latin typeface="+mj-ea"/>
                <a:ea typeface="+mj-ea"/>
              </a:rPr>
              <a:t>符</a:t>
            </a:r>
            <a:r>
              <a:rPr lang="en-US" altLang="zh-TW" sz="1800" b="1" dirty="0">
                <a:solidFill>
                  <a:schemeClr val="tx1"/>
                </a:solidFill>
                <a:latin typeface="+mj-ea"/>
                <a:ea typeface="+mj-ea"/>
              </a:rPr>
              <a:t>	</a:t>
            </a:r>
            <a:r>
              <a:rPr lang="zh-TW" altLang="en-US" sz="1800" b="1" dirty="0">
                <a:solidFill>
                  <a:schemeClr val="tx1"/>
                </a:solidFill>
                <a:latin typeface="+mj-ea"/>
                <a:ea typeface="+mj-ea"/>
              </a:rPr>
              <a:t>符</a:t>
            </a:r>
            <a:r>
              <a:rPr lang="en-US" altLang="zh-TW" sz="1800" b="1" dirty="0">
                <a:solidFill>
                  <a:schemeClr val="tx1"/>
                </a:solidFill>
                <a:latin typeface="+mj-ea"/>
                <a:ea typeface="+mj-ea"/>
              </a:rPr>
              <a:t>	</a:t>
            </a:r>
            <a:r>
              <a:rPr lang="zh-TW" altLang="en-US" sz="1800" b="1" dirty="0">
                <a:solidFill>
                  <a:schemeClr val="tx1"/>
                </a:solidFill>
                <a:latin typeface="+mj-ea"/>
                <a:ea typeface="+mj-ea"/>
              </a:rPr>
              <a:t>符</a:t>
            </a:r>
            <a:r>
              <a:rPr lang="en-US" altLang="zh-TW" sz="1800" b="1" dirty="0">
                <a:solidFill>
                  <a:schemeClr val="tx1"/>
                </a:solidFill>
                <a:latin typeface="+mj-ea"/>
                <a:ea typeface="+mj-ea"/>
              </a:rPr>
              <a:t>	</a:t>
            </a:r>
            <a:r>
              <a:rPr lang="zh-TW" altLang="en-US" sz="1800" b="1" dirty="0">
                <a:solidFill>
                  <a:schemeClr val="tx1"/>
                </a:solidFill>
                <a:latin typeface="+mj-ea"/>
                <a:ea typeface="+mj-ea"/>
              </a:rPr>
              <a:t>符</a:t>
            </a:r>
            <a:endParaRPr lang="en-US" altLang="zh-TW" sz="18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432000" indent="-432000">
              <a:tabLst>
                <a:tab pos="6480000" algn="l"/>
                <a:tab pos="6840000" algn="l"/>
                <a:tab pos="7200000" algn="l"/>
                <a:tab pos="7560000" algn="l"/>
              </a:tabLst>
              <a:defRPr/>
            </a:pPr>
            <a:r>
              <a:rPr lang="en-US" altLang="zh-TW" sz="1800" b="1" dirty="0">
                <a:solidFill>
                  <a:schemeClr val="tx1"/>
                </a:solidFill>
                <a:latin typeface="+mj-ea"/>
                <a:ea typeface="+mj-ea"/>
              </a:rPr>
              <a:t>		</a:t>
            </a:r>
            <a:r>
              <a:rPr lang="zh-TW" altLang="en-US" sz="1800" b="1" dirty="0">
                <a:solidFill>
                  <a:schemeClr val="tx1"/>
                </a:solidFill>
                <a:latin typeface="+mj-ea"/>
                <a:ea typeface="+mj-ea"/>
              </a:rPr>
              <a:t>合</a:t>
            </a:r>
            <a:r>
              <a:rPr lang="en-US" altLang="zh-TW" sz="1800" b="1" dirty="0">
                <a:solidFill>
                  <a:schemeClr val="tx1"/>
                </a:solidFill>
                <a:latin typeface="+mj-ea"/>
                <a:ea typeface="+mj-ea"/>
              </a:rPr>
              <a:t>	</a:t>
            </a:r>
            <a:r>
              <a:rPr lang="zh-TW" altLang="en-US" sz="1800" b="1" dirty="0">
                <a:solidFill>
                  <a:schemeClr val="tx1"/>
                </a:solidFill>
                <a:latin typeface="+mj-ea"/>
                <a:ea typeface="+mj-ea"/>
              </a:rPr>
              <a:t>合</a:t>
            </a:r>
            <a:r>
              <a:rPr lang="en-US" altLang="zh-TW" sz="1800" b="1" dirty="0">
                <a:solidFill>
                  <a:schemeClr val="tx1"/>
                </a:solidFill>
                <a:latin typeface="+mj-ea"/>
                <a:ea typeface="+mj-ea"/>
              </a:rPr>
              <a:t>	</a:t>
            </a:r>
            <a:r>
              <a:rPr lang="zh-TW" altLang="en-US" sz="1800" b="1" dirty="0">
                <a:solidFill>
                  <a:schemeClr val="tx1"/>
                </a:solidFill>
                <a:latin typeface="+mj-ea"/>
                <a:ea typeface="+mj-ea"/>
              </a:rPr>
              <a:t>合</a:t>
            </a:r>
            <a:r>
              <a:rPr lang="en-US" altLang="zh-TW" sz="1800" b="1" dirty="0">
                <a:solidFill>
                  <a:schemeClr val="tx1"/>
                </a:solidFill>
                <a:latin typeface="+mj-ea"/>
                <a:ea typeface="+mj-ea"/>
              </a:rPr>
              <a:t>	</a:t>
            </a:r>
            <a:r>
              <a:rPr lang="zh-TW" altLang="en-US" sz="1800" b="1" dirty="0">
                <a:solidFill>
                  <a:schemeClr val="tx1"/>
                </a:solidFill>
                <a:latin typeface="+mj-ea"/>
                <a:ea typeface="+mj-ea"/>
              </a:rPr>
              <a:t>合</a:t>
            </a:r>
            <a:endParaRPr lang="zh-TW" altLang="en-US" sz="2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" name="Rectangle 34">
            <a:extLst>
              <a:ext uri="{FF2B5EF4-FFF2-40B4-BE49-F238E27FC236}">
                <a16:creationId xmlns:a16="http://schemas.microsoft.com/office/drawing/2014/main" xmlns="" id="{FACCE942-0BA5-0742-9A8F-31D0FFA0F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000" y="1980000"/>
            <a:ext cx="8064000" cy="43200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432000" indent="-432000">
              <a:lnSpc>
                <a:spcPts val="3140"/>
              </a:lnSpc>
              <a:tabLst>
                <a:tab pos="6480000" algn="l"/>
                <a:tab pos="6840000" algn="l"/>
                <a:tab pos="7200000" algn="l"/>
                <a:tab pos="7560000" algn="l"/>
              </a:tabLst>
              <a:defRPr/>
            </a:pPr>
            <a:r>
              <a:rPr lang="en-US" altLang="zh-TW" sz="2200" b="1" dirty="0">
                <a:solidFill>
                  <a:schemeClr val="tx1"/>
                </a:solidFill>
                <a:latin typeface="+mj-ea"/>
                <a:ea typeface="+mj-ea"/>
              </a:rPr>
              <a:t>11.</a:t>
            </a:r>
            <a:r>
              <a:rPr lang="zh-TW" altLang="en-US" sz="2200" b="1" dirty="0">
                <a:solidFill>
                  <a:schemeClr val="tx1"/>
                </a:solidFill>
                <a:latin typeface="+mj-ea"/>
                <a:ea typeface="+mj-ea"/>
              </a:rPr>
              <a:t>我寧可花時間上網而不想出門。	□	□	□	□</a:t>
            </a:r>
          </a:p>
          <a:p>
            <a:pPr marL="432000" indent="-432000">
              <a:lnSpc>
                <a:spcPts val="3140"/>
              </a:lnSpc>
              <a:tabLst>
                <a:tab pos="6480000" algn="l"/>
                <a:tab pos="6840000" algn="l"/>
                <a:tab pos="7200000" algn="l"/>
                <a:tab pos="7560000" algn="l"/>
              </a:tabLst>
              <a:defRPr/>
            </a:pPr>
            <a:r>
              <a:rPr lang="en-US" altLang="zh-TW" sz="2200" b="1" dirty="0">
                <a:solidFill>
                  <a:schemeClr val="tx1"/>
                </a:solidFill>
                <a:latin typeface="+mj-ea"/>
                <a:ea typeface="+mj-ea"/>
              </a:rPr>
              <a:t>12.	</a:t>
            </a:r>
            <a:r>
              <a:rPr lang="zh-TW" altLang="en-US" sz="2200" b="1" dirty="0">
                <a:solidFill>
                  <a:schemeClr val="tx1"/>
                </a:solidFill>
                <a:latin typeface="+mj-ea"/>
                <a:ea typeface="+mj-ea"/>
              </a:rPr>
              <a:t>我會不自主的查閱電子郵件的信件。	□	□	□	□</a:t>
            </a:r>
          </a:p>
          <a:p>
            <a:pPr marL="432000" indent="-432000">
              <a:lnSpc>
                <a:spcPts val="3140"/>
              </a:lnSpc>
              <a:tabLst>
                <a:tab pos="6480000" algn="l"/>
                <a:tab pos="6840000" algn="l"/>
                <a:tab pos="7200000" algn="l"/>
                <a:tab pos="7560000" algn="l"/>
              </a:tabLst>
              <a:defRPr/>
            </a:pPr>
            <a:r>
              <a:rPr lang="en-US" altLang="zh-TW" sz="2200" b="1" dirty="0">
                <a:solidFill>
                  <a:schemeClr val="tx1"/>
                </a:solidFill>
                <a:latin typeface="+mj-ea"/>
                <a:ea typeface="+mj-ea"/>
              </a:rPr>
              <a:t>13.	</a:t>
            </a:r>
            <a:r>
              <a:rPr lang="zh-TW" altLang="en-US" sz="2200" b="1" dirty="0">
                <a:solidFill>
                  <a:schemeClr val="tx1"/>
                </a:solidFill>
                <a:latin typeface="+mj-ea"/>
                <a:ea typeface="+mj-ea"/>
              </a:rPr>
              <a:t>我因為常上網太久而睡眠不足。	□	□	□	□</a:t>
            </a:r>
          </a:p>
          <a:p>
            <a:pPr marL="432000" indent="-432000">
              <a:lnSpc>
                <a:spcPts val="3140"/>
              </a:lnSpc>
              <a:tabLst>
                <a:tab pos="6480000" algn="l"/>
                <a:tab pos="6840000" algn="l"/>
                <a:tab pos="7200000" algn="l"/>
                <a:tab pos="7560000" algn="l"/>
              </a:tabLst>
              <a:defRPr/>
            </a:pPr>
            <a:r>
              <a:rPr lang="en-US" altLang="zh-TW" sz="2200" b="1" dirty="0">
                <a:solidFill>
                  <a:schemeClr val="tx1"/>
                </a:solidFill>
                <a:latin typeface="+mj-ea"/>
                <a:ea typeface="+mj-ea"/>
              </a:rPr>
              <a:t>14.	</a:t>
            </a:r>
            <a:r>
              <a:rPr lang="zh-TW" altLang="en-US" sz="2200" b="1" dirty="0">
                <a:solidFill>
                  <a:schemeClr val="tx1"/>
                </a:solidFill>
                <a:latin typeface="+mj-ea"/>
                <a:ea typeface="+mj-ea"/>
              </a:rPr>
              <a:t>我經常中斷正在做的事而來上網。	□	□	□	□</a:t>
            </a:r>
          </a:p>
          <a:p>
            <a:pPr marL="432000" indent="-432000">
              <a:lnSpc>
                <a:spcPts val="3140"/>
              </a:lnSpc>
              <a:tabLst>
                <a:tab pos="6480000" algn="l"/>
                <a:tab pos="6840000" algn="l"/>
                <a:tab pos="7200000" algn="l"/>
                <a:tab pos="7560000" algn="l"/>
              </a:tabLst>
              <a:defRPr/>
            </a:pPr>
            <a:r>
              <a:rPr lang="en-US" altLang="zh-TW" sz="2200" b="1" dirty="0">
                <a:solidFill>
                  <a:schemeClr val="tx1"/>
                </a:solidFill>
                <a:latin typeface="+mj-ea"/>
                <a:ea typeface="+mj-ea"/>
              </a:rPr>
              <a:t>15.	</a:t>
            </a:r>
            <a:r>
              <a:rPr lang="zh-TW" altLang="en-US" sz="2200" b="1" dirty="0">
                <a:solidFill>
                  <a:schemeClr val="tx1"/>
                </a:solidFill>
                <a:latin typeface="+mj-ea"/>
                <a:ea typeface="+mj-ea"/>
              </a:rPr>
              <a:t>我常常因為上網而被父母責備。	□	□	□	□</a:t>
            </a:r>
          </a:p>
          <a:p>
            <a:pPr marL="432000" indent="-432000">
              <a:lnSpc>
                <a:spcPts val="3140"/>
              </a:lnSpc>
              <a:tabLst>
                <a:tab pos="6480000" algn="l"/>
                <a:tab pos="6840000" algn="l"/>
                <a:tab pos="7200000" algn="l"/>
                <a:tab pos="7560000" algn="l"/>
              </a:tabLst>
              <a:defRPr/>
            </a:pPr>
            <a:r>
              <a:rPr lang="en-US" altLang="zh-TW" sz="2200" b="1" dirty="0">
                <a:solidFill>
                  <a:schemeClr val="tx1"/>
                </a:solidFill>
                <a:latin typeface="+mj-ea"/>
                <a:ea typeface="+mj-ea"/>
              </a:rPr>
              <a:t>16.	</a:t>
            </a:r>
            <a:r>
              <a:rPr lang="zh-TW" altLang="en-US" sz="2200" b="1" dirty="0">
                <a:solidFill>
                  <a:schemeClr val="tx1"/>
                </a:solidFill>
                <a:latin typeface="+mj-ea"/>
                <a:ea typeface="+mj-ea"/>
              </a:rPr>
              <a:t>有人阻止我上網時，我會感到一肚子氣。	□	□	□	□</a:t>
            </a:r>
          </a:p>
          <a:p>
            <a:pPr marL="432000" indent="-432000">
              <a:lnSpc>
                <a:spcPts val="3140"/>
              </a:lnSpc>
              <a:tabLst>
                <a:tab pos="6480000" algn="l"/>
                <a:tab pos="6840000" algn="l"/>
                <a:tab pos="7200000" algn="l"/>
                <a:tab pos="7560000" algn="l"/>
              </a:tabLst>
              <a:defRPr/>
            </a:pPr>
            <a:r>
              <a:rPr lang="en-US" altLang="zh-TW" sz="2200" b="1" dirty="0">
                <a:solidFill>
                  <a:schemeClr val="tx1"/>
                </a:solidFill>
                <a:latin typeface="+mj-ea"/>
                <a:ea typeface="+mj-ea"/>
              </a:rPr>
              <a:t>17.	</a:t>
            </a:r>
            <a:r>
              <a:rPr lang="zh-TW" altLang="en-US" sz="2200" b="1" dirty="0">
                <a:solidFill>
                  <a:schemeClr val="tx1"/>
                </a:solidFill>
                <a:latin typeface="+mj-ea"/>
                <a:ea typeface="+mj-ea"/>
              </a:rPr>
              <a:t>我上網時如有人打擾，我會感到很不高興。	□	□	□	□</a:t>
            </a:r>
          </a:p>
          <a:p>
            <a:pPr marL="432000" indent="-432000">
              <a:lnSpc>
                <a:spcPts val="3140"/>
              </a:lnSpc>
              <a:tabLst>
                <a:tab pos="6480000" algn="l"/>
                <a:tab pos="6840000" algn="l"/>
                <a:tab pos="7200000" algn="l"/>
                <a:tab pos="7560000" algn="l"/>
              </a:tabLst>
              <a:defRPr/>
            </a:pPr>
            <a:r>
              <a:rPr lang="en-US" altLang="zh-TW" sz="2200" b="1" dirty="0">
                <a:solidFill>
                  <a:schemeClr val="tx1"/>
                </a:solidFill>
                <a:latin typeface="+mj-ea"/>
                <a:ea typeface="+mj-ea"/>
              </a:rPr>
              <a:t>18.	</a:t>
            </a:r>
            <a:r>
              <a:rPr lang="zh-TW" altLang="en-US" sz="2200" b="1" dirty="0">
                <a:solidFill>
                  <a:schemeClr val="tx1"/>
                </a:solidFill>
                <a:latin typeface="+mj-ea"/>
                <a:ea typeface="+mj-ea"/>
              </a:rPr>
              <a:t>我會在離線時，仍對網路活動的內容念念不忘。	□	□	□	□</a:t>
            </a:r>
          </a:p>
          <a:p>
            <a:pPr marL="432000" indent="-432000">
              <a:lnSpc>
                <a:spcPts val="3140"/>
              </a:lnSpc>
              <a:tabLst>
                <a:tab pos="6480000" algn="l"/>
                <a:tab pos="6840000" algn="l"/>
                <a:tab pos="7200000" algn="l"/>
                <a:tab pos="7560000" algn="l"/>
              </a:tabLst>
              <a:defRPr/>
            </a:pPr>
            <a:r>
              <a:rPr lang="en-US" altLang="zh-TW" sz="2200" b="1" dirty="0">
                <a:solidFill>
                  <a:schemeClr val="tx1"/>
                </a:solidFill>
                <a:latin typeface="+mj-ea"/>
                <a:ea typeface="+mj-ea"/>
              </a:rPr>
              <a:t>19.	</a:t>
            </a:r>
            <a:r>
              <a:rPr lang="zh-TW" altLang="en-US" sz="2200" b="1" dirty="0">
                <a:solidFill>
                  <a:schemeClr val="tx1"/>
                </a:solidFill>
                <a:latin typeface="+mj-ea"/>
                <a:ea typeface="+mj-ea"/>
              </a:rPr>
              <a:t>我會試著隱藏自己的上網時數。	□	□	□	□</a:t>
            </a:r>
          </a:p>
          <a:p>
            <a:pPr marL="432000" indent="-432000">
              <a:lnSpc>
                <a:spcPts val="3140"/>
              </a:lnSpc>
              <a:tabLst>
                <a:tab pos="6480000" algn="l"/>
                <a:tab pos="6840000" algn="l"/>
                <a:tab pos="7200000" algn="l"/>
                <a:tab pos="7560000" algn="l"/>
              </a:tabLst>
              <a:defRPr/>
            </a:pPr>
            <a:r>
              <a:rPr lang="en-US" altLang="zh-TW" sz="2200" b="1" dirty="0">
                <a:solidFill>
                  <a:schemeClr val="tx1"/>
                </a:solidFill>
                <a:latin typeface="+mj-ea"/>
                <a:ea typeface="+mj-ea"/>
              </a:rPr>
              <a:t>20.	</a:t>
            </a:r>
            <a:r>
              <a:rPr lang="zh-TW" altLang="en-US" sz="2200" b="1" dirty="0">
                <a:solidFill>
                  <a:schemeClr val="tx1"/>
                </a:solidFill>
                <a:latin typeface="+mj-ea"/>
                <a:ea typeface="+mj-ea"/>
              </a:rPr>
              <a:t>有人問我上網做些什麼時，我未必會據實回答。	□	□	□	□</a:t>
            </a:r>
          </a:p>
        </p:txBody>
      </p:sp>
      <p:sp>
        <p:nvSpPr>
          <p:cNvPr id="9" name="矩形 8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51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8317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7.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心理學家或精神科醫師指出，平均每週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上網超過多少小時者，就有較高網路沉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迷的風險 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超過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30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小時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超過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35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小時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超過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40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小時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超過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45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小時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107921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5579217E-E890-3E4C-8BEE-AF4586450AA8}"/>
              </a:ext>
            </a:extLst>
          </p:cNvPr>
          <p:cNvSpPr/>
          <p:nvPr/>
        </p:nvSpPr>
        <p:spPr>
          <a:xfrm>
            <a:off x="1254414" y="5908099"/>
            <a:ext cx="40670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關鍵字：網路沉迷</a:t>
            </a:r>
          </a:p>
        </p:txBody>
      </p:sp>
      <p:sp>
        <p:nvSpPr>
          <p:cNvPr id="6" name="矩形 5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55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5740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8.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現在藉由下列哪一項媒體，讓人人擁有主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動權發布資訊 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電視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直播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廣播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報紙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107921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55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63427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8.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現在藉由下列哪一項媒體，讓人人擁有主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動權發布資訊 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電視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直播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廣播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報紙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107921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4A792DC4-D744-B742-B32C-952507DFD1DE}"/>
              </a:ext>
            </a:extLst>
          </p:cNvPr>
          <p:cNvSpPr/>
          <p:nvPr/>
        </p:nvSpPr>
        <p:spPr>
          <a:xfrm>
            <a:off x="1254413" y="5908099"/>
            <a:ext cx="62893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關鍵字：數位媒體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、電子媒體 </a:t>
            </a:r>
          </a:p>
        </p:txBody>
      </p:sp>
      <p:sp>
        <p:nvSpPr>
          <p:cNvPr id="6" name="矩形 5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55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72691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9.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下列哪一項對防範假新聞或不實消息沒有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幫助 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不輕信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不查證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不散播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不製造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107921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55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43429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517169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9.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下列哪一項對防範假新聞或不實消息沒有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幫助 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不輕信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	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不查證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不散播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不製造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107921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51F5A520-1143-424A-8FF0-4A4A102C22AF}"/>
              </a:ext>
            </a:extLst>
          </p:cNvPr>
          <p:cNvSpPr/>
          <p:nvPr/>
        </p:nvSpPr>
        <p:spPr>
          <a:xfrm>
            <a:off x="1254414" y="5908099"/>
            <a:ext cx="40670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關鍵字：媒體素養 </a:t>
            </a:r>
          </a:p>
        </p:txBody>
      </p:sp>
      <p:sp>
        <p:nvSpPr>
          <p:cNvPr id="6" name="矩形 5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55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6884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7905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素養題</a:t>
            </a:r>
          </a:p>
        </p:txBody>
      </p:sp>
      <p:sp>
        <p:nvSpPr>
          <p:cNvPr id="2" name="圓角矩形 1">
            <a:extLst>
              <a:ext uri="{FF2B5EF4-FFF2-40B4-BE49-F238E27FC236}">
                <a16:creationId xmlns:a16="http://schemas.microsoft.com/office/drawing/2014/main" xmlns="" id="{B5E382DF-C0CA-C991-A7E1-16B624697A59}"/>
              </a:ext>
            </a:extLst>
          </p:cNvPr>
          <p:cNvSpPr/>
          <p:nvPr/>
        </p:nvSpPr>
        <p:spPr>
          <a:xfrm>
            <a:off x="222313" y="1243663"/>
            <a:ext cx="8699373" cy="498131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600" b="1" dirty="0">
                <a:solidFill>
                  <a:schemeClr val="tx1"/>
                </a:solidFill>
              </a:rPr>
              <a:t>        </a:t>
            </a:r>
            <a:r>
              <a:rPr lang="zh-TW" altLang="en-US" sz="2600" b="1" dirty="0">
                <a:solidFill>
                  <a:schemeClr val="tx1"/>
                </a:solidFill>
              </a:rPr>
              <a:t>有一天，</a:t>
            </a:r>
            <a:r>
              <a:rPr lang="zh-TW" altLang="en-US" sz="2600" b="1" u="sng" dirty="0">
                <a:solidFill>
                  <a:schemeClr val="tx1"/>
                </a:solidFill>
              </a:rPr>
              <a:t>阿顯</a:t>
            </a:r>
            <a:r>
              <a:rPr lang="zh-TW" altLang="en-US" sz="2600" b="1" dirty="0">
                <a:solidFill>
                  <a:schemeClr val="tx1"/>
                </a:solidFill>
              </a:rPr>
              <a:t>放學回到家中，急急忙忙的跟媽媽說</a:t>
            </a:r>
            <a:r>
              <a:rPr lang="en-US" altLang="zh-TW" sz="2600" b="1" dirty="0">
                <a:solidFill>
                  <a:schemeClr val="tx1"/>
                </a:solidFill>
              </a:rPr>
              <a:t> </a:t>
            </a:r>
          </a:p>
          <a:p>
            <a:r>
              <a:rPr lang="en-US" altLang="zh-TW" sz="2600" b="1" dirty="0">
                <a:solidFill>
                  <a:schemeClr val="tx1"/>
                </a:solidFill>
              </a:rPr>
              <a:t>        </a:t>
            </a:r>
            <a:r>
              <a:rPr lang="zh-TW" altLang="en-US" sz="2600" b="1" dirty="0">
                <a:solidFill>
                  <a:schemeClr val="tx1"/>
                </a:solidFill>
              </a:rPr>
              <a:t>一項消息。</a:t>
            </a:r>
            <a:endParaRPr lang="en-US" altLang="zh-TW" sz="2600" b="1" dirty="0">
              <a:solidFill>
                <a:schemeClr val="tx1"/>
              </a:solidFill>
            </a:endParaRPr>
          </a:p>
          <a:p>
            <a:r>
              <a:rPr lang="zh-TW" altLang="en-US" sz="2600" b="1" u="sng" dirty="0">
                <a:solidFill>
                  <a:schemeClr val="tx1"/>
                </a:solidFill>
              </a:rPr>
              <a:t>阿顯</a:t>
            </a:r>
            <a:r>
              <a:rPr lang="zh-TW" altLang="en-US" sz="2600" b="1" dirty="0">
                <a:solidFill>
                  <a:schemeClr val="tx1"/>
                </a:solidFill>
              </a:rPr>
              <a:t>：「媽！我同學們說超大間的金來買量販店，在網</a:t>
            </a:r>
            <a:endParaRPr lang="en-US" altLang="zh-TW" sz="2600" b="1" dirty="0">
              <a:solidFill>
                <a:schemeClr val="tx1"/>
              </a:solidFill>
            </a:endParaRPr>
          </a:p>
          <a:p>
            <a:r>
              <a:rPr lang="en-US" altLang="zh-TW" sz="2600" b="1" dirty="0">
                <a:solidFill>
                  <a:schemeClr val="tx1"/>
                </a:solidFill>
              </a:rPr>
              <a:t>             </a:t>
            </a:r>
            <a:r>
              <a:rPr lang="zh-TW" altLang="en-US" sz="2600" b="1" dirty="0">
                <a:solidFill>
                  <a:schemeClr val="tx1"/>
                </a:solidFill>
              </a:rPr>
              <a:t>路上公告明年臺灣的土地將種不出米，所以要趕</a:t>
            </a:r>
            <a:endParaRPr lang="en-US" altLang="zh-TW" sz="2600" b="1" dirty="0">
              <a:solidFill>
                <a:schemeClr val="tx1"/>
              </a:solidFill>
            </a:endParaRPr>
          </a:p>
          <a:p>
            <a:r>
              <a:rPr lang="en-US" altLang="zh-TW" sz="2600" b="1" dirty="0">
                <a:solidFill>
                  <a:schemeClr val="tx1"/>
                </a:solidFill>
              </a:rPr>
              <a:t>             </a:t>
            </a:r>
            <a:r>
              <a:rPr lang="zh-TW" altLang="en-US" sz="2600" b="1" dirty="0">
                <a:solidFill>
                  <a:schemeClr val="tx1"/>
                </a:solidFill>
              </a:rPr>
              <a:t>快多囤一些米，而且新聞也有報導這項消息，我</a:t>
            </a:r>
            <a:endParaRPr lang="en-US" altLang="zh-TW" sz="2600" b="1" dirty="0">
              <a:solidFill>
                <a:schemeClr val="tx1"/>
              </a:solidFill>
            </a:endParaRPr>
          </a:p>
          <a:p>
            <a:r>
              <a:rPr lang="en-US" altLang="zh-TW" sz="2600" b="1" dirty="0">
                <a:solidFill>
                  <a:schemeClr val="tx1"/>
                </a:solidFill>
              </a:rPr>
              <a:t>             </a:t>
            </a:r>
            <a:r>
              <a:rPr lang="zh-TW" altLang="en-US" sz="2600" b="1" dirty="0">
                <a:solidFill>
                  <a:schemeClr val="tx1"/>
                </a:solidFill>
              </a:rPr>
              <a:t>們現在快去買米！」 </a:t>
            </a:r>
            <a:endParaRPr lang="en-US" altLang="zh-TW" sz="2600" b="1" dirty="0">
              <a:solidFill>
                <a:schemeClr val="tx1"/>
              </a:solidFill>
            </a:endParaRPr>
          </a:p>
          <a:p>
            <a:r>
              <a:rPr lang="zh-TW" altLang="en-US" sz="2600" b="1" u="sng" dirty="0">
                <a:solidFill>
                  <a:schemeClr val="tx1"/>
                </a:solidFill>
              </a:rPr>
              <a:t>媽媽</a:t>
            </a:r>
            <a:r>
              <a:rPr lang="zh-TW" altLang="en-US" sz="2600" b="1" dirty="0">
                <a:solidFill>
                  <a:schemeClr val="tx1"/>
                </a:solidFill>
              </a:rPr>
              <a:t>：「真的嗎？你確定這消息是真的嗎？」 </a:t>
            </a:r>
            <a:endParaRPr lang="en-US" altLang="zh-TW" sz="2600" b="1" dirty="0">
              <a:solidFill>
                <a:schemeClr val="tx1"/>
              </a:solidFill>
            </a:endParaRPr>
          </a:p>
          <a:p>
            <a:r>
              <a:rPr lang="zh-TW" altLang="en-US" sz="2600" b="1" u="sng" dirty="0">
                <a:solidFill>
                  <a:schemeClr val="tx1"/>
                </a:solidFill>
              </a:rPr>
              <a:t>阿顯</a:t>
            </a:r>
            <a:r>
              <a:rPr lang="zh-TW" altLang="en-US" sz="2600" b="1" dirty="0">
                <a:solidFill>
                  <a:schemeClr val="tx1"/>
                </a:solidFill>
              </a:rPr>
              <a:t>：「咦，我以為新聞只會報導真實的消息，那我趕</a:t>
            </a:r>
            <a:endParaRPr lang="en-US" altLang="zh-TW" sz="2600" b="1" dirty="0">
              <a:solidFill>
                <a:schemeClr val="tx1"/>
              </a:solidFill>
            </a:endParaRPr>
          </a:p>
          <a:p>
            <a:r>
              <a:rPr lang="en-US" altLang="zh-TW" sz="2600" b="1" dirty="0">
                <a:solidFill>
                  <a:schemeClr val="tx1"/>
                </a:solidFill>
              </a:rPr>
              <a:t>             </a:t>
            </a:r>
            <a:r>
              <a:rPr lang="zh-TW" altLang="en-US" sz="2600" b="1" dirty="0">
                <a:solidFill>
                  <a:schemeClr val="tx1"/>
                </a:solidFill>
              </a:rPr>
              <a:t>緊再去查證！」 </a:t>
            </a:r>
            <a:endParaRPr lang="en-US" altLang="zh-TW" sz="2600" b="1" dirty="0">
              <a:solidFill>
                <a:schemeClr val="tx1"/>
              </a:solidFill>
            </a:endParaRPr>
          </a:p>
          <a:p>
            <a:r>
              <a:rPr lang="zh-TW" altLang="en-US" sz="2600" b="1" u="sng" dirty="0">
                <a:solidFill>
                  <a:schemeClr val="tx1"/>
                </a:solidFill>
              </a:rPr>
              <a:t>媽媽</a:t>
            </a:r>
            <a:r>
              <a:rPr lang="zh-TW" altLang="en-US" sz="2600" b="1" dirty="0">
                <a:solidFill>
                  <a:schemeClr val="tx1"/>
                </a:solidFill>
              </a:rPr>
              <a:t>：「現在網路發達，充斥各種資訊與謠言，任何新</a:t>
            </a:r>
            <a:endParaRPr lang="en-US" altLang="zh-TW" sz="2600" b="1" dirty="0">
              <a:solidFill>
                <a:schemeClr val="tx1"/>
              </a:solidFill>
            </a:endParaRPr>
          </a:p>
          <a:p>
            <a:r>
              <a:rPr lang="en-US" altLang="zh-TW" sz="2600" b="1" dirty="0">
                <a:solidFill>
                  <a:schemeClr val="tx1"/>
                </a:solidFill>
              </a:rPr>
              <a:t>              </a:t>
            </a:r>
            <a:r>
              <a:rPr lang="zh-TW" altLang="en-US" sz="2600" b="1" dirty="0">
                <a:solidFill>
                  <a:schemeClr val="tx1"/>
                </a:solidFill>
              </a:rPr>
              <a:t>聞和消息都要記得自行再查證，不能單方面相</a:t>
            </a:r>
            <a:endParaRPr lang="en-US" altLang="zh-TW" sz="2600" b="1" dirty="0">
              <a:solidFill>
                <a:schemeClr val="tx1"/>
              </a:solidFill>
            </a:endParaRPr>
          </a:p>
          <a:p>
            <a:r>
              <a:rPr lang="en-US" altLang="zh-TW" sz="2600" b="1" dirty="0">
                <a:solidFill>
                  <a:schemeClr val="tx1"/>
                </a:solidFill>
              </a:rPr>
              <a:t>              </a:t>
            </a:r>
            <a:r>
              <a:rPr lang="zh-TW" altLang="en-US" sz="2600" b="1" dirty="0">
                <a:solidFill>
                  <a:schemeClr val="tx1"/>
                </a:solidFill>
              </a:rPr>
              <a:t>信唷！」</a:t>
            </a:r>
          </a:p>
        </p:txBody>
      </p:sp>
      <p:sp>
        <p:nvSpPr>
          <p:cNvPr id="5" name="矩形 4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56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73635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7905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素養題</a:t>
            </a:r>
          </a:p>
        </p:txBody>
      </p:sp>
      <p:sp>
        <p:nvSpPr>
          <p:cNvPr id="5" name="◎ 電腦輔助學習趨勢…">
            <a:extLst>
              <a:ext uri="{FF2B5EF4-FFF2-40B4-BE49-F238E27FC236}">
                <a16:creationId xmlns:a16="http://schemas.microsoft.com/office/drawing/2014/main" xmlns="" id="{DA10EBDF-1D1A-00D3-B064-167E6B97E12E}"/>
              </a:ext>
            </a:extLst>
          </p:cNvPr>
          <p:cNvSpPr txBox="1">
            <a:spLocks/>
          </p:cNvSpPr>
          <p:nvPr/>
        </p:nvSpPr>
        <p:spPr>
          <a:xfrm>
            <a:off x="200161" y="1636439"/>
            <a:ext cx="8743678" cy="41957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根據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歐洲理事會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對於「資訊失序」的報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告，此事件屬於下列哪一項資訊類型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錯誤資訊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不實資訊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惡意資訊	           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食安資訊</a:t>
            </a:r>
          </a:p>
        </p:txBody>
      </p:sp>
      <p:sp>
        <p:nvSpPr>
          <p:cNvPr id="6" name="矩形 5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56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5508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7905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素養題</a:t>
            </a:r>
          </a:p>
        </p:txBody>
      </p:sp>
      <p:sp>
        <p:nvSpPr>
          <p:cNvPr id="5" name="◎ 電腦輔助學習趨勢…">
            <a:extLst>
              <a:ext uri="{FF2B5EF4-FFF2-40B4-BE49-F238E27FC236}">
                <a16:creationId xmlns:a16="http://schemas.microsoft.com/office/drawing/2014/main" xmlns="" id="{DA10EBDF-1D1A-00D3-B064-167E6B97E12E}"/>
              </a:ext>
            </a:extLst>
          </p:cNvPr>
          <p:cNvSpPr txBox="1">
            <a:spLocks/>
          </p:cNvSpPr>
          <p:nvPr/>
        </p:nvSpPr>
        <p:spPr>
          <a:xfrm>
            <a:off x="200161" y="1636439"/>
            <a:ext cx="8743678" cy="41957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根據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歐洲理事會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對於「資訊失序」的報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告，此事件屬於下列哪一項資訊類型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錯誤資訊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不實資訊</a:t>
            </a:r>
            <a:endParaRPr lang="en-US" altLang="zh-TW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惡意資訊	           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食安資訊</a:t>
            </a:r>
          </a:p>
        </p:txBody>
      </p:sp>
      <p:sp>
        <p:nvSpPr>
          <p:cNvPr id="6" name="矩形 5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56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1772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517169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)2.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根據防範不實消息的「三不二要」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原則，從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阿顯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的第一句話中，他違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反下列哪一項原則？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要澄清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要分享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不製造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不輕信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素養題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51F5A520-1143-424A-8FF0-4A4A102C22AF}"/>
              </a:ext>
            </a:extLst>
          </p:cNvPr>
          <p:cNvSpPr/>
          <p:nvPr/>
        </p:nvSpPr>
        <p:spPr>
          <a:xfrm>
            <a:off x="1254414" y="5908099"/>
            <a:ext cx="40670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endParaRPr lang="zh-TW" altLang="en-US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56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80113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517169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)2.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根據防範不實消息的「三不二要」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原則，從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阿顯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的第一句話中，他違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反下列哪一項原則？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要澄清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要分享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不製造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不輕信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素養題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51F5A520-1143-424A-8FF0-4A4A102C22AF}"/>
              </a:ext>
            </a:extLst>
          </p:cNvPr>
          <p:cNvSpPr/>
          <p:nvPr/>
        </p:nvSpPr>
        <p:spPr>
          <a:xfrm>
            <a:off x="1254414" y="5908099"/>
            <a:ext cx="40670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endParaRPr lang="zh-TW" altLang="en-US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56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1983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xmlns="" id="{EF2935F6-85DB-F646-94B0-875DE0E3ADEC}"/>
              </a:ext>
            </a:extLst>
          </p:cNvPr>
          <p:cNvSpPr/>
          <p:nvPr/>
        </p:nvSpPr>
        <p:spPr>
          <a:xfrm>
            <a:off x="6985064" y="100804"/>
            <a:ext cx="2094793" cy="17657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/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111539" y="0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上網經驗量表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" name="Rectangle 34">
            <a:extLst>
              <a:ext uri="{FF2B5EF4-FFF2-40B4-BE49-F238E27FC236}">
                <a16:creationId xmlns:a16="http://schemas.microsoft.com/office/drawing/2014/main" xmlns="" id="{FACCE942-0BA5-0742-9A8F-31D0FFA0F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014" y="2055398"/>
            <a:ext cx="8064000" cy="43200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20000"/>
              </a:lnSpc>
              <a:defRPr/>
            </a:pPr>
            <a:r>
              <a:rPr lang="zh-TW" altLang="en-US" sz="2800" b="1" dirty="0">
                <a:solidFill>
                  <a:schemeClr val="tx1"/>
                </a:solidFill>
                <a:latin typeface="+mj-ea"/>
                <a:ea typeface="+mj-ea"/>
              </a:rPr>
              <a:t>根據量表的答案計算分數：很符合（</a:t>
            </a:r>
            <a:r>
              <a:rPr lang="en-US" altLang="zh-TW" sz="2800" b="1" dirty="0">
                <a:solidFill>
                  <a:schemeClr val="tx1"/>
                </a:solidFill>
                <a:latin typeface="+mj-ea"/>
                <a:ea typeface="+mj-ea"/>
              </a:rPr>
              <a:t>4 </a:t>
            </a:r>
            <a:r>
              <a:rPr lang="zh-TW" altLang="en-US" sz="2800" b="1" dirty="0">
                <a:solidFill>
                  <a:schemeClr val="tx1"/>
                </a:solidFill>
                <a:latin typeface="+mj-ea"/>
                <a:ea typeface="+mj-ea"/>
              </a:rPr>
              <a:t>分）、符合（</a:t>
            </a:r>
            <a:r>
              <a:rPr lang="en-US" altLang="zh-TW" sz="2800" b="1" dirty="0">
                <a:solidFill>
                  <a:schemeClr val="tx1"/>
                </a:solidFill>
                <a:latin typeface="+mj-ea"/>
                <a:ea typeface="+mj-ea"/>
              </a:rPr>
              <a:t>3 </a:t>
            </a:r>
            <a:r>
              <a:rPr lang="zh-TW" altLang="en-US" sz="2800" b="1" dirty="0">
                <a:solidFill>
                  <a:schemeClr val="tx1"/>
                </a:solidFill>
                <a:latin typeface="+mj-ea"/>
                <a:ea typeface="+mj-ea"/>
              </a:rPr>
              <a:t>分）、不符合（</a:t>
            </a:r>
            <a:r>
              <a:rPr lang="en-US" altLang="zh-TW" sz="2800" b="1" dirty="0">
                <a:solidFill>
                  <a:schemeClr val="tx1"/>
                </a:solidFill>
                <a:latin typeface="+mj-ea"/>
                <a:ea typeface="+mj-ea"/>
              </a:rPr>
              <a:t>2 </a:t>
            </a:r>
            <a:r>
              <a:rPr lang="zh-TW" altLang="en-US" sz="2800" b="1" dirty="0">
                <a:solidFill>
                  <a:schemeClr val="tx1"/>
                </a:solidFill>
                <a:latin typeface="+mj-ea"/>
                <a:ea typeface="+mj-ea"/>
              </a:rPr>
              <a:t>分）、很不符合（</a:t>
            </a:r>
            <a:r>
              <a:rPr lang="en-US" altLang="zh-TW" sz="2800" b="1" dirty="0">
                <a:solidFill>
                  <a:schemeClr val="tx1"/>
                </a:solidFill>
                <a:latin typeface="+mj-ea"/>
                <a:ea typeface="+mj-ea"/>
              </a:rPr>
              <a:t>1 </a:t>
            </a:r>
            <a:r>
              <a:rPr lang="zh-TW" altLang="en-US" sz="2800" b="1" dirty="0">
                <a:solidFill>
                  <a:schemeClr val="tx1"/>
                </a:solidFill>
                <a:latin typeface="+mj-ea"/>
                <a:ea typeface="+mj-ea"/>
              </a:rPr>
              <a:t>分）。此量表加總分數在 </a:t>
            </a:r>
            <a:r>
              <a:rPr lang="en-US" altLang="zh-TW" sz="2800" b="1" dirty="0">
                <a:solidFill>
                  <a:schemeClr val="tx1"/>
                </a:solidFill>
                <a:latin typeface="+mj-ea"/>
                <a:ea typeface="+mj-ea"/>
              </a:rPr>
              <a:t>20</a:t>
            </a:r>
            <a:r>
              <a:rPr lang="zh-TW" altLang="en-US" sz="2800" b="1" dirty="0">
                <a:solidFill>
                  <a:schemeClr val="tx1"/>
                </a:solidFill>
                <a:latin typeface="+mj-ea"/>
                <a:ea typeface="+mj-ea"/>
              </a:rPr>
              <a:t>～</a:t>
            </a:r>
            <a:r>
              <a:rPr lang="en-US" altLang="zh-TW" sz="2800" b="1" dirty="0">
                <a:solidFill>
                  <a:schemeClr val="tx1"/>
                </a:solidFill>
                <a:latin typeface="+mj-ea"/>
                <a:ea typeface="+mj-ea"/>
              </a:rPr>
              <a:t>80 </a:t>
            </a:r>
            <a:r>
              <a:rPr lang="zh-TW" altLang="en-US" sz="2800" b="1" dirty="0">
                <a:solidFill>
                  <a:schemeClr val="tx1"/>
                </a:solidFill>
                <a:latin typeface="+mj-ea"/>
                <a:ea typeface="+mj-ea"/>
              </a:rPr>
              <a:t>分之間，依得分可將網路沉迷程度分為 </a:t>
            </a:r>
            <a:r>
              <a:rPr lang="en-US" altLang="zh-TW" sz="2800" b="1" dirty="0">
                <a:solidFill>
                  <a:schemeClr val="tx1"/>
                </a:solidFill>
                <a:latin typeface="+mj-ea"/>
                <a:ea typeface="+mj-ea"/>
              </a:rPr>
              <a:t>3 </a:t>
            </a:r>
            <a:r>
              <a:rPr lang="zh-TW" altLang="en-US" sz="2800" b="1" dirty="0">
                <a:solidFill>
                  <a:schemeClr val="tx1"/>
                </a:solidFill>
                <a:latin typeface="+mj-ea"/>
                <a:ea typeface="+mj-ea"/>
              </a:rPr>
              <a:t>個等級，如下所示：</a:t>
            </a:r>
          </a:p>
          <a:p>
            <a:pPr marL="432000" indent="-432000">
              <a:lnSpc>
                <a:spcPct val="120000"/>
              </a:lnSpc>
              <a:defRPr/>
            </a:pPr>
            <a:r>
              <a:rPr lang="zh-TW" altLang="en-US" sz="2800" b="1" dirty="0">
                <a:solidFill>
                  <a:schemeClr val="tx1"/>
                </a:solidFill>
                <a:latin typeface="+mj-ea"/>
                <a:ea typeface="+mj-ea"/>
              </a:rPr>
              <a:t>■</a:t>
            </a:r>
            <a:r>
              <a:rPr lang="en-US" altLang="zh-TW" sz="2800" b="1" dirty="0">
                <a:solidFill>
                  <a:srgbClr val="4AAA76"/>
                </a:solidFill>
                <a:latin typeface="+mj-ea"/>
                <a:ea typeface="+mj-ea"/>
              </a:rPr>
              <a:t>	</a:t>
            </a:r>
            <a:r>
              <a:rPr lang="zh-TW" altLang="en-US" sz="2800" b="1" dirty="0">
                <a:solidFill>
                  <a:schemeClr val="tx1"/>
                </a:solidFill>
                <a:latin typeface="+mj-ea"/>
                <a:ea typeface="+mj-ea"/>
              </a:rPr>
              <a:t>危險級（</a:t>
            </a:r>
            <a:r>
              <a:rPr lang="en-US" altLang="zh-TW" sz="2800" b="1" dirty="0">
                <a:solidFill>
                  <a:schemeClr val="tx1"/>
                </a:solidFill>
                <a:latin typeface="+mj-ea"/>
                <a:ea typeface="+mj-ea"/>
              </a:rPr>
              <a:t>60 </a:t>
            </a:r>
            <a:r>
              <a:rPr lang="zh-TW" altLang="en-US" sz="2800" b="1" dirty="0">
                <a:solidFill>
                  <a:schemeClr val="tx1"/>
                </a:solidFill>
                <a:latin typeface="+mj-ea"/>
                <a:ea typeface="+mj-ea"/>
              </a:rPr>
              <a:t>分以上）：過度使用網路。</a:t>
            </a:r>
          </a:p>
          <a:p>
            <a:pPr marL="432000" indent="-432000">
              <a:lnSpc>
                <a:spcPct val="120000"/>
              </a:lnSpc>
              <a:defRPr/>
            </a:pPr>
            <a:r>
              <a:rPr lang="zh-TW" altLang="en-US" sz="2800" b="1" dirty="0">
                <a:solidFill>
                  <a:schemeClr val="tx1"/>
                </a:solidFill>
                <a:latin typeface="+mj-ea"/>
                <a:ea typeface="+mj-ea"/>
              </a:rPr>
              <a:t>■</a:t>
            </a:r>
            <a:r>
              <a:rPr lang="en-US" altLang="zh-TW" sz="2800" b="1" dirty="0">
                <a:solidFill>
                  <a:srgbClr val="4AAA76"/>
                </a:solidFill>
                <a:latin typeface="+mj-ea"/>
                <a:ea typeface="+mj-ea"/>
              </a:rPr>
              <a:t>	</a:t>
            </a:r>
            <a:r>
              <a:rPr lang="zh-TW" altLang="en-US" sz="2800" b="1" dirty="0">
                <a:solidFill>
                  <a:schemeClr val="tx1"/>
                </a:solidFill>
                <a:latin typeface="+mj-ea"/>
                <a:ea typeface="+mj-ea"/>
              </a:rPr>
              <a:t>預警級（</a:t>
            </a:r>
            <a:r>
              <a:rPr lang="en-US" altLang="zh-TW" sz="2800" b="1" dirty="0">
                <a:solidFill>
                  <a:schemeClr val="tx1"/>
                </a:solidFill>
                <a:latin typeface="+mj-ea"/>
                <a:ea typeface="+mj-ea"/>
              </a:rPr>
              <a:t>41∼59 </a:t>
            </a:r>
            <a:r>
              <a:rPr lang="zh-TW" altLang="en-US" sz="2800" b="1" dirty="0">
                <a:solidFill>
                  <a:schemeClr val="tx1"/>
                </a:solidFill>
                <a:latin typeface="+mj-ea"/>
                <a:ea typeface="+mj-ea"/>
              </a:rPr>
              <a:t>分）：要節制使用網路。</a:t>
            </a:r>
          </a:p>
          <a:p>
            <a:pPr marL="432000" indent="-432000">
              <a:lnSpc>
                <a:spcPct val="120000"/>
              </a:lnSpc>
              <a:defRPr/>
            </a:pPr>
            <a:r>
              <a:rPr lang="zh-TW" altLang="en-US" sz="2800" b="1" dirty="0">
                <a:solidFill>
                  <a:schemeClr val="tx1"/>
                </a:solidFill>
                <a:latin typeface="+mj-ea"/>
                <a:ea typeface="+mj-ea"/>
              </a:rPr>
              <a:t>■</a:t>
            </a:r>
            <a:r>
              <a:rPr lang="en-US" altLang="zh-TW" sz="2800" b="1" dirty="0">
                <a:solidFill>
                  <a:srgbClr val="4AAA76"/>
                </a:solidFill>
                <a:latin typeface="+mj-ea"/>
                <a:ea typeface="+mj-ea"/>
              </a:rPr>
              <a:t>	</a:t>
            </a:r>
            <a:r>
              <a:rPr lang="zh-TW" altLang="en-US" sz="2800" b="1" dirty="0">
                <a:solidFill>
                  <a:schemeClr val="tx1"/>
                </a:solidFill>
                <a:latin typeface="+mj-ea"/>
                <a:ea typeface="+mj-ea"/>
              </a:rPr>
              <a:t>正常級（</a:t>
            </a:r>
            <a:r>
              <a:rPr lang="en-US" altLang="zh-TW" sz="2800" b="1" dirty="0">
                <a:solidFill>
                  <a:schemeClr val="tx1"/>
                </a:solidFill>
                <a:latin typeface="+mj-ea"/>
                <a:ea typeface="+mj-ea"/>
              </a:rPr>
              <a:t>40 </a:t>
            </a:r>
            <a:r>
              <a:rPr lang="zh-TW" altLang="en-US" sz="2800" b="1" dirty="0">
                <a:solidFill>
                  <a:schemeClr val="tx1"/>
                </a:solidFill>
                <a:latin typeface="+mj-ea"/>
                <a:ea typeface="+mj-ea"/>
              </a:rPr>
              <a:t>分以下）：上網行為正常。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xmlns="" id="{C8EE2773-48F5-D493-0149-252F7B798E5D}"/>
              </a:ext>
            </a:extLst>
          </p:cNvPr>
          <p:cNvSpPr txBox="1"/>
          <p:nvPr/>
        </p:nvSpPr>
        <p:spPr>
          <a:xfrm>
            <a:off x="825828" y="1177645"/>
            <a:ext cx="4572000" cy="6968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TW" altLang="en-US" sz="3600" b="1" dirty="0">
                <a:solidFill>
                  <a:srgbClr val="C00000"/>
                </a:solidFill>
                <a:latin typeface="+mj-ea"/>
                <a:ea typeface="+mj-ea"/>
              </a:rPr>
              <a:t>自我檢測</a:t>
            </a:r>
            <a:endParaRPr lang="en-US" altLang="zh-TW" sz="3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52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8544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517169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)3.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此假消息事件，除了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金來買量販店</a:t>
            </a:r>
            <a:endParaRPr lang="en-US" altLang="zh-TW" sz="3200" b="1" u="sng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自行公告還有新聞報導，可以使用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下列哪一個網站來查證新聞真偽？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	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行政院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即時新聞澄清專區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	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立法院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即時新聞澄清專區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 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監察院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即時新聞澄清專區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 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警政署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即時新聞澄清專區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素養題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51F5A520-1143-424A-8FF0-4A4A102C22AF}"/>
              </a:ext>
            </a:extLst>
          </p:cNvPr>
          <p:cNvSpPr/>
          <p:nvPr/>
        </p:nvSpPr>
        <p:spPr>
          <a:xfrm>
            <a:off x="1254414" y="5908099"/>
            <a:ext cx="40670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endParaRPr lang="zh-TW" altLang="en-US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56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80947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517169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)3.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此假消息事件，除了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金來買量販店</a:t>
            </a:r>
            <a:endParaRPr lang="en-US" altLang="zh-TW" sz="3200" b="1" u="sng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自行公告還有新聞報導，可以使用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下列哪一個網站來查證新聞真偽？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(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	</a:t>
            </a:r>
            <a:r>
              <a:rPr lang="zh-TW" altLang="en-US" sz="3200" b="1" u="sng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行政院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即時新聞澄清專區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	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立法院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即時新聞澄清專區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 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監察院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即時新聞澄清專區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 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警政署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即時新聞澄清專區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素養題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51F5A520-1143-424A-8FF0-4A4A102C22AF}"/>
              </a:ext>
            </a:extLst>
          </p:cNvPr>
          <p:cNvSpPr/>
          <p:nvPr/>
        </p:nvSpPr>
        <p:spPr>
          <a:xfrm>
            <a:off x="1254414" y="5908099"/>
            <a:ext cx="40670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endParaRPr lang="zh-TW" altLang="en-US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56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4263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517169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)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.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如果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金來買量販店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公告此項消息，並趁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機抬高米價，導致消費者恐慌，大量購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買囤積米，該量販店可能觸犯哪一項法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規？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著作權法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民法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公平交易法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消費者保護法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素養題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51F5A520-1143-424A-8FF0-4A4A102C22AF}"/>
              </a:ext>
            </a:extLst>
          </p:cNvPr>
          <p:cNvSpPr/>
          <p:nvPr/>
        </p:nvSpPr>
        <p:spPr>
          <a:xfrm>
            <a:off x="1254414" y="5908099"/>
            <a:ext cx="40670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endParaRPr lang="zh-TW" altLang="en-US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56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40105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517169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)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.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如果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金來買量販店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公告此項消息，並趁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機抬高米價，導致消費者恐慌，大量購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買囤積米，該量販店可能觸犯哪一項法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規？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著作權法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民法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公平交易法</a:t>
            </a:r>
            <a:endParaRPr lang="en-US" altLang="zh-TW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消費者保護法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素養題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51F5A520-1143-424A-8FF0-4A4A102C22AF}"/>
              </a:ext>
            </a:extLst>
          </p:cNvPr>
          <p:cNvSpPr/>
          <p:nvPr/>
        </p:nvSpPr>
        <p:spPr>
          <a:xfrm>
            <a:off x="1254414" y="5908099"/>
            <a:ext cx="40670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endParaRPr lang="zh-TW" altLang="en-US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56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20456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ED4531B7-40ED-750C-82CF-B969FCA633F2}"/>
              </a:ext>
            </a:extLst>
          </p:cNvPr>
          <p:cNvSpPr/>
          <p:nvPr/>
        </p:nvSpPr>
        <p:spPr>
          <a:xfrm>
            <a:off x="7095067" y="1407885"/>
            <a:ext cx="2048933" cy="54501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/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725897" y="-3514"/>
            <a:ext cx="3198403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0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      配合題</a:t>
            </a:r>
            <a:endParaRPr lang="zh-TW" altLang="en-US" sz="40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◎ 電腦輔助學習趨勢…">
            <a:extLst>
              <a:ext uri="{FF2B5EF4-FFF2-40B4-BE49-F238E27FC236}">
                <a16:creationId xmlns:a16="http://schemas.microsoft.com/office/drawing/2014/main" xmlns="" id="{F8938E79-ABB6-1B41-85CA-A205D06AF13E}"/>
              </a:ext>
            </a:extLst>
          </p:cNvPr>
          <p:cNvSpPr txBox="1">
            <a:spLocks/>
          </p:cNvSpPr>
          <p:nvPr/>
        </p:nvSpPr>
        <p:spPr bwMode="auto">
          <a:xfrm>
            <a:off x="457546" y="1118947"/>
            <a:ext cx="8644010" cy="2214562"/>
          </a:xfrm>
          <a:prstGeom prst="rect">
            <a:avLst/>
          </a:prstGeom>
          <a:noFill/>
          <a:ln>
            <a:noFill/>
          </a:ln>
          <a:effectLst/>
        </p:spPr>
        <p:txBody>
          <a:bodyPr lIns="101133" tIns="50566" rIns="101133" bIns="50566"/>
          <a:lstStyle>
            <a:lvl1pPr marL="379413" indent="-379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179387" indent="-358775">
              <a:spcBef>
                <a:spcPts val="2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根據</a:t>
            </a:r>
            <a:r>
              <a:rPr lang="zh-TW" altLang="en-US" sz="28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歐洲理事會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提出「資訊失序」的三種類型，</a:t>
            </a:r>
            <a:endParaRPr lang="en-US" altLang="zh-TW" sz="28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2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請閱讀下面題目的敘述，填上最合適的選項代碼。</a:t>
            </a:r>
            <a:endParaRPr lang="en-US" altLang="zh-TW" sz="28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2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2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</a:t>
            </a:r>
            <a:endParaRPr lang="en-US" altLang="zh-TW" sz="28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2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2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選項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xmlns="" id="{9D4397C3-A546-5D33-F617-310327E8D2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57" y="3429000"/>
            <a:ext cx="8169117" cy="2577422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57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17576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ED4531B7-40ED-750C-82CF-B969FCA633F2}"/>
              </a:ext>
            </a:extLst>
          </p:cNvPr>
          <p:cNvSpPr/>
          <p:nvPr/>
        </p:nvSpPr>
        <p:spPr>
          <a:xfrm>
            <a:off x="7095067" y="1407885"/>
            <a:ext cx="2048933" cy="54501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/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725897" y="-3514"/>
            <a:ext cx="3198403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0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      配合題</a:t>
            </a:r>
            <a:endParaRPr lang="zh-TW" altLang="en-US" sz="40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◎ 電腦輔助學習趨勢…">
            <a:extLst>
              <a:ext uri="{FF2B5EF4-FFF2-40B4-BE49-F238E27FC236}">
                <a16:creationId xmlns:a16="http://schemas.microsoft.com/office/drawing/2014/main" xmlns="" id="{F8938E79-ABB6-1B41-85CA-A205D06AF13E}"/>
              </a:ext>
            </a:extLst>
          </p:cNvPr>
          <p:cNvSpPr txBox="1">
            <a:spLocks/>
          </p:cNvSpPr>
          <p:nvPr/>
        </p:nvSpPr>
        <p:spPr bwMode="auto">
          <a:xfrm>
            <a:off x="154330" y="1706318"/>
            <a:ext cx="8603908" cy="2840282"/>
          </a:xfrm>
          <a:prstGeom prst="rect">
            <a:avLst/>
          </a:prstGeom>
          <a:noFill/>
          <a:ln>
            <a:noFill/>
          </a:ln>
          <a:effectLst/>
        </p:spPr>
        <p:txBody>
          <a:bodyPr lIns="101133" tIns="50566" rIns="101133" bIns="50566"/>
          <a:lstStyle>
            <a:lvl1pPr marL="379413" indent="-379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179387" indent="-358775">
              <a:lnSpc>
                <a:spcPts val="4820"/>
              </a:lnSpc>
              <a:spcBef>
                <a:spcPts val="2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(1)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最近網路流傳，平時只要多吃黑糖，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ts val="4820"/>
              </a:lnSpc>
              <a:spcBef>
                <a:spcPts val="2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頭髮就不會變白。這樣的傳言，比較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ts val="4820"/>
              </a:lnSpc>
              <a:spcBef>
                <a:spcPts val="2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屬於「資訊失序」類型中的</a:t>
            </a:r>
            <a:r>
              <a:rPr lang="zh-TW" altLang="en-US" sz="3600" b="1" u="sng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u="sng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 </a:t>
            </a:r>
            <a:r>
              <a:rPr lang="zh-TW" altLang="en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，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代表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ts val="4820"/>
              </a:lnSpc>
              <a:spcBef>
                <a:spcPts val="2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這個資訊與事實</a:t>
            </a:r>
            <a:r>
              <a:rPr lang="zh-TW" altLang="en-US" sz="3600" b="1" u="sng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u="sng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F </a:t>
            </a:r>
            <a:r>
              <a:rPr lang="zh-TW" altLang="en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。</a:t>
            </a:r>
          </a:p>
          <a:p>
            <a:pPr marL="179387" indent="-358775">
              <a:lnSpc>
                <a:spcPts val="4820"/>
              </a:lnSpc>
              <a:spcBef>
                <a:spcPts val="2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" sz="3600" b="1" u="sng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57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99455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ED4531B7-40ED-750C-82CF-B969FCA633F2}"/>
              </a:ext>
            </a:extLst>
          </p:cNvPr>
          <p:cNvSpPr/>
          <p:nvPr/>
        </p:nvSpPr>
        <p:spPr>
          <a:xfrm>
            <a:off x="7095067" y="1407885"/>
            <a:ext cx="2048933" cy="54501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/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725897" y="-3514"/>
            <a:ext cx="3198403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0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      配合題</a:t>
            </a:r>
            <a:endParaRPr lang="zh-TW" altLang="en-US" sz="40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◎ 電腦輔助學習趨勢…">
            <a:extLst>
              <a:ext uri="{FF2B5EF4-FFF2-40B4-BE49-F238E27FC236}">
                <a16:creationId xmlns:a16="http://schemas.microsoft.com/office/drawing/2014/main" xmlns="" id="{F8938E79-ABB6-1B41-85CA-A205D06AF13E}"/>
              </a:ext>
            </a:extLst>
          </p:cNvPr>
          <p:cNvSpPr txBox="1">
            <a:spLocks/>
          </p:cNvSpPr>
          <p:nvPr/>
        </p:nvSpPr>
        <p:spPr bwMode="auto">
          <a:xfrm>
            <a:off x="154329" y="1706318"/>
            <a:ext cx="8675346" cy="4751632"/>
          </a:xfrm>
          <a:prstGeom prst="rect">
            <a:avLst/>
          </a:prstGeom>
          <a:noFill/>
          <a:ln>
            <a:noFill/>
          </a:ln>
          <a:effectLst/>
        </p:spPr>
        <p:txBody>
          <a:bodyPr lIns="101133" tIns="50566" rIns="101133" bIns="50566"/>
          <a:lstStyle>
            <a:lvl1pPr marL="379413" indent="-379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179387" indent="-358775">
              <a:lnSpc>
                <a:spcPts val="4820"/>
              </a:lnSpc>
              <a:spcBef>
                <a:spcPts val="2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(2)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有家標榜有機食品的商店，它的網站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ts val="4820"/>
              </a:lnSpc>
              <a:spcBef>
                <a:spcPts val="2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廣告標榜所販售的蔬果不噴農藥、不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ts val="4820"/>
              </a:lnSpc>
              <a:spcBef>
                <a:spcPts val="2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施肥料，後來被舉發其蔬果貨源來自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ts val="4820"/>
              </a:lnSpc>
              <a:spcBef>
                <a:spcPts val="2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一般的農場。這家商店的網站廣告，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ts val="4820"/>
              </a:lnSpc>
              <a:spcBef>
                <a:spcPts val="2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比較屬於「資訊失序」類型中的</a:t>
            </a:r>
            <a:r>
              <a:rPr lang="zh-TW" altLang="en-US" sz="3600" b="1" u="sng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u="sng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</a:t>
            </a:r>
            <a:r>
              <a:rPr lang="zh-TW" altLang="en-US" sz="3600" b="1" u="sng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，</a:t>
            </a:r>
            <a:r>
              <a:rPr lang="zh-TW" altLang="en-US" sz="3600" b="1" u="sng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endParaRPr lang="en-US" altLang="zh-TW" sz="3600" b="1" u="sng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ts val="4820"/>
              </a:lnSpc>
              <a:spcBef>
                <a:spcPts val="2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</a:t>
            </a:r>
            <a:r>
              <a:rPr lang="zh-TW" altLang="en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，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代表這個資訊與事實</a:t>
            </a:r>
            <a:r>
              <a:rPr lang="zh-TW" altLang="en-US" sz="3600" b="1" u="sng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u="sng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E </a:t>
            </a:r>
            <a:r>
              <a:rPr lang="zh-TW" altLang="en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。</a:t>
            </a:r>
          </a:p>
          <a:p>
            <a:pPr marL="179387" indent="-358775">
              <a:lnSpc>
                <a:spcPts val="4820"/>
              </a:lnSpc>
              <a:spcBef>
                <a:spcPts val="2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57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9191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ED4531B7-40ED-750C-82CF-B969FCA633F2}"/>
              </a:ext>
            </a:extLst>
          </p:cNvPr>
          <p:cNvSpPr/>
          <p:nvPr/>
        </p:nvSpPr>
        <p:spPr>
          <a:xfrm>
            <a:off x="7095067" y="1407885"/>
            <a:ext cx="2048933" cy="54501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/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725897" y="-3514"/>
            <a:ext cx="3198403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0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      配合題</a:t>
            </a:r>
            <a:endParaRPr lang="zh-TW" altLang="en-US" sz="40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◎ 電腦輔助學習趨勢…">
            <a:extLst>
              <a:ext uri="{FF2B5EF4-FFF2-40B4-BE49-F238E27FC236}">
                <a16:creationId xmlns:a16="http://schemas.microsoft.com/office/drawing/2014/main" xmlns="" id="{F8938E79-ABB6-1B41-85CA-A205D06AF13E}"/>
              </a:ext>
            </a:extLst>
          </p:cNvPr>
          <p:cNvSpPr txBox="1">
            <a:spLocks/>
          </p:cNvSpPr>
          <p:nvPr/>
        </p:nvSpPr>
        <p:spPr bwMode="auto">
          <a:xfrm>
            <a:off x="197193" y="1292659"/>
            <a:ext cx="8291170" cy="2840282"/>
          </a:xfrm>
          <a:prstGeom prst="rect">
            <a:avLst/>
          </a:prstGeom>
          <a:noFill/>
          <a:ln>
            <a:noFill/>
          </a:ln>
          <a:effectLst/>
        </p:spPr>
        <p:txBody>
          <a:bodyPr lIns="101133" tIns="50566" rIns="101133" bIns="50566"/>
          <a:lstStyle>
            <a:lvl1pPr marL="379413" indent="-379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(3)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歌手</a:t>
            </a:r>
            <a:r>
              <a:rPr lang="zh-TW" altLang="en-US" sz="36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孔娜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為降低對方的人氣，在網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路上指控風靡全球的歌手</a:t>
            </a:r>
            <a:r>
              <a:rPr lang="zh-TW" altLang="en-US" sz="36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正國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，使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用他人的創作曲涉嫌抄襲，經過證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實歌曲確實是他人的作品，但是已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獲得授權，所以並沒有抄襲之嫌。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這樣的指控內容，比較屬於「資訊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失序」類型中的</a:t>
            </a:r>
            <a:r>
              <a:rPr lang="zh-TW" altLang="en-US" sz="3600" b="1" u="sng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u="sng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 </a:t>
            </a:r>
            <a:r>
              <a:rPr lang="zh-TW" altLang="en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，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代表這個資訊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與事實</a:t>
            </a:r>
            <a:r>
              <a:rPr lang="zh-TW" altLang="en-US" sz="3600" b="1" u="sng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u="sng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</a:t>
            </a:r>
            <a:r>
              <a:rPr lang="zh-TW" altLang="en" sz="3600" b="1" u="sng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。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57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53941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34068" y="1331118"/>
            <a:ext cx="8909932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萬一你遭受網路霸凌，你要如何應對？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當自己遭受霸凌時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: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要勇敢說出來，並向師長及家長報告。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2.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向學校投訴。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3.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關閉與霸凌者所有的連絡管道。</a:t>
            </a:r>
            <a:endParaRPr lang="en-US" altLang="zh-TW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另外，也要檢討自己何以成為被霸凌的</a:t>
            </a:r>
            <a:endParaRPr lang="en-US" altLang="zh-TW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對象，例如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: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自己的個性、身體特徵等，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以防阻霸凌者得寸進尺。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39029" y="-62951"/>
            <a:ext cx="3992143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小組討論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58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65727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0" y="1331118"/>
            <a:ext cx="9144000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如果發現你的同學遭受網路霸凌，請問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你要如何協助他？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當知道你的同學遭受霸凌時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: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保持你同學之私密，不要任意對外張揚。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2.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鼓勵你的同學要勇敢說出來，並向師長及</a:t>
            </a:r>
            <a:endParaRPr lang="en-US" altLang="zh-TW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他的家長報告。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3.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向學校投訴。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4.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建議他關閉與霸凌者的連絡管道。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5.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給予友情的安慰及支持，讓他有信心。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39029" y="-62951"/>
            <a:ext cx="3992143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小組討論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58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8496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xmlns="" id="{EF2935F6-85DB-F646-94B0-875DE0E3ADEC}"/>
              </a:ext>
            </a:extLst>
          </p:cNvPr>
          <p:cNvSpPr/>
          <p:nvPr/>
        </p:nvSpPr>
        <p:spPr>
          <a:xfrm>
            <a:off x="6985064" y="100804"/>
            <a:ext cx="2094793" cy="17657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/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111539" y="0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上網經驗量表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" name="Rectangle 34">
            <a:extLst>
              <a:ext uri="{FF2B5EF4-FFF2-40B4-BE49-F238E27FC236}">
                <a16:creationId xmlns:a16="http://schemas.microsoft.com/office/drawing/2014/main" xmlns="" id="{FACCE942-0BA5-0742-9A8F-31D0FFA0F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244" y="983673"/>
            <a:ext cx="8272432" cy="5131234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20000"/>
              </a:lnSpc>
              <a:defRPr/>
            </a:pPr>
            <a:r>
              <a:rPr lang="en-US" altLang="zh-TW" sz="2800" b="1" dirty="0">
                <a:solidFill>
                  <a:schemeClr val="tx1"/>
                </a:solidFill>
                <a:latin typeface="+mj-ea"/>
                <a:ea typeface="+mj-ea"/>
              </a:rPr>
              <a:t>1.</a:t>
            </a:r>
            <a:r>
              <a:rPr lang="zh-TW" altLang="en-US" sz="2800" b="1" dirty="0">
                <a:solidFill>
                  <a:schemeClr val="tx1"/>
                </a:solidFill>
                <a:latin typeface="+mj-ea"/>
                <a:ea typeface="+mj-ea"/>
              </a:rPr>
              <a:t> 我的加總分數：</a:t>
            </a:r>
            <a:r>
              <a:rPr lang="en-US" altLang="zh-TW" sz="2800" b="1" u="sng" dirty="0">
                <a:solidFill>
                  <a:srgbClr val="C00000"/>
                </a:solidFill>
                <a:latin typeface="+mj-ea"/>
                <a:ea typeface="+mj-ea"/>
              </a:rPr>
              <a:t> 53 </a:t>
            </a:r>
            <a:r>
              <a:rPr lang="zh-TW" altLang="en-US" sz="2800" b="1" dirty="0">
                <a:solidFill>
                  <a:schemeClr val="tx1"/>
                </a:solidFill>
                <a:latin typeface="+mj-ea"/>
                <a:ea typeface="+mj-ea"/>
              </a:rPr>
              <a:t>。</a:t>
            </a:r>
          </a:p>
          <a:p>
            <a:pPr>
              <a:lnSpc>
                <a:spcPct val="120000"/>
              </a:lnSpc>
              <a:defRPr/>
            </a:pPr>
            <a:r>
              <a:rPr lang="en-US" altLang="zh-TW" sz="2800" b="1" dirty="0">
                <a:solidFill>
                  <a:schemeClr val="tx1"/>
                </a:solidFill>
                <a:latin typeface="+mj-ea"/>
                <a:ea typeface="+mj-ea"/>
              </a:rPr>
              <a:t>2.</a:t>
            </a:r>
            <a:r>
              <a:rPr lang="zh-TW" altLang="en-US" sz="2800" b="1" dirty="0">
                <a:solidFill>
                  <a:schemeClr val="tx1"/>
                </a:solidFill>
                <a:latin typeface="+mj-ea"/>
                <a:ea typeface="+mj-ea"/>
              </a:rPr>
              <a:t> 我的等級：</a:t>
            </a:r>
          </a:p>
          <a:p>
            <a:pPr>
              <a:lnSpc>
                <a:spcPct val="120000"/>
              </a:lnSpc>
              <a:defRPr/>
            </a:pPr>
            <a:r>
              <a:rPr lang="zh-TW" altLang="en-US" sz="2800" b="1" dirty="0">
                <a:solidFill>
                  <a:schemeClr val="tx1"/>
                </a:solidFill>
                <a:latin typeface="+mj-ea"/>
                <a:ea typeface="+mj-ea"/>
              </a:rPr>
              <a:t>	□ 危險級，我應該改善的上網行為：</a:t>
            </a:r>
            <a:endParaRPr lang="en-US" altLang="zh-TW" sz="28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lnSpc>
                <a:spcPct val="120000"/>
              </a:lnSpc>
              <a:defRPr/>
            </a:pPr>
            <a:r>
              <a:rPr lang="zh-TW" altLang="en-US" sz="2800" b="1" dirty="0">
                <a:solidFill>
                  <a:schemeClr val="tx1"/>
                </a:solidFill>
                <a:latin typeface="+mj-ea"/>
                <a:ea typeface="+mj-ea"/>
              </a:rPr>
              <a:t>              </a:t>
            </a:r>
            <a:r>
              <a:rPr lang="en-US" altLang="zh-TW" sz="2800" b="1" dirty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en-US" altLang="zh-TW" sz="2800" b="1" dirty="0">
                <a:solidFill>
                  <a:schemeClr val="tx1"/>
                </a:solidFill>
                <a:latin typeface="+mj-ea"/>
              </a:rPr>
              <a:t>__________________________________________</a:t>
            </a:r>
            <a:endParaRPr lang="zh-TW" altLang="en-US" sz="28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lnSpc>
                <a:spcPct val="120000"/>
              </a:lnSpc>
              <a:defRPr/>
            </a:pPr>
            <a:r>
              <a:rPr lang="zh-TW" altLang="en-US" sz="2800" b="1" dirty="0">
                <a:solidFill>
                  <a:schemeClr val="tx1"/>
                </a:solidFill>
                <a:latin typeface="+mj-ea"/>
                <a:ea typeface="+mj-ea"/>
              </a:rPr>
              <a:t>	</a:t>
            </a:r>
            <a:endParaRPr lang="en-US" altLang="zh-TW" sz="28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lnSpc>
                <a:spcPct val="120000"/>
              </a:lnSpc>
              <a:defRPr/>
            </a:pPr>
            <a:r>
              <a:rPr lang="en-US" altLang="zh-TW" sz="2800" b="1" dirty="0">
                <a:solidFill>
                  <a:schemeClr val="tx1"/>
                </a:solidFill>
                <a:latin typeface="+mj-ea"/>
                <a:ea typeface="+mj-ea"/>
              </a:rPr>
              <a:t>          </a:t>
            </a:r>
            <a:r>
              <a:rPr lang="en-US" altLang="zh-TW" sz="2800" b="1" dirty="0">
                <a:solidFill>
                  <a:srgbClr val="C00000"/>
                </a:solidFill>
                <a:latin typeface="+mj-ea"/>
                <a:ea typeface="+mj-ea"/>
              </a:rPr>
              <a:t>◼︎</a:t>
            </a:r>
            <a:r>
              <a:rPr lang="zh-TW" altLang="en-US" sz="2800" b="1" dirty="0">
                <a:solidFill>
                  <a:srgbClr val="C00000"/>
                </a:solidFill>
                <a:latin typeface="+mj-ea"/>
                <a:ea typeface="+mj-ea"/>
              </a:rPr>
              <a:t> </a:t>
            </a:r>
            <a:r>
              <a:rPr lang="zh-TW" altLang="en-US" sz="2800" b="1" dirty="0">
                <a:solidFill>
                  <a:schemeClr val="tx1"/>
                </a:solidFill>
                <a:latin typeface="+mj-ea"/>
                <a:ea typeface="+mj-ea"/>
              </a:rPr>
              <a:t>預警級，我應該改善的上網行為：	</a:t>
            </a:r>
            <a:br>
              <a:rPr lang="zh-TW" altLang="en-US" sz="2800" b="1" dirty="0">
                <a:solidFill>
                  <a:schemeClr val="tx1"/>
                </a:solidFill>
                <a:latin typeface="+mj-ea"/>
                <a:ea typeface="+mj-ea"/>
              </a:rPr>
            </a:br>
            <a:r>
              <a:rPr lang="zh-TW" altLang="en-US" sz="2800" b="1" dirty="0">
                <a:solidFill>
                  <a:schemeClr val="tx1"/>
                </a:solidFill>
                <a:latin typeface="+mj-ea"/>
                <a:ea typeface="+mj-ea"/>
              </a:rPr>
              <a:t>　	</a:t>
            </a:r>
            <a:r>
              <a:rPr lang="en-US" altLang="zh-TW" sz="2800" b="1" dirty="0">
                <a:solidFill>
                  <a:schemeClr val="tx1"/>
                </a:solidFill>
                <a:latin typeface="+mj-ea"/>
                <a:ea typeface="+mj-ea"/>
              </a:rPr>
              <a:t>     </a:t>
            </a:r>
            <a:r>
              <a:rPr lang="zh-TW" altLang="en-US" sz="2800" b="1" u="sng" dirty="0">
                <a:solidFill>
                  <a:srgbClr val="C00000"/>
                </a:solidFill>
                <a:latin typeface="+mj-ea"/>
                <a:ea typeface="+mj-ea"/>
              </a:rPr>
              <a:t>控制上網時數、減少對社群網站的依賴。</a:t>
            </a:r>
            <a:r>
              <a:rPr lang="zh-TW" altLang="en-US" sz="2800" b="1" dirty="0">
                <a:solidFill>
                  <a:schemeClr val="tx1"/>
                </a:solidFill>
                <a:latin typeface="+mj-ea"/>
                <a:ea typeface="+mj-ea"/>
              </a:rPr>
              <a:t> 	</a:t>
            </a:r>
            <a:endParaRPr lang="en-US" altLang="zh-TW" sz="28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lnSpc>
                <a:spcPct val="120000"/>
              </a:lnSpc>
              <a:defRPr/>
            </a:pPr>
            <a:endParaRPr lang="en-US" altLang="zh-TW" sz="28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lnSpc>
                <a:spcPct val="120000"/>
              </a:lnSpc>
              <a:defRPr/>
            </a:pPr>
            <a:r>
              <a:rPr lang="en-US" altLang="zh-TW" sz="2800" b="1" dirty="0">
                <a:solidFill>
                  <a:schemeClr val="tx1"/>
                </a:solidFill>
                <a:latin typeface="+mj-ea"/>
                <a:ea typeface="+mj-ea"/>
              </a:rPr>
              <a:t>           </a:t>
            </a:r>
            <a:r>
              <a:rPr lang="zh-TW" altLang="en-US" sz="2800" b="1" dirty="0">
                <a:solidFill>
                  <a:schemeClr val="tx1"/>
                </a:solidFill>
                <a:latin typeface="+mj-ea"/>
                <a:ea typeface="+mj-ea"/>
              </a:rPr>
              <a:t>□ 正常級，我要繼續保持！</a:t>
            </a:r>
            <a:endParaRPr lang="en-US" altLang="zh-TW" sz="28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lnSpc>
                <a:spcPct val="120000"/>
              </a:lnSpc>
              <a:defRPr/>
            </a:pPr>
            <a:r>
              <a:rPr lang="zh-TW" altLang="en-US" sz="2800" b="1" dirty="0">
                <a:solidFill>
                  <a:schemeClr val="tx1"/>
                </a:solidFill>
                <a:latin typeface="+mj-ea"/>
              </a:rPr>
              <a:t> </a:t>
            </a:r>
            <a:r>
              <a:rPr lang="en-US" altLang="zh-TW" sz="2800" b="1" dirty="0">
                <a:solidFill>
                  <a:schemeClr val="tx1"/>
                </a:solidFill>
                <a:latin typeface="+mj-ea"/>
              </a:rPr>
              <a:t>              __________________________________________</a:t>
            </a:r>
          </a:p>
          <a:p>
            <a:pPr>
              <a:lnSpc>
                <a:spcPct val="120000"/>
              </a:lnSpc>
              <a:defRPr/>
            </a:pPr>
            <a:r>
              <a:rPr lang="zh-TW" altLang="en-US" sz="2800" b="1" dirty="0">
                <a:solidFill>
                  <a:schemeClr val="tx1"/>
                </a:solidFill>
                <a:latin typeface="+mj-ea"/>
              </a:rPr>
              <a:t>              </a:t>
            </a:r>
            <a:r>
              <a:rPr lang="en-US" altLang="zh-TW" sz="2800" b="1" dirty="0">
                <a:solidFill>
                  <a:schemeClr val="tx1"/>
                </a:solidFill>
                <a:latin typeface="+mj-ea"/>
              </a:rPr>
              <a:t> </a:t>
            </a:r>
            <a:endParaRPr lang="zh-TW" altLang="en-US" sz="28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52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06763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71734" y="1929198"/>
            <a:ext cx="92008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資訊素養就是將網路上所看到、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聽到的新聞資訊，直接傳給所有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的親朋好友，跟他們分享。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53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64631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71734" y="1929198"/>
            <a:ext cx="92008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X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資訊素養就是將網路上所看到、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聽到的新聞資訊，直接傳給所有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的親朋好友，跟他們分享。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53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98248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71734" y="1929198"/>
            <a:ext cx="92008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2.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網路上資料繁多，但正確性有待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查證，所以要確認過資訊的真實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性才納入參考，不要輕易相信。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937056" y="142882"/>
            <a:ext cx="1206944" cy="35072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7972568" y="16951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53</a:t>
            </a:r>
            <a:endParaRPr lang="zh-TW" altLang="en-US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5746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aramond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8F8F8F"/>
      </a:accent3>
      <a:accent4>
        <a:srgbClr val="707070"/>
      </a:accent4>
      <a:accent5>
        <a:srgbClr val="B2C0D9"/>
      </a:accent5>
      <a:accent6>
        <a:srgbClr val="AE48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3374</TotalTime>
  <Words>1674</Words>
  <Application>Microsoft Office PowerPoint</Application>
  <PresentationFormat>如螢幕大小 (4:3)</PresentationFormat>
  <Paragraphs>474</Paragraphs>
  <Slides>59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59</vt:i4>
      </vt:variant>
    </vt:vector>
  </HeadingPairs>
  <TitlesOfParts>
    <vt:vector size="66" baseType="lpstr">
      <vt:lpstr>Arial Unicode MS</vt:lpstr>
      <vt:lpstr>Helvetica Neue</vt:lpstr>
      <vt:lpstr>Microsoft JhengHei</vt:lpstr>
      <vt:lpstr>Microsoft JhengHei</vt:lpstr>
      <vt:lpstr>Arial</vt:lpstr>
      <vt:lpstr>Garamond</vt:lpstr>
      <vt:lpstr>自訂設計</vt:lpstr>
      <vt:lpstr>PowerPoint 簡報</vt:lpstr>
      <vt:lpstr>上網經驗量表</vt:lpstr>
      <vt:lpstr>上網經驗量表</vt:lpstr>
      <vt:lpstr>上網經驗量表</vt:lpstr>
      <vt:lpstr>上網經驗量表</vt:lpstr>
      <vt:lpstr>上網經驗量表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選擇題</vt:lpstr>
      <vt:lpstr>選擇題</vt:lpstr>
      <vt:lpstr>選擇題</vt:lpstr>
      <vt:lpstr>選擇題</vt:lpstr>
      <vt:lpstr>選擇題</vt:lpstr>
      <vt:lpstr>選擇題</vt:lpstr>
      <vt:lpstr>選擇題</vt:lpstr>
      <vt:lpstr>選擇題</vt:lpstr>
      <vt:lpstr>選擇題</vt:lpstr>
      <vt:lpstr>選擇題</vt:lpstr>
      <vt:lpstr>選擇題</vt:lpstr>
      <vt:lpstr>選擇題</vt:lpstr>
      <vt:lpstr>選擇題</vt:lpstr>
      <vt:lpstr>選擇題</vt:lpstr>
      <vt:lpstr>選擇題</vt:lpstr>
      <vt:lpstr>選擇題</vt:lpstr>
      <vt:lpstr>選擇題</vt:lpstr>
      <vt:lpstr>選擇題</vt:lpstr>
      <vt:lpstr>素養題</vt:lpstr>
      <vt:lpstr>素養題</vt:lpstr>
      <vt:lpstr>素養題</vt:lpstr>
      <vt:lpstr>素養題</vt:lpstr>
      <vt:lpstr>素養題</vt:lpstr>
      <vt:lpstr>素養題</vt:lpstr>
      <vt:lpstr>素養題</vt:lpstr>
      <vt:lpstr>素養題</vt:lpstr>
      <vt:lpstr>素養題</vt:lpstr>
      <vt:lpstr>        配合題</vt:lpstr>
      <vt:lpstr>        配合題</vt:lpstr>
      <vt:lpstr>        配合題</vt:lpstr>
      <vt:lpstr>        配合題</vt:lpstr>
      <vt:lpstr>小組討論</vt:lpstr>
      <vt:lpstr>小組討論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cp:lastModifiedBy>陳又維</cp:lastModifiedBy>
  <cp:revision>256</cp:revision>
  <cp:lastPrinted>2020-12-09T06:19:55Z</cp:lastPrinted>
  <dcterms:modified xsi:type="dcterms:W3CDTF">2022-12-05T06:04:11Z</dcterms:modified>
</cp:coreProperties>
</file>