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66" r:id="rId1"/>
    <p:sldMasterId id="2147483654" r:id="rId2"/>
  </p:sldMasterIdLst>
  <p:notesMasterIdLst>
    <p:notesMasterId r:id="rId53"/>
  </p:notesMasterIdLst>
  <p:sldIdLst>
    <p:sldId id="272" r:id="rId3"/>
    <p:sldId id="257" r:id="rId4"/>
    <p:sldId id="343" r:id="rId5"/>
    <p:sldId id="301" r:id="rId6"/>
    <p:sldId id="300" r:id="rId7"/>
    <p:sldId id="347" r:id="rId8"/>
    <p:sldId id="348" r:id="rId9"/>
    <p:sldId id="302" r:id="rId10"/>
    <p:sldId id="351" r:id="rId11"/>
    <p:sldId id="384" r:id="rId12"/>
    <p:sldId id="293" r:id="rId13"/>
    <p:sldId id="295" r:id="rId14"/>
    <p:sldId id="354" r:id="rId15"/>
    <p:sldId id="355" r:id="rId16"/>
    <p:sldId id="356" r:id="rId17"/>
    <p:sldId id="296" r:id="rId18"/>
    <p:sldId id="349" r:id="rId19"/>
    <p:sldId id="350" r:id="rId20"/>
    <p:sldId id="352" r:id="rId21"/>
    <p:sldId id="357" r:id="rId22"/>
    <p:sldId id="353" r:id="rId23"/>
    <p:sldId id="298" r:id="rId24"/>
    <p:sldId id="358" r:id="rId25"/>
    <p:sldId id="359" r:id="rId26"/>
    <p:sldId id="360" r:id="rId27"/>
    <p:sldId id="385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86" r:id="rId46"/>
    <p:sldId id="379" r:id="rId47"/>
    <p:sldId id="381" r:id="rId48"/>
    <p:sldId id="382" r:id="rId49"/>
    <p:sldId id="380" r:id="rId50"/>
    <p:sldId id="387" r:id="rId51"/>
    <p:sldId id="331" r:id="rId5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6" autoAdjust="0"/>
    <p:restoredTop sz="94464"/>
  </p:normalViewPr>
  <p:slideViewPr>
    <p:cSldViewPr snapToGrid="0" snapToObjects="1">
      <p:cViewPr varScale="1">
        <p:scale>
          <a:sx n="69" d="100"/>
          <a:sy n="69" d="100"/>
        </p:scale>
        <p:origin x="14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6120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C83518-5DE8-EC47-B4CD-2A7DA7005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69666273-E4DF-0A44-A804-B6E1A9811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391153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48D9A19-F2B3-9148-BDE5-EAFC0C8A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5668629-055A-2743-8643-43AA78D66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E17B68B-E621-0E40-9813-6DB7A924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BCE4D89-6C39-EE4B-9024-5BAF4499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1FF969A-277C-3240-B647-F81B7DFB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83F2-6B53-464C-A97D-F88AC86D211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409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89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937056" y="138607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7972568" y="165241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5684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7937056" y="138607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972568" y="165241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5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3775FD39-6E47-2F4A-8104-3A99A7B1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960C577-E0A0-E84A-AB56-71A6725DC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DBE07AC-F2B0-2D46-82A4-C81CA86D7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83F2-6B53-464C-A97D-F88AC86D211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D3BAEDD5-2F71-004D-A7BB-F7BBA2333D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3"/>
            <a:ext cx="9144000" cy="68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3" r:id="rId3"/>
    <p:sldLayoutId id="2147483678" r:id="rId4"/>
    <p:sldLayoutId id="214748367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3775FD39-6E47-2F4A-8104-3A99A7B1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960C577-E0A0-E84A-AB56-71A6725DC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DBE07AC-F2B0-2D46-82A4-C81CA86D7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83F2-6B53-464C-A97D-F88AC86D211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D3BAEDD5-2F71-004D-A7BB-F7BBA2333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3"/>
            <a:ext cx="9144000" cy="68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48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epart.moe.edu.tw/ED2700/News.aspx?n=6F7CB09F756DF1E7&amp;sms=A67688921AA3EF58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../../&#24433;&#29255;/&#36039;&#31185;/&#31532;3&#31456;/8&#19978;&#36039;&#31185;3-2&#22312;N&#34399;&#25151;&#20043;&#22806;-&#32178;&#36335;&#24615;&#29359;&#32618;&#26159;&#20160;&#40636;-&#28858;&#20309;&#38627;&#20197;&#38459;&#27490;.mp4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../../../&#24433;&#29255;/&#36039;&#31185;/&#31532;3&#31456;/8&#19978;&#36039;&#31185;3-3&#27472;&#30431;&#26032;&#33879;&#20316;&#27402;&#27861;.mp4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qt.hle.com.tw/edisc3.html?tid=111_1_JTE_EBOOK_3_6&amp;tt=Ebook&amp;platform=Hanlin_Eboo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1">
            <a:extLst>
              <a:ext uri="{FF2B5EF4-FFF2-40B4-BE49-F238E27FC236}">
                <a16:creationId xmlns:a16="http://schemas.microsoft.com/office/drawing/2014/main" xmlns="" id="{6A744F43-8488-4443-8BA6-22C8EA6A3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/>
          <a:stretch/>
        </p:blipFill>
        <p:spPr bwMode="auto">
          <a:xfrm>
            <a:off x="-8965" y="0"/>
            <a:ext cx="91529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48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991177" y="-180110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妨害電腦使用罪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4DE4191-0899-584B-ACF7-13F51BAAF765}"/>
              </a:ext>
            </a:extLst>
          </p:cNvPr>
          <p:cNvSpPr/>
          <p:nvPr/>
        </p:nvSpPr>
        <p:spPr>
          <a:xfrm>
            <a:off x="541597" y="1723489"/>
            <a:ext cx="8288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刑法第三十六章「妨害電腦使用罪」 </a:t>
            </a:r>
            <a:b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8128B990-1032-B142-BC7A-D43F919D4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03850"/>
              </p:ext>
            </p:extLst>
          </p:nvPr>
        </p:nvGraphicFramePr>
        <p:xfrm>
          <a:off x="642824" y="2665055"/>
          <a:ext cx="7959579" cy="326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4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3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8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HEITI SC MEDIUM" pitchFamily="2" charset="-128"/>
                          <a:ea typeface="HEITI SC MEDIUM" pitchFamily="2" charset="-128"/>
                        </a:rPr>
                        <a:t>刑法</a:t>
                      </a:r>
                      <a:endParaRPr lang="en-US" altLang="zh-TW" sz="2400" b="1" dirty="0">
                        <a:latin typeface="HEITI SC MEDIUM" pitchFamily="2" charset="-128"/>
                        <a:ea typeface="HEITI SC MEDIUM" pitchFamily="2" charset="-128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latin typeface="HEITI SC MEDIUM" pitchFamily="2" charset="-128"/>
                          <a:ea typeface="HEITI SC MEDIUM" pitchFamily="2" charset="-128"/>
                        </a:rPr>
                        <a:t>條號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HEITI SC MEDIUM" pitchFamily="2" charset="-128"/>
                          <a:ea typeface="HEITI SC MEDIUM" pitchFamily="2" charset="-128"/>
                        </a:rPr>
                        <a:t>罪名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偵辦</a:t>
                      </a:r>
                      <a:endParaRPr lang="en-US" altLang="zh-TW" sz="2400" b="1" kern="1200" dirty="0">
                        <a:solidFill>
                          <a:schemeClr val="lt1"/>
                        </a:solidFill>
                        <a:latin typeface="HEITI SC MEDIUM" pitchFamily="2" charset="-128"/>
                        <a:ea typeface="HEITI SC MEDIUM" pitchFamily="2" charset="-128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查</a:t>
                      </a:r>
                      <a:r>
                        <a:rPr lang="en-US" altLang="zh-TW" sz="24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)</a:t>
                      </a:r>
                      <a:r>
                        <a:rPr lang="zh-TW" altLang="en-US" sz="24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方式</a:t>
                      </a:r>
                      <a:endParaRPr lang="zh-TW" altLang="en-US" sz="2400" b="1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358</a:t>
                      </a:r>
                      <a:endParaRPr lang="zh-TW" altLang="en-US" sz="24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入侵電腦或其相關設備罪</a:t>
                      </a:r>
                      <a:endParaRPr lang="zh-TW" altLang="en-US" sz="24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kern="12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告訴乃論</a:t>
                      </a:r>
                      <a:endParaRPr lang="zh-TW" altLang="en-US" sz="2400" b="1" i="0" baseline="-25000" dirty="0">
                        <a:solidFill>
                          <a:srgbClr val="C0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359</a:t>
                      </a:r>
                      <a:endParaRPr lang="zh-TW" altLang="en-US" sz="24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破壞電磁紀錄罪</a:t>
                      </a:r>
                      <a:endParaRPr lang="zh-TW" altLang="en-US" sz="24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kern="12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告訴乃論</a:t>
                      </a:r>
                      <a:endParaRPr lang="zh-TW" altLang="en-US" sz="2400" b="1" i="0" baseline="-25000" dirty="0">
                        <a:solidFill>
                          <a:srgbClr val="C0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360</a:t>
                      </a:r>
                      <a:endParaRPr lang="zh-TW" altLang="en-US" sz="24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干擾電腦或其相關設備罪</a:t>
                      </a:r>
                      <a:endParaRPr lang="zh-TW" altLang="en-US" sz="24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kern="12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告訴乃論</a:t>
                      </a:r>
                      <a:endParaRPr lang="zh-TW" altLang="en-US" sz="2400" b="1" i="0" baseline="-25000" dirty="0">
                        <a:solidFill>
                          <a:srgbClr val="C0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361</a:t>
                      </a:r>
                      <a:endParaRPr lang="zh-TW" altLang="en-US" sz="24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入侵公務機關電腦或其相 關設備罪</a:t>
                      </a:r>
                      <a:endParaRPr lang="zh-TW" altLang="en-US" sz="24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i="0" kern="12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非告訴乃論</a:t>
                      </a:r>
                      <a:endParaRPr lang="zh-TW" altLang="en-US" sz="2400" b="1" i="0" kern="1200" baseline="-25000" dirty="0">
                        <a:solidFill>
                          <a:srgbClr val="C0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362</a:t>
                      </a:r>
                      <a:endParaRPr lang="zh-TW" altLang="en-US" sz="24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製作犯罪電腦程式罪</a:t>
                      </a:r>
                      <a:endParaRPr lang="zh-TW" altLang="en-US" sz="24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i="0" kern="12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非告訴乃論</a:t>
                      </a:r>
                      <a:endParaRPr lang="zh-TW" altLang="en-US" sz="2400" b="1" i="0" kern="1200" baseline="-25000" dirty="0">
                        <a:solidFill>
                          <a:srgbClr val="C0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213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32745" y="-207821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妨害電腦使用罪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4DE4191-0899-584B-ACF7-13F51BAAF765}"/>
              </a:ext>
            </a:extLst>
          </p:cNvPr>
          <p:cNvSpPr/>
          <p:nvPr/>
        </p:nvSpPr>
        <p:spPr>
          <a:xfrm>
            <a:off x="541598" y="1473036"/>
            <a:ext cx="8060804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我國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刑法「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妨害電腦使用罪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」是對電腦、網路系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統及電磁紀錄的相關犯罪行為加以規範。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B55D0400-E90E-C642-BBAC-705A05361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22782"/>
              </p:ext>
            </p:extLst>
          </p:nvPr>
        </p:nvGraphicFramePr>
        <p:xfrm>
          <a:off x="755650" y="2728438"/>
          <a:ext cx="7363114" cy="344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6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01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HEITI SC MEDIUM" pitchFamily="2" charset="-128"/>
                          <a:ea typeface="HEITI SC MEDIUM" pitchFamily="2" charset="-128"/>
                        </a:rPr>
                        <a:t>罪名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構成要件</a:t>
                      </a:r>
                      <a:endParaRPr lang="zh-TW" altLang="en-US" sz="1600" b="1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偵辦</a:t>
                      </a:r>
                      <a:r>
                        <a:rPr lang="en-US" altLang="zh-TW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查</a:t>
                      </a:r>
                      <a:r>
                        <a:rPr lang="en-US" altLang="zh-TW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)</a:t>
                      </a:r>
                      <a:r>
                        <a:rPr lang="zh-TW" altLang="en-US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方式</a:t>
                      </a:r>
                      <a:endParaRPr lang="zh-TW" altLang="en-US" sz="1600" b="1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入侵電腦或其相關設備罪</a:t>
                      </a:r>
                      <a:endParaRPr lang="zh-TW" altLang="en-US" sz="18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無故輸入他人帳號密碼、破解使用電腦之保護措施或利用電腦系統之漏洞，而入侵他人之電腦或其相關設備者。</a:t>
                      </a:r>
                      <a:endParaRPr lang="zh-TW" altLang="en-US" sz="18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kern="12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告訴乃論</a:t>
                      </a:r>
                      <a:r>
                        <a:rPr lang="en-US" altLang="zh-TW" sz="1800" b="1" i="0" kern="1200" baseline="-250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1800" b="1" i="0" baseline="-25000" dirty="0">
                        <a:solidFill>
                          <a:srgbClr val="C0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破壞電磁紀錄罪</a:t>
                      </a:r>
                      <a:endParaRPr lang="zh-TW" altLang="en-US" sz="1800" b="1" i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無故取得、刪除或變更他人電腦或其相關設備之電磁紀錄，致生損害於公眾或他人者。</a:t>
                      </a:r>
                      <a:endParaRPr lang="zh-TW" altLang="en-US" sz="18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kern="12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告訴乃論</a:t>
                      </a:r>
                      <a:r>
                        <a:rPr lang="en-US" altLang="zh-TW" sz="1800" b="1" i="0" kern="1200" baseline="-250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1800" b="1" i="0" baseline="-25000" dirty="0">
                        <a:solidFill>
                          <a:srgbClr val="C0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干擾電腦或其相關設備罪</a:t>
                      </a:r>
                      <a:endParaRPr lang="zh-TW" altLang="en-US" sz="18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無故以電腦程式或其他電磁方式干擾他人電腦或其相關設備，致生損害於公眾或他人者。</a:t>
                      </a:r>
                      <a:endParaRPr lang="zh-TW" altLang="en-US" sz="18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kern="12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告訴乃論</a:t>
                      </a:r>
                      <a:r>
                        <a:rPr lang="en-US" altLang="zh-TW" sz="1800" b="1" i="0" kern="1200" baseline="-250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1800" b="1" i="0" baseline="-25000" dirty="0">
                        <a:solidFill>
                          <a:srgbClr val="C0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213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6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46595" y="-235527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妨害電腦使用罪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xmlns="" id="{A46F7BB1-9EB6-D943-A501-C0487A8707F7}"/>
              </a:ext>
            </a:extLst>
          </p:cNvPr>
          <p:cNvSpPr txBox="1">
            <a:spLocks/>
          </p:cNvSpPr>
          <p:nvPr/>
        </p:nvSpPr>
        <p:spPr>
          <a:xfrm>
            <a:off x="541597" y="1719205"/>
            <a:ext cx="8388350" cy="530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◼︎網路興起後，電腦系統容易成為攻擊目標。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◼︎電腦駭客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(hacker)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可入侵他人網路系統並 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散布病毒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，癱瘓電腦與網路。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◼︎電腦駭客可在入侵者網路系統置入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後門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（</a:t>
            </a:r>
            <a:r>
              <a:rPr lang="en" altLang="zh-TW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back door</a:t>
            </a:r>
            <a:r>
              <a:rPr lang="zh-TW" altLang="en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）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，並對被侵入者威脅、勒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索金錢，否則後門程式將於一定時間內催毀電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腦系統或毀掉檔案，構成恐嚇取財罪。 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214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9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46595" y="-207818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防害電腦使用罪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3B1CC91-158A-4043-968E-B5BAB4861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 bwMode="auto">
          <a:xfrm>
            <a:off x="783360" y="1477674"/>
            <a:ext cx="7026057" cy="46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214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0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02014" y="-207818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防害電腦使用罪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xmlns="" id="{A46F7BB1-9EB6-D943-A501-C0487A8707F7}"/>
              </a:ext>
            </a:extLst>
          </p:cNvPr>
          <p:cNvSpPr txBox="1">
            <a:spLocks/>
          </p:cNvSpPr>
          <p:nvPr/>
        </p:nvSpPr>
        <p:spPr>
          <a:xfrm>
            <a:off x="513888" y="1400550"/>
            <a:ext cx="8388350" cy="530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◼︎刑法第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358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條「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入侵電腦或其相關設備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罪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」可處有期徒刑、拘役或科或併科罰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金。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◼︎沒有經過合法權限者的同意下，無正當  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理由的情況，入侵他人電腦或其相關設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備的人，便構成本罪。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◼︎要注意：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無論入侵的結果是否有造成他人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或公眾的損害，都構成本犯罪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215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1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25549" y="-129076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防害電腦使用罪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xmlns="" id="{A46F7BB1-9EB6-D943-A501-C0487A8707F7}"/>
              </a:ext>
            </a:extLst>
          </p:cNvPr>
          <p:cNvSpPr txBox="1">
            <a:spLocks/>
          </p:cNvSpPr>
          <p:nvPr/>
        </p:nvSpPr>
        <p:spPr>
          <a:xfrm>
            <a:off x="541597" y="1719205"/>
            <a:ext cx="8388350" cy="530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◼︎不法份子藉由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網路散布電腦病毒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，目的是要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造成毀損他人的電磁檔案，違反刑法第 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362 </a:t>
            </a: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條 「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製作犯罪電腦程式罪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」。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◼︎刑法規定，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毀棄、損壞他人文書，或使其電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磁紀錄不堪用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，足以損害於公眾或他人者，</a:t>
            </a: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可處有期徒刑、拘役或科或併科罰金。 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215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8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07580" y="1190625"/>
            <a:ext cx="8388350" cy="47593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◼︎電磁紀錄：電腦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資料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或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檔案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、或使用者使用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情形的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紀錄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(logging)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駭客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(hacker)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：正面的意義是指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專精於電腦</a:t>
            </a:r>
            <a:endParaRPr lang="en-US" altLang="zh-TW" sz="28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的人；負面的意義則指企圖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不法侵入他</a:t>
            </a:r>
            <a:endParaRPr lang="en-US" altLang="zh-TW" sz="28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人電腦系統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的人。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後門程式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(back door)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：不明的遠端人士，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透過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惡意的電子郵件、網頁或其他方式</a:t>
            </a:r>
            <a:endParaRPr lang="en-US" altLang="zh-TW" sz="28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將後門程式植入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到使用者電腦，用來竊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取他人個資或機密資料，或是遠端操控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他人的電腦。 </a:t>
            </a:r>
          </a:p>
          <a:p>
            <a:pPr marL="0" indent="0">
              <a:buNone/>
            </a:pPr>
            <a:endParaRPr lang="en-US" altLang="zh-TW" sz="2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96309" y="-179388"/>
            <a:ext cx="8388350" cy="12604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電腦小知識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67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57437" y="-193740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防害電腦使用罪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4DE4191-0899-584B-ACF7-13F51BAAF765}"/>
              </a:ext>
            </a:extLst>
          </p:cNvPr>
          <p:cNvSpPr/>
          <p:nvPr/>
        </p:nvSpPr>
        <p:spPr>
          <a:xfrm>
            <a:off x="266988" y="4297844"/>
            <a:ext cx="86100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◼︎上面這兩條刑度重於前面三條：因為公務機關電腦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系統如果被破壞，可能造成機構或國家機密外洩，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有危及國家安全之虞，所以加重刑度收遏阻之效，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且檢察機關得主動偵查（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非告訴乃論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B55D0400-E90E-C642-BBAC-705A05361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52897"/>
              </p:ext>
            </p:extLst>
          </p:nvPr>
        </p:nvGraphicFramePr>
        <p:xfrm>
          <a:off x="890443" y="1709472"/>
          <a:ext cx="7363114" cy="22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6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01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HEITI SC MEDIUM" pitchFamily="2" charset="-128"/>
                          <a:ea typeface="HEITI SC MEDIUM" pitchFamily="2" charset="-128"/>
                        </a:rPr>
                        <a:t>罪名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構成要件</a:t>
                      </a:r>
                      <a:endParaRPr lang="zh-TW" altLang="en-US" sz="1600" b="1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偵辦</a:t>
                      </a:r>
                      <a:r>
                        <a:rPr lang="en-US" altLang="zh-TW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查</a:t>
                      </a:r>
                      <a:r>
                        <a:rPr lang="en-US" altLang="zh-TW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)</a:t>
                      </a:r>
                      <a:r>
                        <a:rPr lang="zh-TW" altLang="en-US" sz="1600" b="1" kern="1200" dirty="0">
                          <a:solidFill>
                            <a:schemeClr val="lt1"/>
                          </a:solidFill>
                          <a:latin typeface="HEITI SC MEDIUM" pitchFamily="2" charset="-128"/>
                          <a:ea typeface="HEITI SC MEDIUM" pitchFamily="2" charset="-128"/>
                          <a:cs typeface="+mn-cs"/>
                        </a:rPr>
                        <a:t>方式</a:t>
                      </a:r>
                      <a:endParaRPr lang="zh-TW" altLang="en-US" sz="1600" b="1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入侵公務機關電腦或其相關設備罪</a:t>
                      </a:r>
                      <a:endParaRPr lang="zh-TW" altLang="en-US" sz="18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對於公務機關之電腦或其相關設備犯前三條之罪者，加重其刑至二分之一。</a:t>
                      </a:r>
                      <a:endParaRPr lang="zh-TW" altLang="en-US" sz="18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i="0" kern="12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非告訴乃論</a:t>
                      </a:r>
                      <a:r>
                        <a:rPr lang="zh-TW" altLang="en-US" sz="1800" b="1" i="0" kern="1200" baseline="-250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製作犯罪電腦程式罪</a:t>
                      </a:r>
                      <a:endParaRPr lang="zh-TW" altLang="en-US" sz="18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製作專供犯本章之罪的電腦程式，而供自己或他人犯本章之罪，致生損害於公眾或他人者。 </a:t>
                      </a:r>
                      <a:endParaRPr lang="zh-TW" altLang="en-US" sz="1800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i="0" kern="12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非告訴乃論</a:t>
                      </a:r>
                      <a:r>
                        <a:rPr lang="zh-TW" altLang="en-US" sz="1800" b="1" i="0" kern="1200" baseline="-250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77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214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0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755650" y="-166688"/>
            <a:ext cx="8388350" cy="12604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法律小知識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4DE4191-0899-584B-ACF7-13F51BAAF765}"/>
              </a:ext>
            </a:extLst>
          </p:cNvPr>
          <p:cNvSpPr/>
          <p:nvPr/>
        </p:nvSpPr>
        <p:spPr>
          <a:xfrm>
            <a:off x="518615" y="1621314"/>
            <a:ext cx="8060804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◼︎「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告訴乃論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--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要由受害人提出告訴，檢察機關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才會偵辦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不告就不理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）。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◼︎「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非告訴乃論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--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被害人無論是否提出告訴，只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要檢察官知道有犯罪嫌疑，可以主動偵查起訴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不用提告也可偵辦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）。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 就刑罰程度而言，「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非告訴乃論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」重於「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告訴</a:t>
            </a:r>
            <a:endParaRPr lang="en-US" altLang="zh-TW" sz="28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乃論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」。 </a:t>
            </a:r>
          </a:p>
        </p:txBody>
      </p:sp>
    </p:spTree>
    <p:extLst>
      <p:ext uri="{BB962C8B-B14F-4D97-AF65-F5344CB8AC3E}">
        <p14:creationId xmlns:p14="http://schemas.microsoft.com/office/powerpoint/2010/main" val="36821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755650" y="-193675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防害電腦使用罪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4DE4191-0899-584B-ACF7-13F51BAAF765}"/>
              </a:ext>
            </a:extLst>
          </p:cNvPr>
          <p:cNvSpPr/>
          <p:nvPr/>
        </p:nvSpPr>
        <p:spPr>
          <a:xfrm>
            <a:off x="615597" y="2023096"/>
            <a:ext cx="7336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 Unicode MS"/>
              </a:rPr>
              <a:t>【</a:t>
            </a:r>
            <a:r>
              <a:rPr lang="zh-TW" altLang="en-US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 Unicode MS"/>
              </a:rPr>
              <a:t>延伸探索</a:t>
            </a:r>
            <a:r>
              <a:rPr lang="en-US" altLang="zh-TW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 Unicode MS"/>
              </a:rPr>
              <a:t>】</a:t>
            </a:r>
            <a:r>
              <a:rPr lang="zh-TW" altLang="en-US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 Unicode MS"/>
              </a:rPr>
              <a:t>電腦或網路犯罪案例</a:t>
            </a:r>
            <a:endParaRPr lang="en-US" altLang="zh-TW" sz="36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 Unicode MS"/>
                <a:hlinkClick r:id="rId2"/>
              </a:rPr>
              <a:t>https://depart.moe.edu.tw/ED2700/News.aspx?n=6F7CB09F756DF1E7&amp;sms=A67688921AA3EF58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 Unicode MS"/>
              </a:rPr>
              <a:t> 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219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BADFBBA2-4E13-C041-BF11-325A5FC3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11" y="2330189"/>
            <a:ext cx="5826652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" action="ppaction://hlinkshowjump?jump=nextslide"/>
              </a:rPr>
              <a:t>電腦與法律</a:t>
            </a:r>
            <a:endParaRPr lang="zh-TW" altLang="en-US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3ED07806-B60F-094C-A86A-A4C27E1D4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094" y="3433671"/>
            <a:ext cx="5822169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2" action="ppaction://hlinksldjump"/>
              </a:rPr>
              <a:t>電腦與網路犯罪概述</a:t>
            </a:r>
            <a:endParaRPr lang="zh-TW" altLang="en-US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111353BE-4BEF-B549-8EE9-88364710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647" y="4532262"/>
            <a:ext cx="5826652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 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 action="ppaction://hlinksldjump"/>
              </a:rPr>
              <a:t>著作權法及個資法罰則</a:t>
            </a:r>
            <a:endParaRPr lang="zh-TW" altLang="en-US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報 告 大 綱"/>
          <p:cNvSpPr txBox="1">
            <a:spLocks/>
          </p:cNvSpPr>
          <p:nvPr/>
        </p:nvSpPr>
        <p:spPr>
          <a:xfrm>
            <a:off x="1744450" y="-164915"/>
            <a:ext cx="4826284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   錄</a:t>
            </a:r>
            <a:endParaRPr lang="zh-TW" altLang="en-US" sz="4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3" y="-193964"/>
            <a:ext cx="4703042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網路犯罪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xmlns="" id="{A46F7BB1-9EB6-D943-A501-C0487A8707F7}"/>
              </a:ext>
            </a:extLst>
          </p:cNvPr>
          <p:cNvSpPr txBox="1">
            <a:spLocks/>
          </p:cNvSpPr>
          <p:nvPr/>
        </p:nvSpPr>
        <p:spPr>
          <a:xfrm>
            <a:off x="541598" y="1552949"/>
            <a:ext cx="8060804" cy="530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網路犯罪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屬於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「廣義」的電腦犯罪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，是指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電腦或網路當成犯罪的工具。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hangingPunct="1">
              <a:buNone/>
            </a:pP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hangingPunct="1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上購物已成為目前流行的商業模式，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但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也衍生出很多法律問題。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hangingPunct="1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網路犯罪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犯罪行為是在網路上進行，例   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在網路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散布或販賣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非法物品。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216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599449" y="1038860"/>
            <a:ext cx="4965466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algn="just" eaLnBrk="1"/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號房之外</a:t>
            </a:r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網路性犯罪是什麼</a:t>
            </a:r>
            <a:r>
              <a:rPr lang="en-US" altLang="zh-TW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為何難以阻止</a:t>
            </a:r>
            <a:endParaRPr lang="zh-TW" altLang="en-US" sz="1800" u="sng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8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46953" y="971115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eaLnBrk="1"/>
            <a:r>
              <a:rPr lang="zh-TW" altLang="en-US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影片</a:t>
            </a:r>
            <a:endParaRPr lang="zh-TW" altLang="en-US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6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65250" y="-137404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網路犯罪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xmlns="" id="{A46F7BB1-9EB6-D943-A501-C0487A8707F7}"/>
              </a:ext>
            </a:extLst>
          </p:cNvPr>
          <p:cNvSpPr txBox="1">
            <a:spLocks/>
          </p:cNvSpPr>
          <p:nvPr/>
        </p:nvSpPr>
        <p:spPr>
          <a:xfrm>
            <a:off x="500032" y="1649930"/>
            <a:ext cx="8288077" cy="530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網路犯罪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的散布行為，例如散播猥褻圖畫 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影像、販賣贓物、網路詐欺、網路賭博⋯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等。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hangingPunct="1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網路犯罪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販賣行為，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例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如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網上販賣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色情或暴力出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版品、武器槍砲彈藥刀械、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毒品、麻醉藥品⋯等。</a:t>
            </a:r>
            <a:endParaRPr lang="en-US" altLang="zh-TW" b="1" dirty="0">
              <a:solidFill>
                <a:srgbClr val="C00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28149D9-C649-8F43-A7B3-8B2A0392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0F3"/>
              </a:clrFrom>
              <a:clrTo>
                <a:srgbClr val="EAF0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42" y="3313254"/>
            <a:ext cx="3315645" cy="243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216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7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79387" y="1200472"/>
            <a:ext cx="8453625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想想看：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40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小明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將買來的合法影音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光碟在</a:t>
            </a:r>
            <a:endPara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蝦皮網站販售，合法嗎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377825" y="-223515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網路販賣影音光碟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06238F3-053C-0948-862B-3883DE419F62}"/>
              </a:ext>
            </a:extLst>
          </p:cNvPr>
          <p:cNvSpPr/>
          <p:nvPr/>
        </p:nvSpPr>
        <p:spPr>
          <a:xfrm>
            <a:off x="555890" y="3429000"/>
            <a:ext cx="8716702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>
              <a:spcBef>
                <a:spcPts val="700"/>
              </a:spcBef>
              <a:buSzPct val="100000"/>
            </a:pPr>
            <a:r>
              <a:rPr lang="en" altLang="zh-TW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  <a:r>
              <a:rPr lang="zh-TW" altLang="en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合法的，因為</a:t>
            </a:r>
            <a:r>
              <a:rPr lang="zh-TW" altLang="en-US" sz="40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</a:t>
            </a: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已取得其所 </a:t>
            </a:r>
            <a:endParaRPr lang="en-US" altLang="zh-TW" sz="4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 hangingPunct="1">
              <a:spcBef>
                <a:spcPts val="700"/>
              </a:spcBef>
              <a:buSzPct val="100000"/>
            </a:pP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有權，再販售是行使物權的正</a:t>
            </a:r>
            <a:endParaRPr lang="en-US" altLang="zh-TW" sz="4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 hangingPunct="1">
              <a:spcBef>
                <a:spcPts val="700"/>
              </a:spcBef>
              <a:buSzPct val="100000"/>
            </a:pP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當行為，並不違反著作權法規</a:t>
            </a:r>
            <a:endParaRPr lang="en-US" altLang="zh-TW" sz="4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 hangingPunct="1">
              <a:spcBef>
                <a:spcPts val="700"/>
              </a:spcBef>
              <a:buSzPct val="100000"/>
            </a:pP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定。 </a:t>
            </a: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217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1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55890" y="1201420"/>
            <a:ext cx="8408987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想想看：</a:t>
            </a:r>
            <a:endPara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如果</a:t>
            </a:r>
            <a:r>
              <a:rPr lang="zh-TW" altLang="en-US" sz="40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小明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將網路買來的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盜版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endPara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音光碟在網路再販售，合法嗎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377825" y="-223515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網路販賣影音光碟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06238F3-053C-0948-862B-3883DE419F62}"/>
              </a:ext>
            </a:extLst>
          </p:cNvPr>
          <p:cNvSpPr/>
          <p:nvPr/>
        </p:nvSpPr>
        <p:spPr>
          <a:xfrm>
            <a:off x="555890" y="3429000"/>
            <a:ext cx="8716702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>
              <a:spcBef>
                <a:spcPts val="700"/>
              </a:spcBef>
              <a:buSzPct val="100000"/>
            </a:pPr>
            <a:r>
              <a:rPr lang="en" altLang="zh-TW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不合法的，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無論是實體店面買</a:t>
            </a:r>
            <a:endPara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1">
              <a:spcBef>
                <a:spcPts val="700"/>
              </a:spcBef>
              <a:buSzPct val="100000"/>
            </a:pP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的，或是網路購買的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盜版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1">
              <a:spcBef>
                <a:spcPts val="700"/>
              </a:spcBef>
              <a:buSzPct val="100000"/>
            </a:pP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品</a:t>
            </a: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，再販售違反了著作權法規</a:t>
            </a:r>
            <a:endParaRPr lang="en-US" altLang="zh-TW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1">
              <a:spcBef>
                <a:spcPts val="700"/>
              </a:spcBef>
              <a:buSzPct val="100000"/>
            </a:pP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定，應負民事及刑事責任 。 </a:t>
            </a: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217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4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55626" y="1463041"/>
            <a:ext cx="8408987" cy="47821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網路張貼販售色情光碟者可依照刑法處 </a:t>
            </a:r>
            <a:endParaRPr lang="en-US" altLang="zh-TW" sz="3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有期徒刑、拘役或科或併科罰金。</a:t>
            </a:r>
            <a:endParaRPr lang="zh-TW" altLang="en-US" sz="3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槍砲彈藥刀械管制條例規定，販賣各種 </a:t>
            </a:r>
          </a:p>
          <a:p>
            <a:pPr marL="0" indent="0">
              <a:buNone/>
            </a:pP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槍砲、彈藥、爆裂物者</a:t>
            </a:r>
            <a:r>
              <a:rPr lang="zh-TW" altLang="en-US" sz="3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，最重可處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無期</a:t>
            </a:r>
            <a:endParaRPr lang="en-US" altLang="zh-TW" sz="3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徒刑</a:t>
            </a:r>
            <a:r>
              <a:rPr lang="zh-TW" altLang="en-US" sz="3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，併科鉅額罰金。</a:t>
            </a:r>
            <a:endParaRPr lang="zh-TW" altLang="en-US" sz="3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販賣或意圖販賣而持有各類分級之毒品 </a:t>
            </a:r>
            <a:endParaRPr lang="en-US" altLang="zh-TW" sz="3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者，最高可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處以死刑</a:t>
            </a:r>
            <a:r>
              <a:rPr lang="zh-TW" altLang="en-US" sz="3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、並得併科鉅額罰</a:t>
            </a:r>
            <a:endParaRPr lang="en-US" altLang="zh-TW" sz="3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金</a:t>
            </a:r>
            <a:r>
              <a:rPr lang="zh-TW" altLang="en-US" sz="34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zh-TW" altLang="en-US" sz="3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855" y="-193964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網路販賣違禁及管制品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217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12086" y="1203675"/>
            <a:ext cx="8554823" cy="53054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散布猥褻圖畫影像民事求償，恐還要 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負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刑責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利用網路傳送猥褻圖文，或利用電子郵件 </a:t>
            </a:r>
          </a:p>
          <a:p>
            <a:pPr marL="0" indent="0">
              <a:buNone/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販售色情光碟等行為，因違反社會善良風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俗，觸犯刑法第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235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條第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以電腦網站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傳送猥褻圖畫供人觀賞罪及販賣猥褻物品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罪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C00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478559" y="-180109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散布猥褻圖畫影像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218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12086" y="1203675"/>
            <a:ext cx="8408987" cy="53054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案例：</a:t>
            </a: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一名國中生被女友分手，心生不甘，而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將女友不雅照片傳給他人觀賞。結果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只該國中生挨告，收到後轉傳給其他人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者一樣有事。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判決該男同學與家長需賠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償女學生母女五十四萬元，轉傳的同學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與雙親也須連帶賠償十六萬五千元。</a:t>
            </a:r>
          </a:p>
          <a:p>
            <a:pPr marL="0" indent="0">
              <a:buNone/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C00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478559" y="-180109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散布猥褻圖畫影像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218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15637" y="1552575"/>
            <a:ext cx="8728364" cy="50813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網路購物於付款後卻沒收到商品，或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收到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仿冒品</a:t>
            </a:r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物品與所訂購有所差異</a:t>
            </a:r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或是網路上賣方根本就沒有商品，透</a:t>
            </a: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過目錄或宣傳單，為了讓他人信以為</a:t>
            </a: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真的詐騙手法，即構成刑法之詐欺罪。</a:t>
            </a: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詐欺行為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可處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有期徒刑、拘役或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科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或併科罰金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C00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26705" y="-152400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網路詐欺</a:t>
            </a: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218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2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4800" y="1885084"/>
            <a:ext cx="8839200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36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博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雖為不合法的行為，但目前法律</a:t>
            </a: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規定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「場所」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為賭博罪的構成要件。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6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賭博因沒有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實體有形場地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造成上網賭博，不構成賭博罪。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C00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37541" y="-166254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網路賭博</a:t>
            </a: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219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5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67506" y="1322705"/>
            <a:ext cx="8408987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案例一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有一女子於 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2015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～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2016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年間多次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在賭博網站下注，被依涉犯賭博罪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起訴，最後獲判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無罪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確定。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案例二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2018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年 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12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月，有四名民眾在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同一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賭博網站賭注被緝獲，卻被地方法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院判有罪，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每人須各繳罰金三至五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千元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類似的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犯罪情節，卻有不同的判決結果，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引起法界討論。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4" y="-152400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網路賭博</a:t>
            </a: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219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79538" y="-177800"/>
            <a:ext cx="7764462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電腦與法律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89FF0444-D202-4B40-BC1D-0C709CFD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564" y="2101759"/>
            <a:ext cx="3739206" cy="1160532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法律與倫理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06506C8B-C899-4243-AED8-FA3901F8B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604" y="3730178"/>
            <a:ext cx="3739165" cy="1160532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電腦犯罪</a:t>
            </a:r>
            <a:endParaRPr lang="zh-TW" altLang="en-US" sz="4400" dirty="0">
              <a:solidFill>
                <a:srgbClr val="FFC000"/>
              </a:solidFill>
              <a:latin typeface="DFHeiStd-W5"/>
              <a:ea typeface="標楷體" pitchFamily="65" charset="-120"/>
            </a:endParaRPr>
          </a:p>
        </p:txBody>
      </p:sp>
      <p:pic>
        <p:nvPicPr>
          <p:cNvPr id="3" name="圖形 2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11E127D5-1DAC-214D-9AE0-CD4FE783A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30731" y="5499557"/>
            <a:ext cx="881744" cy="8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67506" y="1552575"/>
            <a:ext cx="8408987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刑法規定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意圖營利，供給賭博場所或聚眾 </a:t>
            </a: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賭博者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，可處有期徒刑，得併科罰金。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案例</a:t>
            </a:r>
            <a:r>
              <a:rPr lang="en-US" altLang="zh-TW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有外籍人士成立網路簽賭公司，警方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查扣大批電腦設備，簽賭網站的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伺服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器則設在外國，全案依賭博等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罪嫌法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辦。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79104" y="-138546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網路賭博</a:t>
            </a:r>
          </a:p>
        </p:txBody>
      </p:sp>
      <p:pic>
        <p:nvPicPr>
          <p:cNvPr id="6" name="圖形 5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EC372B2B-5DD1-3043-A7CA-9F4F2F166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30731" y="5499557"/>
            <a:ext cx="881744" cy="881744"/>
          </a:xfrm>
          <a:prstGeom prst="rect">
            <a:avLst/>
          </a:prstGeom>
        </p:spPr>
      </p:pic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219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0" y="-179388"/>
            <a:ext cx="8388350" cy="12604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著作權法及個資法罰則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B971534D-B867-D147-A345-9A5AFB37F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291" y="1919576"/>
            <a:ext cx="4765200" cy="126047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著作權法罰則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129F4972-8AC9-DD40-B451-5F715D183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331" y="3894364"/>
            <a:ext cx="4765160" cy="1260474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個資法罰則</a:t>
            </a:r>
          </a:p>
        </p:txBody>
      </p:sp>
      <p:pic>
        <p:nvPicPr>
          <p:cNvPr id="6" name="圖形 5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EDE9D874-46A7-AD4E-A985-8AC2A5915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74280" y="5441247"/>
            <a:ext cx="881744" cy="8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6880" y="1322705"/>
            <a:ext cx="9719252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非法重製著作物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罰則：</a:t>
            </a: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擅自以重製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之方法侵害他人之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著作財產權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者，可處有期徒刑、拘役或科或併科罰金。</a:t>
            </a: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擅自以重製的方法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意圖銷售或出租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而侵害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他人之著作財產權者，可處有期徒刑，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得併科罰金。</a:t>
            </a: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如果以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重製於光碟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之方法犯前項之罪者，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可處有期徒刑，得併科罰金。</a:t>
            </a:r>
          </a:p>
          <a:p>
            <a:pPr marL="0" indent="0">
              <a:buNone/>
            </a:pP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18887" y="-166255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著作權法罰則</a:t>
            </a: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220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382554" y="1161965"/>
            <a:ext cx="1941611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algn="just" eaLnBrk="1"/>
            <a:r>
              <a:rPr lang="zh-TW" altLang="en-US" sz="1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歐盟</a:t>
            </a:r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新著作權</a:t>
            </a:r>
            <a:r>
              <a:rPr lang="zh-TW" altLang="en-US" sz="1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zh-TW" altLang="en-US" sz="1800" u="sng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7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4430058" y="1094220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eaLnBrk="1"/>
            <a:r>
              <a:rPr lang="zh-TW" altLang="en-US" baseline="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影片</a:t>
            </a:r>
            <a:endParaRPr lang="zh-TW" altLang="en-US" baseline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9875" y="1552575"/>
            <a:ext cx="8874125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僅</a:t>
            </a: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擅自重製</a:t>
            </a:r>
            <a:r>
              <a:rPr lang="zh-TW" altLang="en-US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侵權，刑度較輕。</a:t>
            </a:r>
            <a:endParaRPr lang="en-US" altLang="zh-TW" sz="4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zh-TW" altLang="en-US" sz="4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</a:t>
            </a:r>
            <a:r>
              <a:rPr lang="zh-TW" altLang="en-US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重製後意圖銷售或出租</a:t>
            </a: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牟利</a:t>
            </a:r>
            <a:r>
              <a:rPr lang="zh-TW" altLang="en-US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4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刑度較重。</a:t>
            </a:r>
            <a:endParaRPr lang="en-US" altLang="zh-TW" sz="4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zh-TW" altLang="en-US" sz="4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</a:t>
            </a:r>
            <a:r>
              <a:rPr lang="zh-TW" altLang="en-US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重製於光碟之方法，因可以</a:t>
            </a:r>
            <a:endParaRPr lang="en-US" altLang="zh-TW" sz="4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</a:t>
            </a: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大量複製，刑度最重。</a:t>
            </a: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69875" y="-193962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非法重製著作物罰則</a:t>
            </a: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220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9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9875" y="1317044"/>
            <a:ext cx="8874125" cy="53054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非法利用著作物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規定：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◼︎如果擅自以公開播送、公開傳輸、公開展示、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改作、編輯等方法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侵害他人之著作財產權者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可處有期徒刑、拘役或科或併科罰金。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◼︎非法利用（如上列公開播送等）著作物，其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刑度可能因利用的目的而有別。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以改作著作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物為例，用於課堂教學或用於銷售牟利，後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者的刑度當然重於前者。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◼︎非法利用的情況非常多，如引起訴訟，司法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單位當然會審視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非法的嚴重程度判決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15868" y="-166255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著作權法罰則</a:t>
            </a: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220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5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9875" y="1053809"/>
            <a:ext cx="8874125" cy="53054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案例探討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</a:p>
          <a:p>
            <a:pPr marL="0" indent="0">
              <a:buNone/>
            </a:pP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小奎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雖知「國中數學重點複習」與「國中英語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重點複習」是某出版公司發行的熱賣教學影片，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是具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有著作財產權的著作。他於 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2010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年 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月，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非法重製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那些影片，內容不變，只有標題改為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「決勝數學」與「得分英語」，並另外貼上自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製的光碟標籤。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再於網站上刊登販售訊息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意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圖弁利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。約兩週後經他人檢舉查獲。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請問</a:t>
            </a:r>
            <a:r>
              <a:rPr lang="zh-TW" altLang="en-US" sz="36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小奎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會受什麼樣的罰則？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43580" y="-180111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著作權法罰則</a:t>
            </a: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220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2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9875" y="970686"/>
            <a:ext cx="8874125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案例探討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小奎意圖銷售而擅自以重製及改作光碟，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與網路行銷之非法利用，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明顯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侵害該出版公司的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著作財產權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，被法院判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決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處有期徒刑，得併科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罰金，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非法重製的光碟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全部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沒收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12851" y="-159187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著作權法罰則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4E7731E-52CB-BD4B-8A36-D7B04AC8DB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E4EE"/>
              </a:clrFrom>
              <a:clrTo>
                <a:srgbClr val="FCE4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9" y="2161887"/>
            <a:ext cx="4138243" cy="3903264"/>
          </a:xfrm>
          <a:prstGeom prst="rect">
            <a:avLst/>
          </a:prstGeom>
        </p:spPr>
      </p:pic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221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4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9875" y="1322705"/>
            <a:ext cx="8874125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公務機關對個資的責任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◼︎公務機關如果違反個資法規定，致個資遭不法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蒐集、處理、利用或其他侵害當事人權利者，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負損害賠償責任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◼︎公務機關適用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國家賠償法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之規定，也就是受侵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害當事人可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申請國賠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，而由國家負其責任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◼︎假借職務上的權力之便，故意違法，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加重刑責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至二分之一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，因而意圖犯法的公務人員，可處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有期徒刑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37541" y="-138546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個資法罰則</a:t>
            </a: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222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5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9875" y="1322705"/>
            <a:ext cx="8874125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案例探討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</a:p>
          <a:p>
            <a:pPr marL="0" indent="0">
              <a:buNone/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2014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年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有民眾在網路上搜尋友人姓名，發現某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國中外洩新生的個資，包括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學生姓名、身分證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字號、出生日期、住家地址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等。民眾向校方反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映，學校資訊組查證後發現，校務系統在匯入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新生資料後，會自行產生另一個檔案，存放在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暫存區，民眾查詢到的就是暫存檔，已緊急刪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除檔案，並回報縣政府，請系統開發單位改善。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95976" y="-166254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個資法罰則</a:t>
            </a: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222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9875" y="1400170"/>
            <a:ext cx="8874125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案例探討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◼︎個人資料因暫存檔外洩，對每一名個資遭影響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的學生，都有權依個資法向校方求償新臺幣五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百元以上、二萬元以下的賠款。若同一事件造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成多人受害，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人以上可提團體訴訟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，最高賠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償總額二億元。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國家賠償法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規定：公務員於執行職務、行使公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權力時，因故意或過失不法侵害人民自由或權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利者，國家應負損害賠償責任。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65250" y="-166254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個資法罰則</a:t>
            </a: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222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7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86639" y="2444201"/>
            <a:ext cx="8061325" cy="34276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◼︎「法律」是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外在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社會用強制的力量，制裁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違法的行為，來規範個人行為，所以違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反法律都要負法律責任 。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◼︎「倫理」則是發自於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個人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良知來約束自己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的行為。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sz="24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63307" y="-207275"/>
            <a:ext cx="7889875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法律與倫理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89D5026-167B-6048-8558-A5BBA51D3EDF}"/>
              </a:ext>
            </a:extLst>
          </p:cNvPr>
          <p:cNvSpPr/>
          <p:nvPr/>
        </p:nvSpPr>
        <p:spPr>
          <a:xfrm>
            <a:off x="386639" y="1608032"/>
            <a:ext cx="8392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「法律」與「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  <a:sym typeface="Arial Unicode MS"/>
              </a:rPr>
              <a:t>倫理」的差異是什麼？</a:t>
            </a:r>
            <a:endParaRPr lang="en-US" altLang="zh-TW"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212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9875" y="1552575"/>
            <a:ext cx="8874125" cy="53054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非公務機關對個資的責任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非公務機關若因違法而被處以罰鍰，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負責人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亦會被課以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相同額度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的罰款，除非能證明自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己已經善盡防止的義務。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民事賠償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部分，個資法對於不易或不能證明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實際損害額時，規定每人每一事件可求償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五百元以上二萬元以下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，而同一事件最高賠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償總額為二億元以下。但是若可證明實際損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害金額每人超過二萬元、總額超過二億元，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則以實際的損害額賠償。</a:t>
            </a: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20669" y="-221673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個資法罰則</a:t>
            </a: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223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1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9875" y="1206211"/>
            <a:ext cx="8874125" cy="530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非公務機關對個資的責任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◼︎在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刑事責任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方面，違法最高可處有期徒刑、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拘役或科或併科罰金，對於意圖營利而犯罪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者，特別加重罰責。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◼︎行政處罰也可加重罰責，最高可處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五萬元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以上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五十萬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元以下罰鍰，並要限期改善，若未改善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可繼續處開罰。</a:t>
            </a:r>
          </a:p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◼︎違反個資法，不僅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要民事損害賠償，還要負刑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事責任與行政處罰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不只賠錢，還可能要坐牢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0" indent="0">
              <a:buNone/>
            </a:pP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26704" y="-180109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個資法罰則</a:t>
            </a: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223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5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54413" y="-207818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個資法罰則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FAE28B30-CF1E-9E4F-8415-5D445E943856}"/>
              </a:ext>
            </a:extLst>
          </p:cNvPr>
          <p:cNvSpPr txBox="1">
            <a:spLocks/>
          </p:cNvSpPr>
          <p:nvPr/>
        </p:nvSpPr>
        <p:spPr>
          <a:xfrm>
            <a:off x="417345" y="1093209"/>
            <a:ext cx="8873860" cy="530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案例探討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小惠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與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阿賢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日前有過爭執， 一段時間後，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</a:t>
            </a:r>
            <a:endParaRPr lang="en-US" altLang="zh-TW" sz="3000" b="1" u="sng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惠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氣消了，想到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阿賢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家找他解釋， 不料遭到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婉拒。而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小惠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只有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阿賢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的手機號碼，不知他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家的住址，突然想起友人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托比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在某電信公司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任職，而商請他用手機號碼查詢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阿賢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的個人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資料，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托比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也答應幫忙，將查到的個資提供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給 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小惠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！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請問</a:t>
            </a:r>
            <a:r>
              <a:rPr lang="zh-TW" altLang="en-US" sz="3600" b="1" u="sng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托比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會有什麽下場？</a:t>
            </a: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223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1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98995" y="-193964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個資法罰則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FAE28B30-CF1E-9E4F-8415-5D445E943856}"/>
              </a:ext>
            </a:extLst>
          </p:cNvPr>
          <p:cNvSpPr txBox="1">
            <a:spLocks/>
          </p:cNvSpPr>
          <p:nvPr/>
        </p:nvSpPr>
        <p:spPr>
          <a:xfrm>
            <a:off x="342895" y="1135280"/>
            <a:ext cx="8873860" cy="530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案例探討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◼︎電信公司是因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阿賢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申辦手機門號而取得其個資，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蒐集目的在於辦理電信業務，而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托比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非基於同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一目的取得阿賢的個資，即違反個資法規定，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要負民、刑事責任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，托比的僱主（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電信公司）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如未盡到監督責任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（未簽署保密切結書），也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可能連帶負賠償責任。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民事責任：每人每事件處新臺幣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五百元以上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二萬元以下罰款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；刑事責任，得處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五年以下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hangingPunct="1">
              <a:buNone/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有期徒刑，得併科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一百萬元以下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罰金。</a:t>
            </a:r>
            <a:endParaRPr lang="zh-TW" altLang="en-US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endParaRPr lang="zh-TW" altLang="en-US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223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98995" y="-193964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個資法罰則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FAE28B30-CF1E-9E4F-8415-5D445E943856}"/>
              </a:ext>
            </a:extLst>
          </p:cNvPr>
          <p:cNvSpPr txBox="1">
            <a:spLocks/>
          </p:cNvSpPr>
          <p:nvPr/>
        </p:nvSpPr>
        <p:spPr>
          <a:xfrm>
            <a:off x="342895" y="1135280"/>
            <a:ext cx="8873860" cy="530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案例探討</a:t>
            </a:r>
            <a:r>
              <a:rPr lang="en-US" altLang="zh-TW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電信公司是因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阿賢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申辦手機門號而取得其個資，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蒐集目的在於辦理電信業務，而</a:t>
            </a:r>
            <a:r>
              <a:rPr lang="zh-TW" altLang="en-US" sz="3000" b="1" u="sng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托比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非基於同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一目的取得阿賢的個資，即違反個資法規定，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要負民、刑事責任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，托比的僱主（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電信公司）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如未盡到監督責任</a:t>
            </a: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（未簽署保密切結書），也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可能連帶負賠償責任。</a:t>
            </a:r>
            <a:endParaRPr lang="en-US" altLang="zh-TW" sz="3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 hangingPunct="1">
              <a:buNone/>
            </a:pPr>
            <a:endParaRPr lang="zh-TW" altLang="en-US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BBE470A-855E-F346-87FE-BD8FFE409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2" y="4932636"/>
            <a:ext cx="4592017" cy="1925363"/>
          </a:xfrm>
          <a:prstGeom prst="rect">
            <a:avLst/>
          </a:prstGeom>
        </p:spPr>
      </p:pic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223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0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71286" y="-138546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法律小知識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4DE4191-0899-584B-ACF7-13F51BAAF765}"/>
              </a:ext>
            </a:extLst>
          </p:cNvPr>
          <p:cNvSpPr/>
          <p:nvPr/>
        </p:nvSpPr>
        <p:spPr>
          <a:xfrm>
            <a:off x="541598" y="1413496"/>
            <a:ext cx="8060804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◼︎刑法：</a:t>
            </a:r>
            <a:b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規定何種行為構成犯罪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，以及犯罪行為應該如何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處理的法律。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◼︎民法：</a:t>
            </a:r>
            <a:b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規範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私人之間日常生活關係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（主要包括財產關係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和身分關係）的法律。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民事與賠償有關；刑事與坐牢有關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b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例如：信用卡被盜刷，被盜者跟銀行可向盜刷者 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提出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民事賠償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；而盜刷者犯公訴罪，由檢察官提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出，罪行確定要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負刑責（坐牢）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。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224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23686" y="-180109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法律小知識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4DE4191-0899-584B-ACF7-13F51BAAF765}"/>
              </a:ext>
            </a:extLst>
          </p:cNvPr>
          <p:cNvSpPr/>
          <p:nvPr/>
        </p:nvSpPr>
        <p:spPr>
          <a:xfrm>
            <a:off x="307181" y="1907064"/>
            <a:ext cx="8836819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◼︎拘役：</a:t>
            </a:r>
            <a:b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短期剝奪犯罪人自由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，實行勞動的刑罰方法。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它的刑度比有期徒刑輕，比罰金重。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◼︎刑期最短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不少於一個月，最長不超過六個月</a:t>
            </a: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224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57432" y="-193964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法律小知識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4DE4191-0899-584B-ACF7-13F51BAAF765}"/>
              </a:ext>
            </a:extLst>
          </p:cNvPr>
          <p:cNvSpPr/>
          <p:nvPr/>
        </p:nvSpPr>
        <p:spPr>
          <a:xfrm>
            <a:off x="518615" y="1621314"/>
            <a:ext cx="8060804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◼︎罰緩：   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為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行政罰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，如交通違規受警察機關（行政機關）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罰三千元，稱為罰緩。 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◼︎罰金：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為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刑罰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，如酒醉駕車被處一年以下有期徒刑、拘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役或三萬元以下罰金，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除了金錢損失外，還會留</a:t>
            </a:r>
            <a:endParaRPr lang="en-US" altLang="zh-TW" sz="28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下刑事前科的紀錄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b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endParaRPr lang="zh-TW" altLang="en-US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224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9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43578" y="-193964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法律小知識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4DE4191-0899-584B-ACF7-13F51BAAF765}"/>
              </a:ext>
            </a:extLst>
          </p:cNvPr>
          <p:cNvSpPr/>
          <p:nvPr/>
        </p:nvSpPr>
        <p:spPr>
          <a:xfrm>
            <a:off x="541597" y="1792764"/>
            <a:ext cx="82880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◼︎併科罰金：</a:t>
            </a:r>
            <a:b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例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處有期徒刑三個月，併科罰金 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90,000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元。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代表要坐牢三個月，連帶要繳納罰金 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90,000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元。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◼︎易科罰金：</a:t>
            </a:r>
            <a:b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【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例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】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處有期徒刑三個月，可易科罰金，以每日  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1,000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元計。</a:t>
            </a:r>
            <a:b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代表可選擇坐牢三個月，或繳納罰金 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90,000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元。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「併」表示連帶，「易」表示替代。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224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3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25" y="3238500"/>
            <a:ext cx="2907062" cy="8712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43608" y="1643896"/>
            <a:ext cx="7603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章已經全部學習完畢，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點擊速測派按鈕進行第 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章的題目練習！</a:t>
            </a:r>
            <a:endParaRPr lang="zh-TW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電腦輔助教學的趨勢"/>
          <p:cNvSpPr txBox="1">
            <a:spLocks/>
          </p:cNvSpPr>
          <p:nvPr/>
        </p:nvSpPr>
        <p:spPr>
          <a:xfrm>
            <a:off x="1043608" y="-123825"/>
            <a:ext cx="8100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線上派卷</a:t>
            </a:r>
            <a:endParaRPr lang="zh-TW" alt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24" y="4109700"/>
            <a:ext cx="5297864" cy="1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5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208185" y="-163513"/>
            <a:ext cx="8061325" cy="12604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電腦犯罪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7691F49-E85D-A844-91D5-8951AE1BAF16}"/>
              </a:ext>
            </a:extLst>
          </p:cNvPr>
          <p:cNvSpPr/>
          <p:nvPr/>
        </p:nvSpPr>
        <p:spPr>
          <a:xfrm>
            <a:off x="755650" y="2172245"/>
            <a:ext cx="7557077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在我們日常生活當中，你知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道有什麼「</a:t>
            </a: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電腦犯罪</a:t>
            </a: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  <a:sym typeface="Arial Unicode MS"/>
              </a:rPr>
              <a:t>」的案</a:t>
            </a:r>
            <a:endParaRPr lang="en-US" altLang="zh-TW" sz="4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  <a:sym typeface="Arial Unicode MS"/>
              </a:rPr>
              <a:t>例嗎？</a:t>
            </a:r>
            <a:endParaRPr lang="en-US" altLang="zh-TW" sz="4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29CB9751-FF21-5D4A-AA2C-306500F6011E}"/>
              </a:ext>
            </a:extLst>
          </p:cNvPr>
          <p:cNvSpPr txBox="1">
            <a:spLocks/>
          </p:cNvSpPr>
          <p:nvPr/>
        </p:nvSpPr>
        <p:spPr>
          <a:xfrm>
            <a:off x="541598" y="3197275"/>
            <a:ext cx="8060804" cy="41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387" indent="-358775" hangingPunct="1">
              <a:spcBef>
                <a:spcPts val="800"/>
              </a:spcBef>
              <a:buSzTx/>
              <a:buFont typeface="Arial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4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 hangingPunct="1">
              <a:spcBef>
                <a:spcPts val="800"/>
              </a:spcBef>
              <a:buSzTx/>
              <a:buFont typeface="Arial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4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4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075765" y="-101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華康中圓體"/>
              </a:rPr>
              <a:t>問題與討論</a:t>
            </a:r>
            <a:endParaRPr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華康中圓體"/>
            </a:endParaRPr>
          </a:p>
        </p:txBody>
      </p:sp>
      <p:pic>
        <p:nvPicPr>
          <p:cNvPr id="13" name="圖形 12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BDBBC95F-286F-754A-A373-A6423070E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67304" y="5552867"/>
            <a:ext cx="816429" cy="81642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6A6F1FD-6A82-984E-8B9C-6E92D4A2E191}"/>
              </a:ext>
            </a:extLst>
          </p:cNvPr>
          <p:cNvSpPr/>
          <p:nvPr/>
        </p:nvSpPr>
        <p:spPr>
          <a:xfrm>
            <a:off x="1491214" y="1565938"/>
            <a:ext cx="59266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你還想知道什麼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5">
            <a:extLst>
              <a:ext uri="{FF2B5EF4-FFF2-40B4-BE49-F238E27FC236}">
                <a16:creationId xmlns:a16="http://schemas.microsoft.com/office/drawing/2014/main" xmlns="" id="{64603779-52DC-B740-9449-61AE85ECD3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9494" y="2532257"/>
            <a:ext cx="39814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26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14961" y="-163776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狹義的電腦犯罪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29CB9751-FF21-5D4A-AA2C-306500F6011E}"/>
              </a:ext>
            </a:extLst>
          </p:cNvPr>
          <p:cNvSpPr txBox="1">
            <a:spLocks/>
          </p:cNvSpPr>
          <p:nvPr/>
        </p:nvSpPr>
        <p:spPr>
          <a:xfrm>
            <a:off x="319925" y="1524485"/>
            <a:ext cx="8060804" cy="41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387" indent="-358775" hangingPunct="1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電腦犯罪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可分為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狹義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的電腦犯罪，與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廣義  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 hangingPunct="1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的電腦犯罪。</a:t>
            </a:r>
            <a:endParaRPr lang="zh-TW" altLang="en-US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◼︎「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狹義」的電腦犯罪，則是指用電腦或網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路為攻擊目標的犯罪行為，例如：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駭客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入侵別人電腦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設計並散播電腦病毒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⋯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等，這些犯罪行為，在電腦與網路未出現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之前並不存在的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179387" indent="-358775" hangingPunct="1">
              <a:spcBef>
                <a:spcPts val="800"/>
              </a:spcBef>
              <a:buSzTx/>
              <a:buFont typeface="Arial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 hangingPunct="1">
              <a:spcBef>
                <a:spcPts val="800"/>
              </a:spcBef>
              <a:buSzTx/>
              <a:buFont typeface="Arial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212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0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37789" y="-191069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廣義的電腦犯罪</a:t>
            </a:r>
            <a:endParaRPr lang="zh-TW" altLang="en-US" sz="48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xmlns="" id="{29CB9751-FF21-5D4A-AA2C-306500F6011E}"/>
              </a:ext>
            </a:extLst>
          </p:cNvPr>
          <p:cNvSpPr txBox="1">
            <a:spLocks/>
          </p:cNvSpPr>
          <p:nvPr/>
        </p:nvSpPr>
        <p:spPr>
          <a:xfrm>
            <a:off x="347635" y="1636289"/>
            <a:ext cx="8060804" cy="419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◼︎「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廣義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」的電腦犯罪，是指把電腦或網路 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當成犯罪的工具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，而不只是攻擊電腦或網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路，例如：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盜取別人的虛擬寶物、網路販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賣色情光碟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⋯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等。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◼︎「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廣義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」的電腦犯罪可說是</a:t>
            </a:r>
            <a:r>
              <a:rPr lang="zh-TW" altLang="en-US" dirty="0">
                <a:solidFill>
                  <a:srgbClr val="C00000"/>
                </a:solidFill>
                <a:sym typeface="Arial Unicode MS"/>
              </a:rPr>
              <a:t>利用電腦犯下</a:t>
            </a:r>
            <a:endParaRPr lang="en-US" altLang="zh-TW" dirty="0">
              <a:solidFill>
                <a:srgbClr val="C00000"/>
              </a:solidFill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dirty="0">
                <a:solidFill>
                  <a:srgbClr val="C00000"/>
                </a:solidFill>
                <a:sym typeface="Arial Unicode MS"/>
              </a:rPr>
              <a:t>      的違法行為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179387" indent="-358775" hangingPunct="1">
              <a:spcBef>
                <a:spcPts val="800"/>
              </a:spcBef>
              <a:buSzTx/>
              <a:buFont typeface="Arial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 hangingPunct="1">
              <a:spcBef>
                <a:spcPts val="800"/>
              </a:spcBef>
              <a:buSzTx/>
              <a:buFont typeface="Arial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</p:txBody>
      </p:sp>
      <p:pic>
        <p:nvPicPr>
          <p:cNvPr id="6" name="圖形 5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3179AAA1-4BC9-424B-BBE0-7B0ABB93C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30731" y="5499557"/>
            <a:ext cx="881744" cy="881744"/>
          </a:xfrm>
          <a:prstGeom prst="rect">
            <a:avLst/>
          </a:prstGeom>
        </p:spPr>
      </p:pic>
      <p:sp>
        <p:nvSpPr>
          <p:cNvPr id="7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212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585315" y="-219075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電腦與網路犯罪概述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B971534D-B867-D147-A345-9A5AFB37F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769" y="2019869"/>
            <a:ext cx="4666110" cy="126047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電腦犯罪</a:t>
            </a:r>
            <a:endParaRPr lang="zh-TW" altLang="en-US" sz="4800" dirty="0">
              <a:solidFill>
                <a:srgbClr val="FFC000"/>
              </a:solidFill>
              <a:latin typeface="DFHeiStd-W5"/>
              <a:ea typeface="標楷體" pitchFamily="65" charset="-12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129F4972-8AC9-DD40-B451-5F715D183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809" y="4139610"/>
            <a:ext cx="4666111" cy="126047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網路犯罪</a:t>
            </a:r>
            <a:endParaRPr lang="zh-TW" altLang="en-US" sz="4800" dirty="0">
              <a:solidFill>
                <a:srgbClr val="FFC000"/>
              </a:solidFill>
              <a:latin typeface="DFHeiStd-W5"/>
              <a:ea typeface="標楷體" pitchFamily="65" charset="-120"/>
            </a:endParaRPr>
          </a:p>
        </p:txBody>
      </p:sp>
      <p:pic>
        <p:nvPicPr>
          <p:cNvPr id="8" name="圖形 7" descr="住家">
            <a:hlinkClick r:id="rId2" action="ppaction://hlinksldjump"/>
            <a:extLst>
              <a:ext uri="{FF2B5EF4-FFF2-40B4-BE49-F238E27FC236}">
                <a16:creationId xmlns:a16="http://schemas.microsoft.com/office/drawing/2014/main" xmlns="" id="{2077CD66-6DB7-124C-972E-03A878DF4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30731" y="5499557"/>
            <a:ext cx="881744" cy="8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457022" y="-207817"/>
            <a:ext cx="8388350" cy="126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電腦與網路犯罪概述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652AABB-BB92-7C46-8D4C-829A15D02EA0}"/>
              </a:ext>
            </a:extLst>
          </p:cNvPr>
          <p:cNvSpPr/>
          <p:nvPr/>
        </p:nvSpPr>
        <p:spPr>
          <a:xfrm>
            <a:off x="518614" y="1621314"/>
            <a:ext cx="8265167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◼︎電腦犯罪是指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妨害他人電腦或網路的 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使用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（狹義的電腦犯罪）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◼︎網路犯罪指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利用網路為工具的犯罪行 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為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，可想成將日常生活犯罪行為的場</a:t>
            </a: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所移到網路的擬世界上 （廣義的電腦</a:t>
            </a: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犯罪）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 bwMode="auto">
          <a:xfrm>
            <a:off x="7960266" y="108652"/>
            <a:ext cx="719512" cy="3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011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213</a:t>
            </a:r>
            <a:endParaRPr kumimoji="1" lang="zh-TW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6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8482</TotalTime>
  <Words>3399</Words>
  <Application>Microsoft Office PowerPoint</Application>
  <PresentationFormat>如螢幕大小 (4:3)</PresentationFormat>
  <Paragraphs>445</Paragraphs>
  <Slides>50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50</vt:i4>
      </vt:variant>
    </vt:vector>
  </HeadingPairs>
  <TitlesOfParts>
    <vt:vector size="66" baseType="lpstr">
      <vt:lpstr>Arial Unicode MS</vt:lpstr>
      <vt:lpstr>DFHeiStd-W5</vt:lpstr>
      <vt:lpstr>HEITI SC MEDIUM</vt:lpstr>
      <vt:lpstr>Helvetica Neue</vt:lpstr>
      <vt:lpstr>華康中圓體</vt:lpstr>
      <vt:lpstr>Microsoft JhengHei</vt:lpstr>
      <vt:lpstr>Microsoft JhengHei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1_自訂設計</vt:lpstr>
      <vt:lpstr>自訂設計</vt:lpstr>
      <vt:lpstr>PowerPoint 簡報</vt:lpstr>
      <vt:lpstr>PowerPoint 簡報</vt:lpstr>
      <vt:lpstr>電腦與法律</vt:lpstr>
      <vt:lpstr>法律與倫理</vt:lpstr>
      <vt:lpstr>電腦犯罪</vt:lpstr>
      <vt:lpstr>狹義的電腦犯罪</vt:lpstr>
      <vt:lpstr>廣義的電腦犯罪</vt:lpstr>
      <vt:lpstr>電腦與網路犯罪概述</vt:lpstr>
      <vt:lpstr>電腦與網路犯罪概述</vt:lpstr>
      <vt:lpstr>妨害電腦使用罪</vt:lpstr>
      <vt:lpstr>妨害電腦使用罪</vt:lpstr>
      <vt:lpstr>妨害電腦使用罪</vt:lpstr>
      <vt:lpstr>防害電腦使用罪</vt:lpstr>
      <vt:lpstr>防害電腦使用罪</vt:lpstr>
      <vt:lpstr>防害電腦使用罪</vt:lpstr>
      <vt:lpstr>電腦小知識</vt:lpstr>
      <vt:lpstr>防害電腦使用罪</vt:lpstr>
      <vt:lpstr>法律小知識</vt:lpstr>
      <vt:lpstr>防害電腦使用罪</vt:lpstr>
      <vt:lpstr>網路犯罪</vt:lpstr>
      <vt:lpstr>網路犯罪</vt:lpstr>
      <vt:lpstr>網路販賣影音光碟</vt:lpstr>
      <vt:lpstr>網路販賣影音光碟</vt:lpstr>
      <vt:lpstr>網路販賣違禁及管制品</vt:lpstr>
      <vt:lpstr>散布猥褻圖畫影像</vt:lpstr>
      <vt:lpstr>散布猥褻圖畫影像</vt:lpstr>
      <vt:lpstr>網路詐欺</vt:lpstr>
      <vt:lpstr>網路賭博</vt:lpstr>
      <vt:lpstr>網路賭博</vt:lpstr>
      <vt:lpstr>網路賭博</vt:lpstr>
      <vt:lpstr>著作權法及個資法罰則</vt:lpstr>
      <vt:lpstr>著作權法罰則</vt:lpstr>
      <vt:lpstr>非法重製著作物罰則</vt:lpstr>
      <vt:lpstr>著作權法罰則</vt:lpstr>
      <vt:lpstr>著作權法罰則</vt:lpstr>
      <vt:lpstr>著作權法罰則</vt:lpstr>
      <vt:lpstr>個資法罰則</vt:lpstr>
      <vt:lpstr>個資法罰則</vt:lpstr>
      <vt:lpstr>個資法罰則</vt:lpstr>
      <vt:lpstr>個資法罰則</vt:lpstr>
      <vt:lpstr>個資法罰則</vt:lpstr>
      <vt:lpstr>個資法罰則</vt:lpstr>
      <vt:lpstr>個資法罰則</vt:lpstr>
      <vt:lpstr>個資法罰則</vt:lpstr>
      <vt:lpstr>法律小知識</vt:lpstr>
      <vt:lpstr>法律小知識</vt:lpstr>
      <vt:lpstr>法律小知識</vt:lpstr>
      <vt:lpstr>法律小知識</vt:lpstr>
      <vt:lpstr>PowerPoint 簡報</vt:lpstr>
      <vt:lpstr>問題與討論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呂唯楨</cp:lastModifiedBy>
  <cp:revision>402</cp:revision>
  <cp:lastPrinted>2020-12-09T06:19:55Z</cp:lastPrinted>
  <dcterms:modified xsi:type="dcterms:W3CDTF">2022-07-18T10:00:44Z</dcterms:modified>
</cp:coreProperties>
</file>