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71" r:id="rId2"/>
    <p:sldId id="277" r:id="rId3"/>
    <p:sldId id="282" r:id="rId4"/>
    <p:sldId id="283" r:id="rId5"/>
    <p:sldId id="386" r:id="rId6"/>
    <p:sldId id="335" r:id="rId7"/>
    <p:sldId id="387" r:id="rId8"/>
    <p:sldId id="456" r:id="rId9"/>
    <p:sldId id="457" r:id="rId10"/>
    <p:sldId id="388" r:id="rId11"/>
    <p:sldId id="458" r:id="rId12"/>
    <p:sldId id="350" r:id="rId13"/>
    <p:sldId id="389" r:id="rId14"/>
    <p:sldId id="390" r:id="rId15"/>
    <p:sldId id="281" r:id="rId16"/>
    <p:sldId id="318" r:id="rId17"/>
    <p:sldId id="391" r:id="rId18"/>
    <p:sldId id="392" r:id="rId19"/>
    <p:sldId id="320" r:id="rId20"/>
    <p:sldId id="450" r:id="rId21"/>
    <p:sldId id="447" r:id="rId22"/>
    <p:sldId id="448" r:id="rId23"/>
    <p:sldId id="451" r:id="rId24"/>
    <p:sldId id="449" r:id="rId25"/>
    <p:sldId id="328" r:id="rId26"/>
    <p:sldId id="366" r:id="rId27"/>
    <p:sldId id="367" r:id="rId28"/>
    <p:sldId id="330" r:id="rId29"/>
    <p:sldId id="369" r:id="rId30"/>
    <p:sldId id="433" r:id="rId31"/>
    <p:sldId id="371" r:id="rId32"/>
    <p:sldId id="393" r:id="rId33"/>
    <p:sldId id="434" r:id="rId34"/>
    <p:sldId id="370" r:id="rId35"/>
    <p:sldId id="372" r:id="rId36"/>
    <p:sldId id="435" r:id="rId37"/>
    <p:sldId id="373" r:id="rId38"/>
    <p:sldId id="375" r:id="rId39"/>
    <p:sldId id="436" r:id="rId40"/>
    <p:sldId id="374" r:id="rId41"/>
    <p:sldId id="427" r:id="rId42"/>
    <p:sldId id="428" r:id="rId43"/>
    <p:sldId id="443" r:id="rId44"/>
    <p:sldId id="440" r:id="rId45"/>
    <p:sldId id="441" r:id="rId46"/>
    <p:sldId id="442" r:id="rId47"/>
    <p:sldId id="459" r:id="rId48"/>
    <p:sldId id="460" r:id="rId49"/>
    <p:sldId id="376" r:id="rId50"/>
    <p:sldId id="437" r:id="rId51"/>
    <p:sldId id="452" r:id="rId52"/>
    <p:sldId id="395" r:id="rId53"/>
    <p:sldId id="396" r:id="rId54"/>
    <p:sldId id="397" r:id="rId55"/>
    <p:sldId id="401" r:id="rId56"/>
    <p:sldId id="402" r:id="rId57"/>
    <p:sldId id="403" r:id="rId58"/>
    <p:sldId id="398" r:id="rId59"/>
    <p:sldId id="404" r:id="rId60"/>
    <p:sldId id="405" r:id="rId61"/>
    <p:sldId id="406" r:id="rId62"/>
    <p:sldId id="409" r:id="rId63"/>
    <p:sldId id="410" r:id="rId64"/>
    <p:sldId id="411" r:id="rId65"/>
    <p:sldId id="408" r:id="rId66"/>
    <p:sldId id="412" r:id="rId67"/>
    <p:sldId id="413" r:id="rId68"/>
    <p:sldId id="414" r:id="rId69"/>
    <p:sldId id="415" r:id="rId70"/>
    <p:sldId id="416" r:id="rId71"/>
    <p:sldId id="417" r:id="rId72"/>
    <p:sldId id="418" r:id="rId73"/>
    <p:sldId id="419" r:id="rId74"/>
    <p:sldId id="420" r:id="rId75"/>
    <p:sldId id="421" r:id="rId76"/>
    <p:sldId id="394" r:id="rId77"/>
    <p:sldId id="422" r:id="rId78"/>
    <p:sldId id="424" r:id="rId79"/>
    <p:sldId id="423" r:id="rId80"/>
    <p:sldId id="429" r:id="rId81"/>
    <p:sldId id="430" r:id="rId82"/>
    <p:sldId id="431" r:id="rId83"/>
    <p:sldId id="453" r:id="rId84"/>
    <p:sldId id="425" r:id="rId85"/>
    <p:sldId id="454" r:id="rId86"/>
    <p:sldId id="455" r:id="rId87"/>
    <p:sldId id="461" r:id="rId88"/>
    <p:sldId id="432" r:id="rId89"/>
  </p:sldIdLst>
  <p:sldSz cx="10080625" cy="7200900"/>
  <p:notesSz cx="7099300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89" autoAdjust="0"/>
    <p:restoredTop sz="95345" autoAdjust="0"/>
  </p:normalViewPr>
  <p:slideViewPr>
    <p:cSldViewPr>
      <p:cViewPr varScale="1">
        <p:scale>
          <a:sx n="70" d="100"/>
          <a:sy n="70" d="100"/>
        </p:scale>
        <p:origin x="1248" y="66"/>
      </p:cViewPr>
      <p:guideLst>
        <p:guide orient="horz" pos="2268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="" xmlns:a16="http://schemas.microsoft.com/office/drawing/2014/main" id="{3A8C89FF-4776-1C44-8757-C86448B8B9C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67" name="Rectangle 3">
            <a:extLst>
              <a:ext uri="{FF2B5EF4-FFF2-40B4-BE49-F238E27FC236}">
                <a16:creationId xmlns="" xmlns:a16="http://schemas.microsoft.com/office/drawing/2014/main" id="{CF11B35A-D955-4545-80F7-FE9BFE78691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6" name="Rectangle 4">
            <a:extLst>
              <a:ext uri="{FF2B5EF4-FFF2-40B4-BE49-F238E27FC236}">
                <a16:creationId xmlns="" xmlns:a16="http://schemas.microsoft.com/office/drawing/2014/main" id="{2B4697F0-0C8C-D944-883E-48499D89A53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3600" y="768350"/>
            <a:ext cx="5372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9" name="Rectangle 5">
            <a:extLst>
              <a:ext uri="{FF2B5EF4-FFF2-40B4-BE49-F238E27FC236}">
                <a16:creationId xmlns="" xmlns:a16="http://schemas.microsoft.com/office/drawing/2014/main" id="{F310EBCE-6FA7-B642-A40A-605E0408B18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88070" name="Rectangle 6">
            <a:extLst>
              <a:ext uri="{FF2B5EF4-FFF2-40B4-BE49-F238E27FC236}">
                <a16:creationId xmlns="" xmlns:a16="http://schemas.microsoft.com/office/drawing/2014/main" id="{45D2C8F6-2A0A-E242-8A54-645A6713BA2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71" name="Rectangle 7">
            <a:extLst>
              <a:ext uri="{FF2B5EF4-FFF2-40B4-BE49-F238E27FC236}">
                <a16:creationId xmlns="" xmlns:a16="http://schemas.microsoft.com/office/drawing/2014/main" id="{2D8EC804-524A-A646-80F2-1C28F18AD4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aseline="0"/>
            </a:lvl1pPr>
          </a:lstStyle>
          <a:p>
            <a:pPr>
              <a:defRPr/>
            </a:pPr>
            <a:fld id="{3BE69093-D407-3147-902B-E515499568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681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650" y="2236788"/>
            <a:ext cx="8569325" cy="15430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12888" y="4079875"/>
            <a:ext cx="7056437" cy="1841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B36703A-58E0-B44D-AAA3-F2AE600A3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4C712AA-430E-C443-8292-703A1FACF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0525096-CC54-DB48-B9FB-15133B3298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B24E0-A392-9A40-8F70-5ECA836860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380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D319F25-CB44-924B-877B-DE2DDC42FB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9E16F03-74C4-9D4F-AE2A-48BD56DFB2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75073D8-21E6-BF44-A42E-01D6D343F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1BADD-6459-954C-876D-B5CCC4A107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24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10438" y="287338"/>
            <a:ext cx="2266950" cy="614521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04825" y="287338"/>
            <a:ext cx="6653213" cy="614521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E0AA78F-6613-FE44-B55B-42A9A849DE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ED88BD9-B5F3-D949-9D43-BA2D94197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6D39AE9-7D15-3D44-AA4C-ADCDBD8E3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D3C0A-8DFB-E64E-8B10-3057B00CCE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84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7B11468-4786-3246-BFF0-EDCDCD5D46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204DFBD-975F-B84D-912B-E8F496DE7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B27F2B2-87D6-CA45-88D0-1FE48A0463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DF901-5472-8243-B563-67835FF953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058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6925" y="4627563"/>
            <a:ext cx="8567738" cy="1430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96925" y="3052763"/>
            <a:ext cx="8567738" cy="157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4CE84EF-A0D3-9845-B07E-9AD31AB037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A4F0C84-B698-AE41-8792-729BF1BFA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B0B7F82-1377-E34B-9A31-E882448C2C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E7AE-485B-014C-A671-741B4F2C7D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645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4825" y="1679575"/>
            <a:ext cx="44592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16513" y="1679575"/>
            <a:ext cx="44608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1B8835F-17D4-2D46-85D6-A849877031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3B80FF2-092E-3143-8C28-B5B8EB7127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EAC878-0393-9447-A7B6-D59DD331E3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43885-3881-AB44-A1CF-A2576CFCB1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092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825" y="288925"/>
            <a:ext cx="9072563" cy="12001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04825" y="1611313"/>
            <a:ext cx="4452938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4825" y="2284413"/>
            <a:ext cx="4452938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121275" y="1611313"/>
            <a:ext cx="4456113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121275" y="2284413"/>
            <a:ext cx="4456113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5D267F76-D667-0542-9374-F1B978A91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7029B5B6-42AE-D848-80CC-B46D0C6FF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B9C9C27-7F6E-AD41-BA46-222190B05A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52404-BBCB-A94F-AA00-36552E090B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124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6">
            <a:extLst>
              <a:ext uri="{FF2B5EF4-FFF2-40B4-BE49-F238E27FC236}">
                <a16:creationId xmlns="" xmlns:a16="http://schemas.microsoft.com/office/drawing/2014/main" id="{6A8FE8C1-74C1-6449-8FEF-81F3EBD50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 userDrawn="1"/>
        </p:nvSpPr>
        <p:spPr>
          <a:xfrm>
            <a:off x="8873681" y="1119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8909193" y="138607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46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>
            <a:extLst>
              <a:ext uri="{FF2B5EF4-FFF2-40B4-BE49-F238E27FC236}">
                <a16:creationId xmlns="" xmlns:a16="http://schemas.microsoft.com/office/drawing/2014/main" id="{6A8FE8C1-74C1-6449-8FEF-81F3EBD50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6565771D-8A41-7C45-AC24-6AC2DEA4B5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92388" y="6704013"/>
            <a:ext cx="2352675" cy="5016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ECCE40D5-1085-B145-B1B8-F5C7734E04A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6371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825" y="287338"/>
            <a:ext cx="3316288" cy="1219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41763" y="287338"/>
            <a:ext cx="5635625" cy="61452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04825" y="1506538"/>
            <a:ext cx="3316288" cy="4926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991D38F-B7C3-0943-957B-2BF2C6FDF0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00CA002-ABF5-4544-8A43-412C16685B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1CA6F7F-383E-2F47-B0A2-870FA932E6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B0DC7-7D3B-EA4C-85E4-BCB72D7133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4796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6438" y="5040313"/>
            <a:ext cx="6048375" cy="5953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76438" y="642938"/>
            <a:ext cx="6048375" cy="4321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76438" y="5635625"/>
            <a:ext cx="6048375" cy="844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2261924-B65A-9842-AF5A-3C3973EBF0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834A629-2803-ED4D-B4AE-F3B024BA9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605D9FB-9E6A-514D-946B-7D41F3AE71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C15AC-F1A9-0847-819D-B3249A821E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16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51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AE029F1-6C11-EB45-B1D2-5E5C0B0343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287338"/>
            <a:ext cx="907256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99AEB32E-C6EB-974B-B3C6-8A9CB6149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679575"/>
            <a:ext cx="90725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6FA47A22-E8CE-A34B-9431-4B626181BC9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825" y="6556375"/>
            <a:ext cx="235108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defTabSz="1011238" eaLnBrk="1" hangingPunct="1">
              <a:defRPr sz="15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486CAD5A-D55C-3F4C-8169-EF53B389C0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556375"/>
            <a:ext cx="3190875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algn="ctr" defTabSz="1011238" eaLnBrk="1" hangingPunct="1">
              <a:defRPr sz="15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3CB167A3-9FF5-D348-A2CA-81C5B85032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556375"/>
            <a:ext cx="2352675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>
            <a:lvl1pPr algn="r" defTabSz="1011238" eaLnBrk="1" hangingPunct="1">
              <a:defRPr sz="1500" baseline="0"/>
            </a:lvl1pPr>
          </a:lstStyle>
          <a:p>
            <a:pPr>
              <a:defRPr/>
            </a:pPr>
            <a:fld id="{6C9E8450-A229-4540-A8F8-622E2B112F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9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2pPr>
      <a:lvl3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3pPr>
      <a:lvl4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4pPr>
      <a:lvl5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5pPr>
      <a:lvl6pPr marL="4572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6pPr>
      <a:lvl7pPr marL="9144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79413" indent="-379413" algn="l" defTabSz="1011238" rtl="0" eaLnBrk="0" fontAlgn="base" hangingPunct="0">
        <a:spcBef>
          <a:spcPct val="20000"/>
        </a:spcBef>
        <a:spcAft>
          <a:spcPct val="0"/>
        </a:spcAft>
        <a:buChar char="•"/>
        <a:defRPr kumimoji="1" sz="35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315913" algn="l" defTabSz="1011238" rtl="0" eaLnBrk="0" fontAlgn="base" hangingPunct="0">
        <a:spcBef>
          <a:spcPct val="20000"/>
        </a:spcBef>
        <a:spcAft>
          <a:spcPct val="0"/>
        </a:spcAft>
        <a:buChar char="–"/>
        <a:defRPr kumimoji="1" sz="3100">
          <a:solidFill>
            <a:schemeClr val="tx1"/>
          </a:solidFill>
          <a:latin typeface="+mn-lt"/>
          <a:ea typeface="+mn-ea"/>
        </a:defRPr>
      </a:lvl2pPr>
      <a:lvl3pPr marL="1263650" indent="-252413" algn="l" defTabSz="1011238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70063" indent="-252413" algn="l" defTabSz="1011238" rtl="0" eaLnBrk="0" fontAlgn="base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74888" indent="-252413" algn="l" defTabSz="1011238" rtl="0" eaLnBrk="0" fontAlgn="base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7320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892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6464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1036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jiXl9GtdbUg#t=5s" TargetMode="Externa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N2pfs7I30Y#t=5s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H1dqkUiJJAc#t=5s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../../../&#24433;&#29255;/&#36039;&#31185;/&#31532;2&#31456;/8&#19978;&#36039;&#31185;2-3Scratch&#20998;&#36523;&#31687;-&#20998;&#36523;-&#34718;&#34811;&#25644;&#20083;&#37226;.mp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N2pfs7I30Y#t=5s" TargetMode="Externa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H1dqkUiJJAc#t=5s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Xl9GtdbUg#t=5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hyperlink" Target="../../../&#24433;&#29255;/&#36039;&#31185;/&#31532;2&#31456;/8&#19978;&#36039;&#31185;2-3Scratch&#20998;&#36523;&#31687;.mp4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hyperlink" Target="https://www.youtube.com/watch?v=pN2pfs7I30Y#t=5s" TargetMode="Externa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1dqkUiJJAc#t=5s" TargetMode="External"/><Relationship Id="rId7" Type="http://schemas.openxmlformats.org/officeDocument/2006/relationships/hyperlink" Target="../../../&#24433;&#29255;/&#36039;&#31185;/&#31532;2&#31456;/8&#19978;&#36039;&#31185;2-3Scratch&#20998;&#36523;&#31687;-&#38651;&#23376;&#29748;&#27169;&#25836;.mp4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slide" Target="slide3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hyperlink" Target="https://www.youtube.com/watch?v=H1dqkUiJJAc#t=5s" TargetMode="External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qt.hle.com.tw/edisc3.html?tid=111_1_JTE_EBOOK_3_5&amp;tt=Ebook&amp;platform=Hanlin_Eboo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svg"/><Relationship Id="rId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圖片 2">
            <a:extLst>
              <a:ext uri="{FF2B5EF4-FFF2-40B4-BE49-F238E27FC236}">
                <a16:creationId xmlns="" xmlns:a16="http://schemas.microsoft.com/office/drawing/2014/main" id="{9CF4632A-7B3D-C247-912A-92AD4B4DF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字方塊 10">
            <a:extLst>
              <a:ext uri="{FF2B5EF4-FFF2-40B4-BE49-F238E27FC236}">
                <a16:creationId xmlns="" xmlns:a16="http://schemas.microsoft.com/office/drawing/2014/main" id="{C1608664-7019-6F42-8FCF-3DFFF43E6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72058"/>
            <a:ext cx="3816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="" xmlns:a16="http://schemas.microsoft.com/office/drawing/2014/main" id="{C28BF85E-C501-EA44-ADBF-9A5017454F4F}"/>
              </a:ext>
            </a:extLst>
          </p:cNvPr>
          <p:cNvSpPr txBox="1">
            <a:spLocks/>
          </p:cNvSpPr>
          <p:nvPr/>
        </p:nvSpPr>
        <p:spPr bwMode="auto">
          <a:xfrm>
            <a:off x="504825" y="1114425"/>
            <a:ext cx="9720263" cy="497046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4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：執行結果：為什麼有一隻小貓不會移動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?</a:t>
            </a: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1507" name="Picture 2">
            <a:extLst>
              <a:ext uri="{FF2B5EF4-FFF2-40B4-BE49-F238E27FC236}">
                <a16:creationId xmlns="" xmlns:a16="http://schemas.microsoft.com/office/drawing/2014/main" id="{D858428F-13C6-2240-AB92-84EE700A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0"/>
          <a:stretch>
            <a:fillRect/>
          </a:stretch>
        </p:blipFill>
        <p:spPr bwMode="auto">
          <a:xfrm>
            <a:off x="7423150" y="2273300"/>
            <a:ext cx="2389188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64D8F1A-AA0C-4259-A8A5-D70517EBB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34" y="1944266"/>
            <a:ext cx="5935166" cy="4541692"/>
          </a:xfrm>
          <a:prstGeom prst="rect">
            <a:avLst/>
          </a:prstGeom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189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字方塊 10">
            <a:extLst>
              <a:ext uri="{FF2B5EF4-FFF2-40B4-BE49-F238E27FC236}">
                <a16:creationId xmlns="" xmlns:a16="http://schemas.microsoft.com/office/drawing/2014/main" id="{C1608664-7019-6F42-8FCF-3DFFF43E6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72058"/>
            <a:ext cx="3816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="" xmlns:a16="http://schemas.microsoft.com/office/drawing/2014/main" id="{C28BF85E-C501-EA44-ADBF-9A5017454F4F}"/>
              </a:ext>
            </a:extLst>
          </p:cNvPr>
          <p:cNvSpPr txBox="1">
            <a:spLocks/>
          </p:cNvSpPr>
          <p:nvPr/>
        </p:nvSpPr>
        <p:spPr bwMode="auto">
          <a:xfrm>
            <a:off x="504825" y="1114425"/>
            <a:ext cx="9720263" cy="497046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5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：把本尊隱藏</a:t>
            </a: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1508" name="Picture 2">
            <a:extLst>
              <a:ext uri="{FF2B5EF4-FFF2-40B4-BE49-F238E27FC236}">
                <a16:creationId xmlns="" xmlns:a16="http://schemas.microsoft.com/office/drawing/2014/main" id="{F705F005-B0A0-2E44-8479-B17CCE1A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1284284"/>
            <a:ext cx="2788220" cy="42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矩形 12">
            <a:extLst>
              <a:ext uri="{FF2B5EF4-FFF2-40B4-BE49-F238E27FC236}">
                <a16:creationId xmlns="" xmlns:a16="http://schemas.microsoft.com/office/drawing/2014/main" id="{6A5807B6-47C3-DA48-9D49-59EEF154C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24" y="5735973"/>
            <a:ext cx="7560840" cy="12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因為走路的動畫是寫在分身，所以要把本尊隱藏起來，如果不隱藏就會多一隻。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86FD3167-0AB9-63A9-0437-2E56A4FE7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12" y="2273780"/>
            <a:ext cx="3024336" cy="3009438"/>
          </a:xfrm>
          <a:prstGeom prst="rect">
            <a:avLst/>
          </a:prstGeom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189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62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文字方塊 10">
            <a:extLst>
              <a:ext uri="{FF2B5EF4-FFF2-40B4-BE49-F238E27FC236}">
                <a16:creationId xmlns="" xmlns:a16="http://schemas.microsoft.com/office/drawing/2014/main" id="{B4CA19D1-3848-8D4D-8D13-BB89F3171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71438"/>
            <a:ext cx="38163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="" xmlns:a16="http://schemas.microsoft.com/office/drawing/2014/main" id="{957F4D07-4815-A249-871E-C668DC661D81}"/>
              </a:ext>
            </a:extLst>
          </p:cNvPr>
          <p:cNvSpPr txBox="1">
            <a:spLocks/>
          </p:cNvSpPr>
          <p:nvPr/>
        </p:nvSpPr>
        <p:spPr bwMode="auto">
          <a:xfrm>
            <a:off x="936625" y="1296988"/>
            <a:ext cx="7991475" cy="1798637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想讓十隻分身小貓有自己的編號，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則可以配合角色變數來達成。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2531" name="Picture 2">
            <a:extLst>
              <a:ext uri="{FF2B5EF4-FFF2-40B4-BE49-F238E27FC236}">
                <a16:creationId xmlns="" xmlns:a16="http://schemas.microsoft.com/office/drawing/2014/main" id="{C40D91C0-AC81-2543-A944-E755FA98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024188"/>
            <a:ext cx="44180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D085305-070A-1547-8937-B66BD1BD4D98}"/>
              </a:ext>
            </a:extLst>
          </p:cNvPr>
          <p:cNvSpPr/>
          <p:nvPr/>
        </p:nvSpPr>
        <p:spPr>
          <a:xfrm>
            <a:off x="644816" y="2971800"/>
            <a:ext cx="5038725" cy="41753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：設定角色變數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新增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角色變數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命名為編號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選擇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僅適用當前角色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190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字方塊 10">
            <a:extLst>
              <a:ext uri="{FF2B5EF4-FFF2-40B4-BE49-F238E27FC236}">
                <a16:creationId xmlns="" xmlns:a16="http://schemas.microsoft.com/office/drawing/2014/main" id="{09C0A8E9-39F3-C140-AA6B-E1A387108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71438"/>
            <a:ext cx="38163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="" xmlns:a16="http://schemas.microsoft.com/office/drawing/2014/main" id="{2D7ACCB9-3580-764C-A308-A909C1A07E86}"/>
              </a:ext>
            </a:extLst>
          </p:cNvPr>
          <p:cNvSpPr txBox="1">
            <a:spLocks/>
          </p:cNvSpPr>
          <p:nvPr/>
        </p:nvSpPr>
        <p:spPr bwMode="auto">
          <a:xfrm>
            <a:off x="647700" y="1296988"/>
            <a:ext cx="7991475" cy="179705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：在小貓身上撰寫分身走路的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 動畫程式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A52D1F6F-7067-4149-B29A-9784492CA137}"/>
              </a:ext>
            </a:extLst>
          </p:cNvPr>
          <p:cNvSpPr/>
          <p:nvPr/>
        </p:nvSpPr>
        <p:spPr>
          <a:xfrm>
            <a:off x="1008063" y="3086100"/>
            <a:ext cx="5038725" cy="202645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時指定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每個分身不同的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編號。</a:t>
            </a:r>
          </a:p>
        </p:txBody>
      </p:sp>
      <p:pic>
        <p:nvPicPr>
          <p:cNvPr id="23556" name="Picture 2">
            <a:extLst>
              <a:ext uri="{FF2B5EF4-FFF2-40B4-BE49-F238E27FC236}">
                <a16:creationId xmlns="" xmlns:a16="http://schemas.microsoft.com/office/drawing/2014/main" id="{B73249C7-AA7B-0D46-9131-8FC39E7A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543175"/>
            <a:ext cx="418782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190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文字方塊 10">
            <a:extLst>
              <a:ext uri="{FF2B5EF4-FFF2-40B4-BE49-F238E27FC236}">
                <a16:creationId xmlns="" xmlns:a16="http://schemas.microsoft.com/office/drawing/2014/main" id="{902EDE68-588C-8943-A25F-88A14E0F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71438"/>
            <a:ext cx="38163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="" xmlns:a16="http://schemas.microsoft.com/office/drawing/2014/main" id="{59979937-9C00-8C4B-9FE0-B4551B0BF319}"/>
              </a:ext>
            </a:extLst>
          </p:cNvPr>
          <p:cNvSpPr txBox="1">
            <a:spLocks/>
          </p:cNvSpPr>
          <p:nvPr/>
        </p:nvSpPr>
        <p:spPr bwMode="auto">
          <a:xfrm>
            <a:off x="936625" y="1296988"/>
            <a:ext cx="7991475" cy="1798637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8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：執行結果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4579" name="Picture 2">
            <a:extLst>
              <a:ext uri="{FF2B5EF4-FFF2-40B4-BE49-F238E27FC236}">
                <a16:creationId xmlns="" xmlns:a16="http://schemas.microsoft.com/office/drawing/2014/main" id="{B5519B08-7A50-1344-BA15-D6CF5B2A9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2324100"/>
            <a:ext cx="5373688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圖片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3C47AC6E-CEBC-054A-AFA2-F16FC58FC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hlinkClick r:id="rId5"/>
            <a:extLst>
              <a:ext uri="{FF2B5EF4-FFF2-40B4-BE49-F238E27FC236}">
                <a16:creationId xmlns="" xmlns:a16="http://schemas.microsoft.com/office/drawing/2014/main" id="{836B4D00-46C1-1443-AF59-EE08723D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704361" y="3384426"/>
            <a:ext cx="2376264" cy="15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189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圖片 11">
            <a:extLst>
              <a:ext uri="{FF2B5EF4-FFF2-40B4-BE49-F238E27FC236}">
                <a16:creationId xmlns="" xmlns:a16="http://schemas.microsoft.com/office/drawing/2014/main" id="{FE05F291-A0FC-7D43-AA5D-30711BA82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0080625" cy="721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文字方塊 12">
            <a:extLst>
              <a:ext uri="{FF2B5EF4-FFF2-40B4-BE49-F238E27FC236}">
                <a16:creationId xmlns="" xmlns:a16="http://schemas.microsoft.com/office/drawing/2014/main" id="{95783ABA-9361-6342-B10E-CC9F57B09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550" y="1871663"/>
            <a:ext cx="55441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6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2-3-2  </a:t>
            </a:r>
            <a:r>
              <a:rPr lang="zh-TW" altLang="en-US" sz="66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分身的應用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4D09481E-C3B6-214B-9F78-9A8CF3C77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925" y="3384550"/>
            <a:ext cx="53514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範例</a:t>
            </a:r>
            <a:r>
              <a:rPr lang="en-US" altLang="zh-TW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—</a:t>
            </a: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螞蟻搬乳酪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範例</a:t>
            </a:r>
            <a:r>
              <a:rPr lang="en-US" altLang="zh-TW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—</a:t>
            </a: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電子琴模擬</a:t>
            </a:r>
          </a:p>
        </p:txBody>
      </p:sp>
      <p:pic>
        <p:nvPicPr>
          <p:cNvPr id="7" name="圖片 5">
            <a:hlinkClick r:id="rId3"/>
            <a:extLst>
              <a:ext uri="{FF2B5EF4-FFF2-40B4-BE49-F238E27FC236}">
                <a16:creationId xmlns="" xmlns:a16="http://schemas.microsoft.com/office/drawing/2014/main" id="{0C397FA2-7158-5045-8131-298A2CC6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3527424" y="3595687"/>
            <a:ext cx="9366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6">
            <a:hlinkClick r:id="rId5"/>
            <a:extLst>
              <a:ext uri="{FF2B5EF4-FFF2-40B4-BE49-F238E27FC236}">
                <a16:creationId xmlns="" xmlns:a16="http://schemas.microsoft.com/office/drawing/2014/main" id="{2B38E8D8-5358-7647-9B5A-005233DD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3527423" y="4464347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矩形 3">
            <a:extLst>
              <a:ext uri="{FF2B5EF4-FFF2-40B4-BE49-F238E27FC236}">
                <a16:creationId xmlns="" xmlns:a16="http://schemas.microsoft.com/office/drawing/2014/main" id="{FCE6715C-E202-1F46-B08C-7C4B6469B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25" y="26988"/>
            <a:ext cx="4699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4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0140AD11-EAC2-D44D-A4BD-A132F985E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1160463"/>
            <a:ext cx="9359900" cy="13684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五隻螞蟻在洞口移動，隨機出現一個乳酪，  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螞蟻碰到乳酪會將它搬回洞穴，並留下軌跡。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當乳酪被搬進洞裡時，會再隨機出現另一塊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乳酪。請執行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《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螞蟻搬乳酪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》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程式，想一想這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個範例程式是如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何運作的呢？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="" xmlns:a16="http://schemas.microsoft.com/office/drawing/2014/main" id="{91F91FFA-FF36-1E47-B7EA-F731435A1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b="9872"/>
          <a:stretch>
            <a:fillRect/>
          </a:stretch>
        </p:blipFill>
        <p:spPr bwMode="auto">
          <a:xfrm>
            <a:off x="4836592" y="3144647"/>
            <a:ext cx="3672408" cy="29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191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Rectangle 1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2068508" y="6260483"/>
            <a:ext cx="3619876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 eaLnBrk="1"/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Scratch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分身篇</a:t>
            </a:r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-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分身</a:t>
            </a:r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-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螞蟻搬乳酪</a:t>
            </a:r>
            <a:endParaRPr lang="zh-TW" altLang="en-US" sz="1800" u="sng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AutoShape 12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116012" y="6192738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zh-TW" altLang="en-US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影片</a:t>
            </a:r>
            <a:endParaRPr lang="zh-TW" altLang="en-US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矩形 3">
            <a:extLst>
              <a:ext uri="{FF2B5EF4-FFF2-40B4-BE49-F238E27FC236}">
                <a16:creationId xmlns="" xmlns:a16="http://schemas.microsoft.com/office/drawing/2014/main" id="{AA4728DB-9C8C-BD4F-A1AB-124356376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25" y="26988"/>
            <a:ext cx="4699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4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="" xmlns:a16="http://schemas.microsoft.com/office/drawing/2014/main" id="{3C0F4719-8FDF-A843-A5B4-AC760DF27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212850"/>
            <a:ext cx="4579937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="" xmlns:a16="http://schemas.microsoft.com/office/drawing/2014/main" id="{E145B05C-96F7-CA4B-B76C-D6E96EC2D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2808288"/>
            <a:ext cx="4395788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圖片 5">
            <a:extLst>
              <a:ext uri="{FF2B5EF4-FFF2-40B4-BE49-F238E27FC236}">
                <a16:creationId xmlns="" xmlns:a16="http://schemas.microsoft.com/office/drawing/2014/main" id="{8B1C3CD4-1AD9-B044-8174-D25E2693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5041900"/>
            <a:ext cx="119538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191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矩形 3">
            <a:extLst>
              <a:ext uri="{FF2B5EF4-FFF2-40B4-BE49-F238E27FC236}">
                <a16:creationId xmlns="" xmlns:a16="http://schemas.microsoft.com/office/drawing/2014/main" id="{9D9A6975-A9E5-9043-990E-53EC1D733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6988"/>
            <a:ext cx="4699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4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pic>
        <p:nvPicPr>
          <p:cNvPr id="28674" name="圖片 5">
            <a:extLst>
              <a:ext uri="{FF2B5EF4-FFF2-40B4-BE49-F238E27FC236}">
                <a16:creationId xmlns="" xmlns:a16="http://schemas.microsoft.com/office/drawing/2014/main" id="{503CBDD1-FF68-1E4E-BE5F-0719EA68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5041900"/>
            <a:ext cx="119538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>
            <a:extLst>
              <a:ext uri="{FF2B5EF4-FFF2-40B4-BE49-F238E27FC236}">
                <a16:creationId xmlns="" xmlns:a16="http://schemas.microsoft.com/office/drawing/2014/main" id="{F08B734F-C805-2C4E-82C9-D4C37B5A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330325"/>
            <a:ext cx="4700587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>
            <a:extLst>
              <a:ext uri="{FF2B5EF4-FFF2-40B4-BE49-F238E27FC236}">
                <a16:creationId xmlns="" xmlns:a16="http://schemas.microsoft.com/office/drawing/2014/main" id="{4920C3C5-36BF-FB48-B0B4-5DB26E6E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2400300"/>
            <a:ext cx="4479925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191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="" xmlns:a16="http://schemas.microsoft.com/office/drawing/2014/main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5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="" xmlns:a16="http://schemas.microsoft.com/office/drawing/2014/main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="" xmlns:a16="http://schemas.microsoft.com/office/drawing/2014/main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2016125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建立背景與角色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如何利用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產生五隻螞蟻？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如何讓螞蟻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隨機到處亂走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判斷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螞蟻找到乳酪？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產生新的乳酪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圖片 3">
            <a:extLst>
              <a:ext uri="{FF2B5EF4-FFF2-40B4-BE49-F238E27FC236}">
                <a16:creationId xmlns="" xmlns:a16="http://schemas.microsoft.com/office/drawing/2014/main" id="{E29EECBA-F995-724F-9B85-6C405069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008697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B7BA4F32-7723-EF4D-A4B1-4D0C19E14AE4}"/>
              </a:ext>
            </a:extLst>
          </p:cNvPr>
          <p:cNvSpPr/>
          <p:nvPr/>
        </p:nvSpPr>
        <p:spPr>
          <a:xfrm>
            <a:off x="1439863" y="1576388"/>
            <a:ext cx="87852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effectLst/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60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第二章 進階程式設計</a:t>
            </a:r>
            <a:endParaRPr kumimoji="0" lang="en-US" altLang="zh-TW" sz="60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grpSp>
        <p:nvGrpSpPr>
          <p:cNvPr id="15363" name="群組 5">
            <a:extLst>
              <a:ext uri="{FF2B5EF4-FFF2-40B4-BE49-F238E27FC236}">
                <a16:creationId xmlns="" xmlns:a16="http://schemas.microsoft.com/office/drawing/2014/main" id="{D880B9A8-4C27-3743-A330-6D27105C5ADC}"/>
              </a:ext>
            </a:extLst>
          </p:cNvPr>
          <p:cNvGrpSpPr>
            <a:grpSpLocks/>
          </p:cNvGrpSpPr>
          <p:nvPr/>
        </p:nvGrpSpPr>
        <p:grpSpPr bwMode="auto">
          <a:xfrm>
            <a:off x="6630988" y="3302000"/>
            <a:ext cx="2225675" cy="2166938"/>
            <a:chOff x="6862110" y="2824135"/>
            <a:chExt cx="1703388" cy="1687512"/>
          </a:xfrm>
        </p:grpSpPr>
        <p:sp>
          <p:nvSpPr>
            <p:cNvPr id="33" name="Oval 20">
              <a:extLst>
                <a:ext uri="{FF2B5EF4-FFF2-40B4-BE49-F238E27FC236}">
                  <a16:creationId xmlns="" xmlns:a16="http://schemas.microsoft.com/office/drawing/2014/main" id="{07B453C0-9C32-3B4E-9DC8-CD7E28E9B03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62110" y="2824135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D3A55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="" xmlns:a16="http://schemas.microsoft.com/office/drawing/2014/main" id="{AB7A6DA2-64DA-C341-870E-49493CFF55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62110" y="2824135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rgbClr val="D3A553">
                    <a:alpha val="32001"/>
                  </a:srgbClr>
                </a:gs>
                <a:gs pos="100000">
                  <a:srgbClr val="624C26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5" name="Oval 22">
              <a:extLst>
                <a:ext uri="{FF2B5EF4-FFF2-40B4-BE49-F238E27FC236}">
                  <a16:creationId xmlns="" xmlns:a16="http://schemas.microsoft.com/office/drawing/2014/main" id="{C51165F6-02F5-344B-9B67-FE959E8746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72672" y="2935400"/>
              <a:ext cx="1482263" cy="1466219"/>
            </a:xfrm>
            <a:prstGeom prst="ellipse">
              <a:avLst/>
            </a:prstGeom>
            <a:gradFill rotWithShape="1">
              <a:gsLst>
                <a:gs pos="0">
                  <a:srgbClr val="72592D"/>
                </a:gs>
                <a:gs pos="50000">
                  <a:srgbClr val="D3A553"/>
                </a:gs>
                <a:gs pos="100000">
                  <a:srgbClr val="72592D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6" name="Oval 23">
              <a:extLst>
                <a:ext uri="{FF2B5EF4-FFF2-40B4-BE49-F238E27FC236}">
                  <a16:creationId xmlns="" xmlns:a16="http://schemas.microsoft.com/office/drawing/2014/main" id="{8D219BA5-6B4A-C943-840F-7C9367EFEC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75102" y="2936636"/>
              <a:ext cx="1481049" cy="1467455"/>
            </a:xfrm>
            <a:prstGeom prst="ellipse">
              <a:avLst/>
            </a:prstGeom>
            <a:gradFill rotWithShape="1">
              <a:gsLst>
                <a:gs pos="0">
                  <a:srgbClr val="866935"/>
                </a:gs>
                <a:gs pos="100000">
                  <a:srgbClr val="D3A553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7" name="Oval 24">
              <a:extLst>
                <a:ext uri="{FF2B5EF4-FFF2-40B4-BE49-F238E27FC236}">
                  <a16:creationId xmlns="" xmlns:a16="http://schemas.microsoft.com/office/drawing/2014/main" id="{71F8756E-8733-A44E-A4E5-BF68156953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046785" y="3007103"/>
              <a:ext cx="1332822" cy="132033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15396" name="Group 25">
              <a:extLst>
                <a:ext uri="{FF2B5EF4-FFF2-40B4-BE49-F238E27FC236}">
                  <a16:creationId xmlns="" xmlns:a16="http://schemas.microsoft.com/office/drawing/2014/main" id="{90CFD1FE-3354-0B4D-AB14-33664EB63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8485" y="3022572"/>
              <a:ext cx="1290638" cy="1277938"/>
              <a:chOff x="4166" y="1706"/>
              <a:chExt cx="1252" cy="1252"/>
            </a:xfrm>
          </p:grpSpPr>
          <p:sp>
            <p:nvSpPr>
              <p:cNvPr id="15398" name="Oval 26">
                <a:extLst>
                  <a:ext uri="{FF2B5EF4-FFF2-40B4-BE49-F238E27FC236}">
                    <a16:creationId xmlns="" xmlns:a16="http://schemas.microsoft.com/office/drawing/2014/main" id="{3C9BEE51-4B53-4042-9BE7-E7BE15493C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9" name="Oval 27">
                <a:extLst>
                  <a:ext uri="{FF2B5EF4-FFF2-40B4-BE49-F238E27FC236}">
                    <a16:creationId xmlns="" xmlns:a16="http://schemas.microsoft.com/office/drawing/2014/main" id="{0890D884-893D-A844-8D76-3707672353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1" y="1714"/>
                <a:ext cx="1223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0" name="Oval 28">
                <a:extLst>
                  <a:ext uri="{FF2B5EF4-FFF2-40B4-BE49-F238E27FC236}">
                    <a16:creationId xmlns="" xmlns:a16="http://schemas.microsoft.com/office/drawing/2014/main" id="{606E87AA-385E-DA49-A1F7-38C49AFF6A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1" cy="1142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1" name="Oval 29">
                <a:extLst>
                  <a:ext uri="{FF2B5EF4-FFF2-40B4-BE49-F238E27FC236}">
                    <a16:creationId xmlns="" xmlns:a16="http://schemas.microsoft.com/office/drawing/2014/main" id="{6094FDB7-BDB1-D640-A3D2-9C5065873D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9" name="Text Box 36">
              <a:extLst>
                <a:ext uri="{FF2B5EF4-FFF2-40B4-BE49-F238E27FC236}">
                  <a16:creationId xmlns="" xmlns:a16="http://schemas.microsoft.com/office/drawing/2014/main" id="{7DE8B99A-CF17-F049-A8E3-5F396D99DBE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593522" y="3495431"/>
              <a:ext cx="256358" cy="40055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r>
                <a:rPr lang="zh-TW" altLang="en-US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5364" name="群組 6">
            <a:extLst>
              <a:ext uri="{FF2B5EF4-FFF2-40B4-BE49-F238E27FC236}">
                <a16:creationId xmlns="" xmlns:a16="http://schemas.microsoft.com/office/drawing/2014/main" id="{F7B9B725-168E-6D42-8F54-1344AD57CC2B}"/>
              </a:ext>
            </a:extLst>
          </p:cNvPr>
          <p:cNvGrpSpPr>
            <a:grpSpLocks/>
          </p:cNvGrpSpPr>
          <p:nvPr/>
        </p:nvGrpSpPr>
        <p:grpSpPr bwMode="auto">
          <a:xfrm>
            <a:off x="1152525" y="3302000"/>
            <a:ext cx="2322513" cy="2243138"/>
            <a:chOff x="1588435" y="2813022"/>
            <a:chExt cx="1703388" cy="1687513"/>
          </a:xfrm>
        </p:grpSpPr>
        <p:sp>
          <p:nvSpPr>
            <p:cNvPr id="21" name="Oval 10">
              <a:extLst>
                <a:ext uri="{FF2B5EF4-FFF2-40B4-BE49-F238E27FC236}">
                  <a16:creationId xmlns="" xmlns:a16="http://schemas.microsoft.com/office/drawing/2014/main" id="{08671F45-99B7-0447-9DC8-C4415FCE3D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88435" y="2813022"/>
              <a:ext cx="1703388" cy="168751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6D9DB5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" name="Oval 11">
              <a:extLst>
                <a:ext uri="{FF2B5EF4-FFF2-40B4-BE49-F238E27FC236}">
                  <a16:creationId xmlns="" xmlns:a16="http://schemas.microsoft.com/office/drawing/2014/main" id="{C257F96B-819A-F642-9158-83883FBDDA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88435" y="2813022"/>
              <a:ext cx="1703388" cy="1687513"/>
            </a:xfrm>
            <a:prstGeom prst="ellipse">
              <a:avLst/>
            </a:prstGeom>
            <a:gradFill rotWithShape="1">
              <a:gsLst>
                <a:gs pos="0">
                  <a:srgbClr val="6D9DB5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3" name="Oval 12">
              <a:extLst>
                <a:ext uri="{FF2B5EF4-FFF2-40B4-BE49-F238E27FC236}">
                  <a16:creationId xmlns="" xmlns:a16="http://schemas.microsoft.com/office/drawing/2014/main" id="{CD539973-C068-5F48-8188-AA055464BC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99045" y="2922895"/>
              <a:ext cx="1482168" cy="1466571"/>
            </a:xfrm>
            <a:prstGeom prst="ellipse">
              <a:avLst/>
            </a:prstGeom>
            <a:gradFill rotWithShape="1">
              <a:gsLst>
                <a:gs pos="0">
                  <a:srgbClr val="3B5562"/>
                </a:gs>
                <a:gs pos="50000">
                  <a:srgbClr val="6D9DB5"/>
                </a:gs>
                <a:gs pos="100000">
                  <a:srgbClr val="3B5562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4" name="Oval 13">
              <a:extLst>
                <a:ext uri="{FF2B5EF4-FFF2-40B4-BE49-F238E27FC236}">
                  <a16:creationId xmlns="" xmlns:a16="http://schemas.microsoft.com/office/drawing/2014/main" id="{1737F8B6-245E-9F42-BF8E-A4A8982DF2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01374" y="2925284"/>
              <a:ext cx="1481004" cy="1467766"/>
            </a:xfrm>
            <a:prstGeom prst="ellipse">
              <a:avLst/>
            </a:prstGeom>
            <a:gradFill rotWithShape="1">
              <a:gsLst>
                <a:gs pos="0">
                  <a:srgbClr val="456473"/>
                </a:gs>
                <a:gs pos="100000">
                  <a:srgbClr val="6D9DB5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5" name="Oval 14">
              <a:extLst>
                <a:ext uri="{FF2B5EF4-FFF2-40B4-BE49-F238E27FC236}">
                  <a16:creationId xmlns="" xmlns:a16="http://schemas.microsoft.com/office/drawing/2014/main" id="{CA7C7289-C1A1-8943-966B-414A54FFC6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4725" y="2996941"/>
              <a:ext cx="1333137" cy="132087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15384" name="Group 15">
              <a:extLst>
                <a:ext uri="{FF2B5EF4-FFF2-40B4-BE49-F238E27FC236}">
                  <a16:creationId xmlns="" xmlns:a16="http://schemas.microsoft.com/office/drawing/2014/main" id="{73876AC3-EA7B-5B42-AFED-CBBEF712E1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4810" y="3016222"/>
              <a:ext cx="1290638" cy="1277938"/>
              <a:chOff x="4166" y="1706"/>
              <a:chExt cx="1252" cy="1252"/>
            </a:xfrm>
          </p:grpSpPr>
          <p:sp>
            <p:nvSpPr>
              <p:cNvPr id="15387" name="Oval 16">
                <a:extLst>
                  <a:ext uri="{FF2B5EF4-FFF2-40B4-BE49-F238E27FC236}">
                    <a16:creationId xmlns="" xmlns:a16="http://schemas.microsoft.com/office/drawing/2014/main" id="{B2147524-A793-D147-A3F0-94E025B6E1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8" name="Oval 17">
                <a:extLst>
                  <a:ext uri="{FF2B5EF4-FFF2-40B4-BE49-F238E27FC236}">
                    <a16:creationId xmlns="" xmlns:a16="http://schemas.microsoft.com/office/drawing/2014/main" id="{C4307084-C689-E944-B26C-AE634F72C6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1" y="1714"/>
                <a:ext cx="1223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9" name="Oval 18">
                <a:extLst>
                  <a:ext uri="{FF2B5EF4-FFF2-40B4-BE49-F238E27FC236}">
                    <a16:creationId xmlns="" xmlns:a16="http://schemas.microsoft.com/office/drawing/2014/main" id="{9C7D5D29-5C58-EF4B-8662-C4B1CFBFB2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1" cy="1142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0" name="Oval 19">
                <a:extLst>
                  <a:ext uri="{FF2B5EF4-FFF2-40B4-BE49-F238E27FC236}">
                    <a16:creationId xmlns="" xmlns:a16="http://schemas.microsoft.com/office/drawing/2014/main" id="{D68DA482-3F16-7F45-8445-1ED8E2DC41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" name="Text Box 35">
              <a:extLst>
                <a:ext uri="{FF2B5EF4-FFF2-40B4-BE49-F238E27FC236}">
                  <a16:creationId xmlns="" xmlns:a16="http://schemas.microsoft.com/office/drawing/2014/main" id="{5FD21404-36A9-A645-ABA2-BAA35E7173A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352223" y="3492566"/>
              <a:ext cx="183961" cy="4000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Rectangle 42">
              <a:extLst>
                <a:ext uri="{FF2B5EF4-FFF2-40B4-BE49-F238E27FC236}">
                  <a16:creationId xmlns="" xmlns:a16="http://schemas.microsoft.com/office/drawing/2014/main" id="{4E58F95B-8B3D-634E-A2D7-D54FC25DC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0612" y="3278790"/>
              <a:ext cx="1224856" cy="48607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 eaLnBrk="1" hangingPunct="1">
                <a:defRPr/>
              </a:pPr>
              <a:r>
                <a:rPr lang="zh-TW" altLang="en-US" sz="5400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陣列</a:t>
              </a:r>
            </a:p>
          </p:txBody>
        </p:sp>
      </p:grpSp>
      <p:grpSp>
        <p:nvGrpSpPr>
          <p:cNvPr id="15365" name="群組 7">
            <a:extLst>
              <a:ext uri="{FF2B5EF4-FFF2-40B4-BE49-F238E27FC236}">
                <a16:creationId xmlns="" xmlns:a16="http://schemas.microsoft.com/office/drawing/2014/main" id="{373C2E75-CC5E-FF4B-A5DE-350EBFB721B9}"/>
              </a:ext>
            </a:extLst>
          </p:cNvPr>
          <p:cNvGrpSpPr>
            <a:grpSpLocks/>
          </p:cNvGrpSpPr>
          <p:nvPr/>
        </p:nvGrpSpPr>
        <p:grpSpPr bwMode="auto">
          <a:xfrm>
            <a:off x="3919538" y="3302000"/>
            <a:ext cx="2235200" cy="2166938"/>
            <a:chOff x="4276073" y="2817785"/>
            <a:chExt cx="1703387" cy="1687512"/>
          </a:xfrm>
        </p:grpSpPr>
        <p:sp>
          <p:nvSpPr>
            <p:cNvPr id="11" name="Oval 5">
              <a:extLst>
                <a:ext uri="{FF2B5EF4-FFF2-40B4-BE49-F238E27FC236}">
                  <a16:creationId xmlns="" xmlns:a16="http://schemas.microsoft.com/office/drawing/2014/main" id="{AA744088-EBB4-774A-8642-5C3D4E201B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76073" y="2817785"/>
              <a:ext cx="1703387" cy="168751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9B9D5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2" name="Oval 6">
              <a:extLst>
                <a:ext uri="{FF2B5EF4-FFF2-40B4-BE49-F238E27FC236}">
                  <a16:creationId xmlns="" xmlns:a16="http://schemas.microsoft.com/office/drawing/2014/main" id="{A4BBE7EA-71EA-4043-B982-C5EB21C5BA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76073" y="2817785"/>
              <a:ext cx="1703387" cy="1687512"/>
            </a:xfrm>
            <a:prstGeom prst="ellipse">
              <a:avLst/>
            </a:prstGeom>
            <a:gradFill rotWithShape="1">
              <a:gsLst>
                <a:gs pos="0">
                  <a:srgbClr val="9B9D53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="" xmlns:a16="http://schemas.microsoft.com/office/drawing/2014/main" id="{74FBF549-274B-974A-8DA8-B457C5DE09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87374" y="2929050"/>
              <a:ext cx="1480785" cy="1466219"/>
            </a:xfrm>
            <a:prstGeom prst="ellipse">
              <a:avLst/>
            </a:prstGeom>
            <a:gradFill rotWithShape="1">
              <a:gsLst>
                <a:gs pos="0">
                  <a:srgbClr val="54552D"/>
                </a:gs>
                <a:gs pos="50000">
                  <a:srgbClr val="9B9D53"/>
                </a:gs>
                <a:gs pos="100000">
                  <a:srgbClr val="54552D"/>
                </a:gs>
              </a:gsLst>
              <a:lin ang="189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4" name="Oval 8">
              <a:extLst>
                <a:ext uri="{FF2B5EF4-FFF2-40B4-BE49-F238E27FC236}">
                  <a16:creationId xmlns="" xmlns:a16="http://schemas.microsoft.com/office/drawing/2014/main" id="{528B2AD4-CE31-7149-91FD-5287058569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12779" y="2936467"/>
              <a:ext cx="1480785" cy="1467456"/>
            </a:xfrm>
            <a:prstGeom prst="ellipse">
              <a:avLst/>
            </a:prstGeom>
            <a:gradFill rotWithShape="1">
              <a:gsLst>
                <a:gs pos="0">
                  <a:srgbClr val="626435"/>
                </a:gs>
                <a:gs pos="100000">
                  <a:srgbClr val="9B9D53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5" name="Oval 9">
              <a:extLst>
                <a:ext uri="{FF2B5EF4-FFF2-40B4-BE49-F238E27FC236}">
                  <a16:creationId xmlns="" xmlns:a16="http://schemas.microsoft.com/office/drawing/2014/main" id="{13CE1463-C10B-1E49-BC91-C6A11E6C13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66010" y="3000753"/>
              <a:ext cx="1335610" cy="132033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>
                <a:defRPr/>
              </a:pPr>
              <a:endParaRPr kumimoji="0" lang="zh-TW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15374" name="Group 30">
              <a:extLst>
                <a:ext uri="{FF2B5EF4-FFF2-40B4-BE49-F238E27FC236}">
                  <a16:creationId xmlns="" xmlns:a16="http://schemas.microsoft.com/office/drawing/2014/main" id="{7991D8BA-BE32-E549-849F-4E5B4619CB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0385" y="3016222"/>
              <a:ext cx="1292225" cy="1277938"/>
              <a:chOff x="4166" y="1706"/>
              <a:chExt cx="1252" cy="1252"/>
            </a:xfrm>
          </p:grpSpPr>
          <p:sp>
            <p:nvSpPr>
              <p:cNvPr id="15375" name="Oval 31">
                <a:extLst>
                  <a:ext uri="{FF2B5EF4-FFF2-40B4-BE49-F238E27FC236}">
                    <a16:creationId xmlns="" xmlns:a16="http://schemas.microsoft.com/office/drawing/2014/main" id="{74982CF1-3CB1-824E-B7FE-3042A36C01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6" name="Oval 32">
                <a:extLst>
                  <a:ext uri="{FF2B5EF4-FFF2-40B4-BE49-F238E27FC236}">
                    <a16:creationId xmlns="" xmlns:a16="http://schemas.microsoft.com/office/drawing/2014/main" id="{E0BE9654-0631-0B4B-96F9-8C5369F8E7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1" y="1714"/>
                <a:ext cx="1223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7" name="Oval 33">
                <a:extLst>
                  <a:ext uri="{FF2B5EF4-FFF2-40B4-BE49-F238E27FC236}">
                    <a16:creationId xmlns="" xmlns:a16="http://schemas.microsoft.com/office/drawing/2014/main" id="{D25464D9-1295-734C-B7BB-00EC7C0FB5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1" cy="1142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8" name="Oval 34">
                <a:extLst>
                  <a:ext uri="{FF2B5EF4-FFF2-40B4-BE49-F238E27FC236}">
                    <a16:creationId xmlns="" xmlns:a16="http://schemas.microsoft.com/office/drawing/2014/main" id="{96EE151B-B91B-754E-8979-07B1A387AF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4" cy="92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kumimoji="0" lang="zh-TW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" name="Rectangle 42">
            <a:extLst>
              <a:ext uri="{FF2B5EF4-FFF2-40B4-BE49-F238E27FC236}">
                <a16:creationId xmlns="" xmlns:a16="http://schemas.microsoft.com/office/drawing/2014/main" id="{91BADAC5-D088-CD48-BA88-155201B66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838" y="3846513"/>
            <a:ext cx="1666875" cy="64611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</a:t>
            </a:r>
          </a:p>
        </p:txBody>
      </p:sp>
      <p:sp>
        <p:nvSpPr>
          <p:cNvPr id="10" name="Rectangle 42">
            <a:extLst>
              <a:ext uri="{FF2B5EF4-FFF2-40B4-BE49-F238E27FC236}">
                <a16:creationId xmlns="" xmlns:a16="http://schemas.microsoft.com/office/drawing/2014/main" id="{1876BD8F-03F5-9E47-A6FC-E1655EB1B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3630613"/>
            <a:ext cx="1668463" cy="120015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</a:t>
            </a:r>
            <a:endParaRPr lang="en-US" altLang="zh-TW" sz="5400" b="1" dirty="0">
              <a:solidFill>
                <a:schemeClr val="tx2">
                  <a:lumMod val="50000"/>
                  <a:lumOff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en-US" sz="5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變數</a:t>
            </a:r>
          </a:p>
        </p:txBody>
      </p:sp>
      <p:sp>
        <p:nvSpPr>
          <p:cNvPr id="15368" name="投影片編號版面配置區 2">
            <a:extLst>
              <a:ext uri="{FF2B5EF4-FFF2-40B4-BE49-F238E27FC236}">
                <a16:creationId xmlns="" xmlns:a16="http://schemas.microsoft.com/office/drawing/2014/main" id="{75CB35DB-02BD-094D-9B7F-78A71F59706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92388" y="6843216"/>
            <a:ext cx="2352675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1238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11238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11238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11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11238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3BEAA3-A050-BE40-A47C-21AABFE64094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="" xmlns:a16="http://schemas.microsoft.com/office/drawing/2014/main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5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="" xmlns:a16="http://schemas.microsoft.com/office/drawing/2014/main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="" xmlns:a16="http://schemas.microsoft.com/office/drawing/2014/main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16" y="2046287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建立背景與角色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(1)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執行時，如何建立背景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1079500" indent="-1079500"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(2)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執行時，如何建立乳酪、洞口與螞   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079500" indent="-1079500"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蟻角色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50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="" xmlns:a16="http://schemas.microsoft.com/office/drawing/2014/main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5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="" xmlns:a16="http://schemas.microsoft.com/office/drawing/2014/main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="" xmlns:a16="http://schemas.microsoft.com/office/drawing/2014/main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94" y="2160587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如何利用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產生五隻螞蟻？</a:t>
            </a: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2C7E098-73BF-BEF5-E153-409125382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94" y="3703314"/>
            <a:ext cx="9360792" cy="1937398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121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="" xmlns:a16="http://schemas.microsoft.com/office/drawing/2014/main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0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="" xmlns:a16="http://schemas.microsoft.com/office/drawing/2014/main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="" xmlns:a16="http://schemas.microsoft.com/office/drawing/2014/main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81" y="2046287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如何讓螞蟻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隨機到處亂走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33536E-856F-163C-1282-6FC59CC2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16" y="3168650"/>
            <a:ext cx="9062869" cy="2629351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454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="" xmlns:a16="http://schemas.microsoft.com/office/drawing/2014/main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0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="" xmlns:a16="http://schemas.microsoft.com/office/drawing/2014/main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="" xmlns:a16="http://schemas.microsoft.com/office/drawing/2014/main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16" y="2046287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如何判斷螞蟻找到乳酪？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44D322-ED35-FCDF-9E6C-D6A5C7973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2" y="3168650"/>
            <a:ext cx="8937262" cy="2232000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19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>
            <a:extLst>
              <a:ext uri="{FF2B5EF4-FFF2-40B4-BE49-F238E27FC236}">
                <a16:creationId xmlns="" xmlns:a16="http://schemas.microsoft.com/office/drawing/2014/main" id="{78108AE6-BCA3-1143-9419-CE5FF0AC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5" y="26988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範例－螞蟻搬乳酪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="" xmlns:a16="http://schemas.microsoft.com/office/drawing/2014/main" id="{C4983E3C-0C75-114D-BD64-C8F08B90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="" xmlns:a16="http://schemas.microsoft.com/office/drawing/2014/main" id="{0E639832-53B3-534E-9366-7B445CBC8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16" y="2046287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產生新的乳酪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2AFFAA4-B9D8-0D58-0CAA-908379169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24" y="3004607"/>
            <a:ext cx="9126157" cy="2252027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35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6C566C0-761A-3942-B5AA-44EE0C1E859C}"/>
              </a:ext>
            </a:extLst>
          </p:cNvPr>
          <p:cNvSpPr/>
          <p:nvPr/>
        </p:nvSpPr>
        <p:spPr>
          <a:xfrm>
            <a:off x="575816" y="123620"/>
            <a:ext cx="5237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如何建立背景與角色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E2DAC445-16F1-164D-88F9-CC0985E7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1152525"/>
            <a:ext cx="8426450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1698625" indent="-1698625"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1: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建立背景，從電腦中匯入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698625" indent="-1698625"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牆角背景。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D65FBDE-6009-9223-3DE9-78881C12F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944" y="2616958"/>
            <a:ext cx="6768751" cy="3575780"/>
          </a:xfrm>
          <a:prstGeom prst="rect">
            <a:avLst/>
          </a:prstGeom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193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AE7277C-7F12-D14B-857B-A4832CFB1267}"/>
              </a:ext>
            </a:extLst>
          </p:cNvPr>
          <p:cNvSpPr/>
          <p:nvPr/>
        </p:nvSpPr>
        <p:spPr>
          <a:xfrm>
            <a:off x="719832" y="97284"/>
            <a:ext cx="5237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如何建立背景與角色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3C9D7CDA-98C2-C743-A743-F6033C152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90725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新增角色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分別匯入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乳酪、洞口、螞蟻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的角色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="" xmlns:a16="http://schemas.microsoft.com/office/drawing/2014/main" id="{B3AA2D9C-FD05-9B4C-8422-4E7969E349F6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6853238"/>
            <a:ext cx="3190875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1238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11238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11238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11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11238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13B1DC03-A498-7A47-9F18-528C9AFB6E5D}" type="slidenum">
              <a:rPr lang="en-US" altLang="zh-TW" sz="1400" smtClean="0"/>
              <a:pPr algn="ctr">
                <a:spcBef>
                  <a:spcPct val="0"/>
                </a:spcBef>
                <a:buFontTx/>
                <a:buNone/>
              </a:pPr>
              <a:t>26</a:t>
            </a:fld>
            <a:endParaRPr lang="en-US" altLang="zh-TW" sz="1400" dirty="0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E69B03B8-5CF2-0059-FF5C-EAB9A68743AE}"/>
              </a:ext>
            </a:extLst>
          </p:cNvPr>
          <p:cNvSpPr/>
          <p:nvPr/>
        </p:nvSpPr>
        <p:spPr bwMode="auto">
          <a:xfrm>
            <a:off x="6912520" y="5976714"/>
            <a:ext cx="3168352" cy="12241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EEA6746-CC8C-3B2A-CBB2-708D3907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38" y="2651272"/>
            <a:ext cx="8597264" cy="4452344"/>
          </a:xfrm>
          <a:prstGeom prst="rect">
            <a:avLst/>
          </a:prstGeom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193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53D3580-1E16-1240-B095-FFCA2C492ED7}"/>
              </a:ext>
            </a:extLst>
          </p:cNvPr>
          <p:cNvSpPr/>
          <p:nvPr/>
        </p:nvSpPr>
        <p:spPr>
          <a:xfrm>
            <a:off x="621422" y="81479"/>
            <a:ext cx="5237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如何建立背景與角色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35A1E01B-C029-B64E-B531-BD4D0A665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1673225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將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洞口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的角色放到畫面的左上角。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2771" name="Picture 2">
            <a:extLst>
              <a:ext uri="{FF2B5EF4-FFF2-40B4-BE49-F238E27FC236}">
                <a16:creationId xmlns="" xmlns:a16="http://schemas.microsoft.com/office/drawing/2014/main" id="{F93211FD-B334-B943-A4F4-93D815E4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879725"/>
            <a:ext cx="36004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>
            <a:extLst>
              <a:ext uri="{FF2B5EF4-FFF2-40B4-BE49-F238E27FC236}">
                <a16:creationId xmlns="" xmlns:a16="http://schemas.microsoft.com/office/drawing/2014/main" id="{E3CD936C-FFA3-5043-BDCA-58A27E11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4151313"/>
            <a:ext cx="432117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193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604B55F-A982-4444-90ED-2C3B5908D6DB}"/>
              </a:ext>
            </a:extLst>
          </p:cNvPr>
          <p:cNvSpPr/>
          <p:nvPr/>
        </p:nvSpPr>
        <p:spPr>
          <a:xfrm>
            <a:off x="863600" y="104775"/>
            <a:ext cx="5186363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利用分身產生五隻螞蟻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3A59E98-AD71-664C-8E9C-DF17AA9F7644}"/>
              </a:ext>
            </a:extLst>
          </p:cNvPr>
          <p:cNvSpPr/>
          <p:nvPr/>
        </p:nvSpPr>
        <p:spPr>
          <a:xfrm>
            <a:off x="215900" y="1079500"/>
            <a:ext cx="8928100" cy="180697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依下方提示組裝相關的積木，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建立五隻螞蟻</a:t>
            </a:r>
          </a:p>
        </p:txBody>
      </p:sp>
      <p:pic>
        <p:nvPicPr>
          <p:cNvPr id="33795" name="Picture 4">
            <a:extLst>
              <a:ext uri="{FF2B5EF4-FFF2-40B4-BE49-F238E27FC236}">
                <a16:creationId xmlns="" xmlns:a16="http://schemas.microsoft.com/office/drawing/2014/main" id="{665E9D69-A1A9-8743-B292-8AFECBC0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2876550"/>
            <a:ext cx="4765675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文字方塊 3">
            <a:extLst>
              <a:ext uri="{FF2B5EF4-FFF2-40B4-BE49-F238E27FC236}">
                <a16:creationId xmlns="" xmlns:a16="http://schemas.microsoft.com/office/drawing/2014/main" id="{60CFD99A-3490-7C48-9636-407E4AEBF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71" y="2998787"/>
            <a:ext cx="4814888" cy="385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24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65125" indent="-365125">
              <a:lnSpc>
                <a:spcPct val="120000"/>
              </a:lnSpc>
            </a:pP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還記得七年級是如何出現</a:t>
            </a: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畫筆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類 別的積木嗎</a:t>
            </a: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</a:p>
          <a:p>
            <a:pPr marL="365125" indent="-365125">
              <a:lnSpc>
                <a:spcPct val="120000"/>
              </a:lnSpc>
            </a:pP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為何要將之前的筆跡全部清除</a:t>
            </a: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 </a:t>
            </a:r>
          </a:p>
          <a:p>
            <a:pPr marL="365125" indent="-365125">
              <a:lnSpc>
                <a:spcPct val="120000"/>
              </a:lnSpc>
            </a:pP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如何利用分身建立五隻螞蟻，並讓這些</a:t>
            </a: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出現在任意位置</a:t>
            </a: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 </a:t>
            </a:r>
          </a:p>
          <a:p>
            <a:pPr marL="365125" indent="-365125">
              <a:lnSpc>
                <a:spcPct val="120000"/>
              </a:lnSpc>
            </a:pP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請同學想想看，螞蟻本尊需要隱藏嗎</a:t>
            </a:r>
            <a:r>
              <a:rPr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TW" altLang="en-US" sz="24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194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B46BDCD-76D9-FC43-B887-71145E93FC02}"/>
              </a:ext>
            </a:extLst>
          </p:cNvPr>
          <p:cNvSpPr/>
          <p:nvPr/>
        </p:nvSpPr>
        <p:spPr>
          <a:xfrm>
            <a:off x="719138" y="71438"/>
            <a:ext cx="51863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利用分身產生五隻螞蟻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9E90126-3387-7047-B8FF-2216D663865C}"/>
              </a:ext>
            </a:extLst>
          </p:cNvPr>
          <p:cNvSpPr/>
          <p:nvPr/>
        </p:nvSpPr>
        <p:spPr>
          <a:xfrm>
            <a:off x="215900" y="1223963"/>
            <a:ext cx="3095625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組裝說明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0765786-192D-8B42-95B3-31B65D9114AB}"/>
              </a:ext>
            </a:extLst>
          </p:cNvPr>
          <p:cNvSpPr/>
          <p:nvPr/>
        </p:nvSpPr>
        <p:spPr>
          <a:xfrm>
            <a:off x="1295896" y="1944266"/>
            <a:ext cx="7992888" cy="4740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 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程式面板的左下方，選擇擴充功能， 就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可新增畫筆類別的積木。 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 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如沒有將之前的筆跡全部清除，當程式 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重新執行時，前一次執行的筆跡就會留在 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畫面上。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使用控制、動作類別，組合成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本尊需要隱藏，否則 會出現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隻螞蟻。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2F66DBFB-EFB7-6D4C-AF2F-3A9CCAC7E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60" y="4314755"/>
            <a:ext cx="2183205" cy="1829172"/>
          </a:xfrm>
          <a:prstGeom prst="rect">
            <a:avLst/>
          </a:prstGeom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194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文字方塊 10">
            <a:extLst>
              <a:ext uri="{FF2B5EF4-FFF2-40B4-BE49-F238E27FC236}">
                <a16:creationId xmlns="" xmlns:a16="http://schemas.microsoft.com/office/drawing/2014/main" id="{583985EB-EFFD-DD44-9112-68D0AC455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123825"/>
            <a:ext cx="6119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2-3</a:t>
            </a:r>
            <a:r>
              <a:rPr lang="zh-TW" altLang="en-US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zh-TW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Scratch</a:t>
            </a:r>
            <a:r>
              <a:rPr lang="zh-TW" altLang="en-US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程式設計</a:t>
            </a:r>
            <a:r>
              <a:rPr lang="en-US" altLang="zh-TW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6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分身篇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="" xmlns:a16="http://schemas.microsoft.com/office/drawing/2014/main" id="{954653E2-DCCB-8A40-AFFA-9CCA26DCF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581150"/>
            <a:ext cx="5543550" cy="1512888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72000" tIns="0" rIns="72000" anchor="ctr" anchorCtr="1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" action="ppaction://hlinkshowjump?jump=nextslide"/>
              </a:rPr>
              <a:t>分身的概念</a:t>
            </a:r>
            <a:endParaRPr lang="zh-TW" altLang="en-US" sz="54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="" xmlns:a16="http://schemas.microsoft.com/office/drawing/2014/main" id="{254B44AC-8DEE-DE41-B2E8-C005A2390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3587750"/>
            <a:ext cx="5543550" cy="1377950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>
              <a:defRPr/>
            </a:pPr>
            <a:r>
              <a:rPr lang="zh-TW" altLang="en-US" sz="5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" action="ppaction://hlinksldjump"/>
              </a:rPr>
              <a:t>分身的應用</a:t>
            </a:r>
            <a:endParaRPr lang="zh-TW" altLang="en-US" sz="54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3">
            <a:extLst>
              <a:ext uri="{FF2B5EF4-FFF2-40B4-BE49-F238E27FC236}">
                <a16:creationId xmlns="" xmlns:a16="http://schemas.microsoft.com/office/drawing/2014/main" id="{BC2A3FB8-9260-5843-8594-E3441BC02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8" y="5329238"/>
            <a:ext cx="5351462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7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範例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—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螞蟻搬乳酪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7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範例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—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電子琴模擬</a:t>
            </a:r>
          </a:p>
        </p:txBody>
      </p:sp>
      <p:pic>
        <p:nvPicPr>
          <p:cNvPr id="16389" name="圖片 5">
            <a:hlinkClick r:id="rId3"/>
            <a:extLst>
              <a:ext uri="{FF2B5EF4-FFF2-40B4-BE49-F238E27FC236}">
                <a16:creationId xmlns="" xmlns:a16="http://schemas.microsoft.com/office/drawing/2014/main" id="{400CA7F2-AE12-9643-BD4E-7A729F66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663825" y="5248275"/>
            <a:ext cx="9366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圖片 6">
            <a:hlinkClick r:id="rId5"/>
            <a:extLst>
              <a:ext uri="{FF2B5EF4-FFF2-40B4-BE49-F238E27FC236}">
                <a16:creationId xmlns="" xmlns:a16="http://schemas.microsoft.com/office/drawing/2014/main" id="{99A01452-B41F-3549-8FF0-D6C1164D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663825" y="5953125"/>
            <a:ext cx="936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B46BDCD-76D9-FC43-B887-71145E93FC02}"/>
              </a:ext>
            </a:extLst>
          </p:cNvPr>
          <p:cNvSpPr/>
          <p:nvPr/>
        </p:nvSpPr>
        <p:spPr>
          <a:xfrm>
            <a:off x="719138" y="71438"/>
            <a:ext cx="51863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利用分身產生五隻螞蟻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9E90126-3387-7047-B8FF-2216D663865C}"/>
              </a:ext>
            </a:extLst>
          </p:cNvPr>
          <p:cNvSpPr/>
          <p:nvPr/>
        </p:nvSpPr>
        <p:spPr>
          <a:xfrm>
            <a:off x="215900" y="1223963"/>
            <a:ext cx="3095625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="" xmlns:a16="http://schemas.microsoft.com/office/drawing/2014/main" id="{09576294-A82A-534B-8824-AC3400DE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655763"/>
            <a:ext cx="29527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324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E8885BF-3D76-9B4E-AA6B-80ECC291A1AB}"/>
              </a:ext>
            </a:extLst>
          </p:cNvPr>
          <p:cNvSpPr/>
          <p:nvPr/>
        </p:nvSpPr>
        <p:spPr>
          <a:xfrm>
            <a:off x="936625" y="71438"/>
            <a:ext cx="522763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讓螞蟻隨機到處亂走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B2F1B2-D333-D146-B714-339E5FE937B2}"/>
              </a:ext>
            </a:extLst>
          </p:cNvPr>
          <p:cNvSpPr/>
          <p:nvPr/>
        </p:nvSpPr>
        <p:spPr>
          <a:xfrm>
            <a:off x="215900" y="1079500"/>
            <a:ext cx="8928100" cy="240251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依下方提示組裝相關的積木，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完成螞蟻到處亂走的動畫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5844" name="Picture 3">
            <a:extLst>
              <a:ext uri="{FF2B5EF4-FFF2-40B4-BE49-F238E27FC236}">
                <a16:creationId xmlns="" xmlns:a16="http://schemas.microsoft.com/office/drawing/2014/main" id="{3BA10C9D-85EB-FA42-8156-E3694A215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971800"/>
            <a:ext cx="4611688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文字方塊 3">
            <a:extLst>
              <a:ext uri="{FF2B5EF4-FFF2-40B4-BE49-F238E27FC236}">
                <a16:creationId xmlns="" xmlns:a16="http://schemas.microsoft.com/office/drawing/2014/main" id="{EECB8197-9EF6-9B46-BB5F-BC49B0CC2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23" y="2822575"/>
            <a:ext cx="4824413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如何讓螞蟻到處亂走？</a:t>
            </a: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如何不讓螞蟻移動到畫面外？</a:t>
            </a: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如何讓每隻螞蟻轉向的角度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不同？</a:t>
            </a:r>
          </a:p>
        </p:txBody>
      </p:sp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194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061197B-2F65-2A41-BDEC-745D4659FBA8}"/>
              </a:ext>
            </a:extLst>
          </p:cNvPr>
          <p:cNvSpPr/>
          <p:nvPr/>
        </p:nvSpPr>
        <p:spPr>
          <a:xfrm>
            <a:off x="719138" y="71438"/>
            <a:ext cx="5356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讓螞蟻隨機到處亂走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9D0395D-46E2-F74F-842C-BFB8BD16F341}"/>
              </a:ext>
            </a:extLst>
          </p:cNvPr>
          <p:cNvSpPr/>
          <p:nvPr/>
        </p:nvSpPr>
        <p:spPr>
          <a:xfrm>
            <a:off x="215900" y="1079500"/>
            <a:ext cx="8928100" cy="180697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依下方提示組裝相關的積木，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完成螞蟻到處亂走的動畫</a:t>
            </a:r>
          </a:p>
        </p:txBody>
      </p:sp>
      <p:pic>
        <p:nvPicPr>
          <p:cNvPr id="36868" name="Picture 3">
            <a:extLst>
              <a:ext uri="{FF2B5EF4-FFF2-40B4-BE49-F238E27FC236}">
                <a16:creationId xmlns="" xmlns:a16="http://schemas.microsoft.com/office/drawing/2014/main" id="{67D45D57-40DA-D84A-B584-289A2FF5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971800"/>
            <a:ext cx="4611688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文字方塊 3">
            <a:extLst>
              <a:ext uri="{FF2B5EF4-FFF2-40B4-BE49-F238E27FC236}">
                <a16:creationId xmlns="" xmlns:a16="http://schemas.microsoft.com/office/drawing/2014/main" id="{C1FA3955-BE44-E04C-8E13-653B4678C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41663"/>
            <a:ext cx="44688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試試看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將　　　　換成　　　　　  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結果有什麼不同？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如果用  　　　　，是否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也可以達到同樣的效果？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程式要如何撰寫？</a:t>
            </a:r>
          </a:p>
        </p:txBody>
      </p:sp>
      <p:pic>
        <p:nvPicPr>
          <p:cNvPr id="36870" name="Picture 3">
            <a:extLst>
              <a:ext uri="{FF2B5EF4-FFF2-40B4-BE49-F238E27FC236}">
                <a16:creationId xmlns="" xmlns:a16="http://schemas.microsoft.com/office/drawing/2014/main" id="{4F563D1E-2F96-144A-B005-8DFB560E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41750"/>
            <a:ext cx="1079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>
            <a:extLst>
              <a:ext uri="{FF2B5EF4-FFF2-40B4-BE49-F238E27FC236}">
                <a16:creationId xmlns="" xmlns:a16="http://schemas.microsoft.com/office/drawing/2014/main" id="{73124DD5-2363-E941-8501-F189F2C8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3840163"/>
            <a:ext cx="108585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5">
            <a:extLst>
              <a:ext uri="{FF2B5EF4-FFF2-40B4-BE49-F238E27FC236}">
                <a16:creationId xmlns="" xmlns:a16="http://schemas.microsoft.com/office/drawing/2014/main" id="{CAC1CDE4-3176-A542-AFD1-416DD611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5314950"/>
            <a:ext cx="13747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194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B46BDCD-76D9-FC43-B887-71145E93FC02}"/>
              </a:ext>
            </a:extLst>
          </p:cNvPr>
          <p:cNvSpPr/>
          <p:nvPr/>
        </p:nvSpPr>
        <p:spPr>
          <a:xfrm>
            <a:off x="719138" y="71438"/>
            <a:ext cx="4839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讓螞蟻隨機到處亂走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9E90126-3387-7047-B8FF-2216D663865C}"/>
              </a:ext>
            </a:extLst>
          </p:cNvPr>
          <p:cNvSpPr/>
          <p:nvPr/>
        </p:nvSpPr>
        <p:spPr>
          <a:xfrm>
            <a:off x="143768" y="1113615"/>
            <a:ext cx="3095625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組裝說明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0765786-192D-8B42-95B3-31B65D9114AB}"/>
              </a:ext>
            </a:extLst>
          </p:cNvPr>
          <p:cNvSpPr/>
          <p:nvPr/>
        </p:nvSpPr>
        <p:spPr>
          <a:xfrm>
            <a:off x="1223764" y="1833918"/>
            <a:ext cx="7992888" cy="5357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eaLnBrk="1" hangingPunct="1">
              <a:lnSpc>
                <a:spcPct val="120000"/>
              </a:lnSpc>
              <a:buAutoNum type="arabicPeriod"/>
              <a:defRPr/>
            </a:pP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使用控制、動作類別， 組合成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14350" lvl="0" indent="-514350" eaLnBrk="1" hangingPunct="1">
              <a:lnSpc>
                <a:spcPct val="120000"/>
              </a:lnSpc>
              <a:buAutoNum type="arabicPeriod"/>
              <a:defRPr/>
            </a:pP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使用動作類別                     的積木。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使用動作、運算類別，組合成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雖然旋轉方向不同，但此處執行 結果沒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有什麼不同。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此時螞蟻會面向滑鼠的方向前進，結果略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有不同。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20845164-985A-AA4E-B692-A2285AF2F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428" y="1329862"/>
            <a:ext cx="1697112" cy="13853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8FE1819A-7FB7-724C-8A02-97968D574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40" b="89785" l="5896" r="93160">
                        <a14:foregroundMark x1="7075" y1="23656" x2="6132" y2="66129"/>
                        <a14:foregroundMark x1="6132" y1="66129" x2="10613" y2="67742"/>
                        <a14:foregroundMark x1="91509" y1="27419" x2="93160" y2="60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00" y="2885762"/>
            <a:ext cx="2088232" cy="91606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77717FAA-C993-4F42-AB91-C6AEB63E1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206" r="94159">
                        <a14:foregroundMark x1="4322" y1="48125" x2="16355" y2="50000"/>
                        <a14:foregroundMark x1="16355" y1="50000" x2="34813" y2="42500"/>
                        <a14:foregroundMark x1="84813" y1="55625" x2="94159" y2="6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20" y="4130952"/>
            <a:ext cx="4276307" cy="799310"/>
          </a:xfrm>
          <a:prstGeom prst="rect">
            <a:avLst/>
          </a:prstGeom>
        </p:spPr>
      </p:pic>
      <p:sp>
        <p:nvSpPr>
          <p:cNvPr id="11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194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04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E969F97-6F44-F143-9D3B-C7E42F150702}"/>
              </a:ext>
            </a:extLst>
          </p:cNvPr>
          <p:cNvSpPr/>
          <p:nvPr/>
        </p:nvSpPr>
        <p:spPr>
          <a:xfrm>
            <a:off x="863600" y="71438"/>
            <a:ext cx="522763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讓螞蟻隨機到處亂走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BCCFF5A-04A5-494A-A1A4-D24AC1B72989}"/>
              </a:ext>
            </a:extLst>
          </p:cNvPr>
          <p:cNvSpPr/>
          <p:nvPr/>
        </p:nvSpPr>
        <p:spPr>
          <a:xfrm>
            <a:off x="215900" y="1439863"/>
            <a:ext cx="8928100" cy="6917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="" xmlns:a16="http://schemas.microsoft.com/office/drawing/2014/main" id="{68471AE0-A4FD-C94E-AE41-4BA7E178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3EFE4"/>
              </a:clrFrom>
              <a:clrTo>
                <a:srgbClr val="E3EF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246313"/>
            <a:ext cx="4608513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194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AC93548-278D-1F45-A687-B96A67DE55C5}"/>
              </a:ext>
            </a:extLst>
          </p:cNvPr>
          <p:cNvSpPr/>
          <p:nvPr/>
        </p:nvSpPr>
        <p:spPr>
          <a:xfrm>
            <a:off x="1150938" y="71438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判斷螞蟻找到乳酪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8D0316F2-25CF-D946-84BB-833E5CECC891}"/>
              </a:ext>
            </a:extLst>
          </p:cNvPr>
          <p:cNvSpPr/>
          <p:nvPr/>
        </p:nvSpPr>
        <p:spPr>
          <a:xfrm>
            <a:off x="215900" y="1079500"/>
            <a:ext cx="8928100" cy="18115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依下方提示組裝相關的積木，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完成螞蟻搬乳酪的動畫</a:t>
            </a:r>
          </a:p>
        </p:txBody>
      </p:sp>
      <p:sp>
        <p:nvSpPr>
          <p:cNvPr id="38915" name="文字方塊 3">
            <a:extLst>
              <a:ext uri="{FF2B5EF4-FFF2-40B4-BE49-F238E27FC236}">
                <a16:creationId xmlns="" xmlns:a16="http://schemas.microsoft.com/office/drawing/2014/main" id="{98660303-A71B-AB46-B5C6-897EB429F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3189288"/>
            <a:ext cx="44180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如何判斷螞蟻碰到乳酪？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要使用什麼積木？</a:t>
            </a: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如何用程式執行螞蟻搬乳酪？</a:t>
            </a: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如何讓搬乳酪的螞蟻朝洞口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移動，同時留下搬運的軌跡？</a:t>
            </a:r>
          </a:p>
          <a:p>
            <a:pPr>
              <a:lnSpc>
                <a:spcPct val="120000"/>
              </a:lnSpc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	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如何產生搬運的軌跡？</a:t>
            </a:r>
          </a:p>
        </p:txBody>
      </p:sp>
      <p:pic>
        <p:nvPicPr>
          <p:cNvPr id="38916" name="Picture 2">
            <a:extLst>
              <a:ext uri="{FF2B5EF4-FFF2-40B4-BE49-F238E27FC236}">
                <a16:creationId xmlns="" xmlns:a16="http://schemas.microsoft.com/office/drawing/2014/main" id="{C9EAD2C5-19C1-3144-80EE-CB30AF48E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478088"/>
            <a:ext cx="4608512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B46BDCD-76D9-FC43-B887-71145E93FC02}"/>
              </a:ext>
            </a:extLst>
          </p:cNvPr>
          <p:cNvSpPr/>
          <p:nvPr/>
        </p:nvSpPr>
        <p:spPr>
          <a:xfrm>
            <a:off x="1296392" y="145807"/>
            <a:ext cx="4378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 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判斷螞蟻找到乳酪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9E90126-3387-7047-B8FF-2216D663865C}"/>
              </a:ext>
            </a:extLst>
          </p:cNvPr>
          <p:cNvSpPr/>
          <p:nvPr/>
        </p:nvSpPr>
        <p:spPr>
          <a:xfrm>
            <a:off x="-504304" y="1223963"/>
            <a:ext cx="3095625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組裝說明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0765786-192D-8B42-95B3-31B65D9114AB}"/>
              </a:ext>
            </a:extLst>
          </p:cNvPr>
          <p:cNvSpPr/>
          <p:nvPr/>
        </p:nvSpPr>
        <p:spPr>
          <a:xfrm>
            <a:off x="575691" y="1944266"/>
            <a:ext cx="9073133" cy="2968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使用偵測類別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使用事件類別                            與                         。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使用控制、偵測、動作、畫筆類別，組合成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6221268F-3E88-2C43-BF56-ADD081BF0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3058388"/>
            <a:ext cx="2592017" cy="75808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68B454C8-97B0-744E-A407-7C30D7AE4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1146" l="2431" r="93056">
                        <a14:foregroundMark x1="7118" y1="31250" x2="20139" y2="54688"/>
                        <a14:foregroundMark x1="20139" y1="54688" x2="14063" y2="80729"/>
                        <a14:foregroundMark x1="91319" y1="32813" x2="93056" y2="63021"/>
                        <a14:foregroundMark x1="18750" y1="8333" x2="24132" y2="14583"/>
                        <a14:foregroundMark x1="2431" y1="54167" x2="3819" y2="55729"/>
                        <a14:foregroundMark x1="14583" y1="91146" x2="16319" y2="90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4" y="2952469"/>
            <a:ext cx="2592016" cy="86400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43C781BF-E1E2-5F46-8411-4402BF1EC031}"/>
              </a:ext>
            </a:extLst>
          </p:cNvPr>
          <p:cNvSpPr/>
          <p:nvPr/>
        </p:nvSpPr>
        <p:spPr bwMode="auto">
          <a:xfrm>
            <a:off x="6479752" y="1800250"/>
            <a:ext cx="72728" cy="8640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="" xmlns:a16="http://schemas.microsoft.com/office/drawing/2014/main" id="{0449899D-DF4C-7143-B8F9-5210EECC6B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46" y="4320530"/>
            <a:ext cx="3118867" cy="272490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="" xmlns:a16="http://schemas.microsoft.com/office/drawing/2014/main" id="{A987CE4F-8D93-724F-BADC-F1A51223B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9" b="89706" l="4297" r="89844">
                        <a14:foregroundMark x1="5078" y1="50000" x2="5078" y2="50000"/>
                        <a14:foregroundMark x1="4297" y1="49265" x2="4297" y2="49265"/>
                        <a14:foregroundMark x1="89844" y1="49265" x2="89844" y2="49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16" y="1872754"/>
            <a:ext cx="3251200" cy="863600"/>
          </a:xfrm>
          <a:prstGeom prst="rect">
            <a:avLst/>
          </a:prstGeom>
        </p:spPr>
      </p:pic>
      <p:sp>
        <p:nvSpPr>
          <p:cNvPr id="13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27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7C35255-7C3F-1246-921B-1A6D3EC41956}"/>
              </a:ext>
            </a:extLst>
          </p:cNvPr>
          <p:cNvSpPr/>
          <p:nvPr/>
        </p:nvSpPr>
        <p:spPr>
          <a:xfrm>
            <a:off x="1079500" y="92075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判斷螞蟻找到乳酪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95A88C9-609E-C14A-AA06-4B2299397227}"/>
              </a:ext>
            </a:extLst>
          </p:cNvPr>
          <p:cNvSpPr/>
          <p:nvPr/>
        </p:nvSpPr>
        <p:spPr>
          <a:xfrm>
            <a:off x="215900" y="1228725"/>
            <a:ext cx="8928100" cy="6917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="" xmlns:a16="http://schemas.microsoft.com/office/drawing/2014/main" id="{5FE6CF0D-99C8-184C-8322-4504A8A42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3EFE4"/>
              </a:clrFrom>
              <a:clrTo>
                <a:srgbClr val="E3EF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53" y="2155030"/>
            <a:ext cx="352901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0FBD574-F62E-6B4C-8343-1622F7DC33AC}"/>
              </a:ext>
            </a:extLst>
          </p:cNvPr>
          <p:cNvSpPr/>
          <p:nvPr/>
        </p:nvSpPr>
        <p:spPr>
          <a:xfrm>
            <a:off x="1150938" y="71438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如何產生新的乳酪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465E268-F5BD-904F-9CC8-4C385CF6041D}"/>
              </a:ext>
            </a:extLst>
          </p:cNvPr>
          <p:cNvSpPr/>
          <p:nvPr/>
        </p:nvSpPr>
        <p:spPr>
          <a:xfrm>
            <a:off x="287338" y="965200"/>
            <a:ext cx="9504362" cy="240251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依下方提示組裝相關的積木，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完成乳酪的動畫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40963" name="文字方塊 3">
            <a:extLst>
              <a:ext uri="{FF2B5EF4-FFF2-40B4-BE49-F238E27FC236}">
                <a16:creationId xmlns="" xmlns:a16="http://schemas.microsoft.com/office/drawing/2014/main" id="{0F0D07B2-B173-3745-83C1-1C2AAB484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2592388"/>
            <a:ext cx="4321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如何讓乳酪知道被螞蟻找到？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如何讓乳酪移動到洞口？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如何做到將乳酪搬進洞穴的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效果？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如何在洞口外再產生一個乳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酪？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可以將　　　　　　移到</a:t>
            </a:r>
            <a:b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　　　　　　 內嗎？</a:t>
            </a:r>
          </a:p>
        </p:txBody>
      </p:sp>
      <p:grpSp>
        <p:nvGrpSpPr>
          <p:cNvPr id="40964" name="群組 6">
            <a:extLst>
              <a:ext uri="{FF2B5EF4-FFF2-40B4-BE49-F238E27FC236}">
                <a16:creationId xmlns="" xmlns:a16="http://schemas.microsoft.com/office/drawing/2014/main" id="{4625324F-7E45-4A4B-85AD-081473ECA1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19086" y="2376314"/>
            <a:ext cx="5105373" cy="4032447"/>
            <a:chOff x="3780000" y="2132856"/>
            <a:chExt cx="5048865" cy="3989070"/>
          </a:xfrm>
        </p:grpSpPr>
        <p:pic>
          <p:nvPicPr>
            <p:cNvPr id="40967" name="Picture 2">
              <a:extLst>
                <a:ext uri="{FF2B5EF4-FFF2-40B4-BE49-F238E27FC236}">
                  <a16:creationId xmlns="" xmlns:a16="http://schemas.microsoft.com/office/drawing/2014/main" id="{82BB92D6-1347-8248-ADB0-E92F55399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000" y="2160000"/>
              <a:ext cx="2583180" cy="308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3">
              <a:extLst>
                <a:ext uri="{FF2B5EF4-FFF2-40B4-BE49-F238E27FC236}">
                  <a16:creationId xmlns="" xmlns:a16="http://schemas.microsoft.com/office/drawing/2014/main" id="{8ED49344-97F9-B345-BA52-2517607EA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000" y="2132856"/>
              <a:ext cx="2348865" cy="3989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65" name="Picture 4">
            <a:extLst>
              <a:ext uri="{FF2B5EF4-FFF2-40B4-BE49-F238E27FC236}">
                <a16:creationId xmlns="" xmlns:a16="http://schemas.microsoft.com/office/drawing/2014/main" id="{786ECE9B-02BA-FA4E-9595-94A6191A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5472113"/>
            <a:ext cx="136683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="" xmlns:a16="http://schemas.microsoft.com/office/drawing/2014/main" id="{29DF7210-1D8F-A949-A0E6-B1337B1AB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5983288"/>
            <a:ext cx="14097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B46BDCD-76D9-FC43-B887-71145E93FC02}"/>
              </a:ext>
            </a:extLst>
          </p:cNvPr>
          <p:cNvSpPr/>
          <p:nvPr/>
        </p:nvSpPr>
        <p:spPr>
          <a:xfrm>
            <a:off x="1296392" y="145807"/>
            <a:ext cx="4262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如何產生新的乳酪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9E90126-3387-7047-B8FF-2216D663865C}"/>
              </a:ext>
            </a:extLst>
          </p:cNvPr>
          <p:cNvSpPr/>
          <p:nvPr/>
        </p:nvSpPr>
        <p:spPr>
          <a:xfrm>
            <a:off x="-504304" y="1223963"/>
            <a:ext cx="3095625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組裝說明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0765786-192D-8B42-95B3-31B65D9114AB}"/>
              </a:ext>
            </a:extLst>
          </p:cNvPr>
          <p:cNvSpPr/>
          <p:nvPr/>
        </p:nvSpPr>
        <p:spPr>
          <a:xfrm>
            <a:off x="575691" y="1944266"/>
            <a:ext cx="9073133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使用事件類別</a:t>
            </a:r>
            <a:endParaRPr lang="en-US" altLang="zh-TW" sz="3200" b="1" kern="0" baseline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用控制、偵測、動作類別，組合成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當乳酪碰到洞口時，會消失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並定位到隨機位置，營造乳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酪消失於洞口的效果。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lvl="0"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使用動作類別                          的積木。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68B454C8-97B0-744E-A407-7C30D7AE4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1146" l="2431" r="93056">
                        <a14:foregroundMark x1="7118" y1="31250" x2="20139" y2="54688"/>
                        <a14:foregroundMark x1="20139" y1="54688" x2="14063" y2="80729"/>
                        <a14:foregroundMark x1="91319" y1="32813" x2="93056" y2="63021"/>
                        <a14:foregroundMark x1="18750" y1="8333" x2="24132" y2="14583"/>
                        <a14:foregroundMark x1="2431" y1="54167" x2="3819" y2="55729"/>
                        <a14:foregroundMark x1="14583" y1="91146" x2="16319" y2="90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16" y="1800340"/>
            <a:ext cx="2592016" cy="86400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43C781BF-E1E2-5F46-8411-4402BF1EC031}"/>
              </a:ext>
            </a:extLst>
          </p:cNvPr>
          <p:cNvSpPr/>
          <p:nvPr/>
        </p:nvSpPr>
        <p:spPr bwMode="auto">
          <a:xfrm>
            <a:off x="6479752" y="1800250"/>
            <a:ext cx="72728" cy="8640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9B3AB482-6848-7E4D-B2DF-EB39154BF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43" y="2088282"/>
            <a:ext cx="2592015" cy="166985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536061CF-A3AD-874D-B233-CB911A82F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44" y="4869631"/>
            <a:ext cx="2551990" cy="819051"/>
          </a:xfrm>
          <a:prstGeom prst="rect">
            <a:avLst/>
          </a:prstGeom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670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文字方塊 10">
            <a:extLst>
              <a:ext uri="{FF2B5EF4-FFF2-40B4-BE49-F238E27FC236}">
                <a16:creationId xmlns="" xmlns:a16="http://schemas.microsoft.com/office/drawing/2014/main" id="{B75249AD-0D46-2C44-8827-2F49CCBA6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33338"/>
            <a:ext cx="3816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8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分身的概念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="" xmlns:a16="http://schemas.microsoft.com/office/drawing/2014/main" id="{638B655E-886F-5E4B-B5F5-9733389C49D3}"/>
              </a:ext>
            </a:extLst>
          </p:cNvPr>
          <p:cNvSpPr txBox="1">
            <a:spLocks/>
          </p:cNvSpPr>
          <p:nvPr/>
        </p:nvSpPr>
        <p:spPr bwMode="auto">
          <a:xfrm>
            <a:off x="287784" y="1368202"/>
            <a:ext cx="5544616" cy="505482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在設計遊戲程式時，如果把一個角色接在角色區複製成多個，這樣每個角色都擁有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各自的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程式碼，想要更新所有角色的程式碼時，需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逐一修改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en-US" altLang="zh-TW" sz="32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分身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來複製新角色，就可以把程式碼歸納在一個角色上，修改程式碼只需要更改一次。 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7411" name="Picture 2">
            <a:extLst>
              <a:ext uri="{FF2B5EF4-FFF2-40B4-BE49-F238E27FC236}">
                <a16:creationId xmlns="" xmlns:a16="http://schemas.microsoft.com/office/drawing/2014/main" id="{BBE96081-5BD3-1D4D-A2EF-82E21CC6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1368202"/>
            <a:ext cx="3905250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5">
            <a:hlinkClick r:id="rId3"/>
            <a:extLst>
              <a:ext uri="{FF2B5EF4-FFF2-40B4-BE49-F238E27FC236}">
                <a16:creationId xmlns="" xmlns:a16="http://schemas.microsoft.com/office/drawing/2014/main" id="{8247F964-3FCD-8947-B12B-45FC2F54A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812917" y="4536554"/>
            <a:ext cx="2376264" cy="15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187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Rectangle 1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1671510" y="931234"/>
            <a:ext cx="1784626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 eaLnBrk="1"/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Scratch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分身篇</a:t>
            </a:r>
            <a:endParaRPr lang="zh-TW" altLang="en-US" sz="1800" u="sng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0" name="AutoShape 12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719014" y="863489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zh-TW" altLang="en-US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影片</a:t>
            </a:r>
            <a:endParaRPr lang="zh-TW" altLang="en-US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6CD70A67-C4C7-1045-B527-3D4990A1C683}"/>
              </a:ext>
            </a:extLst>
          </p:cNvPr>
          <p:cNvSpPr/>
          <p:nvPr/>
        </p:nvSpPr>
        <p:spPr>
          <a:xfrm>
            <a:off x="1150938" y="144463"/>
            <a:ext cx="426243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如何產生新的乳酪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F5BD1935-E94C-2F4F-ACFB-34FDCB7D721C}"/>
              </a:ext>
            </a:extLst>
          </p:cNvPr>
          <p:cNvSpPr/>
          <p:nvPr/>
        </p:nvSpPr>
        <p:spPr>
          <a:xfrm>
            <a:off x="215900" y="1079500"/>
            <a:ext cx="8928100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grpSp>
        <p:nvGrpSpPr>
          <p:cNvPr id="41987" name="群組 10">
            <a:extLst>
              <a:ext uri="{FF2B5EF4-FFF2-40B4-BE49-F238E27FC236}">
                <a16:creationId xmlns="" xmlns:a16="http://schemas.microsoft.com/office/drawing/2014/main" id="{3EB69767-81B4-2646-A273-C131F8BFF90F}"/>
              </a:ext>
            </a:extLst>
          </p:cNvPr>
          <p:cNvGrpSpPr>
            <a:grpSpLocks/>
          </p:cNvGrpSpPr>
          <p:nvPr/>
        </p:nvGrpSpPr>
        <p:grpSpPr bwMode="auto">
          <a:xfrm>
            <a:off x="1439912" y="2005980"/>
            <a:ext cx="6841702" cy="3671540"/>
            <a:chOff x="1980000" y="1980000"/>
            <a:chExt cx="5235600" cy="2762250"/>
          </a:xfrm>
        </p:grpSpPr>
        <p:pic>
          <p:nvPicPr>
            <p:cNvPr id="41988" name="Picture 3">
              <a:extLst>
                <a:ext uri="{FF2B5EF4-FFF2-40B4-BE49-F238E27FC236}">
                  <a16:creationId xmlns="" xmlns:a16="http://schemas.microsoft.com/office/drawing/2014/main" id="{598B21AC-B113-8B47-A805-836000082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000" y="1980001"/>
              <a:ext cx="19812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89" name="Picture 4">
              <a:extLst>
                <a:ext uri="{FF2B5EF4-FFF2-40B4-BE49-F238E27FC236}">
                  <a16:creationId xmlns="" xmlns:a16="http://schemas.microsoft.com/office/drawing/2014/main" id="{B179F38A-7B6D-5D4D-AFFF-787445341F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000" y="1980000"/>
              <a:ext cx="289560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矩形 3">
            <a:extLst>
              <a:ext uri="{FF2B5EF4-FFF2-40B4-BE49-F238E27FC236}">
                <a16:creationId xmlns="" xmlns:a16="http://schemas.microsoft.com/office/drawing/2014/main" id="{AE59A193-0D15-E245-B559-7418EDF7E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6350"/>
            <a:ext cx="3262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螞蟻搬乳酪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BB51EB3A-EDFB-9E46-BD2A-12DEF97DE7D7}"/>
              </a:ext>
            </a:extLst>
          </p:cNvPr>
          <p:cNvSpPr/>
          <p:nvPr/>
        </p:nvSpPr>
        <p:spPr>
          <a:xfrm>
            <a:off x="406400" y="976313"/>
            <a:ext cx="2236510" cy="764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程式參考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="" xmlns:a16="http://schemas.microsoft.com/office/drawing/2014/main" id="{3AFAD5C4-2D47-EC40-8742-4FC1BE54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970088"/>
            <a:ext cx="210185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3B6D6B30-C232-F54C-BAB3-CC6DCB2BF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033463"/>
            <a:ext cx="3024188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">
            <a:extLst>
              <a:ext uri="{FF2B5EF4-FFF2-40B4-BE49-F238E27FC236}">
                <a16:creationId xmlns="" xmlns:a16="http://schemas.microsoft.com/office/drawing/2014/main" id="{E8074750-1B50-D548-BE74-FEB9299D1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9748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5">
            <a:hlinkClick r:id="rId5"/>
            <a:extLst>
              <a:ext uri="{FF2B5EF4-FFF2-40B4-BE49-F238E27FC236}">
                <a16:creationId xmlns="" xmlns:a16="http://schemas.microsoft.com/office/drawing/2014/main" id="{0D075F17-EA0C-1B4F-AA85-8E57B55BD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2580" y="5545138"/>
            <a:ext cx="2565371" cy="157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08721E-7 L -2.77778E-7 -0.309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矩形 3">
            <a:extLst>
              <a:ext uri="{FF2B5EF4-FFF2-40B4-BE49-F238E27FC236}">
                <a16:creationId xmlns="" xmlns:a16="http://schemas.microsoft.com/office/drawing/2014/main" id="{ED197106-86F5-0046-9643-4F8E0311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6350"/>
            <a:ext cx="3262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螞蟻搬乳酪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A504945-C32D-EC41-86A7-BFFCAEE3C3F2}"/>
              </a:ext>
            </a:extLst>
          </p:cNvPr>
          <p:cNvSpPr/>
          <p:nvPr/>
        </p:nvSpPr>
        <p:spPr>
          <a:xfrm>
            <a:off x="406400" y="976313"/>
            <a:ext cx="2236510" cy="764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程式參考</a:t>
            </a:r>
          </a:p>
        </p:txBody>
      </p:sp>
      <p:pic>
        <p:nvPicPr>
          <p:cNvPr id="44037" name="Picture 2">
            <a:extLst>
              <a:ext uri="{FF2B5EF4-FFF2-40B4-BE49-F238E27FC236}">
                <a16:creationId xmlns="" xmlns:a16="http://schemas.microsoft.com/office/drawing/2014/main" id="{42B8249A-94D6-6A42-8279-6C17AC671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79613"/>
            <a:ext cx="1079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>
            <a:extLst>
              <a:ext uri="{FF2B5EF4-FFF2-40B4-BE49-F238E27FC236}">
                <a16:creationId xmlns="" xmlns:a16="http://schemas.microsoft.com/office/drawing/2014/main" id="{7E6E993F-C317-8941-9D9B-3779DAF8F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257425"/>
            <a:ext cx="25622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4">
            <a:extLst>
              <a:ext uri="{FF2B5EF4-FFF2-40B4-BE49-F238E27FC236}">
                <a16:creationId xmlns="" xmlns:a16="http://schemas.microsoft.com/office/drawing/2014/main" id="{E43857F6-A404-204D-8495-F93C98E0F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2257425"/>
            <a:ext cx="374491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C7DB3B4-E5F6-863E-51BE-E335DE573873}"/>
              </a:ext>
            </a:extLst>
          </p:cNvPr>
          <p:cNvSpPr/>
          <p:nvPr/>
        </p:nvSpPr>
        <p:spPr bwMode="auto">
          <a:xfrm>
            <a:off x="7560592" y="5976714"/>
            <a:ext cx="2520033" cy="12241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0F461E0-A3C2-3F44-AF3A-216E6399220C}"/>
              </a:ext>
            </a:extLst>
          </p:cNvPr>
          <p:cNvSpPr/>
          <p:nvPr/>
        </p:nvSpPr>
        <p:spPr>
          <a:xfrm>
            <a:off x="1745362" y="72058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A979679F-059F-E145-AF07-C990292C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899" y="936154"/>
            <a:ext cx="9000877" cy="10795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老鼠找蘋果</a:t>
            </a:r>
            <a:endParaRPr lang="en-US" altLang="zh-TW" sz="48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劇本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在畫面中，以一個牆角圖片為背景，有三隻老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鼠在洞口外四處移動，隨機出現一顆蘋果，當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老鼠碰到蘋果時，會將它搬回洞穴，並留下軌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跡。當蘋果被搬進洞裡時，則再隨機出現一顆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蘋果。</a:t>
            </a:r>
          </a:p>
        </p:txBody>
      </p:sp>
    </p:spTree>
    <p:extLst>
      <p:ext uri="{BB962C8B-B14F-4D97-AF65-F5344CB8AC3E}">
        <p14:creationId xmlns:p14="http://schemas.microsoft.com/office/powerpoint/2010/main" val="2567676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C7DB3B4-E5F6-863E-51BE-E335DE573873}"/>
              </a:ext>
            </a:extLst>
          </p:cNvPr>
          <p:cNvSpPr/>
          <p:nvPr/>
        </p:nvSpPr>
        <p:spPr bwMode="auto">
          <a:xfrm>
            <a:off x="7560592" y="5976714"/>
            <a:ext cx="2520033" cy="12241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0F461E0-A3C2-3F44-AF3A-216E6399220C}"/>
              </a:ext>
            </a:extLst>
          </p:cNvPr>
          <p:cNvSpPr/>
          <p:nvPr/>
        </p:nvSpPr>
        <p:spPr>
          <a:xfrm>
            <a:off x="1335960" y="72058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老鼠找蘋果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A979679F-059F-E145-AF07-C990292C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24" y="1368202"/>
            <a:ext cx="9474224" cy="10795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defRPr/>
            </a:pP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完成條件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</a:t>
            </a:r>
            <a:b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</a:b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(1)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新增洞口、老鼠、蘋果角色。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(2)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程式執行後， 洞口定位在 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x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147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y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</a:t>
            </a:r>
            <a:r>
              <a:rPr lang="en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139</a:t>
            </a:r>
            <a:r>
              <a:rPr lang="zh-TW" altLang="en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(3)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利用分身產生三隻老鼠， 並隨機出現在地面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上移動。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(4)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當老鼠碰到蘋果後， 開始出現搬運軌跡，並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往洞口的方向移動。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(5)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當蘋果碰到洞口後， 找到幾個的變數增加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接著蘋果會在隨機位置上出現。 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46388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24D67D2C-0848-3608-9A1E-F6971502B049}"/>
              </a:ext>
            </a:extLst>
          </p:cNvPr>
          <p:cNvSpPr/>
          <p:nvPr/>
        </p:nvSpPr>
        <p:spPr bwMode="auto">
          <a:xfrm>
            <a:off x="7558507" y="0"/>
            <a:ext cx="2520033" cy="23763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0F461E0-A3C2-3F44-AF3A-216E6399220C}"/>
              </a:ext>
            </a:extLst>
          </p:cNvPr>
          <p:cNvSpPr/>
          <p:nvPr/>
        </p:nvSpPr>
        <p:spPr>
          <a:xfrm>
            <a:off x="939333" y="50"/>
            <a:ext cx="5109091" cy="898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舞臺與角色安排　</a:t>
            </a:r>
            <a:endParaRPr lang="en-US" altLang="zh-TW" sz="4800" b="1" kern="0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A979679F-059F-E145-AF07-C990292C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16" y="1080170"/>
            <a:ext cx="9936857" cy="655272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背景：牆角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原範例圖檔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洞口角色：洞口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原範例圖檔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老鼠角色：</a:t>
            </a:r>
            <a:r>
              <a:rPr lang="en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Mouse1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(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尺寸調整為 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50% 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蘋果角色：</a:t>
            </a:r>
            <a:r>
              <a:rPr lang="en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Apple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(</a:t>
            </a:r>
            <a:r>
              <a:rPr lang="zh-TW" altLang="en-US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尺寸調整為 </a:t>
            </a:r>
            <a:r>
              <a:rPr lang="en-US" altLang="zh-TW" sz="2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50% )</a:t>
            </a:r>
            <a:endParaRPr lang="zh-TW" altLang="en-US" sz="2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2A90F56A-B78F-85AC-A220-75C3B6B0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31" y="2811848"/>
            <a:ext cx="5261562" cy="40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74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B0B730A-5187-F940-8E50-9DE083407DFD}"/>
              </a:ext>
            </a:extLst>
          </p:cNvPr>
          <p:cNvSpPr/>
          <p:nvPr/>
        </p:nvSpPr>
        <p:spPr>
          <a:xfrm>
            <a:off x="1723682" y="8425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46211146-5D5B-A316-DE66-2A9AFAD3B1F2}"/>
              </a:ext>
            </a:extLst>
          </p:cNvPr>
          <p:cNvSpPr/>
          <p:nvPr/>
        </p:nvSpPr>
        <p:spPr bwMode="auto">
          <a:xfrm>
            <a:off x="7560592" y="0"/>
            <a:ext cx="2520033" cy="7200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5E6C985B-8841-6AD7-B3E3-CA89EC717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1512218"/>
            <a:ext cx="1981200" cy="17272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90BA52BC-DA84-6803-9A10-0FAE7DAC7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81" y="2002842"/>
            <a:ext cx="4510385" cy="3053184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8A2D6439-1B86-AA39-8036-F9956F7EE3BE}"/>
              </a:ext>
            </a:extLst>
          </p:cNvPr>
          <p:cNvSpPr txBox="1"/>
          <p:nvPr/>
        </p:nvSpPr>
        <p:spPr>
          <a:xfrm>
            <a:off x="1105334" y="3239418"/>
            <a:ext cx="1152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洞口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157973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DEED20FE-B85A-C9E8-D6EA-696C3F9E1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" y="1584226"/>
            <a:ext cx="2108200" cy="17653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B0B730A-5187-F940-8E50-9DE083407DFD}"/>
              </a:ext>
            </a:extLst>
          </p:cNvPr>
          <p:cNvSpPr/>
          <p:nvPr/>
        </p:nvSpPr>
        <p:spPr>
          <a:xfrm>
            <a:off x="1723682" y="8425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46211146-5D5B-A316-DE66-2A9AFAD3B1F2}"/>
              </a:ext>
            </a:extLst>
          </p:cNvPr>
          <p:cNvSpPr/>
          <p:nvPr/>
        </p:nvSpPr>
        <p:spPr bwMode="auto">
          <a:xfrm>
            <a:off x="7560592" y="0"/>
            <a:ext cx="2520033" cy="7200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8A2D6439-1B86-AA39-8036-F9956F7EE3BE}"/>
              </a:ext>
            </a:extLst>
          </p:cNvPr>
          <p:cNvSpPr txBox="1"/>
          <p:nvPr/>
        </p:nvSpPr>
        <p:spPr>
          <a:xfrm>
            <a:off x="1105334" y="3239418"/>
            <a:ext cx="1152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老鼠</a:t>
            </a:r>
            <a:endParaRPr lang="zh-TW" altLang="en-US" sz="2800" dirty="0"/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81E3D3EA-9B68-2F94-2F91-E8E5E1A21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10" y="1152178"/>
            <a:ext cx="5731790" cy="57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6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509F31F0-6529-3F6E-4CD5-5653C0BA4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88" y="1973570"/>
            <a:ext cx="1651000" cy="15367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B0B730A-5187-F940-8E50-9DE083407DFD}"/>
              </a:ext>
            </a:extLst>
          </p:cNvPr>
          <p:cNvSpPr/>
          <p:nvPr/>
        </p:nvSpPr>
        <p:spPr>
          <a:xfrm>
            <a:off x="1723682" y="8425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課堂練習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46211146-5D5B-A316-DE66-2A9AFAD3B1F2}"/>
              </a:ext>
            </a:extLst>
          </p:cNvPr>
          <p:cNvSpPr/>
          <p:nvPr/>
        </p:nvSpPr>
        <p:spPr bwMode="auto">
          <a:xfrm>
            <a:off x="7560592" y="0"/>
            <a:ext cx="2520033" cy="7200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8A2D6439-1B86-AA39-8036-F9956F7EE3BE}"/>
              </a:ext>
            </a:extLst>
          </p:cNvPr>
          <p:cNvSpPr txBox="1"/>
          <p:nvPr/>
        </p:nvSpPr>
        <p:spPr>
          <a:xfrm>
            <a:off x="1698794" y="3365262"/>
            <a:ext cx="1152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蘋果</a:t>
            </a:r>
            <a:endParaRPr lang="zh-TW" altLang="en-US" sz="2800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65705331-D7A3-ACB5-F3C8-B2260A911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742" y="1202804"/>
            <a:ext cx="3545870" cy="58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0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6AC6384B-E3EA-864B-98E3-967D432FEA08}"/>
              </a:ext>
            </a:extLst>
          </p:cNvPr>
          <p:cNvSpPr/>
          <p:nvPr/>
        </p:nvSpPr>
        <p:spPr>
          <a:xfrm>
            <a:off x="1651000" y="84138"/>
            <a:ext cx="2441575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4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重點回顧</a:t>
            </a:r>
            <a:endParaRPr lang="zh-TW" altLang="en-US" sz="44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B9C79ABC-FF87-2E41-8D74-217C4FF02CD8}"/>
              </a:ext>
            </a:extLst>
          </p:cNvPr>
          <p:cNvSpPr/>
          <p:nvPr/>
        </p:nvSpPr>
        <p:spPr>
          <a:xfrm>
            <a:off x="552450" y="1584325"/>
            <a:ext cx="9504363" cy="33274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對於重複出現的程式碼，可以透過找出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重複的規則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，運用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重複結構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來精簡程式碼。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而對於重複出現的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，則可透過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精簡程式碼。</a:t>
            </a:r>
          </a:p>
        </p:txBody>
      </p:sp>
      <p:pic>
        <p:nvPicPr>
          <p:cNvPr id="45059" name="圖片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31AA2706-52BF-B648-BF20-50DFA7C5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字方塊 10">
            <a:extLst>
              <a:ext uri="{FF2B5EF4-FFF2-40B4-BE49-F238E27FC236}">
                <a16:creationId xmlns="" xmlns:a16="http://schemas.microsoft.com/office/drawing/2014/main" id="{DB73F9FB-5BA7-034C-9F40-3882D9741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33338"/>
            <a:ext cx="3816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8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分身的概念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="" xmlns:a16="http://schemas.microsoft.com/office/drawing/2014/main" id="{A89E13EB-4E89-4D43-80A1-2774D89DC07E}"/>
              </a:ext>
            </a:extLst>
          </p:cNvPr>
          <p:cNvSpPr txBox="1">
            <a:spLocks/>
          </p:cNvSpPr>
          <p:nvPr/>
        </p:nvSpPr>
        <p:spPr bwMode="auto">
          <a:xfrm>
            <a:off x="647700" y="1422499"/>
            <a:ext cx="8280400" cy="419417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對於重複出現的角色，透過分身可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精簡</a:t>
            </a:r>
            <a:endParaRPr lang="en-US" altLang="zh-TW" sz="36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程式碼。 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分別以「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不使用分身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」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與「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使用分身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」撰寫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10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隻小貓走路的程式，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比較看看！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endParaRPr lang="zh-TW" altLang="en-US" sz="36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18435" name="Picture 2">
            <a:extLst>
              <a:ext uri="{FF2B5EF4-FFF2-40B4-BE49-F238E27FC236}">
                <a16:creationId xmlns="" xmlns:a16="http://schemas.microsoft.com/office/drawing/2014/main" id="{34011464-906D-0046-8A64-2E4F4B66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2984500"/>
            <a:ext cx="43370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187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矩形 3">
            <a:extLst>
              <a:ext uri="{FF2B5EF4-FFF2-40B4-BE49-F238E27FC236}">
                <a16:creationId xmlns="" xmlns:a16="http://schemas.microsoft.com/office/drawing/2014/main" id="{D3567588-C799-C74D-AF96-1EF84D895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25" y="71438"/>
            <a:ext cx="4287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0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範例－電子琴模擬</a:t>
            </a: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C1D0D094-32B5-5245-B5A2-A23C70BEF5DA}"/>
              </a:ext>
            </a:extLst>
          </p:cNvPr>
          <p:cNvSpPr/>
          <p:nvPr/>
        </p:nvSpPr>
        <p:spPr>
          <a:xfrm>
            <a:off x="576263" y="1601788"/>
            <a:ext cx="8639175" cy="202645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以電子琴底座的圖片當作背景，有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白鍵、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個黑鍵在琴座上；用滑鼠點琴鍵，會播放相對應的音階。</a:t>
            </a:r>
          </a:p>
        </p:txBody>
      </p:sp>
      <p:pic>
        <p:nvPicPr>
          <p:cNvPr id="46083" name="Picture 3">
            <a:extLst>
              <a:ext uri="{FF2B5EF4-FFF2-40B4-BE49-F238E27FC236}">
                <a16:creationId xmlns="" xmlns:a16="http://schemas.microsoft.com/office/drawing/2014/main" id="{31D0A242-8F32-374F-B4E8-86137BAB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4"/>
          <a:stretch>
            <a:fillRect/>
          </a:stretch>
        </p:blipFill>
        <p:spPr bwMode="auto">
          <a:xfrm>
            <a:off x="1584325" y="3744466"/>
            <a:ext cx="5976938" cy="310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6">
            <a:hlinkClick r:id="rId3"/>
            <a:extLst>
              <a:ext uri="{FF2B5EF4-FFF2-40B4-BE49-F238E27FC236}">
                <a16:creationId xmlns="" xmlns:a16="http://schemas.microsoft.com/office/drawing/2014/main" id="{64A54CC5-0633-9E4E-BA17-BA68D1C6E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728903" y="3096394"/>
            <a:ext cx="2351722" cy="144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F4A040A7-BF3A-C04C-89D6-02EF8D210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197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Rectangle 11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1600196" y="1106595"/>
            <a:ext cx="3008068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 eaLnBrk="1"/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Scratch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分身篇</a:t>
            </a:r>
            <a:r>
              <a:rPr lang="en-US" altLang="zh-TW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-</a:t>
            </a:r>
            <a:r>
              <a:rPr lang="zh-TW" altLang="en-US" sz="1800" u="sng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電子琴模擬</a:t>
            </a:r>
            <a:endParaRPr lang="zh-TW" altLang="en-US" sz="1800" u="sng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1" name="AutoShape 12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647700" y="1038850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zh-TW" altLang="en-US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影片</a:t>
            </a:r>
            <a:endParaRPr lang="zh-TW" altLang="en-US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5050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矩形 3">
            <a:extLst>
              <a:ext uri="{FF2B5EF4-FFF2-40B4-BE49-F238E27FC236}">
                <a16:creationId xmlns="" xmlns:a16="http://schemas.microsoft.com/office/drawing/2014/main" id="{D3567588-C799-C74D-AF96-1EF84D895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25" y="71438"/>
            <a:ext cx="4287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0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範例－電子琴模擬</a:t>
            </a:r>
          </a:p>
        </p:txBody>
      </p:sp>
      <p:pic>
        <p:nvPicPr>
          <p:cNvPr id="9" name="圖片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F4A040A7-BF3A-C04C-89D6-02EF8D210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F022877-F6A6-CF94-072E-5D99275AC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51" y="1353815"/>
            <a:ext cx="4607574" cy="2606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5C398B6-03B0-30E7-8A1B-3E22A9D09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969" y="2088282"/>
            <a:ext cx="4565806" cy="2569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D4AE12-3E3F-0310-582C-7CC70CB32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59" y="4464546"/>
            <a:ext cx="4604261" cy="2569384"/>
          </a:xfrm>
          <a:prstGeom prst="rect">
            <a:avLst/>
          </a:prstGeom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197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450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矩形 3">
            <a:extLst>
              <a:ext uri="{FF2B5EF4-FFF2-40B4-BE49-F238E27FC236}">
                <a16:creationId xmlns="" xmlns:a16="http://schemas.microsoft.com/office/drawing/2014/main" id="{DD6549CE-BDE4-5A40-A7B9-00FBEB4E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6988"/>
            <a:ext cx="4699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4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範例－電子琴模擬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="" xmlns:a16="http://schemas.microsoft.com/office/drawing/2014/main" id="{DB969E9E-79B6-5A4A-9AED-1337C00FA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296988"/>
            <a:ext cx="8424862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="" xmlns:a16="http://schemas.microsoft.com/office/drawing/2014/main" id="{318E636E-084B-024C-B0E3-22C229EC8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1500188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建立背景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新增琴鍵的角色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如何利用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清單、角色變數來簡化程式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如何利用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來簡化程式碼？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如何利用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黑鍵分身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來簡化程式碼？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9C2F571-F2E5-3140-89CB-EA704DF1D4CB}"/>
              </a:ext>
            </a:extLst>
          </p:cNvPr>
          <p:cNvSpPr/>
          <p:nvPr/>
        </p:nvSpPr>
        <p:spPr>
          <a:xfrm>
            <a:off x="1150938" y="71438"/>
            <a:ext cx="36893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如何建立背景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531B9298-8401-B848-AACE-BF8C5A380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84248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1: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匯入舞臺背景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在角色區中，點選下方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選個背景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按鍵列的　　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匯入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電子琴底座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背景。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8131" name="Picture 3">
            <a:extLst>
              <a:ext uri="{FF2B5EF4-FFF2-40B4-BE49-F238E27FC236}">
                <a16:creationId xmlns="" xmlns:a16="http://schemas.microsoft.com/office/drawing/2014/main" id="{9D863486-7F19-E34A-BD1E-B4229A9D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151188"/>
            <a:ext cx="498475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>
            <a:extLst>
              <a:ext uri="{FF2B5EF4-FFF2-40B4-BE49-F238E27FC236}">
                <a16:creationId xmlns="" xmlns:a16="http://schemas.microsoft.com/office/drawing/2014/main" id="{2044F0D7-03E6-7343-8805-31A4A796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430463"/>
            <a:ext cx="482441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199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0520A575-4DE5-4E4A-A008-A89FB561C02F}"/>
              </a:ext>
            </a:extLst>
          </p:cNvPr>
          <p:cNvSpPr/>
          <p:nvPr/>
        </p:nvSpPr>
        <p:spPr>
          <a:xfrm>
            <a:off x="1008063" y="71438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如何新增琴鍵角色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3AF77B04-8725-FD4D-83B7-F8D1FCD7F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90725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新增白鍵角色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先刪除小貓角色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在角色區中，點選下方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選個角色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按鍵列的</a:t>
            </a:r>
          </a:p>
          <a:p>
            <a:pPr marL="514350" indent="-514350" eaLnBrk="1" hangingPunct="1">
              <a:lnSpc>
                <a:spcPct val="120000"/>
              </a:lnSpc>
              <a:buFontTx/>
              <a:buAutoNum type="arabicPeriod" startAt="5"/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匯入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的角色。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9155" name="Picture 3">
            <a:extLst>
              <a:ext uri="{FF2B5EF4-FFF2-40B4-BE49-F238E27FC236}">
                <a16:creationId xmlns="" xmlns:a16="http://schemas.microsoft.com/office/drawing/2014/main" id="{EB249658-5C9D-5E4F-8E32-74DAF7E57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3671888"/>
            <a:ext cx="5000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">
            <a:extLst>
              <a:ext uri="{FF2B5EF4-FFF2-40B4-BE49-F238E27FC236}">
                <a16:creationId xmlns="" xmlns:a16="http://schemas.microsoft.com/office/drawing/2014/main" id="{A99F431F-A1BC-234B-95EA-AE63B916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185988"/>
            <a:ext cx="4503738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199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F1170DE-9BC5-704C-9360-A265C611A110}"/>
              </a:ext>
            </a:extLst>
          </p:cNvPr>
          <p:cNvSpPr/>
          <p:nvPr/>
        </p:nvSpPr>
        <p:spPr>
          <a:xfrm>
            <a:off x="1079500" y="71438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如何新增琴鍵角色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C07816C9-224F-8848-BA29-679B12AB4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90725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新增白鍵角色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造型在面板中，將白鍵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造型命名為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正常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點選下方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選個造型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按鍵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列的 。 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8.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匯入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按下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的造型。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0179" name="Picture 3">
            <a:extLst>
              <a:ext uri="{FF2B5EF4-FFF2-40B4-BE49-F238E27FC236}">
                <a16:creationId xmlns="" xmlns:a16="http://schemas.microsoft.com/office/drawing/2014/main" id="{E45B0376-1B24-4B4C-99A8-5B9C1350B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4878388"/>
            <a:ext cx="5000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>
            <a:extLst>
              <a:ext uri="{FF2B5EF4-FFF2-40B4-BE49-F238E27FC236}">
                <a16:creationId xmlns="" xmlns:a16="http://schemas.microsoft.com/office/drawing/2014/main" id="{706D5790-32CF-2540-BD3F-968A497C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2663825"/>
            <a:ext cx="483552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200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3062102-C6EC-8943-AA6D-7DA094E99634}"/>
              </a:ext>
            </a:extLst>
          </p:cNvPr>
          <p:cNvSpPr/>
          <p:nvPr/>
        </p:nvSpPr>
        <p:spPr>
          <a:xfrm>
            <a:off x="1079500" y="84138"/>
            <a:ext cx="47148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如何新增琴鍵角色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E57529D0-5501-5242-9479-5764A492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2525"/>
            <a:ext cx="9072563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新增白鍵角色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9.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白鍵角色有兩種造型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="" xmlns:a16="http://schemas.microsoft.com/office/drawing/2014/main" id="{8FF4DFD4-A653-3B40-AA24-462C90B7E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49" y="2736354"/>
            <a:ext cx="453707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2B01D35F-51C6-3E4C-9067-A6EFD7950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3888482"/>
            <a:ext cx="2386024" cy="1901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200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F65C678-1A17-8643-A819-D8E6BA864E2D}"/>
              </a:ext>
            </a:extLst>
          </p:cNvPr>
          <p:cNvSpPr/>
          <p:nvPr/>
        </p:nvSpPr>
        <p:spPr>
          <a:xfrm>
            <a:off x="71760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9528F642-16E5-5A44-BF83-D120BC5D2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2" y="1673225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設定清單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新增清單，命名為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白鍵音階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黑鍵音階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2227" name="Picture 2">
            <a:extLst>
              <a:ext uri="{FF2B5EF4-FFF2-40B4-BE49-F238E27FC236}">
                <a16:creationId xmlns="" xmlns:a16="http://schemas.microsoft.com/office/drawing/2014/main" id="{C9D93E88-9072-B345-AB6A-722E2538A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45" y="2034009"/>
            <a:ext cx="4718043" cy="375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201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B52FD69-34BA-1240-B6B7-EEE4BE3BEB67}"/>
              </a:ext>
            </a:extLst>
          </p:cNvPr>
          <p:cNvSpPr/>
          <p:nvPr/>
        </p:nvSpPr>
        <p:spPr>
          <a:xfrm>
            <a:off x="71438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FCAC0E4F-789F-6946-9078-4D978C96C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243013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設定角色變數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分別新增白鍵、黑鍵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的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角色變數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，命名為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編號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en-US" altLang="zh-TW" sz="32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12.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選擇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僅適用當前角色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3251" name="Picture 2">
            <a:extLst>
              <a:ext uri="{FF2B5EF4-FFF2-40B4-BE49-F238E27FC236}">
                <a16:creationId xmlns="" xmlns:a16="http://schemas.microsoft.com/office/drawing/2014/main" id="{1F1E4872-1AAA-CA4C-8E4C-86721EA7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47" y="2592338"/>
            <a:ext cx="4957578" cy="33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201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6D502CD7-53EB-8C4A-BF0B-4A78B16E8209}"/>
              </a:ext>
            </a:extLst>
          </p:cNvPr>
          <p:cNvSpPr/>
          <p:nvPr/>
        </p:nvSpPr>
        <p:spPr>
          <a:xfrm>
            <a:off x="71438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4FEF2C0D-06D3-A449-8859-D93CD044C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243013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設定角色變數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設定好變數後，可看到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舞臺區有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編號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的提示，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表示設定成功。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4275" name="Picture 2">
            <a:extLst>
              <a:ext uri="{FF2B5EF4-FFF2-40B4-BE49-F238E27FC236}">
                <a16:creationId xmlns="" xmlns:a16="http://schemas.microsoft.com/office/drawing/2014/main" id="{D3ECD201-11B7-DD49-BF72-3DAC90AB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111500"/>
            <a:ext cx="4672012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字方塊 10">
            <a:extLst>
              <a:ext uri="{FF2B5EF4-FFF2-40B4-BE49-F238E27FC236}">
                <a16:creationId xmlns="" xmlns:a16="http://schemas.microsoft.com/office/drawing/2014/main" id="{C39A8FB3-0182-5D41-AD4C-8BBAE937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0"/>
            <a:ext cx="3816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="" xmlns:a16="http://schemas.microsoft.com/office/drawing/2014/main" id="{3A0DB56F-909E-D64F-9425-0E670C9BDAA1}"/>
              </a:ext>
            </a:extLst>
          </p:cNvPr>
          <p:cNvSpPr txBox="1">
            <a:spLocks/>
          </p:cNvSpPr>
          <p:nvPr/>
        </p:nvSpPr>
        <p:spPr bwMode="auto">
          <a:xfrm>
            <a:off x="32004" y="1111250"/>
            <a:ext cx="9720262" cy="176847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在小貓角色上撰寫下列走路程式。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複製成十隻小貓。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執行結果可發現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每一隻小貓都有相同的程式碼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9459" name="Picture 2">
            <a:extLst>
              <a:ext uri="{FF2B5EF4-FFF2-40B4-BE49-F238E27FC236}">
                <a16:creationId xmlns="" xmlns:a16="http://schemas.microsoft.com/office/drawing/2014/main" id="{A36A0CB9-4112-3842-B415-53CAE172E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879725"/>
            <a:ext cx="212090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圖片 5">
            <a:extLst>
              <a:ext uri="{FF2B5EF4-FFF2-40B4-BE49-F238E27FC236}">
                <a16:creationId xmlns="" xmlns:a16="http://schemas.microsoft.com/office/drawing/2014/main" id="{45025F1C-D646-5947-B79A-5BEE9F955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4470400"/>
            <a:ext cx="1195388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>
            <a:extLst>
              <a:ext uri="{FF2B5EF4-FFF2-40B4-BE49-F238E27FC236}">
                <a16:creationId xmlns="" xmlns:a16="http://schemas.microsoft.com/office/drawing/2014/main" id="{615B7A53-3937-304A-B969-0E81172D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202113"/>
            <a:ext cx="37480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20CDC9D-83D3-280F-0D56-E078FBD52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57" y="514084"/>
            <a:ext cx="2440225" cy="1870001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70492ACD-8E83-1940-9FCE-FBD6240101C6}"/>
              </a:ext>
            </a:extLst>
          </p:cNvPr>
          <p:cNvSpPr/>
          <p:nvPr/>
        </p:nvSpPr>
        <p:spPr>
          <a:xfrm>
            <a:off x="71438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55298" name="群組 7">
            <a:extLst>
              <a:ext uri="{FF2B5EF4-FFF2-40B4-BE49-F238E27FC236}">
                <a16:creationId xmlns="" xmlns:a16="http://schemas.microsoft.com/office/drawing/2014/main" id="{AD28F557-C0DE-0A41-BAF5-0CA7675F9341}"/>
              </a:ext>
            </a:extLst>
          </p:cNvPr>
          <p:cNvGrpSpPr>
            <a:grpSpLocks/>
          </p:cNvGrpSpPr>
          <p:nvPr/>
        </p:nvGrpSpPr>
        <p:grpSpPr bwMode="auto">
          <a:xfrm>
            <a:off x="575816" y="1298153"/>
            <a:ext cx="8064500" cy="5254625"/>
            <a:chOff x="3131840" y="3240000"/>
            <a:chExt cx="7884000" cy="5256000"/>
          </a:xfrm>
        </p:grpSpPr>
        <p:grpSp>
          <p:nvGrpSpPr>
            <p:cNvPr id="55300" name="群組 9">
              <a:extLst>
                <a:ext uri="{FF2B5EF4-FFF2-40B4-BE49-F238E27FC236}">
                  <a16:creationId xmlns="" xmlns:a16="http://schemas.microsoft.com/office/drawing/2014/main" id="{B88CB867-87F5-8A4F-857B-E5BCC767E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1840" y="3240000"/>
              <a:ext cx="7884000" cy="5256000"/>
              <a:chOff x="3131840" y="2880000"/>
              <a:chExt cx="7884000" cy="5256000"/>
            </a:xfrm>
          </p:grpSpPr>
          <p:sp>
            <p:nvSpPr>
              <p:cNvPr id="13" name="圓角矩形 12">
                <a:extLst>
                  <a:ext uri="{FF2B5EF4-FFF2-40B4-BE49-F238E27FC236}">
                    <a16:creationId xmlns="" xmlns:a16="http://schemas.microsoft.com/office/drawing/2014/main" id="{71CC22DB-BC9B-0D44-A0CF-29C5B47593B3}"/>
                  </a:ext>
                </a:extLst>
              </p:cNvPr>
              <p:cNvSpPr/>
              <p:nvPr/>
            </p:nvSpPr>
            <p:spPr>
              <a:xfrm>
                <a:off x="3131840" y="3095956"/>
                <a:ext cx="7884000" cy="504004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E68E51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14" name="圓角矩形 13">
                <a:extLst>
                  <a:ext uri="{FF2B5EF4-FFF2-40B4-BE49-F238E27FC236}">
                    <a16:creationId xmlns="" xmlns:a16="http://schemas.microsoft.com/office/drawing/2014/main" id="{E617F15B-F75B-F440-AAA2-573D23610F8F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295893" cy="431913"/>
              </a:xfrm>
              <a:prstGeom prst="roundRect">
                <a:avLst>
                  <a:gd name="adj" fmla="val 50000"/>
                </a:avLst>
              </a:prstGeom>
              <a:solidFill>
                <a:srgbClr val="F1B68C"/>
              </a:solidFill>
              <a:ln w="25400">
                <a:solidFill>
                  <a:srgbClr val="E68E51"/>
                </a:solidFill>
              </a:ln>
            </p:spPr>
            <p:txBody>
              <a:bodyPr tIns="0" bIns="216000" anchor="ctr"/>
              <a:lstStyle/>
              <a:p>
                <a:pPr algn="ctr">
                  <a:defRPr/>
                </a:pPr>
                <a:r>
                  <a:rPr lang="zh-TW" alt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分析</a:t>
                </a:r>
              </a:p>
            </p:txBody>
          </p:sp>
        </p:grpSp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96400B77-6094-184C-B7DF-9C38E700F95F}"/>
                </a:ext>
              </a:extLst>
            </p:cNvPr>
            <p:cNvSpPr txBox="1"/>
            <p:nvPr/>
          </p:nvSpPr>
          <p:spPr>
            <a:xfrm>
              <a:off x="3273069" y="3743370"/>
              <a:ext cx="7601542" cy="431913"/>
            </a:xfrm>
            <a:prstGeom prst="rect">
              <a:avLst/>
            </a:prstGeom>
            <a:noFill/>
          </p:spPr>
          <p:txBody>
            <a:bodyPr lIns="36000" tIns="36000" rIns="36000" bIns="36000"/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  <a:defRPr/>
              </a:pP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302" name="文字方塊 11">
              <a:extLst>
                <a:ext uri="{FF2B5EF4-FFF2-40B4-BE49-F238E27FC236}">
                  <a16:creationId xmlns="" xmlns:a16="http://schemas.microsoft.com/office/drawing/2014/main" id="{598172B3-F33A-3F48-838A-F26F258B0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6176" y="3745500"/>
              <a:ext cx="7602429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Scratch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演奏音階的數值，樂器調音標準的</a:t>
              </a:r>
              <a:r>
                <a:rPr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中音 </a:t>
              </a:r>
              <a:r>
                <a:rPr lang="en-US" altLang="zh-TW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DO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，對應的演奏音階數值</a:t>
              </a:r>
              <a:r>
                <a:rPr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是 </a:t>
              </a:r>
              <a:r>
                <a:rPr lang="en-US" altLang="zh-TW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60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，本程式中所有琴鍵的演奏音階數值如下：</a:t>
              </a:r>
            </a:p>
          </p:txBody>
        </p:sp>
      </p:grpSp>
      <p:pic>
        <p:nvPicPr>
          <p:cNvPr id="55299" name="Picture 3">
            <a:extLst>
              <a:ext uri="{FF2B5EF4-FFF2-40B4-BE49-F238E27FC236}">
                <a16:creationId xmlns="" xmlns:a16="http://schemas.microsoft.com/office/drawing/2014/main" id="{192E7822-3110-9A4C-802A-5EBEAE905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16" y="2885653"/>
            <a:ext cx="65563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FCCE7C1-AE4A-564C-AE1D-19329839768A}"/>
              </a:ext>
            </a:extLst>
          </p:cNvPr>
          <p:cNvSpPr/>
          <p:nvPr/>
        </p:nvSpPr>
        <p:spPr>
          <a:xfrm>
            <a:off x="144463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9D79D146-0D05-2141-9A03-88A3123B5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243013"/>
            <a:ext cx="10008988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組裝下方的積木，將各個白鍵的音階數字，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依序放到白鍵音階清單中。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6323" name="Picture 2">
            <a:extLst>
              <a:ext uri="{FF2B5EF4-FFF2-40B4-BE49-F238E27FC236}">
                <a16:creationId xmlns="" xmlns:a16="http://schemas.microsoft.com/office/drawing/2014/main" id="{76C46258-35FF-8340-8BF7-6A5C8FE51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3941763"/>
            <a:ext cx="54959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A74B881-782C-8048-A59D-FFDDBA4B0A24}"/>
              </a:ext>
            </a:extLst>
          </p:cNvPr>
          <p:cNvSpPr/>
          <p:nvPr/>
        </p:nvSpPr>
        <p:spPr>
          <a:xfrm>
            <a:off x="71438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4B928E3-9DD6-A940-9105-06BF557E96BD}"/>
              </a:ext>
            </a:extLst>
          </p:cNvPr>
          <p:cNvSpPr/>
          <p:nvPr/>
        </p:nvSpPr>
        <p:spPr>
          <a:xfrm>
            <a:off x="215900" y="1079500"/>
            <a:ext cx="8928100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1D7CBE6C-BA1E-1E4E-99AF-33BB4DDFC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1223963"/>
            <a:ext cx="2690813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E96D866-D774-5F4E-8A4C-59093D36A14E}"/>
              </a:ext>
            </a:extLst>
          </p:cNvPr>
          <p:cNvSpPr/>
          <p:nvPr/>
        </p:nvSpPr>
        <p:spPr>
          <a:xfrm>
            <a:off x="71438" y="100013"/>
            <a:ext cx="62245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2B89D115-AE77-E84D-8DAF-2B89E14A4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243013"/>
            <a:ext cx="98647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組裝下方的積木，將各個黑鍵的音階數字，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依序放到黑鍵音階清單中。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8371" name="Picture 2">
            <a:extLst>
              <a:ext uri="{FF2B5EF4-FFF2-40B4-BE49-F238E27FC236}">
                <a16:creationId xmlns="" xmlns:a16="http://schemas.microsoft.com/office/drawing/2014/main" id="{545E94B3-C5AE-054A-9A3B-5A6489B1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756025"/>
            <a:ext cx="6099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BF3BB1D-D43E-FA41-A406-C982F55D20BC}"/>
              </a:ext>
            </a:extLst>
          </p:cNvPr>
          <p:cNvSpPr/>
          <p:nvPr/>
        </p:nvSpPr>
        <p:spPr>
          <a:xfrm>
            <a:off x="111868" y="100013"/>
            <a:ext cx="6224588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用清單、角色變數簡化程式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716EA283-7402-254B-B789-925DE11F7948}"/>
              </a:ext>
            </a:extLst>
          </p:cNvPr>
          <p:cNvSpPr/>
          <p:nvPr/>
        </p:nvSpPr>
        <p:spPr>
          <a:xfrm>
            <a:off x="215900" y="1079500"/>
            <a:ext cx="8928100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9395" name="Picture 6">
            <a:extLst>
              <a:ext uri="{FF2B5EF4-FFF2-40B4-BE49-F238E27FC236}">
                <a16:creationId xmlns="" xmlns:a16="http://schemas.microsoft.com/office/drawing/2014/main" id="{21BDF6D2-FCBE-264B-9296-FE0DCD9D3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800225"/>
            <a:ext cx="32131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202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BF225E5-6EF5-5747-9419-6E7E5C427FEB}"/>
              </a:ext>
            </a:extLst>
          </p:cNvPr>
          <p:cNvSpPr/>
          <p:nvPr/>
        </p:nvSpPr>
        <p:spPr>
          <a:xfrm>
            <a:off x="576263" y="73025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60418" name="群組 4">
            <a:extLst>
              <a:ext uri="{FF2B5EF4-FFF2-40B4-BE49-F238E27FC236}">
                <a16:creationId xmlns="" xmlns:a16="http://schemas.microsoft.com/office/drawing/2014/main" id="{880D8938-DA33-3C40-AEF2-14D45810A742}"/>
              </a:ext>
            </a:extLst>
          </p:cNvPr>
          <p:cNvGrpSpPr>
            <a:grpSpLocks/>
          </p:cNvGrpSpPr>
          <p:nvPr/>
        </p:nvGrpSpPr>
        <p:grpSpPr bwMode="auto">
          <a:xfrm>
            <a:off x="647700" y="1439863"/>
            <a:ext cx="8064500" cy="4968899"/>
            <a:chOff x="3131840" y="3240000"/>
            <a:chExt cx="7884000" cy="5256000"/>
          </a:xfrm>
        </p:grpSpPr>
        <p:grpSp>
          <p:nvGrpSpPr>
            <p:cNvPr id="60420" name="群組 6">
              <a:extLst>
                <a:ext uri="{FF2B5EF4-FFF2-40B4-BE49-F238E27FC236}">
                  <a16:creationId xmlns="" xmlns:a16="http://schemas.microsoft.com/office/drawing/2014/main" id="{614E6107-2AA0-7E41-B51A-949271B8DB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1840" y="3240000"/>
              <a:ext cx="7884000" cy="5256000"/>
              <a:chOff x="3131840" y="2880000"/>
              <a:chExt cx="7884000" cy="5256000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="" xmlns:a16="http://schemas.microsoft.com/office/drawing/2014/main" id="{C05F85F8-4679-9149-8133-93D1F41B9804}"/>
                  </a:ext>
                </a:extLst>
              </p:cNvPr>
              <p:cNvSpPr/>
              <p:nvPr/>
            </p:nvSpPr>
            <p:spPr>
              <a:xfrm>
                <a:off x="3131840" y="3095891"/>
                <a:ext cx="7884000" cy="5040109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E68E51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="" xmlns:a16="http://schemas.microsoft.com/office/drawing/2014/main" id="{F28D56A0-CA40-D749-B1E5-BE41C6A762A0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295894" cy="431783"/>
              </a:xfrm>
              <a:prstGeom prst="roundRect">
                <a:avLst>
                  <a:gd name="adj" fmla="val 50000"/>
                </a:avLst>
              </a:prstGeom>
              <a:solidFill>
                <a:srgbClr val="F1B68C"/>
              </a:solidFill>
              <a:ln w="25400">
                <a:solidFill>
                  <a:srgbClr val="E68E51"/>
                </a:solidFill>
              </a:ln>
            </p:spPr>
            <p:txBody>
              <a:bodyPr tIns="0" bIns="216000" anchor="ctr"/>
              <a:lstStyle/>
              <a:p>
                <a:pPr algn="ctr">
                  <a:defRPr/>
                </a:pPr>
                <a:r>
                  <a:rPr lang="zh-TW" alt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分析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="" xmlns:a16="http://schemas.microsoft.com/office/drawing/2014/main" id="{20EBFBB4-FC80-8347-B10B-CA352DE78C38}"/>
                </a:ext>
              </a:extLst>
            </p:cNvPr>
            <p:cNvSpPr txBox="1"/>
            <p:nvPr/>
          </p:nvSpPr>
          <p:spPr>
            <a:xfrm>
              <a:off x="3273070" y="3743217"/>
              <a:ext cx="7601542" cy="433371"/>
            </a:xfrm>
            <a:prstGeom prst="rect">
              <a:avLst/>
            </a:prstGeom>
            <a:noFill/>
          </p:spPr>
          <p:txBody>
            <a:bodyPr lIns="36000" tIns="36000" rIns="36000" bIns="36000"/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  <a:defRPr/>
              </a:pP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422" name="文字方塊 9">
              <a:extLst>
                <a:ext uri="{FF2B5EF4-FFF2-40B4-BE49-F238E27FC236}">
                  <a16:creationId xmlns="" xmlns:a16="http://schemas.microsoft.com/office/drawing/2014/main" id="{1F3AEBB1-ADC4-BD46-91E9-3EA74A2DC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6176" y="3745500"/>
              <a:ext cx="7602429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TW" altLang="en-US" sz="40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設定琴鍵角色位置的原理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477CBDD1-67F1-5948-85E0-81B078EC4C74}"/>
              </a:ext>
            </a:extLst>
          </p:cNvPr>
          <p:cNvSpPr/>
          <p:nvPr/>
        </p:nvSpPr>
        <p:spPr>
          <a:xfrm>
            <a:off x="792163" y="2663825"/>
            <a:ext cx="8208962" cy="3375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將角色依序標上編號，並標示出造型中心，因為 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Scratch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會將角色中心預設在中央，所以中心的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(x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坐標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和垂直位置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坐標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就是角色的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位置。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indent="-742950">
              <a:buFontTx/>
              <a:buAutoNum type="arabicPeriod"/>
              <a:defRPr/>
            </a:pP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本範例，每個白鍵的寬度是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31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個點，所以每個白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鍵中心的間隔也是 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31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個點。而白鍵中心的垂直位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置是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 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26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水平位置的起算點是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x: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147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14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203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5030F855-EE1A-9B4B-AC2C-DA595B7B21E6}"/>
              </a:ext>
            </a:extLst>
          </p:cNvPr>
          <p:cNvSpPr/>
          <p:nvPr/>
        </p:nvSpPr>
        <p:spPr>
          <a:xfrm>
            <a:off x="576263" y="73025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61442" name="群組 4">
            <a:extLst>
              <a:ext uri="{FF2B5EF4-FFF2-40B4-BE49-F238E27FC236}">
                <a16:creationId xmlns="" xmlns:a16="http://schemas.microsoft.com/office/drawing/2014/main" id="{1D46655F-0553-2646-8573-12F58E4F0EBB}"/>
              </a:ext>
            </a:extLst>
          </p:cNvPr>
          <p:cNvGrpSpPr>
            <a:grpSpLocks/>
          </p:cNvGrpSpPr>
          <p:nvPr/>
        </p:nvGrpSpPr>
        <p:grpSpPr bwMode="auto">
          <a:xfrm>
            <a:off x="647700" y="1512217"/>
            <a:ext cx="8064500" cy="4824537"/>
            <a:chOff x="3131840" y="3240000"/>
            <a:chExt cx="7884000" cy="5256000"/>
          </a:xfrm>
        </p:grpSpPr>
        <p:grpSp>
          <p:nvGrpSpPr>
            <p:cNvPr id="61444" name="群組 6">
              <a:extLst>
                <a:ext uri="{FF2B5EF4-FFF2-40B4-BE49-F238E27FC236}">
                  <a16:creationId xmlns="" xmlns:a16="http://schemas.microsoft.com/office/drawing/2014/main" id="{33DA5197-1D90-7548-8046-3100211B81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1840" y="3240000"/>
              <a:ext cx="7884000" cy="5256000"/>
              <a:chOff x="3131840" y="2880000"/>
              <a:chExt cx="7884000" cy="5256000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="" xmlns:a16="http://schemas.microsoft.com/office/drawing/2014/main" id="{574ACAAC-0333-FD42-BE4D-A4371B5B4FBB}"/>
                  </a:ext>
                </a:extLst>
              </p:cNvPr>
              <p:cNvSpPr/>
              <p:nvPr/>
            </p:nvSpPr>
            <p:spPr>
              <a:xfrm>
                <a:off x="3131840" y="3095956"/>
                <a:ext cx="7884000" cy="504004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E68E51"/>
                </a:solidFill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="" xmlns:a16="http://schemas.microsoft.com/office/drawing/2014/main" id="{F0B3570D-7178-2746-A516-922C3DB6A32F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295894" cy="431913"/>
              </a:xfrm>
              <a:prstGeom prst="roundRect">
                <a:avLst>
                  <a:gd name="adj" fmla="val 50000"/>
                </a:avLst>
              </a:prstGeom>
              <a:solidFill>
                <a:srgbClr val="F1B68C"/>
              </a:solidFill>
              <a:ln w="25400">
                <a:solidFill>
                  <a:srgbClr val="E68E51"/>
                </a:solidFill>
              </a:ln>
            </p:spPr>
            <p:txBody>
              <a:bodyPr tIns="0" bIns="216000" anchor="ctr"/>
              <a:lstStyle/>
              <a:p>
                <a:pPr algn="ctr">
                  <a:defRPr/>
                </a:pPr>
                <a:r>
                  <a:rPr lang="zh-TW" alt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分析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="" xmlns:a16="http://schemas.microsoft.com/office/drawing/2014/main" id="{7567DFC0-5E1D-7144-A59B-99A497785E36}"/>
                </a:ext>
              </a:extLst>
            </p:cNvPr>
            <p:cNvSpPr txBox="1"/>
            <p:nvPr/>
          </p:nvSpPr>
          <p:spPr>
            <a:xfrm>
              <a:off x="3273070" y="3743369"/>
              <a:ext cx="7601542" cy="431913"/>
            </a:xfrm>
            <a:prstGeom prst="rect">
              <a:avLst/>
            </a:prstGeom>
            <a:noFill/>
          </p:spPr>
          <p:txBody>
            <a:bodyPr lIns="36000" tIns="36000" rIns="36000" bIns="36000"/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  <a:defRPr/>
              </a:pP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1443" name="Picture 2">
            <a:extLst>
              <a:ext uri="{FF2B5EF4-FFF2-40B4-BE49-F238E27FC236}">
                <a16:creationId xmlns="" xmlns:a16="http://schemas.microsoft.com/office/drawing/2014/main" id="{8DE0F36D-CDD4-FC45-B1C6-8F52C78F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54238"/>
            <a:ext cx="76676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203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C41C812-DFCC-884E-AECE-601C9A244D8D}"/>
              </a:ext>
            </a:extLst>
          </p:cNvPr>
          <p:cNvSpPr/>
          <p:nvPr/>
        </p:nvSpPr>
        <p:spPr>
          <a:xfrm>
            <a:off x="576263" y="73025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53FE51D8-5323-1041-99C8-F2232786D52C}"/>
              </a:ext>
            </a:extLst>
          </p:cNvPr>
          <p:cNvSpPr/>
          <p:nvPr/>
        </p:nvSpPr>
        <p:spPr>
          <a:xfrm>
            <a:off x="431800" y="936625"/>
            <a:ext cx="8639175" cy="6917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設定其他白鍵角色在 </a:t>
            </a:r>
            <a:r>
              <a:rPr lang="en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x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坐標的位置</a:t>
            </a:r>
          </a:p>
        </p:txBody>
      </p:sp>
      <p:pic>
        <p:nvPicPr>
          <p:cNvPr id="62467" name="圖片 9">
            <a:extLst>
              <a:ext uri="{FF2B5EF4-FFF2-40B4-BE49-F238E27FC236}">
                <a16:creationId xmlns="" xmlns:a16="http://schemas.microsoft.com/office/drawing/2014/main" id="{E16C09A8-D6BE-264B-9F09-9E9B80041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090863"/>
            <a:ext cx="57610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3">
            <a:extLst>
              <a:ext uri="{FF2B5EF4-FFF2-40B4-BE49-F238E27FC236}">
                <a16:creationId xmlns="" xmlns:a16="http://schemas.microsoft.com/office/drawing/2014/main" id="{75825E14-F538-B043-881D-47EB5908B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75" y="1512888"/>
            <a:ext cx="3806825" cy="4349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36000" tIns="36000" rIns="36000" bIns="3600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水平位置起算點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x︰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147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62469" name="群組 14">
            <a:extLst>
              <a:ext uri="{FF2B5EF4-FFF2-40B4-BE49-F238E27FC236}">
                <a16:creationId xmlns="" xmlns:a16="http://schemas.microsoft.com/office/drawing/2014/main" id="{BA21D52B-1C5C-2445-A8DA-1807423F0E4F}"/>
              </a:ext>
            </a:extLst>
          </p:cNvPr>
          <p:cNvGrpSpPr>
            <a:grpSpLocks/>
          </p:cNvGrpSpPr>
          <p:nvPr/>
        </p:nvGrpSpPr>
        <p:grpSpPr bwMode="auto">
          <a:xfrm>
            <a:off x="182563" y="5870575"/>
            <a:ext cx="4516437" cy="935038"/>
            <a:chOff x="1440000" y="4320000"/>
            <a:chExt cx="4516762" cy="936000"/>
          </a:xfrm>
        </p:grpSpPr>
        <p:pic>
          <p:nvPicPr>
            <p:cNvPr id="62486" name="圖片 17">
              <a:extLst>
                <a:ext uri="{FF2B5EF4-FFF2-40B4-BE49-F238E27FC236}">
                  <a16:creationId xmlns="" xmlns:a16="http://schemas.microsoft.com/office/drawing/2014/main" id="{0071A82E-7694-5148-BD22-A2A49A388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0" y="4320000"/>
              <a:ext cx="4516762" cy="71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487" name="群組 18">
              <a:extLst>
                <a:ext uri="{FF2B5EF4-FFF2-40B4-BE49-F238E27FC236}">
                  <a16:creationId xmlns="" xmlns:a16="http://schemas.microsoft.com/office/drawing/2014/main" id="{FE0364D1-1B3F-B541-8ADB-A954D792AE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4762" y="4788000"/>
              <a:ext cx="360000" cy="468000"/>
              <a:chOff x="423000" y="3277600"/>
              <a:chExt cx="360000" cy="468000"/>
            </a:xfrm>
          </p:grpSpPr>
          <p:sp>
            <p:nvSpPr>
              <p:cNvPr id="62488" name="等腰三角形 54">
                <a:extLst>
                  <a:ext uri="{FF2B5EF4-FFF2-40B4-BE49-F238E27FC236}">
                    <a16:creationId xmlns="" xmlns:a16="http://schemas.microsoft.com/office/drawing/2014/main" id="{43D5AB23-308D-D34B-B41D-CD2FAB67B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2489" name="圓角矩形 20">
                <a:extLst>
                  <a:ext uri="{FF2B5EF4-FFF2-40B4-BE49-F238E27FC236}">
                    <a16:creationId xmlns="" xmlns:a16="http://schemas.microsoft.com/office/drawing/2014/main" id="{7AA007B1-959A-D748-AD2C-F998D859A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A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圓角矩形 15">
            <a:extLst>
              <a:ext uri="{FF2B5EF4-FFF2-40B4-BE49-F238E27FC236}">
                <a16:creationId xmlns="" xmlns:a16="http://schemas.microsoft.com/office/drawing/2014/main" id="{45200652-E335-B949-B2D8-9A3E4692D3EA}"/>
              </a:ext>
            </a:extLst>
          </p:cNvPr>
          <p:cNvSpPr/>
          <p:nvPr/>
        </p:nvSpPr>
        <p:spPr>
          <a:xfrm>
            <a:off x="3314700" y="6048375"/>
            <a:ext cx="287338" cy="252413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0" tIns="0" rIns="0" bIns="0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defRPr/>
            </a:pPr>
            <a:r>
              <a:rPr lang="en-US" altLang="zh-TW" sz="1800" dirty="0">
                <a:solidFill>
                  <a:srgbClr val="FF0000"/>
                </a:solidFill>
                <a:ea typeface="標楷體" pitchFamily="65" charset="-120"/>
                <a:cs typeface="Arial" pitchFamily="34" charset="0"/>
              </a:rPr>
              <a:t>2</a:t>
            </a:r>
            <a:endParaRPr lang="zh-TW" altLang="en-US" sz="1800" dirty="0">
              <a:solidFill>
                <a:srgbClr val="FF0000"/>
              </a:solidFill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62471" name="直線單箭頭接點 56">
            <a:extLst>
              <a:ext uri="{FF2B5EF4-FFF2-40B4-BE49-F238E27FC236}">
                <a16:creationId xmlns="" xmlns:a16="http://schemas.microsoft.com/office/drawing/2014/main" id="{57E477F2-0CD9-304F-8407-BACE49F7159E}"/>
              </a:ext>
            </a:extLst>
          </p:cNvPr>
          <p:cNvCxnSpPr>
            <a:cxnSpLocks/>
          </p:cNvCxnSpPr>
          <p:nvPr/>
        </p:nvCxnSpPr>
        <p:spPr bwMode="auto">
          <a:xfrm flipH="1">
            <a:off x="3490913" y="4248150"/>
            <a:ext cx="330200" cy="176371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2472" name="群組 21">
            <a:extLst>
              <a:ext uri="{FF2B5EF4-FFF2-40B4-BE49-F238E27FC236}">
                <a16:creationId xmlns="" xmlns:a16="http://schemas.microsoft.com/office/drawing/2014/main" id="{9A71DE24-E5A7-7D4B-817B-63F27E3D9963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2136775"/>
            <a:ext cx="4516438" cy="935038"/>
            <a:chOff x="1836000" y="4320000"/>
            <a:chExt cx="4516762" cy="936000"/>
          </a:xfrm>
        </p:grpSpPr>
        <p:pic>
          <p:nvPicPr>
            <p:cNvPr id="62482" name="圖片 22">
              <a:extLst>
                <a:ext uri="{FF2B5EF4-FFF2-40B4-BE49-F238E27FC236}">
                  <a16:creationId xmlns="" xmlns:a16="http://schemas.microsoft.com/office/drawing/2014/main" id="{9A0D49ED-0CC3-B940-8D55-FA05BD13A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000" y="4320000"/>
              <a:ext cx="4516762" cy="71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483" name="群組 23">
              <a:extLst>
                <a:ext uri="{FF2B5EF4-FFF2-40B4-BE49-F238E27FC236}">
                  <a16:creationId xmlns="" xmlns:a16="http://schemas.microsoft.com/office/drawing/2014/main" id="{DE7FF421-5852-6A40-BE0A-8DD5329BA9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0762" y="4788000"/>
              <a:ext cx="360000" cy="468000"/>
              <a:chOff x="423000" y="3277600"/>
              <a:chExt cx="360000" cy="468000"/>
            </a:xfrm>
          </p:grpSpPr>
          <p:sp>
            <p:nvSpPr>
              <p:cNvPr id="62484" name="等腰三角形 138">
                <a:extLst>
                  <a:ext uri="{FF2B5EF4-FFF2-40B4-BE49-F238E27FC236}">
                    <a16:creationId xmlns="" xmlns:a16="http://schemas.microsoft.com/office/drawing/2014/main" id="{91F16475-4E03-BE4B-A0A9-EF988B3F4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2485" name="圓角矩形 25">
                <a:extLst>
                  <a:ext uri="{FF2B5EF4-FFF2-40B4-BE49-F238E27FC236}">
                    <a16:creationId xmlns="" xmlns:a16="http://schemas.microsoft.com/office/drawing/2014/main" id="{E400E037-1756-0C42-B407-9D6AC828F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B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2473" name="直線單箭頭接點 73">
            <a:extLst>
              <a:ext uri="{FF2B5EF4-FFF2-40B4-BE49-F238E27FC236}">
                <a16:creationId xmlns="" xmlns:a16="http://schemas.microsoft.com/office/drawing/2014/main" id="{785036A8-0D49-804E-8656-C4BCA0218556}"/>
              </a:ext>
            </a:extLst>
          </p:cNvPr>
          <p:cNvCxnSpPr>
            <a:cxnSpLocks/>
          </p:cNvCxnSpPr>
          <p:nvPr/>
        </p:nvCxnSpPr>
        <p:spPr bwMode="auto">
          <a:xfrm flipV="1">
            <a:off x="4200525" y="2568575"/>
            <a:ext cx="623888" cy="170973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474" name="圓角矩形 27">
            <a:extLst>
              <a:ext uri="{FF2B5EF4-FFF2-40B4-BE49-F238E27FC236}">
                <a16:creationId xmlns="" xmlns:a16="http://schemas.microsoft.com/office/drawing/2014/main" id="{DFFF0A44-1A16-D04B-B501-68B9B672A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2316163"/>
            <a:ext cx="288925" cy="252412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3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grpSp>
        <p:nvGrpSpPr>
          <p:cNvPr id="62475" name="群組 29">
            <a:extLst>
              <a:ext uri="{FF2B5EF4-FFF2-40B4-BE49-F238E27FC236}">
                <a16:creationId xmlns="" xmlns:a16="http://schemas.microsoft.com/office/drawing/2014/main" id="{3F983DD7-4E51-D249-8A59-BECC1B711FA6}"/>
              </a:ext>
            </a:extLst>
          </p:cNvPr>
          <p:cNvGrpSpPr>
            <a:grpSpLocks/>
          </p:cNvGrpSpPr>
          <p:nvPr/>
        </p:nvGrpSpPr>
        <p:grpSpPr bwMode="auto">
          <a:xfrm>
            <a:off x="4772025" y="5884863"/>
            <a:ext cx="4516438" cy="935037"/>
            <a:chOff x="1512000" y="4680000"/>
            <a:chExt cx="4516762" cy="936000"/>
          </a:xfrm>
        </p:grpSpPr>
        <p:pic>
          <p:nvPicPr>
            <p:cNvPr id="62478" name="圖片 30">
              <a:extLst>
                <a:ext uri="{FF2B5EF4-FFF2-40B4-BE49-F238E27FC236}">
                  <a16:creationId xmlns="" xmlns:a16="http://schemas.microsoft.com/office/drawing/2014/main" id="{1907FA46-FE36-BD45-BFA9-A40D2EA18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000" y="4680000"/>
              <a:ext cx="4516762" cy="71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479" name="群組 31">
              <a:extLst>
                <a:ext uri="{FF2B5EF4-FFF2-40B4-BE49-F238E27FC236}">
                  <a16:creationId xmlns="" xmlns:a16="http://schemas.microsoft.com/office/drawing/2014/main" id="{704DDB1A-D415-6045-9DBD-BE3ECB4C4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2578" y="5133742"/>
              <a:ext cx="378690" cy="482258"/>
              <a:chOff x="188816" y="3263342"/>
              <a:chExt cx="378690" cy="482258"/>
            </a:xfrm>
          </p:grpSpPr>
          <p:sp>
            <p:nvSpPr>
              <p:cNvPr id="62480" name="等腰三角形 135">
                <a:extLst>
                  <a:ext uri="{FF2B5EF4-FFF2-40B4-BE49-F238E27FC236}">
                    <a16:creationId xmlns="" xmlns:a16="http://schemas.microsoft.com/office/drawing/2014/main" id="{4E4CBD3D-12A2-9A4D-9A27-7BA2C4212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57556">
                <a:off x="423506" y="3263342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2481" name="圓角矩形 33">
                <a:extLst>
                  <a:ext uri="{FF2B5EF4-FFF2-40B4-BE49-F238E27FC236}">
                    <a16:creationId xmlns="" xmlns:a16="http://schemas.microsoft.com/office/drawing/2014/main" id="{67E0F43F-1E50-D84A-B5F5-BBAC428BC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816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C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2476" name="圓角矩形 34">
            <a:extLst>
              <a:ext uri="{FF2B5EF4-FFF2-40B4-BE49-F238E27FC236}">
                <a16:creationId xmlns="" xmlns:a16="http://schemas.microsoft.com/office/drawing/2014/main" id="{4AEFC116-64F1-7B47-AD38-1BC98B80F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3213" y="6032500"/>
            <a:ext cx="287337" cy="252413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4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62477" name="直線單箭頭接點 56">
            <a:extLst>
              <a:ext uri="{FF2B5EF4-FFF2-40B4-BE49-F238E27FC236}">
                <a16:creationId xmlns="" xmlns:a16="http://schemas.microsoft.com/office/drawing/2014/main" id="{C6DB3486-9E65-444B-BC44-8C0F2F6A1DC1}"/>
              </a:ext>
            </a:extLst>
          </p:cNvPr>
          <p:cNvCxnSpPr>
            <a:cxnSpLocks/>
          </p:cNvCxnSpPr>
          <p:nvPr/>
        </p:nvCxnSpPr>
        <p:spPr bwMode="auto">
          <a:xfrm>
            <a:off x="4608513" y="4278313"/>
            <a:ext cx="3257550" cy="18081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204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B733503-40DE-7141-951C-8922D7063A93}"/>
              </a:ext>
            </a:extLst>
          </p:cNvPr>
          <p:cNvSpPr/>
          <p:nvPr/>
        </p:nvSpPr>
        <p:spPr>
          <a:xfrm>
            <a:off x="576263" y="73025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83FC8458-02F1-0446-8201-328FE3F06593}"/>
              </a:ext>
            </a:extLst>
          </p:cNvPr>
          <p:cNvSpPr/>
          <p:nvPr/>
        </p:nvSpPr>
        <p:spPr>
          <a:xfrm>
            <a:off x="431800" y="936625"/>
            <a:ext cx="8639175" cy="6917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設定其他白鍵角色在 </a:t>
            </a:r>
            <a:r>
              <a:rPr lang="en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x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坐標的位置</a:t>
            </a:r>
          </a:p>
        </p:txBody>
      </p:sp>
      <p:sp>
        <p:nvSpPr>
          <p:cNvPr id="14" name="文字方塊 3">
            <a:extLst>
              <a:ext uri="{FF2B5EF4-FFF2-40B4-BE49-F238E27FC236}">
                <a16:creationId xmlns="" xmlns:a16="http://schemas.microsoft.com/office/drawing/2014/main" id="{0414EFC2-CA55-5843-A816-E6C8BC744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75" y="1512888"/>
            <a:ext cx="3932238" cy="44926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36000" tIns="36000" rIns="36000" bIns="3600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水平位置起算點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x︰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147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3492" name="圖片 28">
            <a:extLst>
              <a:ext uri="{FF2B5EF4-FFF2-40B4-BE49-F238E27FC236}">
                <a16:creationId xmlns="" xmlns:a16="http://schemas.microsoft.com/office/drawing/2014/main" id="{677F97B5-F2E6-0249-ABB4-DB9FF96F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2124075"/>
            <a:ext cx="7450137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3" name="群組 36">
            <a:extLst>
              <a:ext uri="{FF2B5EF4-FFF2-40B4-BE49-F238E27FC236}">
                <a16:creationId xmlns="" xmlns:a16="http://schemas.microsoft.com/office/drawing/2014/main" id="{BD5D0F4A-F660-8D48-A9F6-F52633096E69}"/>
              </a:ext>
            </a:extLst>
          </p:cNvPr>
          <p:cNvGrpSpPr>
            <a:grpSpLocks/>
          </p:cNvGrpSpPr>
          <p:nvPr/>
        </p:nvGrpSpPr>
        <p:grpSpPr bwMode="auto">
          <a:xfrm>
            <a:off x="3332163" y="5832475"/>
            <a:ext cx="4516437" cy="936625"/>
            <a:chOff x="1795763" y="4320000"/>
            <a:chExt cx="4516762" cy="936000"/>
          </a:xfrm>
        </p:grpSpPr>
        <p:pic>
          <p:nvPicPr>
            <p:cNvPr id="63505" name="圖片 37">
              <a:extLst>
                <a:ext uri="{FF2B5EF4-FFF2-40B4-BE49-F238E27FC236}">
                  <a16:creationId xmlns="" xmlns:a16="http://schemas.microsoft.com/office/drawing/2014/main" id="{C0FABDB0-C740-2947-BE78-A527183AA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763" y="4320000"/>
              <a:ext cx="4516762" cy="71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506" name="群組 38">
              <a:extLst>
                <a:ext uri="{FF2B5EF4-FFF2-40B4-BE49-F238E27FC236}">
                  <a16:creationId xmlns="" xmlns:a16="http://schemas.microsoft.com/office/drawing/2014/main" id="{AC9EE262-A86B-FA4F-8ABB-AAB015D46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0525" y="4788000"/>
              <a:ext cx="360000" cy="468000"/>
              <a:chOff x="423000" y="3277600"/>
              <a:chExt cx="360000" cy="468000"/>
            </a:xfrm>
          </p:grpSpPr>
          <p:sp>
            <p:nvSpPr>
              <p:cNvPr id="63507" name="等腰三角形 135">
                <a:extLst>
                  <a:ext uri="{FF2B5EF4-FFF2-40B4-BE49-F238E27FC236}">
                    <a16:creationId xmlns="" xmlns:a16="http://schemas.microsoft.com/office/drawing/2014/main" id="{5757F3C7-CABF-864A-88B4-E4435B187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3508" name="圓角矩形 40">
                <a:extLst>
                  <a:ext uri="{FF2B5EF4-FFF2-40B4-BE49-F238E27FC236}">
                    <a16:creationId xmlns="" xmlns:a16="http://schemas.microsoft.com/office/drawing/2014/main" id="{C90FFE79-0ABA-A545-BDCB-D62C914FB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G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3494" name="直線單箭頭接點 137">
            <a:extLst>
              <a:ext uri="{FF2B5EF4-FFF2-40B4-BE49-F238E27FC236}">
                <a16:creationId xmlns="" xmlns:a16="http://schemas.microsoft.com/office/drawing/2014/main" id="{CB41A3E3-0988-A243-BB4C-B22664FF0243}"/>
              </a:ext>
            </a:extLst>
          </p:cNvPr>
          <p:cNvCxnSpPr>
            <a:cxnSpLocks/>
          </p:cNvCxnSpPr>
          <p:nvPr/>
        </p:nvCxnSpPr>
        <p:spPr bwMode="auto">
          <a:xfrm>
            <a:off x="6589713" y="3638550"/>
            <a:ext cx="0" cy="23383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495" name="圓角矩形 42">
            <a:extLst>
              <a:ext uri="{FF2B5EF4-FFF2-40B4-BE49-F238E27FC236}">
                <a16:creationId xmlns="" xmlns:a16="http://schemas.microsoft.com/office/drawing/2014/main" id="{6740F493-951B-2944-A1B1-FC64F5351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6013450"/>
            <a:ext cx="288925" cy="25082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8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496" name="矩形 2">
            <a:extLst>
              <a:ext uri="{FF2B5EF4-FFF2-40B4-BE49-F238E27FC236}">
                <a16:creationId xmlns="" xmlns:a16="http://schemas.microsoft.com/office/drawing/2014/main" id="{7A1AAE54-EE38-124F-96AD-EAFE2AB91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88" y="3829050"/>
            <a:ext cx="476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*1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497" name="矩形 43">
            <a:extLst>
              <a:ext uri="{FF2B5EF4-FFF2-40B4-BE49-F238E27FC236}">
                <a16:creationId xmlns="" xmlns:a16="http://schemas.microsoft.com/office/drawing/2014/main" id="{F3F63C04-184F-1244-A69A-BE6E856C9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525" y="3859213"/>
            <a:ext cx="47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*2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498" name="矩形 44">
            <a:extLst>
              <a:ext uri="{FF2B5EF4-FFF2-40B4-BE49-F238E27FC236}">
                <a16:creationId xmlns="" xmlns:a16="http://schemas.microsoft.com/office/drawing/2014/main" id="{5E2C1A82-172E-E64D-B5E2-7896DEA20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3859213"/>
            <a:ext cx="47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*3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499" name="矩形 45">
            <a:extLst>
              <a:ext uri="{FF2B5EF4-FFF2-40B4-BE49-F238E27FC236}">
                <a16:creationId xmlns="" xmlns:a16="http://schemas.microsoft.com/office/drawing/2014/main" id="{255561B2-9404-FE4C-AE24-B66EA2A7E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887788"/>
            <a:ext cx="47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*4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500" name="矩形 46">
            <a:extLst>
              <a:ext uri="{FF2B5EF4-FFF2-40B4-BE49-F238E27FC236}">
                <a16:creationId xmlns="" xmlns:a16="http://schemas.microsoft.com/office/drawing/2014/main" id="{F5D0396D-542B-9A41-AB8F-C9C39D667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887788"/>
            <a:ext cx="47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*5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501" name="矩形 47">
            <a:extLst>
              <a:ext uri="{FF2B5EF4-FFF2-40B4-BE49-F238E27FC236}">
                <a16:creationId xmlns="" xmlns:a16="http://schemas.microsoft.com/office/drawing/2014/main" id="{355010C0-613B-5D43-8ECD-76F9906EA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0" y="3919538"/>
            <a:ext cx="477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*6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502" name="矩形 48">
            <a:extLst>
              <a:ext uri="{FF2B5EF4-FFF2-40B4-BE49-F238E27FC236}">
                <a16:creationId xmlns="" xmlns:a16="http://schemas.microsoft.com/office/drawing/2014/main" id="{43B68C1E-6402-A246-9BB4-07642714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3919538"/>
            <a:ext cx="476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*7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503" name="矩形 49">
            <a:extLst>
              <a:ext uri="{FF2B5EF4-FFF2-40B4-BE49-F238E27FC236}">
                <a16:creationId xmlns="" xmlns:a16="http://schemas.microsoft.com/office/drawing/2014/main" id="{89AF0DEB-C97C-7E40-BC8F-58AF1E9F5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0" y="3919538"/>
            <a:ext cx="476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*9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63504" name="矩形 50">
            <a:extLst>
              <a:ext uri="{FF2B5EF4-FFF2-40B4-BE49-F238E27FC236}">
                <a16:creationId xmlns="" xmlns:a16="http://schemas.microsoft.com/office/drawing/2014/main" id="{F90D287C-6530-8045-B37F-C5C51850C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2338" y="396081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*10</a:t>
            </a:r>
            <a:endParaRPr lang="zh-TW" altLang="en-US" sz="36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24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204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54D5D6BB-8FEE-BE48-B5E6-A054130057C1}"/>
              </a:ext>
            </a:extLst>
          </p:cNvPr>
          <p:cNvSpPr/>
          <p:nvPr/>
        </p:nvSpPr>
        <p:spPr>
          <a:xfrm>
            <a:off x="431800" y="100013"/>
            <a:ext cx="56483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37C08AF3-1451-D840-A1D2-B8C2B1366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243013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依下方提示組裝積木，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完成白鍵程式碼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="" xmlns:a16="http://schemas.microsoft.com/office/drawing/2014/main" id="{62BF7868-8F8C-4741-B1C2-F820025A4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30488"/>
            <a:ext cx="482441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文字方塊 3">
            <a:extLst>
              <a:ext uri="{FF2B5EF4-FFF2-40B4-BE49-F238E27FC236}">
                <a16:creationId xmlns="" xmlns:a16="http://schemas.microsoft.com/office/drawing/2014/main" id="{C2DA5079-47EB-1F47-B050-3E5AFA5A0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952750"/>
            <a:ext cx="4321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使用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建立十個白鍵，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每個白鍵有自己的編號，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依序為 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～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）。</a:t>
            </a:r>
          </a:p>
          <a:p>
            <a:pPr>
              <a:lnSpc>
                <a:spcPct val="120000"/>
              </a:lnSpc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依編號將白鍵定位到正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確的位置上。</a:t>
            </a: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字方塊 10">
            <a:extLst>
              <a:ext uri="{FF2B5EF4-FFF2-40B4-BE49-F238E27FC236}">
                <a16:creationId xmlns="" xmlns:a16="http://schemas.microsoft.com/office/drawing/2014/main" id="{04EAEF03-ABAA-D445-9993-6520138DB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22225"/>
            <a:ext cx="3816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="" xmlns:a16="http://schemas.microsoft.com/office/drawing/2014/main" id="{339CAF3A-1474-8A4E-B040-CEEBC457B2DE}"/>
              </a:ext>
            </a:extLst>
          </p:cNvPr>
          <p:cNvSpPr txBox="1">
            <a:spLocks/>
          </p:cNvSpPr>
          <p:nvPr/>
        </p:nvSpPr>
        <p:spPr bwMode="auto">
          <a:xfrm>
            <a:off x="953007" y="1174216"/>
            <a:ext cx="8029276" cy="144038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步驟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：在小貓角色上撰寫分身程式，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想想看，本尊跟十個分身， 共十一個角色，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為什麼呢？</a:t>
            </a: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28D15013-9A00-AF5F-B0A1-123087F74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95" y="3170386"/>
            <a:ext cx="6413500" cy="3454400"/>
          </a:xfrm>
          <a:prstGeom prst="rect">
            <a:avLst/>
          </a:prstGeom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526997B-71F7-FF4C-B490-9EFA75B14E61}"/>
              </a:ext>
            </a:extLst>
          </p:cNvPr>
          <p:cNvSpPr/>
          <p:nvPr/>
        </p:nvSpPr>
        <p:spPr>
          <a:xfrm>
            <a:off x="512763" y="95250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D259CB49-DDCE-874B-B18F-DB069F9764F5}"/>
              </a:ext>
            </a:extLst>
          </p:cNvPr>
          <p:cNvSpPr/>
          <p:nvPr/>
        </p:nvSpPr>
        <p:spPr>
          <a:xfrm>
            <a:off x="215900" y="1079500"/>
            <a:ext cx="8928100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grpSp>
        <p:nvGrpSpPr>
          <p:cNvPr id="65539" name="群組 6">
            <a:extLst>
              <a:ext uri="{FF2B5EF4-FFF2-40B4-BE49-F238E27FC236}">
                <a16:creationId xmlns="" xmlns:a16="http://schemas.microsoft.com/office/drawing/2014/main" id="{E1B7237F-9C0D-A442-A70F-36B1EC1F1608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1944688"/>
            <a:ext cx="7416800" cy="4535487"/>
            <a:chOff x="1980000" y="1980000"/>
            <a:chExt cx="6149025" cy="3586163"/>
          </a:xfrm>
        </p:grpSpPr>
        <p:pic>
          <p:nvPicPr>
            <p:cNvPr id="65540" name="Picture 3">
              <a:extLst>
                <a:ext uri="{FF2B5EF4-FFF2-40B4-BE49-F238E27FC236}">
                  <a16:creationId xmlns="" xmlns:a16="http://schemas.microsoft.com/office/drawing/2014/main" id="{4D770AEB-5C1D-F146-85CB-D81897353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000" y="1980000"/>
              <a:ext cx="2295525" cy="358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1" name="Picture 4">
              <a:extLst>
                <a:ext uri="{FF2B5EF4-FFF2-40B4-BE49-F238E27FC236}">
                  <a16:creationId xmlns="" xmlns:a16="http://schemas.microsoft.com/office/drawing/2014/main" id="{31A908F0-DBFF-9F43-980F-E883EA071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000" y="1980000"/>
              <a:ext cx="3629025" cy="153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6A361200-60FE-7941-8D91-44C4A52C49B8}"/>
              </a:ext>
            </a:extLst>
          </p:cNvPr>
          <p:cNvSpPr/>
          <p:nvPr/>
        </p:nvSpPr>
        <p:spPr>
          <a:xfrm>
            <a:off x="431800" y="100013"/>
            <a:ext cx="56483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65FB890A-FC3F-8547-B51F-B1748902C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079500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8: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依下方提示組裝積木，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完成當白鍵動畫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66563" name="文字方塊 3">
            <a:extLst>
              <a:ext uri="{FF2B5EF4-FFF2-40B4-BE49-F238E27FC236}">
                <a16:creationId xmlns="" xmlns:a16="http://schemas.microsoft.com/office/drawing/2014/main" id="{137D0B19-5E61-204A-A899-46007D716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952750"/>
            <a:ext cx="4321175" cy="352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當白鍵被按下時，變換 按下的造型，依白鍵編 號播放相對應的音階， 播完後再換回原來白鍵 造型。</a:t>
            </a:r>
          </a:p>
        </p:txBody>
      </p:sp>
      <p:pic>
        <p:nvPicPr>
          <p:cNvPr id="66564" name="Picture 2">
            <a:extLst>
              <a:ext uri="{FF2B5EF4-FFF2-40B4-BE49-F238E27FC236}">
                <a16:creationId xmlns="" xmlns:a16="http://schemas.microsoft.com/office/drawing/2014/main" id="{A32AD830-3ECE-4E41-BF72-4B8DF394F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34" y="2346002"/>
            <a:ext cx="3382962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14C7563-E337-5C4B-A5E9-99AE0B08C292}"/>
              </a:ext>
            </a:extLst>
          </p:cNvPr>
          <p:cNvSpPr/>
          <p:nvPr/>
        </p:nvSpPr>
        <p:spPr>
          <a:xfrm>
            <a:off x="512763" y="95250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利用白鍵分身來簡化程式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30340CDF-EDFD-9549-BA83-5B72944A2629}"/>
              </a:ext>
            </a:extLst>
          </p:cNvPr>
          <p:cNvSpPr/>
          <p:nvPr/>
        </p:nvSpPr>
        <p:spPr>
          <a:xfrm>
            <a:off x="215900" y="1512888"/>
            <a:ext cx="8928100" cy="6917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</p:txBody>
      </p:sp>
      <p:pic>
        <p:nvPicPr>
          <p:cNvPr id="67587" name="Picture 5">
            <a:extLst>
              <a:ext uri="{FF2B5EF4-FFF2-40B4-BE49-F238E27FC236}">
                <a16:creationId xmlns="" xmlns:a16="http://schemas.microsoft.com/office/drawing/2014/main" id="{8A999358-20DE-6D44-ADAD-6F58D101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28" y="2402270"/>
            <a:ext cx="75438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47C4CB58-C63B-3242-8E8A-65A7D0F19452}"/>
              </a:ext>
            </a:extLst>
          </p:cNvPr>
          <p:cNvSpPr/>
          <p:nvPr/>
        </p:nvSpPr>
        <p:spPr>
          <a:xfrm>
            <a:off x="1116781" y="5688012"/>
            <a:ext cx="8928100" cy="4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註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程式面板的左下方，選擇擴充功能，就可新增音樂類別的積木</a:t>
            </a:r>
          </a:p>
        </p:txBody>
      </p:sp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205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5E7CB4D-6B4E-014E-8CD3-BA4168D84C6F}"/>
              </a:ext>
            </a:extLst>
          </p:cNvPr>
          <p:cNvSpPr/>
          <p:nvPr/>
        </p:nvSpPr>
        <p:spPr>
          <a:xfrm>
            <a:off x="512763" y="95250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17897EC7-8E5C-4549-AEEE-DB69D040B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243013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參考白鍵的定位方式，來設定黑鍵位置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68611" name="圖片 6">
            <a:extLst>
              <a:ext uri="{FF2B5EF4-FFF2-40B4-BE49-F238E27FC236}">
                <a16:creationId xmlns="" xmlns:a16="http://schemas.microsoft.com/office/drawing/2014/main" id="{77A98659-E15C-6242-A011-220C6177D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884488"/>
            <a:ext cx="6315075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2" name="群組 7">
            <a:extLst>
              <a:ext uri="{FF2B5EF4-FFF2-40B4-BE49-F238E27FC236}">
                <a16:creationId xmlns="" xmlns:a16="http://schemas.microsoft.com/office/drawing/2014/main" id="{DC217849-8EFE-D04A-82D3-83EB14A8BD7E}"/>
              </a:ext>
            </a:extLst>
          </p:cNvPr>
          <p:cNvGrpSpPr>
            <a:grpSpLocks/>
          </p:cNvGrpSpPr>
          <p:nvPr/>
        </p:nvGrpSpPr>
        <p:grpSpPr bwMode="auto">
          <a:xfrm>
            <a:off x="4083050" y="3887788"/>
            <a:ext cx="3170238" cy="71437"/>
            <a:chOff x="4082400" y="3861048"/>
            <a:chExt cx="3171600" cy="72000"/>
          </a:xfrm>
        </p:grpSpPr>
        <p:sp>
          <p:nvSpPr>
            <p:cNvPr id="68621" name="橢圓 8">
              <a:extLst>
                <a:ext uri="{FF2B5EF4-FFF2-40B4-BE49-F238E27FC236}">
                  <a16:creationId xmlns="" xmlns:a16="http://schemas.microsoft.com/office/drawing/2014/main" id="{AB2CD00C-2F0E-C24F-9780-FAF068F0F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2" name="橢圓 10">
              <a:extLst>
                <a:ext uri="{FF2B5EF4-FFF2-40B4-BE49-F238E27FC236}">
                  <a16:creationId xmlns="" xmlns:a16="http://schemas.microsoft.com/office/drawing/2014/main" id="{A8E88203-A73A-0449-9F74-F6547E617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3" name="橢圓 11">
              <a:extLst>
                <a:ext uri="{FF2B5EF4-FFF2-40B4-BE49-F238E27FC236}">
                  <a16:creationId xmlns="" xmlns:a16="http://schemas.microsoft.com/office/drawing/2014/main" id="{308FE1A0-7448-324E-BBC3-83076F804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4" name="橢圓 12">
              <a:extLst>
                <a:ext uri="{FF2B5EF4-FFF2-40B4-BE49-F238E27FC236}">
                  <a16:creationId xmlns="" xmlns:a16="http://schemas.microsoft.com/office/drawing/2014/main" id="{F2CE8808-F0D9-D74C-A768-2D7C76CE4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5" name="橢圓 13">
              <a:extLst>
                <a:ext uri="{FF2B5EF4-FFF2-40B4-BE49-F238E27FC236}">
                  <a16:creationId xmlns="" xmlns:a16="http://schemas.microsoft.com/office/drawing/2014/main" id="{DA10EC20-488C-BD41-B48F-C7128C47A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6" name="橢圓 14">
              <a:extLst>
                <a:ext uri="{FF2B5EF4-FFF2-40B4-BE49-F238E27FC236}">
                  <a16:creationId xmlns="" xmlns:a16="http://schemas.microsoft.com/office/drawing/2014/main" id="{9BD988A8-308E-BD4C-9A01-10035DB0B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8627" name="橢圓 15">
              <a:extLst>
                <a:ext uri="{FF2B5EF4-FFF2-40B4-BE49-F238E27FC236}">
                  <a16:creationId xmlns="" xmlns:a16="http://schemas.microsoft.com/office/drawing/2014/main" id="{FE18CE8E-E8F6-3C48-AA6F-2056BE082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17" name="文字方塊 3">
            <a:extLst>
              <a:ext uri="{FF2B5EF4-FFF2-40B4-BE49-F238E27FC236}">
                <a16:creationId xmlns="" xmlns:a16="http://schemas.microsoft.com/office/drawing/2014/main" id="{B25F5214-026E-D84B-A5AE-4AAA26CE7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638" y="2070100"/>
            <a:ext cx="7926387" cy="3603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水平位置起算點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x︰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132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，黑鍵中心垂直位置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y︰7</a:t>
            </a:r>
          </a:p>
          <a:p>
            <a:pPr>
              <a:lnSpc>
                <a:spcPct val="120000"/>
              </a:lnSpc>
              <a:defRPr/>
            </a:pPr>
            <a:endParaRPr lang="zh-TW" altLang="en-US" sz="160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68614" name="群組 17">
            <a:extLst>
              <a:ext uri="{FF2B5EF4-FFF2-40B4-BE49-F238E27FC236}">
                <a16:creationId xmlns="" xmlns:a16="http://schemas.microsoft.com/office/drawing/2014/main" id="{5BFEA585-987F-C14B-A6BD-C5D283F0C26F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5759450"/>
            <a:ext cx="3921125" cy="935038"/>
            <a:chOff x="1368000" y="5760000"/>
            <a:chExt cx="3920964" cy="934264"/>
          </a:xfrm>
        </p:grpSpPr>
        <p:pic>
          <p:nvPicPr>
            <p:cNvPr id="68617" name="圖片 18">
              <a:extLst>
                <a:ext uri="{FF2B5EF4-FFF2-40B4-BE49-F238E27FC236}">
                  <a16:creationId xmlns="" xmlns:a16="http://schemas.microsoft.com/office/drawing/2014/main" id="{5BE78EFC-403A-1643-9E76-692BA6DCC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000" y="5760000"/>
              <a:ext cx="392096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8618" name="群組 19">
              <a:extLst>
                <a:ext uri="{FF2B5EF4-FFF2-40B4-BE49-F238E27FC236}">
                  <a16:creationId xmlns="" xmlns:a16="http://schemas.microsoft.com/office/drawing/2014/main" id="{706D55C6-3E87-FA4C-A637-09FA06BD0C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68619" name="等腰三角形 36">
                <a:extLst>
                  <a:ext uri="{FF2B5EF4-FFF2-40B4-BE49-F238E27FC236}">
                    <a16:creationId xmlns="" xmlns:a16="http://schemas.microsoft.com/office/drawing/2014/main" id="{1ECA3994-F01D-2341-A14D-6ACD61476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8620" name="圓角矩形 21">
                <a:extLst>
                  <a:ext uri="{FF2B5EF4-FFF2-40B4-BE49-F238E27FC236}">
                    <a16:creationId xmlns="" xmlns:a16="http://schemas.microsoft.com/office/drawing/2014/main" id="{E98F5664-25DD-0A4D-807A-0B5916AEE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A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8615" name="圓角矩形 22">
            <a:extLst>
              <a:ext uri="{FF2B5EF4-FFF2-40B4-BE49-F238E27FC236}">
                <a16:creationId xmlns="" xmlns:a16="http://schemas.microsoft.com/office/drawing/2014/main" id="{877D138C-001A-654E-BDFF-04DE1F807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5946775"/>
            <a:ext cx="358775" cy="252413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1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68616" name="直線單箭頭接點 39">
            <a:extLst>
              <a:ext uri="{FF2B5EF4-FFF2-40B4-BE49-F238E27FC236}">
                <a16:creationId xmlns="" xmlns:a16="http://schemas.microsoft.com/office/drawing/2014/main" id="{F39AEE52-6AA8-7445-811D-F5EEA3E17AB7}"/>
              </a:ext>
            </a:extLst>
          </p:cNvPr>
          <p:cNvCxnSpPr>
            <a:cxnSpLocks/>
          </p:cNvCxnSpPr>
          <p:nvPr/>
        </p:nvCxnSpPr>
        <p:spPr bwMode="auto">
          <a:xfrm>
            <a:off x="3825875" y="3924300"/>
            <a:ext cx="0" cy="20161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4F6AF5E-8FEB-9D45-B795-60B4686D88CF}"/>
              </a:ext>
            </a:extLst>
          </p:cNvPr>
          <p:cNvSpPr/>
          <p:nvPr/>
        </p:nvSpPr>
        <p:spPr>
          <a:xfrm>
            <a:off x="512763" y="95250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6E33B574-2B5F-424B-A94E-34DD5E39A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243013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參考白鍵的定位方式，來設定黑鍵位置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7" name="文字方塊 3">
            <a:extLst>
              <a:ext uri="{FF2B5EF4-FFF2-40B4-BE49-F238E27FC236}">
                <a16:creationId xmlns="" xmlns:a16="http://schemas.microsoft.com/office/drawing/2014/main" id="{652295EE-5839-4043-B5E3-E099D8278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638" y="1944688"/>
            <a:ext cx="7205662" cy="36036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水平位置起算點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x︰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132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，黑鍵中心垂直位置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y︰7</a:t>
            </a:r>
          </a:p>
          <a:p>
            <a:pPr>
              <a:lnSpc>
                <a:spcPct val="120000"/>
              </a:lnSpc>
              <a:defRPr/>
            </a:pPr>
            <a:endParaRPr lang="zh-TW" altLang="en-US" sz="160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69636" name="圖片 24">
            <a:extLst>
              <a:ext uri="{FF2B5EF4-FFF2-40B4-BE49-F238E27FC236}">
                <a16:creationId xmlns="" xmlns:a16="http://schemas.microsoft.com/office/drawing/2014/main" id="{542F776D-8356-E04A-ACD5-F49BBD21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498850"/>
            <a:ext cx="5919787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7" name="群組 25">
            <a:extLst>
              <a:ext uri="{FF2B5EF4-FFF2-40B4-BE49-F238E27FC236}">
                <a16:creationId xmlns="" xmlns:a16="http://schemas.microsoft.com/office/drawing/2014/main" id="{E0054707-3962-D84C-A07B-E128BCC6F4B0}"/>
              </a:ext>
            </a:extLst>
          </p:cNvPr>
          <p:cNvGrpSpPr>
            <a:grpSpLocks/>
          </p:cNvGrpSpPr>
          <p:nvPr/>
        </p:nvGrpSpPr>
        <p:grpSpPr bwMode="auto">
          <a:xfrm>
            <a:off x="3263900" y="4356100"/>
            <a:ext cx="3170238" cy="73025"/>
            <a:chOff x="4082400" y="3861048"/>
            <a:chExt cx="3171600" cy="72000"/>
          </a:xfrm>
        </p:grpSpPr>
        <p:sp>
          <p:nvSpPr>
            <p:cNvPr id="69652" name="橢圓 26">
              <a:extLst>
                <a:ext uri="{FF2B5EF4-FFF2-40B4-BE49-F238E27FC236}">
                  <a16:creationId xmlns="" xmlns:a16="http://schemas.microsoft.com/office/drawing/2014/main" id="{1A046EC5-B4DA-2E43-8F14-4DCC885DD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3" name="橢圓 27">
              <a:extLst>
                <a:ext uri="{FF2B5EF4-FFF2-40B4-BE49-F238E27FC236}">
                  <a16:creationId xmlns="" xmlns:a16="http://schemas.microsoft.com/office/drawing/2014/main" id="{75F4B1B8-687A-DF4B-A739-004A4F05A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4" name="橢圓 28">
              <a:extLst>
                <a:ext uri="{FF2B5EF4-FFF2-40B4-BE49-F238E27FC236}">
                  <a16:creationId xmlns="" xmlns:a16="http://schemas.microsoft.com/office/drawing/2014/main" id="{4995157B-E605-AA4E-A0A7-B078280D4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5" name="橢圓 29">
              <a:extLst>
                <a:ext uri="{FF2B5EF4-FFF2-40B4-BE49-F238E27FC236}">
                  <a16:creationId xmlns="" xmlns:a16="http://schemas.microsoft.com/office/drawing/2014/main" id="{7405C909-D0D4-8B4A-BB39-0EB5E5399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6" name="橢圓 30">
              <a:extLst>
                <a:ext uri="{FF2B5EF4-FFF2-40B4-BE49-F238E27FC236}">
                  <a16:creationId xmlns="" xmlns:a16="http://schemas.microsoft.com/office/drawing/2014/main" id="{D313DB15-7C04-2142-AA92-EE581F11D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7" name="橢圓 31">
              <a:extLst>
                <a:ext uri="{FF2B5EF4-FFF2-40B4-BE49-F238E27FC236}">
                  <a16:creationId xmlns="" xmlns:a16="http://schemas.microsoft.com/office/drawing/2014/main" id="{5ECA72BC-60FA-6D40-AE92-F8EB9F458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69658" name="橢圓 32">
              <a:extLst>
                <a:ext uri="{FF2B5EF4-FFF2-40B4-BE49-F238E27FC236}">
                  <a16:creationId xmlns="" xmlns:a16="http://schemas.microsoft.com/office/drawing/2014/main" id="{CA8B8E75-B6CB-4F44-9F26-17D252570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69638" name="群組 33">
            <a:extLst>
              <a:ext uri="{FF2B5EF4-FFF2-40B4-BE49-F238E27FC236}">
                <a16:creationId xmlns="" xmlns:a16="http://schemas.microsoft.com/office/drawing/2014/main" id="{D6606C79-3EA2-6E46-BB9C-454219C55ACC}"/>
              </a:ext>
            </a:extLst>
          </p:cNvPr>
          <p:cNvGrpSpPr>
            <a:grpSpLocks/>
          </p:cNvGrpSpPr>
          <p:nvPr/>
        </p:nvGrpSpPr>
        <p:grpSpPr bwMode="auto">
          <a:xfrm>
            <a:off x="928688" y="6199188"/>
            <a:ext cx="3921125" cy="935037"/>
            <a:chOff x="1368000" y="5760000"/>
            <a:chExt cx="3920964" cy="934264"/>
          </a:xfrm>
        </p:grpSpPr>
        <p:pic>
          <p:nvPicPr>
            <p:cNvPr id="69648" name="圖片 34">
              <a:extLst>
                <a:ext uri="{FF2B5EF4-FFF2-40B4-BE49-F238E27FC236}">
                  <a16:creationId xmlns="" xmlns:a16="http://schemas.microsoft.com/office/drawing/2014/main" id="{E2B01397-3AEF-D64E-B91E-44AC77AA4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000" y="5760000"/>
              <a:ext cx="392096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649" name="群組 35">
              <a:extLst>
                <a:ext uri="{FF2B5EF4-FFF2-40B4-BE49-F238E27FC236}">
                  <a16:creationId xmlns="" xmlns:a16="http://schemas.microsoft.com/office/drawing/2014/main" id="{AF843B63-22FC-1A4B-90E3-485E3CD8F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69650" name="等腰三角形 55">
                <a:extLst>
                  <a:ext uri="{FF2B5EF4-FFF2-40B4-BE49-F238E27FC236}">
                    <a16:creationId xmlns="" xmlns:a16="http://schemas.microsoft.com/office/drawing/2014/main" id="{CBEAC7BC-3501-3E4C-95E6-6D64CC1B8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9651" name="圓角矩形 37">
                <a:extLst>
                  <a:ext uri="{FF2B5EF4-FFF2-40B4-BE49-F238E27FC236}">
                    <a16:creationId xmlns="" xmlns:a16="http://schemas.microsoft.com/office/drawing/2014/main" id="{E690903A-7C67-064E-9387-C352517E3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B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9639" name="圓角矩形 38">
            <a:extLst>
              <a:ext uri="{FF2B5EF4-FFF2-40B4-BE49-F238E27FC236}">
                <a16:creationId xmlns="" xmlns:a16="http://schemas.microsoft.com/office/drawing/2014/main" id="{1383500F-8B36-E343-8B4E-EF1B478C6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6386513"/>
            <a:ext cx="360362" cy="252412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2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69640" name="直線單箭頭接點 58">
            <a:extLst>
              <a:ext uri="{FF2B5EF4-FFF2-40B4-BE49-F238E27FC236}">
                <a16:creationId xmlns="" xmlns:a16="http://schemas.microsoft.com/office/drawing/2014/main" id="{FD7DD708-1F98-5245-A972-AF3C8205EA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73475" y="4364038"/>
            <a:ext cx="0" cy="201453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9641" name="群組 40">
            <a:extLst>
              <a:ext uri="{FF2B5EF4-FFF2-40B4-BE49-F238E27FC236}">
                <a16:creationId xmlns="" xmlns:a16="http://schemas.microsoft.com/office/drawing/2014/main" id="{837E8D76-9209-FF4B-B5BB-49E6A1C20A6C}"/>
              </a:ext>
            </a:extLst>
          </p:cNvPr>
          <p:cNvGrpSpPr>
            <a:grpSpLocks/>
          </p:cNvGrpSpPr>
          <p:nvPr/>
        </p:nvGrpSpPr>
        <p:grpSpPr bwMode="auto">
          <a:xfrm>
            <a:off x="5256213" y="2720975"/>
            <a:ext cx="3921125" cy="935038"/>
            <a:chOff x="1368000" y="5760000"/>
            <a:chExt cx="3920964" cy="934264"/>
          </a:xfrm>
        </p:grpSpPr>
        <p:pic>
          <p:nvPicPr>
            <p:cNvPr id="69644" name="圖片 41">
              <a:extLst>
                <a:ext uri="{FF2B5EF4-FFF2-40B4-BE49-F238E27FC236}">
                  <a16:creationId xmlns="" xmlns:a16="http://schemas.microsoft.com/office/drawing/2014/main" id="{BD3A0E79-3D4E-E343-AC1A-B9E028C4E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000" y="5760000"/>
              <a:ext cx="392096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645" name="群組 42">
              <a:extLst>
                <a:ext uri="{FF2B5EF4-FFF2-40B4-BE49-F238E27FC236}">
                  <a16:creationId xmlns="" xmlns:a16="http://schemas.microsoft.com/office/drawing/2014/main" id="{3F81CAB8-649F-3C4F-9382-1E8E17555A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69646" name="等腰三角形 55">
                <a:extLst>
                  <a:ext uri="{FF2B5EF4-FFF2-40B4-BE49-F238E27FC236}">
                    <a16:creationId xmlns="" xmlns:a16="http://schemas.microsoft.com/office/drawing/2014/main" id="{1A4B5E84-22AA-0A45-B908-A8B6F02A3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69647" name="圓角矩形 44">
                <a:extLst>
                  <a:ext uri="{FF2B5EF4-FFF2-40B4-BE49-F238E27FC236}">
                    <a16:creationId xmlns="" xmlns:a16="http://schemas.microsoft.com/office/drawing/2014/main" id="{ABFAA06B-8018-8E4A-8ED4-9E695B8EF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C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9642" name="圓角矩形 45">
            <a:extLst>
              <a:ext uri="{FF2B5EF4-FFF2-40B4-BE49-F238E27FC236}">
                <a16:creationId xmlns="" xmlns:a16="http://schemas.microsoft.com/office/drawing/2014/main" id="{C17C9D57-DBE8-6D4A-BBE9-85D3B204D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75" y="2908300"/>
            <a:ext cx="358775" cy="252413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4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69643" name="直線單箭頭接點 58">
            <a:extLst>
              <a:ext uri="{FF2B5EF4-FFF2-40B4-BE49-F238E27FC236}">
                <a16:creationId xmlns="" xmlns:a16="http://schemas.microsoft.com/office/drawing/2014/main" id="{B50659E7-2816-C84A-960E-5563E095B3C8}"/>
              </a:ext>
            </a:extLst>
          </p:cNvPr>
          <p:cNvCxnSpPr>
            <a:cxnSpLocks/>
            <a:stCxn id="69654" idx="1"/>
          </p:cNvCxnSpPr>
          <p:nvPr/>
        </p:nvCxnSpPr>
        <p:spPr bwMode="auto">
          <a:xfrm flipV="1">
            <a:off x="4437063" y="3109913"/>
            <a:ext cx="3397250" cy="12573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A5B9946-1E16-A84A-8C81-E197112C97D3}"/>
              </a:ext>
            </a:extLst>
          </p:cNvPr>
          <p:cNvSpPr/>
          <p:nvPr/>
        </p:nvSpPr>
        <p:spPr>
          <a:xfrm>
            <a:off x="512763" y="95250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B243A5E9-BF80-714A-80D7-BC4903E97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243013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參考白鍵的定位方式，來設定黑鍵位置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7" name="文字方塊 3">
            <a:extLst>
              <a:ext uri="{FF2B5EF4-FFF2-40B4-BE49-F238E27FC236}">
                <a16:creationId xmlns="" xmlns:a16="http://schemas.microsoft.com/office/drawing/2014/main" id="{58507F60-3251-4D43-87A5-84A65EA80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638" y="2070100"/>
            <a:ext cx="7350125" cy="3603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水平位置起算點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x︰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132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，黑鍵中心垂直位置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y︰7</a:t>
            </a:r>
          </a:p>
          <a:p>
            <a:pPr>
              <a:lnSpc>
                <a:spcPct val="120000"/>
              </a:lnSpc>
              <a:defRPr/>
            </a:pPr>
            <a:endParaRPr lang="zh-TW" altLang="en-US" sz="160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70660" name="圖片 24">
            <a:extLst>
              <a:ext uri="{FF2B5EF4-FFF2-40B4-BE49-F238E27FC236}">
                <a16:creationId xmlns="" xmlns:a16="http://schemas.microsoft.com/office/drawing/2014/main" id="{2DC690D6-D475-494E-90A1-A4CB686DD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498850"/>
            <a:ext cx="5919787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1" name="群組 25">
            <a:extLst>
              <a:ext uri="{FF2B5EF4-FFF2-40B4-BE49-F238E27FC236}">
                <a16:creationId xmlns="" xmlns:a16="http://schemas.microsoft.com/office/drawing/2014/main" id="{60CA695A-E5EA-A842-ACD0-036488FE0C85}"/>
              </a:ext>
            </a:extLst>
          </p:cNvPr>
          <p:cNvGrpSpPr>
            <a:grpSpLocks/>
          </p:cNvGrpSpPr>
          <p:nvPr/>
        </p:nvGrpSpPr>
        <p:grpSpPr bwMode="auto">
          <a:xfrm>
            <a:off x="3263900" y="4356100"/>
            <a:ext cx="3170238" cy="73025"/>
            <a:chOff x="4082400" y="3861048"/>
            <a:chExt cx="3171600" cy="72000"/>
          </a:xfrm>
        </p:grpSpPr>
        <p:sp>
          <p:nvSpPr>
            <p:cNvPr id="70681" name="橢圓 26">
              <a:extLst>
                <a:ext uri="{FF2B5EF4-FFF2-40B4-BE49-F238E27FC236}">
                  <a16:creationId xmlns="" xmlns:a16="http://schemas.microsoft.com/office/drawing/2014/main" id="{E88A63C8-D4EA-764F-A7E4-E0182205D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2" name="橢圓 27">
              <a:extLst>
                <a:ext uri="{FF2B5EF4-FFF2-40B4-BE49-F238E27FC236}">
                  <a16:creationId xmlns="" xmlns:a16="http://schemas.microsoft.com/office/drawing/2014/main" id="{94F7E703-87CD-9F4B-8011-DBCFD9FD0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3" name="橢圓 28">
              <a:extLst>
                <a:ext uri="{FF2B5EF4-FFF2-40B4-BE49-F238E27FC236}">
                  <a16:creationId xmlns="" xmlns:a16="http://schemas.microsoft.com/office/drawing/2014/main" id="{CB4D0A2D-594D-B948-B0DA-44AC6361C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4" name="橢圓 29">
              <a:extLst>
                <a:ext uri="{FF2B5EF4-FFF2-40B4-BE49-F238E27FC236}">
                  <a16:creationId xmlns="" xmlns:a16="http://schemas.microsoft.com/office/drawing/2014/main" id="{B1C42510-B99E-5546-AD24-18CEB62AC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5" name="橢圓 30">
              <a:extLst>
                <a:ext uri="{FF2B5EF4-FFF2-40B4-BE49-F238E27FC236}">
                  <a16:creationId xmlns="" xmlns:a16="http://schemas.microsoft.com/office/drawing/2014/main" id="{6A469D67-2D19-3B4E-8116-E0F4F36AC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6" name="橢圓 31">
              <a:extLst>
                <a:ext uri="{FF2B5EF4-FFF2-40B4-BE49-F238E27FC236}">
                  <a16:creationId xmlns="" xmlns:a16="http://schemas.microsoft.com/office/drawing/2014/main" id="{F689F01A-C053-CD45-8D7D-B4D2559C5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0687" name="橢圓 32">
              <a:extLst>
                <a:ext uri="{FF2B5EF4-FFF2-40B4-BE49-F238E27FC236}">
                  <a16:creationId xmlns="" xmlns:a16="http://schemas.microsoft.com/office/drawing/2014/main" id="{F76E687E-B74B-4D4C-BF47-6A2063D03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70662" name="圓角矩形 38">
            <a:extLst>
              <a:ext uri="{FF2B5EF4-FFF2-40B4-BE49-F238E27FC236}">
                <a16:creationId xmlns="" xmlns:a16="http://schemas.microsoft.com/office/drawing/2014/main" id="{E240D1A5-6475-0640-A3A9-6A9729826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6386513"/>
            <a:ext cx="360362" cy="252412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2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70663" name="橢圓 77">
            <a:extLst>
              <a:ext uri="{FF2B5EF4-FFF2-40B4-BE49-F238E27FC236}">
                <a16:creationId xmlns="" xmlns:a16="http://schemas.microsoft.com/office/drawing/2014/main" id="{9E95BB5E-FD57-A349-992A-FF81EF8CF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4321175"/>
            <a:ext cx="73025" cy="71438"/>
          </a:xfrm>
          <a:prstGeom prst="ellipse">
            <a:avLst/>
          </a:prstGeom>
          <a:solidFill>
            <a:srgbClr val="007CC5"/>
          </a:solidFill>
          <a:ln w="25400">
            <a:solidFill>
              <a:srgbClr val="007CC5"/>
            </a:solidFill>
            <a:round/>
            <a:headEnd/>
            <a:tailEnd/>
          </a:ln>
        </p:spPr>
        <p:txBody>
          <a:bodyPr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endParaRPr lang="zh-TW" altLang="en-US"/>
          </a:p>
        </p:txBody>
      </p:sp>
      <p:grpSp>
        <p:nvGrpSpPr>
          <p:cNvPr id="70664" name="群組 78">
            <a:extLst>
              <a:ext uri="{FF2B5EF4-FFF2-40B4-BE49-F238E27FC236}">
                <a16:creationId xmlns="" xmlns:a16="http://schemas.microsoft.com/office/drawing/2014/main" id="{0C04C7C3-91C1-9846-8B2B-EC355BA73C63}"/>
              </a:ext>
            </a:extLst>
          </p:cNvPr>
          <p:cNvGrpSpPr>
            <a:grpSpLocks/>
          </p:cNvGrpSpPr>
          <p:nvPr/>
        </p:nvGrpSpPr>
        <p:grpSpPr bwMode="auto">
          <a:xfrm>
            <a:off x="2487613" y="6192838"/>
            <a:ext cx="3921125" cy="933450"/>
            <a:chOff x="1368000" y="5760000"/>
            <a:chExt cx="3920964" cy="934264"/>
          </a:xfrm>
        </p:grpSpPr>
        <p:pic>
          <p:nvPicPr>
            <p:cNvPr id="70677" name="圖片 79">
              <a:extLst>
                <a:ext uri="{FF2B5EF4-FFF2-40B4-BE49-F238E27FC236}">
                  <a16:creationId xmlns="" xmlns:a16="http://schemas.microsoft.com/office/drawing/2014/main" id="{DD37B458-B3F0-3C44-B570-EA0ABE5D5A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000" y="5760000"/>
              <a:ext cx="392096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678" name="群組 80">
              <a:extLst>
                <a:ext uri="{FF2B5EF4-FFF2-40B4-BE49-F238E27FC236}">
                  <a16:creationId xmlns="" xmlns:a16="http://schemas.microsoft.com/office/drawing/2014/main" id="{C46A530F-19C6-624F-B834-13CD938F7F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70679" name="等腰三角形 25">
                <a:extLst>
                  <a:ext uri="{FF2B5EF4-FFF2-40B4-BE49-F238E27FC236}">
                    <a16:creationId xmlns="" xmlns:a16="http://schemas.microsoft.com/office/drawing/2014/main" id="{84771CE6-8964-A746-ADD4-A948A4B29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70680" name="圓角矩形 82">
                <a:extLst>
                  <a:ext uri="{FF2B5EF4-FFF2-40B4-BE49-F238E27FC236}">
                    <a16:creationId xmlns="" xmlns:a16="http://schemas.microsoft.com/office/drawing/2014/main" id="{E461031E-1DC5-094C-A57E-0FAE72040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E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0665" name="圓角矩形 83">
            <a:extLst>
              <a:ext uri="{FF2B5EF4-FFF2-40B4-BE49-F238E27FC236}">
                <a16:creationId xmlns="" xmlns:a16="http://schemas.microsoft.com/office/drawing/2014/main" id="{9D5F6B6A-27F0-534B-A7CD-4205C2A24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188" y="6380163"/>
            <a:ext cx="360362" cy="252412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6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70666" name="直線單箭頭接點 28">
            <a:extLst>
              <a:ext uri="{FF2B5EF4-FFF2-40B4-BE49-F238E27FC236}">
                <a16:creationId xmlns="" xmlns:a16="http://schemas.microsoft.com/office/drawing/2014/main" id="{56741007-3AA7-734B-B537-D9923F1E7B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33988" y="4356100"/>
            <a:ext cx="0" cy="20161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7" name="橢圓 85">
            <a:extLst>
              <a:ext uri="{FF2B5EF4-FFF2-40B4-BE49-F238E27FC236}">
                <a16:creationId xmlns="" xmlns:a16="http://schemas.microsoft.com/office/drawing/2014/main" id="{2912EC79-01A0-5E44-82FE-914E83DF6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963" y="2871788"/>
            <a:ext cx="71437" cy="73025"/>
          </a:xfrm>
          <a:prstGeom prst="ellipse">
            <a:avLst/>
          </a:prstGeom>
          <a:solidFill>
            <a:srgbClr val="007CC5"/>
          </a:solidFill>
          <a:ln w="25400">
            <a:solidFill>
              <a:srgbClr val="007CC5"/>
            </a:solidFill>
            <a:round/>
            <a:headEnd/>
            <a:tailEnd/>
          </a:ln>
        </p:spPr>
        <p:txBody>
          <a:bodyPr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endParaRPr lang="zh-TW" altLang="en-US"/>
          </a:p>
        </p:txBody>
      </p:sp>
      <p:grpSp>
        <p:nvGrpSpPr>
          <p:cNvPr id="70668" name="群組 86">
            <a:extLst>
              <a:ext uri="{FF2B5EF4-FFF2-40B4-BE49-F238E27FC236}">
                <a16:creationId xmlns="" xmlns:a16="http://schemas.microsoft.com/office/drawing/2014/main" id="{80ADF5F0-6BF8-8844-9D93-841E3EA24FAA}"/>
              </a:ext>
            </a:extLst>
          </p:cNvPr>
          <p:cNvGrpSpPr>
            <a:grpSpLocks/>
          </p:cNvGrpSpPr>
          <p:nvPr/>
        </p:nvGrpSpPr>
        <p:grpSpPr bwMode="auto">
          <a:xfrm>
            <a:off x="2524125" y="2663825"/>
            <a:ext cx="3921125" cy="935038"/>
            <a:chOff x="1368000" y="5760000"/>
            <a:chExt cx="3920964" cy="934264"/>
          </a:xfrm>
        </p:grpSpPr>
        <p:pic>
          <p:nvPicPr>
            <p:cNvPr id="70673" name="圖片 87">
              <a:extLst>
                <a:ext uri="{FF2B5EF4-FFF2-40B4-BE49-F238E27FC236}">
                  <a16:creationId xmlns="" xmlns:a16="http://schemas.microsoft.com/office/drawing/2014/main" id="{84AAD522-02D5-9146-A28A-F999A5C63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000" y="5760000"/>
              <a:ext cx="392096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674" name="群組 88">
              <a:extLst>
                <a:ext uri="{FF2B5EF4-FFF2-40B4-BE49-F238E27FC236}">
                  <a16:creationId xmlns="" xmlns:a16="http://schemas.microsoft.com/office/drawing/2014/main" id="{6CB3CA8B-DC8D-4147-9FA9-77708A3585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70675" name="等腰三角形 25">
                <a:extLst>
                  <a:ext uri="{FF2B5EF4-FFF2-40B4-BE49-F238E27FC236}">
                    <a16:creationId xmlns="" xmlns:a16="http://schemas.microsoft.com/office/drawing/2014/main" id="{8D3BC58D-2B4B-914C-BB22-F181EAC68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00" y="3277600"/>
                <a:ext cx="144000" cy="144000"/>
              </a:xfrm>
              <a:prstGeom prst="triangle">
                <a:avLst>
                  <a:gd name="adj" fmla="val 50000"/>
                </a:avLst>
              </a:prstGeom>
              <a:solidFill>
                <a:srgbClr val="007CC5"/>
              </a:solidFill>
              <a:ln w="25400">
                <a:solidFill>
                  <a:srgbClr val="007CC5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70676" name="圓角矩形 90">
                <a:extLst>
                  <a:ext uri="{FF2B5EF4-FFF2-40B4-BE49-F238E27FC236}">
                    <a16:creationId xmlns="" xmlns:a16="http://schemas.microsoft.com/office/drawing/2014/main" id="{527E2942-65B4-D340-9A98-0B386CE71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800">
                    <a:solidFill>
                      <a:srgbClr val="007CC5"/>
                    </a:solidFill>
                    <a:ea typeface="標楷體" panose="02010601000101010101" pitchFamily="2" charset="-120"/>
                    <a:cs typeface="Arial" panose="020B0604020202020204" pitchFamily="34" charset="0"/>
                  </a:rPr>
                  <a:t>F</a:t>
                </a:r>
                <a:endParaRPr lang="zh-TW" altLang="en-US" sz="1800">
                  <a:solidFill>
                    <a:srgbClr val="007CC5"/>
                  </a:solidFill>
                  <a:ea typeface="標楷體" panose="02010601000101010101" pitchFamily="2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0669" name="圓角矩形 91">
            <a:extLst>
              <a:ext uri="{FF2B5EF4-FFF2-40B4-BE49-F238E27FC236}">
                <a16:creationId xmlns="" xmlns:a16="http://schemas.microsoft.com/office/drawing/2014/main" id="{C0D9E149-6623-A847-B66D-75DE057A6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0" y="2852738"/>
            <a:ext cx="360363" cy="25082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8</a:t>
            </a:r>
            <a:endParaRPr lang="zh-TW" altLang="en-US" sz="1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cxnSp>
        <p:nvCxnSpPr>
          <p:cNvPr id="70670" name="直線單箭頭接點 28">
            <a:extLst>
              <a:ext uri="{FF2B5EF4-FFF2-40B4-BE49-F238E27FC236}">
                <a16:creationId xmlns="" xmlns:a16="http://schemas.microsoft.com/office/drawing/2014/main" id="{32646B4A-4683-0A45-BED8-4153727AA9CE}"/>
              </a:ext>
            </a:extLst>
          </p:cNvPr>
          <p:cNvCxnSpPr>
            <a:cxnSpLocks/>
            <a:stCxn id="70686" idx="1"/>
          </p:cNvCxnSpPr>
          <p:nvPr/>
        </p:nvCxnSpPr>
        <p:spPr bwMode="auto">
          <a:xfrm flipH="1" flipV="1">
            <a:off x="5440363" y="3103563"/>
            <a:ext cx="544512" cy="12636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1" name="直線單箭頭接點 28">
            <a:extLst>
              <a:ext uri="{FF2B5EF4-FFF2-40B4-BE49-F238E27FC236}">
                <a16:creationId xmlns="" xmlns:a16="http://schemas.microsoft.com/office/drawing/2014/main" id="{5DD64EC1-F28F-D145-A137-D3DBE53DA5FF}"/>
              </a:ext>
            </a:extLst>
          </p:cNvPr>
          <p:cNvCxnSpPr>
            <a:cxnSpLocks/>
            <a:stCxn id="70687" idx="0"/>
          </p:cNvCxnSpPr>
          <p:nvPr/>
        </p:nvCxnSpPr>
        <p:spPr bwMode="auto">
          <a:xfrm>
            <a:off x="6399213" y="4356100"/>
            <a:ext cx="1203325" cy="16351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72" name="圓角矩形 94">
            <a:extLst>
              <a:ext uri="{FF2B5EF4-FFF2-40B4-BE49-F238E27FC236}">
                <a16:creationId xmlns="" xmlns:a16="http://schemas.microsoft.com/office/drawing/2014/main" id="{F2B49694-C5A0-2C4A-9282-2E751E493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475" y="4321175"/>
            <a:ext cx="573088" cy="25082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2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*</a:t>
            </a:r>
            <a:r>
              <a:rPr lang="zh-TW" altLang="en-US" sz="2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rgbClr val="FF0000"/>
                </a:solidFill>
                <a:ea typeface="標楷體" panose="02010601000101010101" pitchFamily="2" charset="-120"/>
                <a:cs typeface="Arial" panose="020B0604020202020204" pitchFamily="34" charset="0"/>
              </a:rPr>
              <a:t>9</a:t>
            </a:r>
            <a:endParaRPr lang="zh-TW" altLang="en-US" sz="2800">
              <a:solidFill>
                <a:srgbClr val="FF0000"/>
              </a:solidFill>
              <a:ea typeface="標楷體" panose="02010601000101010101" pitchFamily="2" charset="-120"/>
              <a:cs typeface="Arial" panose="020B0604020202020204" pitchFamily="34" charset="0"/>
            </a:endParaRPr>
          </a:p>
        </p:txBody>
      </p:sp>
      <p:sp>
        <p:nvSpPr>
          <p:cNvPr id="33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206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78CF6B3D-FD98-154B-AA59-2865F444B619}"/>
              </a:ext>
            </a:extLst>
          </p:cNvPr>
          <p:cNvSpPr/>
          <p:nvPr/>
        </p:nvSpPr>
        <p:spPr>
          <a:xfrm>
            <a:off x="617538" y="71438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7" name="文字方塊 3">
            <a:extLst>
              <a:ext uri="{FF2B5EF4-FFF2-40B4-BE49-F238E27FC236}">
                <a16:creationId xmlns="" xmlns:a16="http://schemas.microsoft.com/office/drawing/2014/main" id="{E78C11DF-6B09-1948-A6C1-9C13B2CE8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936154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9:</a:t>
            </a: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依下方提示組裝積木，完成</a:t>
            </a:r>
            <a:endParaRPr lang="en-US" altLang="zh-TW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</a:t>
            </a:r>
            <a:r>
              <a:rPr lang="zh-TW" altLang="en-US" sz="34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黑鍵程式碼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4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1683" name="文字方塊 3">
            <a:extLst>
              <a:ext uri="{FF2B5EF4-FFF2-40B4-BE49-F238E27FC236}">
                <a16:creationId xmlns="" xmlns:a16="http://schemas.microsoft.com/office/drawing/2014/main" id="{E47FC39C-73CB-C649-A557-C078DF35B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447925"/>
            <a:ext cx="4321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分身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建立七個黑鍵，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且每個黑鍵有自己的編號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依序為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～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7)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	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編號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將黑鍵定位到正確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的位置上。</a:t>
            </a: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	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　　　　　的條件判斷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是怎麼設定</a:t>
            </a:r>
          </a:p>
        </p:txBody>
      </p:sp>
      <p:pic>
        <p:nvPicPr>
          <p:cNvPr id="71685" name="Picture 2">
            <a:extLst>
              <a:ext uri="{FF2B5EF4-FFF2-40B4-BE49-F238E27FC236}">
                <a16:creationId xmlns="" xmlns:a16="http://schemas.microsoft.com/office/drawing/2014/main" id="{094C2B0A-3599-724F-929A-88351AF7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7" t="59859" r="165" b="29793"/>
          <a:stretch>
            <a:fillRect/>
          </a:stretch>
        </p:blipFill>
        <p:spPr bwMode="auto">
          <a:xfrm>
            <a:off x="863600" y="4943475"/>
            <a:ext cx="14208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733854C2-2AC1-8E37-DE2C-F24B74AF7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32" y="1609824"/>
            <a:ext cx="3514849" cy="5400650"/>
          </a:xfrm>
          <a:prstGeom prst="rect">
            <a:avLst/>
          </a:prstGeom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207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A5B32EE-D759-764C-9F70-2A553A4E8844}"/>
              </a:ext>
            </a:extLst>
          </p:cNvPr>
          <p:cNvSpPr/>
          <p:nvPr/>
        </p:nvSpPr>
        <p:spPr>
          <a:xfrm>
            <a:off x="512763" y="95250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4D4D584-3619-C848-B9CA-4D3561BBE21C}"/>
              </a:ext>
            </a:extLst>
          </p:cNvPr>
          <p:cNvSpPr/>
          <p:nvPr/>
        </p:nvSpPr>
        <p:spPr>
          <a:xfrm>
            <a:off x="215900" y="1079500"/>
            <a:ext cx="8928100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72707" name="圖片 4">
            <a:extLst>
              <a:ext uri="{FF2B5EF4-FFF2-40B4-BE49-F238E27FC236}">
                <a16:creationId xmlns="" xmlns:a16="http://schemas.microsoft.com/office/drawing/2014/main" id="{F1BA78FA-C37D-E14A-9E98-C37207E4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852613"/>
            <a:ext cx="44989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3">
            <a:extLst>
              <a:ext uri="{FF2B5EF4-FFF2-40B4-BE49-F238E27FC236}">
                <a16:creationId xmlns="" xmlns:a16="http://schemas.microsoft.com/office/drawing/2014/main" id="{62AA141B-CC6D-0A46-A142-B4429218E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187575"/>
            <a:ext cx="2300288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207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2CB64B6-6F2E-104F-9799-ACBF20776CAC}"/>
              </a:ext>
            </a:extLst>
          </p:cNvPr>
          <p:cNvSpPr/>
          <p:nvPr/>
        </p:nvSpPr>
        <p:spPr>
          <a:xfrm>
            <a:off x="617538" y="71438"/>
            <a:ext cx="56467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7" name="文字方塊 3">
            <a:extLst>
              <a:ext uri="{FF2B5EF4-FFF2-40B4-BE49-F238E27FC236}">
                <a16:creationId xmlns="" xmlns:a16="http://schemas.microsoft.com/office/drawing/2014/main" id="{58898A2A-FBA8-894E-BAC6-323E58A34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081088"/>
            <a:ext cx="9217025" cy="2016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10: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依下方提示組裝積木，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完成黑鍵動畫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3731" name="文字方塊 3">
            <a:extLst>
              <a:ext uri="{FF2B5EF4-FFF2-40B4-BE49-F238E27FC236}">
                <a16:creationId xmlns="" xmlns:a16="http://schemas.microsoft.com/office/drawing/2014/main" id="{DCEB8AA8-EC5F-1948-ADA9-587A6E350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447925"/>
            <a:ext cx="4321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提示：</a:t>
            </a: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當黑鍵被按下時，變換到</a:t>
            </a: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按下的造型，依黑鍵編號</a:t>
            </a: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播放相對應的音階，播完</a:t>
            </a: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後再換回原來的黑鍵造型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3425B824-9F26-EA49-E0D8-9A0D0CA1B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12" y="2415969"/>
            <a:ext cx="3829124" cy="4107944"/>
          </a:xfrm>
          <a:prstGeom prst="rect">
            <a:avLst/>
          </a:prstGeom>
        </p:spPr>
      </p:pic>
      <p:sp>
        <p:nvSpPr>
          <p:cNvPr id="8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7AB042FC-196E-CD44-9584-C693DBA51B9F}"/>
              </a:ext>
            </a:extLst>
          </p:cNvPr>
          <p:cNvSpPr/>
          <p:nvPr/>
        </p:nvSpPr>
        <p:spPr>
          <a:xfrm>
            <a:off x="512763" y="95250"/>
            <a:ext cx="56483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6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利用黑鍵分身來簡化程式</a:t>
            </a:r>
            <a:endParaRPr lang="zh-TW" altLang="en-US" sz="36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742AD698-9E0D-8C4F-897C-D31FDC26D242}"/>
              </a:ext>
            </a:extLst>
          </p:cNvPr>
          <p:cNvSpPr/>
          <p:nvPr/>
        </p:nvSpPr>
        <p:spPr>
          <a:xfrm>
            <a:off x="287338" y="1512888"/>
            <a:ext cx="8928100" cy="12945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74755" name="Picture 6">
            <a:extLst>
              <a:ext uri="{FF2B5EF4-FFF2-40B4-BE49-F238E27FC236}">
                <a16:creationId xmlns="" xmlns:a16="http://schemas.microsoft.com/office/drawing/2014/main" id="{DCE03CF9-7679-4445-9816-45B06457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592388"/>
            <a:ext cx="62642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 smtClean="0">
                <a:solidFill>
                  <a:srgbClr val="000000"/>
                </a:solidFill>
              </a:rPr>
              <a:t>208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字方塊 10">
            <a:extLst>
              <a:ext uri="{FF2B5EF4-FFF2-40B4-BE49-F238E27FC236}">
                <a16:creationId xmlns="" xmlns:a16="http://schemas.microsoft.com/office/drawing/2014/main" id="{04EAEF03-ABAA-D445-9993-6520138DB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22225"/>
            <a:ext cx="3816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="" xmlns:a16="http://schemas.microsoft.com/office/drawing/2014/main" id="{339CAF3A-1474-8A4E-B040-CEEBC457B2DE}"/>
              </a:ext>
            </a:extLst>
          </p:cNvPr>
          <p:cNvSpPr txBox="1">
            <a:spLocks/>
          </p:cNvSpPr>
          <p:nvPr/>
        </p:nvSpPr>
        <p:spPr bwMode="auto">
          <a:xfrm>
            <a:off x="953007" y="1174216"/>
            <a:ext cx="8029276" cy="144038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步驟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：執行結果 </a:t>
            </a:r>
          </a:p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2400" b="1" kern="0" baseline="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A6443E61-E017-D52F-518A-D33026B55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44" y="1944266"/>
            <a:ext cx="4680520" cy="359312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8531FCCF-A433-A7C6-1944-7A44CEEAC92F}"/>
              </a:ext>
            </a:extLst>
          </p:cNvPr>
          <p:cNvSpPr txBox="1"/>
          <p:nvPr/>
        </p:nvSpPr>
        <p:spPr>
          <a:xfrm>
            <a:off x="287784" y="5723871"/>
            <a:ext cx="7560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因為本尊算一個角色，重複十次分身，就有十個角色，因此共有十一個角色。</a:t>
            </a:r>
          </a:p>
        </p:txBody>
      </p:sp>
      <p:sp>
        <p:nvSpPr>
          <p:cNvPr id="7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188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3528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矩形 3">
            <a:extLst>
              <a:ext uri="{FF2B5EF4-FFF2-40B4-BE49-F238E27FC236}">
                <a16:creationId xmlns="" xmlns:a16="http://schemas.microsoft.com/office/drawing/2014/main" id="{00384D6A-1629-B340-96D6-4864D17FA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6350"/>
            <a:ext cx="3262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電子琴模擬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6F91EAF-E795-4D41-9084-8E4938D5F7FB}"/>
              </a:ext>
            </a:extLst>
          </p:cNvPr>
          <p:cNvSpPr/>
          <p:nvPr/>
        </p:nvSpPr>
        <p:spPr>
          <a:xfrm>
            <a:off x="406400" y="976313"/>
            <a:ext cx="2236510" cy="764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程式參考</a:t>
            </a:r>
          </a:p>
        </p:txBody>
      </p:sp>
      <p:pic>
        <p:nvPicPr>
          <p:cNvPr id="75780" name="Picture 3">
            <a:extLst>
              <a:ext uri="{FF2B5EF4-FFF2-40B4-BE49-F238E27FC236}">
                <a16:creationId xmlns="" xmlns:a16="http://schemas.microsoft.com/office/drawing/2014/main" id="{0ECD3B62-86D7-334E-A5D9-2DE0F672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79613"/>
            <a:ext cx="1079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D3CE1FFD-B345-614B-92AF-683EA2B72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1831975"/>
            <a:ext cx="23907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>
            <a:extLst>
              <a:ext uri="{FF2B5EF4-FFF2-40B4-BE49-F238E27FC236}">
                <a16:creationId xmlns="" xmlns:a16="http://schemas.microsoft.com/office/drawing/2014/main" id="{F8DF0FBF-DFFA-5A46-AE2B-CF15DEA27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79613"/>
            <a:ext cx="2667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7B06ACB1-F09F-D047-ABD2-E23E7747AF74}"/>
              </a:ext>
            </a:extLst>
          </p:cNvPr>
          <p:cNvSpPr/>
          <p:nvPr/>
        </p:nvSpPr>
        <p:spPr>
          <a:xfrm>
            <a:off x="647700" y="2989263"/>
            <a:ext cx="8001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底座</a:t>
            </a:r>
            <a:endParaRPr lang="zh-TW" altLang="en-US" sz="2400" dirty="0"/>
          </a:p>
        </p:txBody>
      </p:sp>
      <p:pic>
        <p:nvPicPr>
          <p:cNvPr id="10" name="圖片 6">
            <a:hlinkClick r:id="rId5"/>
            <a:extLst>
              <a:ext uri="{FF2B5EF4-FFF2-40B4-BE49-F238E27FC236}">
                <a16:creationId xmlns="" xmlns:a16="http://schemas.microsoft.com/office/drawing/2014/main" id="{81BF958B-DECB-C748-877E-758C7965E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585656" y="137318"/>
            <a:ext cx="2351722" cy="144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矩形 3">
            <a:extLst>
              <a:ext uri="{FF2B5EF4-FFF2-40B4-BE49-F238E27FC236}">
                <a16:creationId xmlns="" xmlns:a16="http://schemas.microsoft.com/office/drawing/2014/main" id="{3364D7F8-8EFD-FC4A-BA93-E5C2961F9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6350"/>
            <a:ext cx="3262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電子琴模擬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5E736791-0AE3-274E-B9BB-D76AD195D9D8}"/>
              </a:ext>
            </a:extLst>
          </p:cNvPr>
          <p:cNvSpPr/>
          <p:nvPr/>
        </p:nvSpPr>
        <p:spPr>
          <a:xfrm>
            <a:off x="406400" y="976313"/>
            <a:ext cx="2236510" cy="764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程式參考</a:t>
            </a:r>
          </a:p>
        </p:txBody>
      </p:sp>
      <p:pic>
        <p:nvPicPr>
          <p:cNvPr id="76804" name="Picture 2">
            <a:extLst>
              <a:ext uri="{FF2B5EF4-FFF2-40B4-BE49-F238E27FC236}">
                <a16:creationId xmlns="" xmlns:a16="http://schemas.microsoft.com/office/drawing/2014/main" id="{13EF133B-E1CB-0644-8C18-1051275D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979613"/>
            <a:ext cx="1079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3">
            <a:extLst>
              <a:ext uri="{FF2B5EF4-FFF2-40B4-BE49-F238E27FC236}">
                <a16:creationId xmlns="" xmlns:a16="http://schemas.microsoft.com/office/drawing/2014/main" id="{A58EBBD2-4B15-A042-992F-92A82D9C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943100"/>
            <a:ext cx="2628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">
            <a:extLst>
              <a:ext uri="{FF2B5EF4-FFF2-40B4-BE49-F238E27FC236}">
                <a16:creationId xmlns="" xmlns:a16="http://schemas.microsoft.com/office/drawing/2014/main" id="{E664694C-D4FD-A34F-A8FF-D404DC228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838325"/>
            <a:ext cx="41544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">
            <a:extLst>
              <a:ext uri="{FF2B5EF4-FFF2-40B4-BE49-F238E27FC236}">
                <a16:creationId xmlns="" xmlns:a16="http://schemas.microsoft.com/office/drawing/2014/main" id="{A2C9D880-EB44-C249-AFEF-8BF2CEFAE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795365"/>
            <a:ext cx="4903787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82E46ACE-9DD2-C94C-9F06-A2E2533BA475}"/>
              </a:ext>
            </a:extLst>
          </p:cNvPr>
          <p:cNvSpPr/>
          <p:nvPr/>
        </p:nvSpPr>
        <p:spPr>
          <a:xfrm>
            <a:off x="503238" y="2989263"/>
            <a:ext cx="8001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白鍵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6">
            <a:extLst>
              <a:ext uri="{FF2B5EF4-FFF2-40B4-BE49-F238E27FC236}">
                <a16:creationId xmlns="" xmlns:a16="http://schemas.microsoft.com/office/drawing/2014/main" id="{12D509BA-3DF5-2E4C-BA8C-2E1A3CE8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4968602"/>
            <a:ext cx="50196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圖片 11">
            <a:extLst>
              <a:ext uri="{FF2B5EF4-FFF2-40B4-BE49-F238E27FC236}">
                <a16:creationId xmlns="" xmlns:a16="http://schemas.microsoft.com/office/drawing/2014/main" id="{B8BAC28C-543A-8E44-96E0-BCB03C02A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1440210"/>
            <a:ext cx="4152801" cy="432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矩形 3">
            <a:extLst>
              <a:ext uri="{FF2B5EF4-FFF2-40B4-BE49-F238E27FC236}">
                <a16:creationId xmlns="" xmlns:a16="http://schemas.microsoft.com/office/drawing/2014/main" id="{EC43DE34-EDC0-924B-A041-B640AE39F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63" y="6350"/>
            <a:ext cx="3262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800" b="1" baseline="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電子琴模擬</a:t>
            </a:r>
            <a:endParaRPr lang="zh-TW" altLang="en-US" sz="4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7828" name="投影片編號版面配置區 1">
            <a:extLst>
              <a:ext uri="{FF2B5EF4-FFF2-40B4-BE49-F238E27FC236}">
                <a16:creationId xmlns="" xmlns:a16="http://schemas.microsoft.com/office/drawing/2014/main" id="{23F9381F-2894-2145-9913-1735BACD44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40112" y="6915224"/>
            <a:ext cx="3190875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1238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011238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011238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011238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011238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0112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13B1DC03-A498-7A47-9F18-528C9AFB6E5D}" type="slidenum">
              <a:rPr lang="en-US" altLang="zh-TW" sz="1400" smtClean="0"/>
              <a:pPr algn="ctr">
                <a:spcBef>
                  <a:spcPct val="0"/>
                </a:spcBef>
                <a:buFontTx/>
                <a:buNone/>
              </a:pPr>
              <a:t>82</a:t>
            </a:fld>
            <a:endParaRPr lang="en-US" altLang="zh-TW" sz="1400" dirty="0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9E6442A8-7E15-D647-B69F-05482D6622DA}"/>
              </a:ext>
            </a:extLst>
          </p:cNvPr>
          <p:cNvSpPr/>
          <p:nvPr/>
        </p:nvSpPr>
        <p:spPr>
          <a:xfrm>
            <a:off x="406400" y="976313"/>
            <a:ext cx="2236510" cy="764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程式參考</a:t>
            </a:r>
          </a:p>
        </p:txBody>
      </p:sp>
      <p:pic>
        <p:nvPicPr>
          <p:cNvPr id="77831" name="Picture 2">
            <a:extLst>
              <a:ext uri="{FF2B5EF4-FFF2-40B4-BE49-F238E27FC236}">
                <a16:creationId xmlns="" xmlns:a16="http://schemas.microsoft.com/office/drawing/2014/main" id="{9373AAB8-9063-4347-83B0-8214F164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79613"/>
            <a:ext cx="985838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3">
            <a:extLst>
              <a:ext uri="{FF2B5EF4-FFF2-40B4-BE49-F238E27FC236}">
                <a16:creationId xmlns="" xmlns:a16="http://schemas.microsoft.com/office/drawing/2014/main" id="{782E1DAA-7AA4-A948-9142-09A05BA4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1760538"/>
            <a:ext cx="2300287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7BD1E7C-E5D6-5B46-8712-3263609B3B55}"/>
              </a:ext>
            </a:extLst>
          </p:cNvPr>
          <p:cNvSpPr/>
          <p:nvPr/>
        </p:nvSpPr>
        <p:spPr>
          <a:xfrm>
            <a:off x="647700" y="2989263"/>
            <a:ext cx="8001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黑鍵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DF7ED12-1C0E-6F40-B38A-C889A24B9895}"/>
              </a:ext>
            </a:extLst>
          </p:cNvPr>
          <p:cNvSpPr/>
          <p:nvPr/>
        </p:nvSpPr>
        <p:spPr>
          <a:xfrm>
            <a:off x="1651000" y="84138"/>
            <a:ext cx="22367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重點回顧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E1CE69F0-9A6E-D54C-8F62-A5A44F0FBC9D}"/>
              </a:ext>
            </a:extLst>
          </p:cNvPr>
          <p:cNvSpPr/>
          <p:nvPr/>
        </p:nvSpPr>
        <p:spPr>
          <a:xfrm>
            <a:off x="576263" y="2305050"/>
            <a:ext cx="9504362" cy="37187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125" indent="-365125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陣列是程式語言中用來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儲存大量資料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很方便的一種結構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5125" indent="-365125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陣列透過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索引值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來存取陣列內容。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5125" indent="-365125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在 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Scratch 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中，陣列的實作是以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清單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來表示。</a:t>
            </a:r>
          </a:p>
        </p:txBody>
      </p:sp>
      <p:pic>
        <p:nvPicPr>
          <p:cNvPr id="6" name="圖片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3C16A6E3-16AB-3248-AC02-6ABB81DC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2694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DF7ED12-1C0E-6F40-B38A-C889A24B9895}"/>
              </a:ext>
            </a:extLst>
          </p:cNvPr>
          <p:cNvSpPr/>
          <p:nvPr/>
        </p:nvSpPr>
        <p:spPr>
          <a:xfrm>
            <a:off x="1651000" y="84138"/>
            <a:ext cx="22367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重點回顧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E1CE69F0-9A6E-D54C-8F62-A5A44F0FBC9D}"/>
              </a:ext>
            </a:extLst>
          </p:cNvPr>
          <p:cNvSpPr/>
          <p:nvPr/>
        </p:nvSpPr>
        <p:spPr>
          <a:xfrm>
            <a:off x="503808" y="1872258"/>
            <a:ext cx="9576817" cy="4457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依據變數的有效範圍，可以分為全域變數與角色變數兩種。在 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Scratch 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中：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71500" indent="-5715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全域變數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適用於所有角色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是指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所有角色都可以使用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的變數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71500" indent="-5715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角色變數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僅適用當前角色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)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則是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指某個角色內才能使用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的變數。</a:t>
            </a:r>
          </a:p>
        </p:txBody>
      </p:sp>
      <p:pic>
        <p:nvPicPr>
          <p:cNvPr id="6" name="圖片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3C16A6E3-16AB-3248-AC02-6ABB81DC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DF7ED12-1C0E-6F40-B38A-C889A24B9895}"/>
              </a:ext>
            </a:extLst>
          </p:cNvPr>
          <p:cNvSpPr/>
          <p:nvPr/>
        </p:nvSpPr>
        <p:spPr>
          <a:xfrm>
            <a:off x="1651000" y="84138"/>
            <a:ext cx="22367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重點回顧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3F48147-25C9-9797-C25D-EB0A066D7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62" y="1377950"/>
            <a:ext cx="86741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441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DF7ED12-1C0E-6F40-B38A-C889A24B9895}"/>
              </a:ext>
            </a:extLst>
          </p:cNvPr>
          <p:cNvSpPr/>
          <p:nvPr/>
        </p:nvSpPr>
        <p:spPr>
          <a:xfrm>
            <a:off x="1651000" y="84138"/>
            <a:ext cx="22367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000" b="1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重點回顧</a:t>
            </a:r>
            <a:endParaRPr lang="zh-TW" altLang="en-US" sz="40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21D55A3B-875F-B9ED-B9DB-3666DB8E57FE}"/>
              </a:ext>
            </a:extLst>
          </p:cNvPr>
          <p:cNvSpPr/>
          <p:nvPr/>
        </p:nvSpPr>
        <p:spPr>
          <a:xfrm>
            <a:off x="720079" y="1800250"/>
            <a:ext cx="9576817" cy="4457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分身：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71500" indent="-571500" eaLnBrk="1" hangingPunct="1">
              <a:lnSpc>
                <a:spcPct val="120000"/>
              </a:lnSpc>
              <a:buFont typeface="Wingdings" pitchFamily="2" charset="2"/>
              <a:buChar char="n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對於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重複出現的程式碼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，可以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找出</a:t>
            </a:r>
            <a:endParaRPr lang="en-US" altLang="zh-TW" sz="40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重複的規則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，運用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重複結構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來精簡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程式碼。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71500" indent="-571500" eaLnBrk="1" hangingPunct="1">
              <a:lnSpc>
                <a:spcPct val="120000"/>
              </a:lnSpc>
              <a:buFont typeface="Wingdings" pitchFamily="2" charset="2"/>
              <a:buChar char="n"/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對於</a:t>
            </a: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重複出現的角色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，也可以透過</a:t>
            </a:r>
            <a:endParaRPr lang="en-US" altLang="zh-TW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分身</a:t>
            </a: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來精簡程式碼。</a:t>
            </a:r>
          </a:p>
        </p:txBody>
      </p:sp>
    </p:spTree>
    <p:extLst>
      <p:ext uri="{BB962C8B-B14F-4D97-AF65-F5344CB8AC3E}">
        <p14:creationId xmlns:p14="http://schemas.microsoft.com/office/powerpoint/2010/main" val="18253690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1" y="3358173"/>
            <a:ext cx="2907062" cy="8712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151880" y="1656234"/>
            <a:ext cx="76033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kern="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第</a:t>
            </a:r>
            <a:r>
              <a:rPr kumimoji="0" lang="zh-TW" altLang="en-US" sz="3200" kern="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kumimoji="0" lang="en-US" altLang="zh-TW" sz="3200" kern="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 </a:t>
            </a:r>
            <a:r>
              <a:rPr kumimoji="0" lang="zh-TW" altLang="en-US" sz="3200" kern="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章已經全部學習完畢，</a:t>
            </a:r>
            <a:endParaRPr kumimoji="0" lang="en-US" altLang="zh-TW" sz="3200" kern="0" baseline="0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kern="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點擊速測派按鈕進行第 </a:t>
            </a:r>
            <a:r>
              <a:rPr kumimoji="0" lang="en-US" altLang="zh-TW" sz="3200" kern="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 </a:t>
            </a:r>
            <a:r>
              <a:rPr kumimoji="0" lang="zh-TW" altLang="en-US" sz="3200" kern="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章的題目練習！</a:t>
            </a:r>
            <a:endParaRPr kumimoji="0" lang="zh-TW" altLang="en-US" sz="3200" kern="0" baseline="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2" name="電腦輔助教學的趨勢"/>
          <p:cNvSpPr txBox="1">
            <a:spLocks/>
          </p:cNvSpPr>
          <p:nvPr/>
        </p:nvSpPr>
        <p:spPr>
          <a:xfrm>
            <a:off x="1151880" y="-111487"/>
            <a:ext cx="8100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 fontAlgn="auto">
              <a:spcAft>
                <a:spcPts val="0"/>
              </a:spcAft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zh-TW" altLang="en-US" sz="4800" baseline="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線上派卷</a:t>
            </a:r>
            <a:endParaRPr kumimoji="0" lang="zh-TW" altLang="en-US" sz="4800" baseline="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  <a:sym typeface="Times New Roman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0" y="4229373"/>
            <a:ext cx="4556843" cy="103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624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="" xmlns:a16="http://schemas.microsoft.com/office/drawing/2014/main" id="{0583AE84-39F0-2544-8536-53CE3522D9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8024" y="2511198"/>
            <a:ext cx="39814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1B386613-EEC6-5F48-A33F-3C325BA4A34A}"/>
              </a:ext>
            </a:extLst>
          </p:cNvPr>
          <p:cNvSpPr txBox="1">
            <a:spLocks/>
          </p:cNvSpPr>
          <p:nvPr/>
        </p:nvSpPr>
        <p:spPr bwMode="auto">
          <a:xfrm>
            <a:off x="-432296" y="-124493"/>
            <a:ext cx="712879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8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</a:rPr>
              <a:t>問題與討論</a:t>
            </a:r>
          </a:p>
        </p:txBody>
      </p:sp>
      <p:pic>
        <p:nvPicPr>
          <p:cNvPr id="7" name="圖形 6" descr="住家">
            <a:hlinkClick r:id="rId3" action="ppaction://hlinksldjump"/>
            <a:extLst>
              <a:ext uri="{FF2B5EF4-FFF2-40B4-BE49-F238E27FC236}">
                <a16:creationId xmlns="" xmlns:a16="http://schemas.microsoft.com/office/drawing/2014/main" id="{F222236E-3457-8D4B-8773-D78902F74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56736" y="5880365"/>
            <a:ext cx="816429" cy="81642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C32B22C8-3829-054D-8D5D-3BF9EE84BCDA}"/>
              </a:ext>
            </a:extLst>
          </p:cNvPr>
          <p:cNvSpPr/>
          <p:nvPr/>
        </p:nvSpPr>
        <p:spPr>
          <a:xfrm>
            <a:off x="2142724" y="1512218"/>
            <a:ext cx="5795176" cy="1672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你還想知道什麼</a:t>
            </a: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875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字方塊 10">
            <a:extLst>
              <a:ext uri="{FF2B5EF4-FFF2-40B4-BE49-F238E27FC236}">
                <a16:creationId xmlns="" xmlns:a16="http://schemas.microsoft.com/office/drawing/2014/main" id="{04EAEF03-ABAA-D445-9993-6520138DB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22225"/>
            <a:ext cx="3816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使用分身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="" xmlns:a16="http://schemas.microsoft.com/office/drawing/2014/main" id="{339CAF3A-1474-8A4E-B040-CEEBC457B2DE}"/>
              </a:ext>
            </a:extLst>
          </p:cNvPr>
          <p:cNvSpPr txBox="1">
            <a:spLocks/>
          </p:cNvSpPr>
          <p:nvPr/>
        </p:nvSpPr>
        <p:spPr bwMode="auto">
          <a:xfrm>
            <a:off x="359792" y="1174216"/>
            <a:ext cx="8622491" cy="144038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9387" indent="-358775">
              <a:spcBef>
                <a:spcPts val="800"/>
              </a:spcBef>
              <a:buFont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步驟</a:t>
            </a:r>
            <a:r>
              <a:rPr lang="en-US" altLang="zh-TW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lang="zh-TW" altLang="en-US" sz="34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：在小貓身上撰寫分身的走路程式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5A6DA07-45B7-08BE-8BB9-2110A2A0D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04" y="2088282"/>
            <a:ext cx="2684078" cy="4537103"/>
          </a:xfrm>
          <a:prstGeom prst="rect">
            <a:avLst/>
          </a:prstGeom>
        </p:spPr>
      </p:pic>
      <p:sp>
        <p:nvSpPr>
          <p:cNvPr id="6" name="文字版面配置區 4"/>
          <p:cNvSpPr txBox="1">
            <a:spLocks/>
          </p:cNvSpPr>
          <p:nvPr/>
        </p:nvSpPr>
        <p:spPr bwMode="auto">
          <a:xfrm>
            <a:off x="8856736" y="72058"/>
            <a:ext cx="719512" cy="3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0112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189</a:t>
            </a:r>
            <a:endParaRPr kumimoji="1" lang="zh-TW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361960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12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12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17386</TotalTime>
  <Words>2851</Words>
  <Application>Microsoft Office PowerPoint</Application>
  <PresentationFormat>自訂</PresentationFormat>
  <Paragraphs>527</Paragraphs>
  <Slides>88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88</vt:i4>
      </vt:variant>
    </vt:vector>
  </HeadingPairs>
  <TitlesOfParts>
    <vt:vector size="99" baseType="lpstr">
      <vt:lpstr>Arial Unicode MS</vt:lpstr>
      <vt:lpstr>HEITI SC MEDIUM</vt:lpstr>
      <vt:lpstr>微軟正黑體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e00225</dc:creator>
  <cp:lastModifiedBy>呂唯楨</cp:lastModifiedBy>
  <cp:revision>526</cp:revision>
  <cp:lastPrinted>2021-06-13T16:15:20Z</cp:lastPrinted>
  <dcterms:created xsi:type="dcterms:W3CDTF">2007-12-05T03:43:27Z</dcterms:created>
  <dcterms:modified xsi:type="dcterms:W3CDTF">2022-07-18T09:43:55Z</dcterms:modified>
</cp:coreProperties>
</file>