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71" r:id="rId2"/>
    <p:sldId id="277" r:id="rId3"/>
    <p:sldId id="282" r:id="rId4"/>
    <p:sldId id="283" r:id="rId5"/>
    <p:sldId id="335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99" r:id="rId18"/>
    <p:sldId id="402" r:id="rId19"/>
    <p:sldId id="359" r:id="rId20"/>
    <p:sldId id="360" r:id="rId21"/>
    <p:sldId id="361" r:id="rId22"/>
    <p:sldId id="362" r:id="rId23"/>
    <p:sldId id="281" r:id="rId24"/>
    <p:sldId id="403" r:id="rId25"/>
    <p:sldId id="318" r:id="rId26"/>
    <p:sldId id="363" r:id="rId27"/>
    <p:sldId id="364" r:id="rId28"/>
    <p:sldId id="397" r:id="rId29"/>
    <p:sldId id="320" r:id="rId30"/>
    <p:sldId id="393" r:id="rId31"/>
    <p:sldId id="394" r:id="rId32"/>
    <p:sldId id="395" r:id="rId33"/>
    <p:sldId id="396" r:id="rId34"/>
    <p:sldId id="328" r:id="rId35"/>
    <p:sldId id="366" r:id="rId36"/>
    <p:sldId id="398" r:id="rId37"/>
    <p:sldId id="330" r:id="rId38"/>
    <p:sldId id="400" r:id="rId39"/>
    <p:sldId id="371" r:id="rId40"/>
    <p:sldId id="401" r:id="rId41"/>
    <p:sldId id="372" r:id="rId42"/>
    <p:sldId id="391" r:id="rId43"/>
    <p:sldId id="373" r:id="rId44"/>
    <p:sldId id="375" r:id="rId45"/>
    <p:sldId id="392" r:id="rId46"/>
    <p:sldId id="374" r:id="rId47"/>
    <p:sldId id="376" r:id="rId48"/>
    <p:sldId id="377" r:id="rId49"/>
    <p:sldId id="379" r:id="rId50"/>
    <p:sldId id="378" r:id="rId51"/>
    <p:sldId id="381" r:id="rId52"/>
    <p:sldId id="382" r:id="rId53"/>
    <p:sldId id="380" r:id="rId54"/>
    <p:sldId id="383" r:id="rId55"/>
    <p:sldId id="384" r:id="rId56"/>
    <p:sldId id="386" r:id="rId57"/>
    <p:sldId id="387" r:id="rId58"/>
    <p:sldId id="388" r:id="rId59"/>
    <p:sldId id="389" r:id="rId60"/>
    <p:sldId id="443" r:id="rId61"/>
    <p:sldId id="440" r:id="rId62"/>
    <p:sldId id="441" r:id="rId63"/>
    <p:sldId id="442" r:id="rId64"/>
    <p:sldId id="444" r:id="rId65"/>
    <p:sldId id="445" r:id="rId66"/>
    <p:sldId id="446" r:id="rId67"/>
    <p:sldId id="385" r:id="rId68"/>
    <p:sldId id="390" r:id="rId69"/>
  </p:sldIdLst>
  <p:sldSz cx="10080625" cy="7200900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9" autoAdjust="0"/>
    <p:restoredTop sz="95345" autoAdjust="0"/>
  </p:normalViewPr>
  <p:slideViewPr>
    <p:cSldViewPr>
      <p:cViewPr varScale="1">
        <p:scale>
          <a:sx n="70" d="100"/>
          <a:sy n="70" d="100"/>
        </p:scale>
        <p:origin x="1422" y="66"/>
      </p:cViewPr>
      <p:guideLst>
        <p:guide orient="horz" pos="2268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xmlns="" id="{F9DE88FE-4D2D-484E-A095-3FDB229918E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xmlns="" id="{2C336393-6BE7-304F-BE9C-FC6F9ABECE8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9C7FE3D6-9B90-D644-A5E3-690EA4F90F9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3600" y="768350"/>
            <a:ext cx="5372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xmlns="" id="{7CCA4149-9CD0-6149-B348-84703219FF6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88070" name="Rectangle 6">
            <a:extLst>
              <a:ext uri="{FF2B5EF4-FFF2-40B4-BE49-F238E27FC236}">
                <a16:creationId xmlns:a16="http://schemas.microsoft.com/office/drawing/2014/main" xmlns="" id="{3C4F1A3C-ECA9-0346-AFC0-FEAE627302F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71" name="Rectangle 7">
            <a:extLst>
              <a:ext uri="{FF2B5EF4-FFF2-40B4-BE49-F238E27FC236}">
                <a16:creationId xmlns:a16="http://schemas.microsoft.com/office/drawing/2014/main" xmlns="" id="{EF873DB2-C3DC-264D-B6D4-7FDD4C2C5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/>
            </a:lvl1pPr>
          </a:lstStyle>
          <a:p>
            <a:pPr>
              <a:defRPr/>
            </a:pPr>
            <a:fld id="{481C4530-6729-DC47-B813-CC617799AEB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7382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650" y="2236788"/>
            <a:ext cx="8569325" cy="15430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12888" y="4079875"/>
            <a:ext cx="7056437" cy="1841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2F7446-070A-FD4D-9A24-79E91A02A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276625E-F307-254B-8EB0-B568A3A98A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639C717-3551-254F-BB09-6F45A02D6C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8F2BD-6B4A-0B42-A8EF-CAD746B67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102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ADC98A8-C42D-4649-9614-D7F2AA343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DC795D0-3B4B-3E45-B42D-0C83CE049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3CC98BC-52DC-1540-A9E6-652066F1F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11B7B-E20B-5441-8783-B7392B586C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949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10438" y="287338"/>
            <a:ext cx="2266950" cy="614521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04825" y="287338"/>
            <a:ext cx="6653213" cy="614521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F842BBB-C40D-984B-BD08-22C01CA34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48D530F-02EF-3242-8F24-9EF4AFDF8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92AEF61-181C-2C4D-8703-4EA5D8451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9391B-A330-F34B-AC62-C093B483A0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490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CC92E05-353B-6D49-B8C1-5AD4E7B6C8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450437D-1F81-4D4B-868E-96B13AAAD7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49DF3B6-D5E2-AA40-8A32-DEA1BD55F6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09FAE-772D-7341-995D-12A7D67563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256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6925" y="4627563"/>
            <a:ext cx="8567738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96925" y="3052763"/>
            <a:ext cx="8567738" cy="157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66275C2-0A15-544F-AE19-7B6344914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926FD69-CA10-4F4C-B51A-62E51F7208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6773278-39D4-CE49-8296-319FAD0A94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A3762-E49F-3146-9C8F-33C4FB855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333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4825" y="1679575"/>
            <a:ext cx="44592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16513" y="1679575"/>
            <a:ext cx="44608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A998A76-0462-EA4B-915C-FD7E51BD30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222834-E747-5D41-A8EF-65ABEDD94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CFCF2E9-742A-F44E-BCBA-4F5E635072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B8236-EAC4-C146-A41F-56E29062F2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2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5" y="288925"/>
            <a:ext cx="9072563" cy="12001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4825" y="1611313"/>
            <a:ext cx="4452938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4825" y="2284413"/>
            <a:ext cx="4452938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21275" y="1611313"/>
            <a:ext cx="4456113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21275" y="2284413"/>
            <a:ext cx="4456113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FD1A7B5-FE31-7C4B-9CED-99D8DC162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7DE0B85-B157-4848-823E-F520929769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31DCFE59-5612-FB4F-B1B8-036076A74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045B6-4F47-3644-8DCE-80FA7F4DDF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058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6">
            <a:extLst>
              <a:ext uri="{FF2B5EF4-FFF2-40B4-BE49-F238E27FC236}">
                <a16:creationId xmlns:a16="http://schemas.microsoft.com/office/drawing/2014/main" xmlns="" id="{414927DD-CDBF-9D47-A86C-A0CD93173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 userDrawn="1"/>
        </p:nvSpPr>
        <p:spPr>
          <a:xfrm>
            <a:off x="8873681" y="1119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8909193" y="138607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892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>
            <a:extLst>
              <a:ext uri="{FF2B5EF4-FFF2-40B4-BE49-F238E27FC236}">
                <a16:creationId xmlns:a16="http://schemas.microsoft.com/office/drawing/2014/main" xmlns="" id="{414927DD-CDBF-9D47-A86C-A0CD93173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63D8EC8D-3603-AA41-A9B9-992FDF58B21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2735263" y="6770688"/>
            <a:ext cx="2352675" cy="5016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3D8AA392-1B52-CB41-A882-3A6C9EC3889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201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5" y="287338"/>
            <a:ext cx="3316288" cy="1219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41763" y="287338"/>
            <a:ext cx="5635625" cy="61452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04825" y="1506538"/>
            <a:ext cx="3316288" cy="4926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D9B5104-D3A5-4341-B076-E285B2D081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0B869A-421A-A241-9CDD-3474D59DFA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8E5609-EA3A-614C-8A06-380F168CCA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296C9-46B8-9942-B0DE-B85434F7A9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936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6438" y="5040313"/>
            <a:ext cx="6048375" cy="5953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76438" y="642938"/>
            <a:ext cx="6048375" cy="4321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76438" y="5635625"/>
            <a:ext cx="6048375" cy="84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1A7ED4-28B6-8F47-924E-FA2E1EAD05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FFE6310-6FCA-D84A-84EF-382CB6F396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86367F7-F1F2-254C-BEC9-994AC2C89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02540-03BA-A147-B6BD-808F5B8D4C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697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51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EAEB57C-1EDB-E04E-AD60-06D987316A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287338"/>
            <a:ext cx="907256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A5B7628-B2EA-EB47-8F93-D4749A09B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679575"/>
            <a:ext cx="90725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C32BBE9-4275-2A48-B251-340A106EC1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556375"/>
            <a:ext cx="2351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defTabSz="1011238" eaLnBrk="1" hangingPunct="1">
              <a:defRPr sz="15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1A9A082-A14E-1D43-8530-ED7E36E312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556375"/>
            <a:ext cx="3190875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algn="ctr" defTabSz="1011238" eaLnBrk="1" hangingPunct="1">
              <a:defRPr sz="15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F3E3CB2B-EBA2-7747-A946-B470A92F78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556375"/>
            <a:ext cx="2352675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algn="r" defTabSz="1011238" eaLnBrk="1" hangingPunct="1">
              <a:defRPr sz="1500" baseline="0"/>
            </a:lvl1pPr>
          </a:lstStyle>
          <a:p>
            <a:pPr>
              <a:defRPr/>
            </a:pPr>
            <a:fld id="{4E54B6D7-AF07-AA40-85B1-E5138BD404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3" r:id="rId7"/>
    <p:sldLayoutId id="2147483799" r:id="rId8"/>
    <p:sldLayoutId id="2147483800" r:id="rId9"/>
    <p:sldLayoutId id="2147483801" r:id="rId10"/>
    <p:sldLayoutId id="2147483802" r:id="rId11"/>
  </p:sldLayoutIdLst>
  <p:hf hdr="0" ftr="0" dt="0"/>
  <p:txStyles>
    <p:titleStyle>
      <a:lvl1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2pPr>
      <a:lvl3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3pPr>
      <a:lvl4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4pPr>
      <a:lvl5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5pPr>
      <a:lvl6pPr marL="4572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6pPr>
      <a:lvl7pPr marL="9144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79413" indent="-379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35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3159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63650" indent="-252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70063" indent="-2524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74888" indent="-252413" algn="l" defTabSz="1011238" rtl="0" eaLnBrk="0" fontAlgn="base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7320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892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6464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1036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VnGJxZ4N9o#t=5s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4433;&#29255;/&#36039;&#31185;/&#31532;2&#31456;/8&#19978;&#36039;&#31185;2-2Scratch&#35282;&#33394;&#35722;&#25976;&#31687;-&#35282;&#33394;&#35722;&#25976;-&#25136;&#36554;&#29579;.mp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VnGJxZ4N9o#t=5s" TargetMode="External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4433;&#29255;/&#36039;&#31185;/&#31532;2&#31456;/8&#19978;&#36039;&#31185;2-2Scratch&#35282;&#33394;&#35722;&#25976;&#31687;.mp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VnGJxZ4N9o#t=5s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圖片 2">
            <a:extLst>
              <a:ext uri="{FF2B5EF4-FFF2-40B4-BE49-F238E27FC236}">
                <a16:creationId xmlns:a16="http://schemas.microsoft.com/office/drawing/2014/main" xmlns="" id="{CE85BF3D-4558-E448-B61A-76F6C6063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字方塊 10">
            <a:extLst>
              <a:ext uri="{FF2B5EF4-FFF2-40B4-BE49-F238E27FC236}">
                <a16:creationId xmlns:a16="http://schemas.microsoft.com/office/drawing/2014/main" xmlns="" id="{94569646-0163-E94D-9698-B919DD428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050" y="7205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全域變數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FB2D69CE-98CA-EE41-A948-07E61DE75CD0}"/>
              </a:ext>
            </a:extLst>
          </p:cNvPr>
          <p:cNvSpPr txBox="1">
            <a:spLocks/>
          </p:cNvSpPr>
          <p:nvPr/>
        </p:nvSpPr>
        <p:spPr bwMode="auto">
          <a:xfrm>
            <a:off x="558800" y="1093788"/>
            <a:ext cx="8963025" cy="149855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複製小貓角色程式至小狗、蝙蝠角色上。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提示：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可以用拖曳程式碼的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方式，把小貓角色的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程式分別複製到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小狗</a:t>
            </a:r>
            <a:endParaRPr lang="zh-TW" altLang="en-US" sz="3200" b="1" kern="0" baseline="0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與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蝙蝠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角色上。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xmlns="" id="{3B8CF66D-1622-814D-9111-295443643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9"/>
          <a:stretch>
            <a:fillRect/>
          </a:stretch>
        </p:blipFill>
        <p:spPr bwMode="auto">
          <a:xfrm>
            <a:off x="4865688" y="2808288"/>
            <a:ext cx="46577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177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xmlns="" id="{D4C411E1-ECB3-064B-92CD-E5A952F15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087563"/>
            <a:ext cx="3887788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文字方塊 10">
            <a:extLst>
              <a:ext uri="{FF2B5EF4-FFF2-40B4-BE49-F238E27FC236}">
                <a16:creationId xmlns:a16="http://schemas.microsoft.com/office/drawing/2014/main" xmlns="" id="{92C840FE-F8F5-BD46-944F-9A45116B0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155575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全域變數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0E0D43E2-401A-C74D-8BCB-F3E0A1EB9A45}"/>
              </a:ext>
            </a:extLst>
          </p:cNvPr>
          <p:cNvSpPr txBox="1">
            <a:spLocks/>
          </p:cNvSpPr>
          <p:nvPr/>
        </p:nvSpPr>
        <p:spPr bwMode="auto">
          <a:xfrm>
            <a:off x="558800" y="1093788"/>
            <a:ext cx="8963025" cy="110966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執行結果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依序在三個角色上各點擊一下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發現：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小貓角色：說出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蝙蝠角色：說出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小狗角色：說出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200" b="1" kern="0" baseline="0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因為所有角色共用一個變數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177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文字方塊 10">
            <a:extLst>
              <a:ext uri="{FF2B5EF4-FFF2-40B4-BE49-F238E27FC236}">
                <a16:creationId xmlns:a16="http://schemas.microsoft.com/office/drawing/2014/main" xmlns="" id="{EE2EF08E-E5FB-884C-8088-AE7F745E4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155575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全域變數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A1489CF8-90C9-7441-A199-D99E0BA6BEDF}"/>
              </a:ext>
            </a:extLst>
          </p:cNvPr>
          <p:cNvSpPr txBox="1">
            <a:spLocks/>
          </p:cNvSpPr>
          <p:nvPr/>
        </p:nvSpPr>
        <p:spPr bwMode="auto">
          <a:xfrm>
            <a:off x="558800" y="1093788"/>
            <a:ext cx="9378056" cy="236220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執行結果說明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因為三個角色共用一個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全域變數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被點幾下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所以點選不同的角色，數字都會持續的累加上去。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xmlns="" id="{A0A0312D-1EB1-574E-8775-3EE4442D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3951288"/>
            <a:ext cx="54102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177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字方塊 10">
            <a:extLst>
              <a:ext uri="{FF2B5EF4-FFF2-40B4-BE49-F238E27FC236}">
                <a16:creationId xmlns:a16="http://schemas.microsoft.com/office/drawing/2014/main" xmlns="" id="{C0D8DD69-5589-D64A-BB7E-DE93BB32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050" y="84113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B4649737-98B9-554B-A8D8-239432D5D567}"/>
              </a:ext>
            </a:extLst>
          </p:cNvPr>
          <p:cNvSpPr txBox="1">
            <a:spLocks/>
          </p:cNvSpPr>
          <p:nvPr/>
        </p:nvSpPr>
        <p:spPr bwMode="auto">
          <a:xfrm>
            <a:off x="215900" y="1223963"/>
            <a:ext cx="9720263" cy="497046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設定變數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命名為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被點幾下</a:t>
            </a:r>
            <a:endParaRPr lang="en-US" altLang="zh-TW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選擇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僅適用當前</a:t>
            </a:r>
            <a:endParaRPr lang="en-US" altLang="zh-TW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角色</a:t>
            </a:r>
            <a:endParaRPr lang="zh-TW" altLang="en-US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xmlns="" id="{FB31228A-AFE9-E945-8B3E-6164FE11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6" y="2520330"/>
            <a:ext cx="482441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字方塊 10">
            <a:extLst>
              <a:ext uri="{FF2B5EF4-FFF2-40B4-BE49-F238E27FC236}">
                <a16:creationId xmlns:a16="http://schemas.microsoft.com/office/drawing/2014/main" xmlns="" id="{38EA3E0A-20CB-174E-B4BF-0C512D680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413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DFC11950-1AA6-4544-9EC7-F847516BCE94}"/>
              </a:ext>
            </a:extLst>
          </p:cNvPr>
          <p:cNvSpPr txBox="1">
            <a:spLocks/>
          </p:cNvSpPr>
          <p:nvPr/>
        </p:nvSpPr>
        <p:spPr bwMode="auto">
          <a:xfrm>
            <a:off x="215900" y="1223963"/>
            <a:ext cx="10153004" cy="497046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設定變數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新增完成後，在舞臺區看到這個變數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名稱，前方會出現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角色名稱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還有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冒號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表示這個變數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數僅適用當前角色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xmlns="" id="{19DF8B6F-6919-1F4A-819E-D506EA6E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2" y="3600450"/>
            <a:ext cx="5180608" cy="65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字方塊 10">
            <a:extLst>
              <a:ext uri="{FF2B5EF4-FFF2-40B4-BE49-F238E27FC236}">
                <a16:creationId xmlns:a16="http://schemas.microsoft.com/office/drawing/2014/main" xmlns="" id="{643C74B6-1F01-5A48-A27D-BCF073A41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143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D59AA94C-BB95-374C-9433-AFDD463F5EE1}"/>
              </a:ext>
            </a:extLst>
          </p:cNvPr>
          <p:cNvSpPr txBox="1">
            <a:spLocks/>
          </p:cNvSpPr>
          <p:nvPr/>
        </p:nvSpPr>
        <p:spPr bwMode="auto">
          <a:xfrm>
            <a:off x="936625" y="1296988"/>
            <a:ext cx="6911975" cy="1798637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在小貓身上撰寫程式碼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xmlns="" id="{EB9C0A20-04B8-B546-AD07-62116CDE0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530475"/>
            <a:ext cx="3960812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文字方塊 10">
            <a:extLst>
              <a:ext uri="{FF2B5EF4-FFF2-40B4-BE49-F238E27FC236}">
                <a16:creationId xmlns:a16="http://schemas.microsoft.com/office/drawing/2014/main" xmlns="" id="{80ACE5E3-6B8B-4F4E-925C-41EEFAAA1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143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154B988A-281C-2A4A-89F3-5FCB2607C9E2}"/>
              </a:ext>
            </a:extLst>
          </p:cNvPr>
          <p:cNvSpPr txBox="1">
            <a:spLocks/>
          </p:cNvSpPr>
          <p:nvPr/>
        </p:nvSpPr>
        <p:spPr bwMode="auto">
          <a:xfrm>
            <a:off x="614363" y="1122363"/>
            <a:ext cx="6297612" cy="110966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複製兩隻小貓角色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5EF0C2-2D21-6F44-80D2-B6A911549172}"/>
              </a:ext>
            </a:extLst>
          </p:cNvPr>
          <p:cNvSpPr/>
          <p:nvPr/>
        </p:nvSpPr>
        <p:spPr>
          <a:xfrm>
            <a:off x="431800" y="2563812"/>
            <a:ext cx="5038725" cy="202645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想想看，如何複製小貓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角色，讓畫面中有三隻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小貓。</a:t>
            </a:r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xmlns="" id="{42243030-71DA-4C4E-925B-C6FC11879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/>
          <a:stretch>
            <a:fillRect/>
          </a:stretch>
        </p:blipFill>
        <p:spPr bwMode="auto">
          <a:xfrm>
            <a:off x="5346700" y="2574925"/>
            <a:ext cx="41402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文字方塊 10">
            <a:extLst>
              <a:ext uri="{FF2B5EF4-FFF2-40B4-BE49-F238E27FC236}">
                <a16:creationId xmlns:a16="http://schemas.microsoft.com/office/drawing/2014/main" xmlns="" id="{80ACE5E3-6B8B-4F4E-925C-41EEFAAA1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143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154B988A-281C-2A4A-89F3-5FCB2607C9E2}"/>
              </a:ext>
            </a:extLst>
          </p:cNvPr>
          <p:cNvSpPr txBox="1">
            <a:spLocks/>
          </p:cNvSpPr>
          <p:nvPr/>
        </p:nvSpPr>
        <p:spPr bwMode="auto">
          <a:xfrm>
            <a:off x="614363" y="1122363"/>
            <a:ext cx="6297612" cy="110966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複製兩隻小貓角色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5EF0C2-2D21-6F44-80D2-B6A911549172}"/>
              </a:ext>
            </a:extLst>
          </p:cNvPr>
          <p:cNvSpPr/>
          <p:nvPr/>
        </p:nvSpPr>
        <p:spPr>
          <a:xfrm>
            <a:off x="538187" y="2265211"/>
            <a:ext cx="5038725" cy="18115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想想看，如何複製小貓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角色，讓畫面中有三隻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小貓。</a:t>
            </a:r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xmlns="" id="{42243030-71DA-4C4E-925B-C6FC11879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/>
          <a:stretch>
            <a:fillRect/>
          </a:stretch>
        </p:blipFill>
        <p:spPr bwMode="auto">
          <a:xfrm>
            <a:off x="6264448" y="2574925"/>
            <a:ext cx="3222452" cy="274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154B988A-281C-2A4A-89F3-5FCB2607C9E2}"/>
              </a:ext>
            </a:extLst>
          </p:cNvPr>
          <p:cNvSpPr txBox="1">
            <a:spLocks/>
          </p:cNvSpPr>
          <p:nvPr/>
        </p:nvSpPr>
        <p:spPr bwMode="auto">
          <a:xfrm>
            <a:off x="614363" y="1122363"/>
            <a:ext cx="6297612" cy="110966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複製兩隻小貓角色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5EF0C2-2D21-6F44-80D2-B6A911549172}"/>
              </a:ext>
            </a:extLst>
          </p:cNvPr>
          <p:cNvSpPr/>
          <p:nvPr/>
        </p:nvSpPr>
        <p:spPr>
          <a:xfrm>
            <a:off x="538187" y="2265211"/>
            <a:ext cx="5038725" cy="18115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想想看，如何複製小貓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角色，讓畫面中有三隻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小貓。</a:t>
            </a:r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xmlns="" id="{42243030-71DA-4C4E-925B-C6FC11879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/>
          <a:stretch>
            <a:fillRect/>
          </a:stretch>
        </p:blipFill>
        <p:spPr bwMode="auto">
          <a:xfrm>
            <a:off x="6264448" y="2574925"/>
            <a:ext cx="3222452" cy="274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8EFD5AA-29CE-F245-BE8E-7D03BD2DA2C3}"/>
              </a:ext>
            </a:extLst>
          </p:cNvPr>
          <p:cNvSpPr/>
          <p:nvPr/>
        </p:nvSpPr>
        <p:spPr>
          <a:xfrm>
            <a:off x="538187" y="4248522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至角色區，在小貓角色縮圖上，</a:t>
            </a:r>
            <a:endParaRPr lang="en-US" altLang="zh-TW" sz="2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按滑鼠右鍵後，彈出快選功能表。 </a:t>
            </a:r>
            <a:endParaRPr lang="en-US" altLang="zh-TW" sz="2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在快選功能表中，點選複製鍵。 </a:t>
            </a:r>
            <a:endParaRPr lang="en-US" altLang="zh-TW" sz="2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重複以上步驟，角色會自動命名</a:t>
            </a:r>
            <a:endParaRPr lang="en-US" altLang="zh-TW" sz="2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為 Sprite2、Sprite3，共 3 隻小貓</a:t>
            </a:r>
            <a:endParaRPr lang="en-US" altLang="zh-TW" sz="2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角色。</a:t>
            </a:r>
          </a:p>
        </p:txBody>
      </p:sp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10">
            <a:extLst>
              <a:ext uri="{FF2B5EF4-FFF2-40B4-BE49-F238E27FC236}">
                <a16:creationId xmlns:a16="http://schemas.microsoft.com/office/drawing/2014/main" xmlns="" id="{80ACE5E3-6B8B-4F4E-925C-41EEFAAA1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143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</a:t>
            </a:r>
          </a:p>
        </p:txBody>
      </p:sp>
    </p:spTree>
    <p:extLst>
      <p:ext uri="{BB962C8B-B14F-4D97-AF65-F5344CB8AC3E}">
        <p14:creationId xmlns:p14="http://schemas.microsoft.com/office/powerpoint/2010/main" val="39400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文字方塊 10">
            <a:extLst>
              <a:ext uri="{FF2B5EF4-FFF2-40B4-BE49-F238E27FC236}">
                <a16:creationId xmlns:a16="http://schemas.microsoft.com/office/drawing/2014/main" xmlns="" id="{B26157AB-96F8-4047-83F8-6F66AA6AF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143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AB4CB83C-A9D6-3342-B08C-EDD4C689E5DF}"/>
              </a:ext>
            </a:extLst>
          </p:cNvPr>
          <p:cNvSpPr txBox="1">
            <a:spLocks/>
          </p:cNvSpPr>
          <p:nvPr/>
        </p:nvSpPr>
        <p:spPr bwMode="auto">
          <a:xfrm>
            <a:off x="614363" y="1122363"/>
            <a:ext cx="6297612" cy="110966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執行結果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B10E266-ECFE-194A-AA5B-E699F6422F5E}"/>
              </a:ext>
            </a:extLst>
          </p:cNvPr>
          <p:cNvSpPr/>
          <p:nvPr/>
        </p:nvSpPr>
        <p:spPr>
          <a:xfrm>
            <a:off x="649288" y="2592338"/>
            <a:ext cx="5038725" cy="29956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11238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在三隻小貓身上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defTabSz="1011238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各點一下，看看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defTabSz="1011238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小貓會說出什麼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defTabSz="1011238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數字？</a:t>
            </a: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xmlns="" id="{98FCEFAF-7214-B34A-8D02-ADB505CFF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2232025"/>
            <a:ext cx="52165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179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圖片 3">
            <a:extLst>
              <a:ext uri="{FF2B5EF4-FFF2-40B4-BE49-F238E27FC236}">
                <a16:creationId xmlns:a16="http://schemas.microsoft.com/office/drawing/2014/main" xmlns="" id="{D3BA62CD-FA9C-4446-B88D-F1C9EC232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008697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397F032-A887-CE4D-B0EB-CA8E31E99DA9}"/>
              </a:ext>
            </a:extLst>
          </p:cNvPr>
          <p:cNvSpPr/>
          <p:nvPr/>
        </p:nvSpPr>
        <p:spPr>
          <a:xfrm>
            <a:off x="1439863" y="1576388"/>
            <a:ext cx="87852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effectLst/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60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第二章 進階程式設計</a:t>
            </a:r>
            <a:endParaRPr kumimoji="0" lang="en-US" altLang="zh-TW" sz="60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grpSp>
        <p:nvGrpSpPr>
          <p:cNvPr id="15363" name="群組 5">
            <a:extLst>
              <a:ext uri="{FF2B5EF4-FFF2-40B4-BE49-F238E27FC236}">
                <a16:creationId xmlns:a16="http://schemas.microsoft.com/office/drawing/2014/main" xmlns="" id="{13FA4D3F-C38F-2C4B-816A-3B4CE051F605}"/>
              </a:ext>
            </a:extLst>
          </p:cNvPr>
          <p:cNvGrpSpPr>
            <a:grpSpLocks/>
          </p:cNvGrpSpPr>
          <p:nvPr/>
        </p:nvGrpSpPr>
        <p:grpSpPr bwMode="auto">
          <a:xfrm>
            <a:off x="6630988" y="3302000"/>
            <a:ext cx="2225675" cy="2166938"/>
            <a:chOff x="6862110" y="2824135"/>
            <a:chExt cx="1703388" cy="1687512"/>
          </a:xfrm>
        </p:grpSpPr>
        <p:sp>
          <p:nvSpPr>
            <p:cNvPr id="33" name="Oval 20">
              <a:extLst>
                <a:ext uri="{FF2B5EF4-FFF2-40B4-BE49-F238E27FC236}">
                  <a16:creationId xmlns:a16="http://schemas.microsoft.com/office/drawing/2014/main" xmlns="" id="{47CAE7BE-024A-D54F-95CD-CB8FA75F82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62110" y="2824135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D3A55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xmlns="" id="{103C1EEC-774E-6C49-AA8B-8F10FB1626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62110" y="2824135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rgbClr val="D3A553">
                    <a:alpha val="32001"/>
                  </a:srgbClr>
                </a:gs>
                <a:gs pos="100000">
                  <a:srgbClr val="624C26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5" name="Oval 22">
              <a:extLst>
                <a:ext uri="{FF2B5EF4-FFF2-40B4-BE49-F238E27FC236}">
                  <a16:creationId xmlns:a16="http://schemas.microsoft.com/office/drawing/2014/main" xmlns="" id="{E557590D-E23E-944A-9704-CDCEDABC1D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72672" y="2935400"/>
              <a:ext cx="1482263" cy="1466219"/>
            </a:xfrm>
            <a:prstGeom prst="ellipse">
              <a:avLst/>
            </a:prstGeom>
            <a:gradFill rotWithShape="1">
              <a:gsLst>
                <a:gs pos="0">
                  <a:srgbClr val="72592D"/>
                </a:gs>
                <a:gs pos="50000">
                  <a:srgbClr val="D3A553"/>
                </a:gs>
                <a:gs pos="100000">
                  <a:srgbClr val="72592D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6" name="Oval 23">
              <a:extLst>
                <a:ext uri="{FF2B5EF4-FFF2-40B4-BE49-F238E27FC236}">
                  <a16:creationId xmlns:a16="http://schemas.microsoft.com/office/drawing/2014/main" xmlns="" id="{C51E7321-776E-4945-8A64-16612E41D9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75102" y="2936636"/>
              <a:ext cx="1481049" cy="1467455"/>
            </a:xfrm>
            <a:prstGeom prst="ellipse">
              <a:avLst/>
            </a:prstGeom>
            <a:gradFill rotWithShape="1">
              <a:gsLst>
                <a:gs pos="0">
                  <a:srgbClr val="866935"/>
                </a:gs>
                <a:gs pos="100000">
                  <a:srgbClr val="D3A553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7" name="Oval 24">
              <a:extLst>
                <a:ext uri="{FF2B5EF4-FFF2-40B4-BE49-F238E27FC236}">
                  <a16:creationId xmlns:a16="http://schemas.microsoft.com/office/drawing/2014/main" xmlns="" id="{055E1CC9-20AA-3741-875D-E13775F2F96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046785" y="3007103"/>
              <a:ext cx="1332822" cy="132033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5396" name="Group 25">
              <a:extLst>
                <a:ext uri="{FF2B5EF4-FFF2-40B4-BE49-F238E27FC236}">
                  <a16:creationId xmlns:a16="http://schemas.microsoft.com/office/drawing/2014/main" xmlns="" id="{A2CE2B7E-5593-3342-B3A8-C5600EC259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8485" y="3022572"/>
              <a:ext cx="1290638" cy="1277938"/>
              <a:chOff x="4166" y="1706"/>
              <a:chExt cx="1252" cy="1252"/>
            </a:xfrm>
          </p:grpSpPr>
          <p:sp>
            <p:nvSpPr>
              <p:cNvPr id="15398" name="Oval 26">
                <a:extLst>
                  <a:ext uri="{FF2B5EF4-FFF2-40B4-BE49-F238E27FC236}">
                    <a16:creationId xmlns:a16="http://schemas.microsoft.com/office/drawing/2014/main" xmlns="" id="{BA6AD905-EA8E-EB41-9659-A1D870FAEE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9" name="Oval 27">
                <a:extLst>
                  <a:ext uri="{FF2B5EF4-FFF2-40B4-BE49-F238E27FC236}">
                    <a16:creationId xmlns:a16="http://schemas.microsoft.com/office/drawing/2014/main" xmlns="" id="{50FBF63D-B59E-3847-993D-95D7A7D0BE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1" y="1714"/>
                <a:ext cx="1223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0" name="Oval 28">
                <a:extLst>
                  <a:ext uri="{FF2B5EF4-FFF2-40B4-BE49-F238E27FC236}">
                    <a16:creationId xmlns:a16="http://schemas.microsoft.com/office/drawing/2014/main" xmlns="" id="{89F498C4-82E7-5B47-BC26-DAE458E7B4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1" cy="1142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1" name="Oval 29">
                <a:extLst>
                  <a:ext uri="{FF2B5EF4-FFF2-40B4-BE49-F238E27FC236}">
                    <a16:creationId xmlns:a16="http://schemas.microsoft.com/office/drawing/2014/main" xmlns="" id="{05863C01-0725-1641-AFCA-B18A10C529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9" name="Text Box 36">
              <a:extLst>
                <a:ext uri="{FF2B5EF4-FFF2-40B4-BE49-F238E27FC236}">
                  <a16:creationId xmlns:a16="http://schemas.microsoft.com/office/drawing/2014/main" xmlns="" id="{9907F43A-9A9E-8C46-8122-62D6B62B498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593522" y="3495431"/>
              <a:ext cx="256358" cy="40055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r>
                <a:rPr lang="zh-TW" altLang="en-US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5364" name="群組 6">
            <a:extLst>
              <a:ext uri="{FF2B5EF4-FFF2-40B4-BE49-F238E27FC236}">
                <a16:creationId xmlns:a16="http://schemas.microsoft.com/office/drawing/2014/main" xmlns="" id="{A8CB706D-E0D6-DF4F-A5E1-A7AA24BB003B}"/>
              </a:ext>
            </a:extLst>
          </p:cNvPr>
          <p:cNvGrpSpPr>
            <a:grpSpLocks/>
          </p:cNvGrpSpPr>
          <p:nvPr/>
        </p:nvGrpSpPr>
        <p:grpSpPr bwMode="auto">
          <a:xfrm>
            <a:off x="1152525" y="3302000"/>
            <a:ext cx="2322513" cy="2243138"/>
            <a:chOff x="1588435" y="2813022"/>
            <a:chExt cx="1703388" cy="1687513"/>
          </a:xfrm>
        </p:grpSpPr>
        <p:sp>
          <p:nvSpPr>
            <p:cNvPr id="21" name="Oval 10">
              <a:extLst>
                <a:ext uri="{FF2B5EF4-FFF2-40B4-BE49-F238E27FC236}">
                  <a16:creationId xmlns:a16="http://schemas.microsoft.com/office/drawing/2014/main" xmlns="" id="{54E3021D-3161-724F-8C3A-E930980B53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8435" y="2813022"/>
              <a:ext cx="1703388" cy="168751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D9DB5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" name="Oval 11">
              <a:extLst>
                <a:ext uri="{FF2B5EF4-FFF2-40B4-BE49-F238E27FC236}">
                  <a16:creationId xmlns:a16="http://schemas.microsoft.com/office/drawing/2014/main" xmlns="" id="{3219BF09-7D12-8541-AA17-920B5499DF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8435" y="2813022"/>
              <a:ext cx="1703388" cy="1687513"/>
            </a:xfrm>
            <a:prstGeom prst="ellipse">
              <a:avLst/>
            </a:prstGeom>
            <a:gradFill rotWithShape="1">
              <a:gsLst>
                <a:gs pos="0">
                  <a:srgbClr val="6D9DB5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3" name="Oval 12">
              <a:extLst>
                <a:ext uri="{FF2B5EF4-FFF2-40B4-BE49-F238E27FC236}">
                  <a16:creationId xmlns:a16="http://schemas.microsoft.com/office/drawing/2014/main" xmlns="" id="{D8A6ADC1-D6D6-1A48-9D61-CE03C431FE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99045" y="2922895"/>
              <a:ext cx="1482168" cy="1466571"/>
            </a:xfrm>
            <a:prstGeom prst="ellipse">
              <a:avLst/>
            </a:prstGeom>
            <a:gradFill rotWithShape="1">
              <a:gsLst>
                <a:gs pos="0">
                  <a:srgbClr val="3B5562"/>
                </a:gs>
                <a:gs pos="50000">
                  <a:srgbClr val="6D9DB5"/>
                </a:gs>
                <a:gs pos="100000">
                  <a:srgbClr val="3B5562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4" name="Oval 13">
              <a:extLst>
                <a:ext uri="{FF2B5EF4-FFF2-40B4-BE49-F238E27FC236}">
                  <a16:creationId xmlns:a16="http://schemas.microsoft.com/office/drawing/2014/main" xmlns="" id="{3CF834EA-AC5A-5540-93F2-7D7561952D5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01374" y="2925284"/>
              <a:ext cx="1481004" cy="1467766"/>
            </a:xfrm>
            <a:prstGeom prst="ellipse">
              <a:avLst/>
            </a:prstGeom>
            <a:gradFill rotWithShape="1">
              <a:gsLst>
                <a:gs pos="0">
                  <a:srgbClr val="456473"/>
                </a:gs>
                <a:gs pos="100000">
                  <a:srgbClr val="6D9DB5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5" name="Oval 14">
              <a:extLst>
                <a:ext uri="{FF2B5EF4-FFF2-40B4-BE49-F238E27FC236}">
                  <a16:creationId xmlns:a16="http://schemas.microsoft.com/office/drawing/2014/main" xmlns="" id="{F8B50B9F-BF82-9D4C-9576-7508E6F46E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4725" y="2996941"/>
              <a:ext cx="1333137" cy="132087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5384" name="Group 15">
              <a:extLst>
                <a:ext uri="{FF2B5EF4-FFF2-40B4-BE49-F238E27FC236}">
                  <a16:creationId xmlns:a16="http://schemas.microsoft.com/office/drawing/2014/main" xmlns="" id="{29B7C038-4BB9-3C49-BA62-6DCF836D69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4810" y="3016222"/>
              <a:ext cx="1290638" cy="1277938"/>
              <a:chOff x="4166" y="1706"/>
              <a:chExt cx="1252" cy="1252"/>
            </a:xfrm>
          </p:grpSpPr>
          <p:sp>
            <p:nvSpPr>
              <p:cNvPr id="15387" name="Oval 16">
                <a:extLst>
                  <a:ext uri="{FF2B5EF4-FFF2-40B4-BE49-F238E27FC236}">
                    <a16:creationId xmlns:a16="http://schemas.microsoft.com/office/drawing/2014/main" xmlns="" id="{46A4F731-A5F3-2543-BBA0-F11711C492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8" name="Oval 17">
                <a:extLst>
                  <a:ext uri="{FF2B5EF4-FFF2-40B4-BE49-F238E27FC236}">
                    <a16:creationId xmlns:a16="http://schemas.microsoft.com/office/drawing/2014/main" xmlns="" id="{E51CC671-BFFC-D043-B22B-0D25A51862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1" y="1714"/>
                <a:ext cx="1223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9" name="Oval 18">
                <a:extLst>
                  <a:ext uri="{FF2B5EF4-FFF2-40B4-BE49-F238E27FC236}">
                    <a16:creationId xmlns:a16="http://schemas.microsoft.com/office/drawing/2014/main" xmlns="" id="{F8DC2415-42B8-D84A-92F0-40DC9DF38F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1" cy="1142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0" name="Oval 19">
                <a:extLst>
                  <a:ext uri="{FF2B5EF4-FFF2-40B4-BE49-F238E27FC236}">
                    <a16:creationId xmlns:a16="http://schemas.microsoft.com/office/drawing/2014/main" xmlns="" id="{4680A221-6DA3-384A-812F-7FA651F8FE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" name="Text Box 35">
              <a:extLst>
                <a:ext uri="{FF2B5EF4-FFF2-40B4-BE49-F238E27FC236}">
                  <a16:creationId xmlns:a16="http://schemas.microsoft.com/office/drawing/2014/main" xmlns="" id="{4AF23FFB-D8A7-0644-8DDB-CE761AB48E7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352223" y="3492566"/>
              <a:ext cx="183961" cy="4000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Rectangle 42">
              <a:extLst>
                <a:ext uri="{FF2B5EF4-FFF2-40B4-BE49-F238E27FC236}">
                  <a16:creationId xmlns:a16="http://schemas.microsoft.com/office/drawing/2014/main" xmlns="" id="{56652765-578B-474C-BF94-FEADD03EA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612" y="3278790"/>
              <a:ext cx="1224856" cy="48607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 eaLnBrk="1" hangingPunct="1">
                <a:defRPr/>
              </a:pPr>
              <a:r>
                <a:rPr lang="zh-TW" altLang="en-US" sz="54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陣列</a:t>
              </a:r>
            </a:p>
          </p:txBody>
        </p:sp>
      </p:grpSp>
      <p:grpSp>
        <p:nvGrpSpPr>
          <p:cNvPr id="15365" name="群組 7">
            <a:extLst>
              <a:ext uri="{FF2B5EF4-FFF2-40B4-BE49-F238E27FC236}">
                <a16:creationId xmlns:a16="http://schemas.microsoft.com/office/drawing/2014/main" xmlns="" id="{7EE5B415-E8F4-054D-AB32-1A1BDEF30C24}"/>
              </a:ext>
            </a:extLst>
          </p:cNvPr>
          <p:cNvGrpSpPr>
            <a:grpSpLocks/>
          </p:cNvGrpSpPr>
          <p:nvPr/>
        </p:nvGrpSpPr>
        <p:grpSpPr bwMode="auto">
          <a:xfrm>
            <a:off x="3919538" y="3302000"/>
            <a:ext cx="2235200" cy="2166938"/>
            <a:chOff x="4276073" y="2817785"/>
            <a:chExt cx="1703387" cy="1687512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xmlns="" id="{4F25B918-B545-EC47-93B0-47380597D9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76073" y="2817785"/>
              <a:ext cx="1703387" cy="168751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9B9D5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xmlns="" id="{2790F502-6FEB-D54C-8D33-F69B6F2BCE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76073" y="2817785"/>
              <a:ext cx="1703387" cy="1687512"/>
            </a:xfrm>
            <a:prstGeom prst="ellipse">
              <a:avLst/>
            </a:prstGeom>
            <a:gradFill rotWithShape="1">
              <a:gsLst>
                <a:gs pos="0">
                  <a:srgbClr val="9B9D53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xmlns="" id="{CF8BCA94-7095-064C-B8C4-BB8D308F7F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87374" y="2929050"/>
              <a:ext cx="1480785" cy="1466219"/>
            </a:xfrm>
            <a:prstGeom prst="ellipse">
              <a:avLst/>
            </a:prstGeom>
            <a:gradFill rotWithShape="1">
              <a:gsLst>
                <a:gs pos="0">
                  <a:srgbClr val="54552D"/>
                </a:gs>
                <a:gs pos="50000">
                  <a:srgbClr val="9B9D53"/>
                </a:gs>
                <a:gs pos="100000">
                  <a:srgbClr val="54552D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4" name="Oval 8">
              <a:extLst>
                <a:ext uri="{FF2B5EF4-FFF2-40B4-BE49-F238E27FC236}">
                  <a16:creationId xmlns:a16="http://schemas.microsoft.com/office/drawing/2014/main" xmlns="" id="{A560F5FC-B079-B64C-BA8D-D5ABC52463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12779" y="2936467"/>
              <a:ext cx="1480785" cy="1467456"/>
            </a:xfrm>
            <a:prstGeom prst="ellipse">
              <a:avLst/>
            </a:prstGeom>
            <a:gradFill rotWithShape="1">
              <a:gsLst>
                <a:gs pos="0">
                  <a:srgbClr val="626435"/>
                </a:gs>
                <a:gs pos="100000">
                  <a:srgbClr val="9B9D53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xmlns="" id="{E109D0EF-F15C-5549-8A2A-F55FAA9815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66010" y="3000753"/>
              <a:ext cx="1335610" cy="132033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5374" name="Group 30">
              <a:extLst>
                <a:ext uri="{FF2B5EF4-FFF2-40B4-BE49-F238E27FC236}">
                  <a16:creationId xmlns:a16="http://schemas.microsoft.com/office/drawing/2014/main" xmlns="" id="{6D582272-79EE-564E-958A-E5BE73B73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0385" y="3016222"/>
              <a:ext cx="1292225" cy="1277938"/>
              <a:chOff x="4166" y="1706"/>
              <a:chExt cx="1252" cy="1252"/>
            </a:xfrm>
          </p:grpSpPr>
          <p:sp>
            <p:nvSpPr>
              <p:cNvPr id="15375" name="Oval 31">
                <a:extLst>
                  <a:ext uri="{FF2B5EF4-FFF2-40B4-BE49-F238E27FC236}">
                    <a16:creationId xmlns:a16="http://schemas.microsoft.com/office/drawing/2014/main" xmlns="" id="{6C446D7D-6B9F-234C-B877-67405A1880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6" name="Oval 32">
                <a:extLst>
                  <a:ext uri="{FF2B5EF4-FFF2-40B4-BE49-F238E27FC236}">
                    <a16:creationId xmlns:a16="http://schemas.microsoft.com/office/drawing/2014/main" xmlns="" id="{3476EE6B-8C98-1D4B-8E6C-F6C645EE06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1" y="1714"/>
                <a:ext cx="1223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7" name="Oval 33">
                <a:extLst>
                  <a:ext uri="{FF2B5EF4-FFF2-40B4-BE49-F238E27FC236}">
                    <a16:creationId xmlns:a16="http://schemas.microsoft.com/office/drawing/2014/main" xmlns="" id="{F3264A75-C3F1-6B4A-AF03-2BE02698A1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1" cy="1142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8" name="Oval 34">
                <a:extLst>
                  <a:ext uri="{FF2B5EF4-FFF2-40B4-BE49-F238E27FC236}">
                    <a16:creationId xmlns:a16="http://schemas.microsoft.com/office/drawing/2014/main" xmlns="" id="{7B1F5AA0-5401-914A-90A8-9F32E08031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4" cy="9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" name="Rectangle 42">
            <a:extLst>
              <a:ext uri="{FF2B5EF4-FFF2-40B4-BE49-F238E27FC236}">
                <a16:creationId xmlns:a16="http://schemas.microsoft.com/office/drawing/2014/main" xmlns="" id="{971A9C4C-41E8-D24C-8BC1-5B8E880C5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838" y="3846513"/>
            <a:ext cx="1666875" cy="64611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</a:t>
            </a: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xmlns="" id="{2D9837B5-78E9-3B45-ACDD-F9574BC03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3630613"/>
            <a:ext cx="1668463" cy="120015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</a:t>
            </a:r>
            <a:endParaRPr lang="en-US" altLang="zh-TW" sz="5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sz="5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變數</a:t>
            </a:r>
          </a:p>
        </p:txBody>
      </p:sp>
      <p:sp>
        <p:nvSpPr>
          <p:cNvPr id="15368" name="投影片編號版面配置區 2">
            <a:extLst>
              <a:ext uri="{FF2B5EF4-FFF2-40B4-BE49-F238E27FC236}">
                <a16:creationId xmlns:a16="http://schemas.microsoft.com/office/drawing/2014/main" xmlns="" id="{CFED1BBA-F6F6-514A-BC52-B8062282C56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1238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11238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11238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11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11238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D8EF9F-2642-E547-876A-46292F47E445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文字方塊 10">
            <a:extLst>
              <a:ext uri="{FF2B5EF4-FFF2-40B4-BE49-F238E27FC236}">
                <a16:creationId xmlns:a16="http://schemas.microsoft.com/office/drawing/2014/main" xmlns="" id="{765405B8-5879-A042-B70F-081D7E5A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143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角色變數的概念</a:t>
            </a:r>
          </a:p>
        </p:txBody>
      </p:sp>
      <p:pic>
        <p:nvPicPr>
          <p:cNvPr id="31746" name="圖片 5">
            <a:extLst>
              <a:ext uri="{FF2B5EF4-FFF2-40B4-BE49-F238E27FC236}">
                <a16:creationId xmlns:a16="http://schemas.microsoft.com/office/drawing/2014/main" xmlns="" id="{68EC8A87-3B93-304A-B4BB-78E49F5CD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00"/>
          <a:stretch>
            <a:fillRect/>
          </a:stretch>
        </p:blipFill>
        <p:spPr bwMode="auto">
          <a:xfrm>
            <a:off x="503238" y="1152525"/>
            <a:ext cx="79851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字方塊 10">
            <a:extLst>
              <a:ext uri="{FF2B5EF4-FFF2-40B4-BE49-F238E27FC236}">
                <a16:creationId xmlns:a16="http://schemas.microsoft.com/office/drawing/2014/main" xmlns="" id="{91F9266A-3F18-CD4F-B754-855EB208A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143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角色變數的概念</a:t>
            </a:r>
          </a:p>
        </p:txBody>
      </p:sp>
      <p:pic>
        <p:nvPicPr>
          <p:cNvPr id="32770" name="圖片 3">
            <a:extLst>
              <a:ext uri="{FF2B5EF4-FFF2-40B4-BE49-F238E27FC236}">
                <a16:creationId xmlns:a16="http://schemas.microsoft.com/office/drawing/2014/main" xmlns="" id="{C861F0CA-11EA-9548-A5D9-4C76555E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5"/>
          <a:stretch>
            <a:fillRect/>
          </a:stretch>
        </p:blipFill>
        <p:spPr bwMode="auto">
          <a:xfrm>
            <a:off x="503238" y="1174750"/>
            <a:ext cx="798512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179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字方塊 10">
            <a:extLst>
              <a:ext uri="{FF2B5EF4-FFF2-40B4-BE49-F238E27FC236}">
                <a16:creationId xmlns:a16="http://schemas.microsoft.com/office/drawing/2014/main" xmlns="" id="{E9790FE8-D563-AF48-8557-B8D455784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143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角色變數的概念</a:t>
            </a:r>
          </a:p>
        </p:txBody>
      </p:sp>
      <p:pic>
        <p:nvPicPr>
          <p:cNvPr id="33794" name="圖片 4">
            <a:extLst>
              <a:ext uri="{FF2B5EF4-FFF2-40B4-BE49-F238E27FC236}">
                <a16:creationId xmlns:a16="http://schemas.microsoft.com/office/drawing/2014/main" xmlns="" id="{4CD97325-028B-3D46-8FD8-584C93138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954088"/>
            <a:ext cx="7051675" cy="617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圖片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DB026C06-3F2A-1940-9FB4-51D2567FA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179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圖片 11">
            <a:extLst>
              <a:ext uri="{FF2B5EF4-FFF2-40B4-BE49-F238E27FC236}">
                <a16:creationId xmlns:a16="http://schemas.microsoft.com/office/drawing/2014/main" xmlns="" id="{2B768F0F-DA93-E149-A143-945CCF93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0080625" cy="721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文字方塊 12">
            <a:extLst>
              <a:ext uri="{FF2B5EF4-FFF2-40B4-BE49-F238E27FC236}">
                <a16:creationId xmlns:a16="http://schemas.microsoft.com/office/drawing/2014/main" xmlns="" id="{964AF2E1-3364-9842-B9B4-B92DB403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0" y="1871663"/>
            <a:ext cx="5351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2-2-2  </a:t>
            </a:r>
            <a:r>
              <a:rPr lang="zh-TW" altLang="en-US" sz="60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角色變數的應用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36A0DF2F-07B4-8E48-BFEC-BE7C2C4E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3455988"/>
            <a:ext cx="53514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—</a:t>
            </a: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戰車王</a:t>
            </a:r>
          </a:p>
        </p:txBody>
      </p:sp>
      <p:pic>
        <p:nvPicPr>
          <p:cNvPr id="34820" name="圖片 5">
            <a:hlinkClick r:id="rId3"/>
            <a:extLst>
              <a:ext uri="{FF2B5EF4-FFF2-40B4-BE49-F238E27FC236}">
                <a16:creationId xmlns:a16="http://schemas.microsoft.com/office/drawing/2014/main" xmlns="" id="{79AB8D88-BC68-DA4D-9580-4DC7CBB6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3816350" y="3673475"/>
            <a:ext cx="9366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37FCCC2-7161-2F48-9654-081B323F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矩形 3">
            <a:extLst>
              <a:ext uri="{FF2B5EF4-FFF2-40B4-BE49-F238E27FC236}">
                <a16:creationId xmlns:a16="http://schemas.microsoft.com/office/drawing/2014/main" xmlns="" id="{F9BF2B4B-59E7-3147-81B0-3210E0F6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B39D8804-ACBD-A243-98B1-657F0BFEB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76" y="1080170"/>
            <a:ext cx="8135938" cy="13684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以一個野外場地圖片當作背景，有兩輛敵方戰車和一輛我方戰車，按下綠旗後，用方向鍵控制我方戰車移動，當按下空白鍵時，我方戰車會發射子彈攻擊敵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方戰車， 若子彈擊中敵方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戰車，會出現爆炸效果，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當成功擊中敵方戰車三次，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則可消滅它。</a:t>
            </a:r>
            <a:r>
              <a:rPr lang="zh-TW" altLang="en-US" sz="3200" b="1" kern="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看看你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能不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能把它們全部消滅。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xmlns="" id="{84E73D03-CA86-CB4E-A84F-75390DF3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b="17741"/>
          <a:stretch>
            <a:fillRect/>
          </a:stretch>
        </p:blipFill>
        <p:spPr bwMode="auto">
          <a:xfrm>
            <a:off x="5394647" y="2985294"/>
            <a:ext cx="43307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180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Rectangle 1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312288" y="6548515"/>
            <a:ext cx="3944048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 eaLnBrk="1"/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Scratch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角色變數篇</a:t>
            </a:r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角色變數</a:t>
            </a:r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戰車王</a:t>
            </a:r>
            <a:endParaRPr lang="zh-TW" altLang="en-US" sz="1800" u="sng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AutoShape 12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359792" y="648077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  <a:endParaRPr lang="zh-TW" altLang="en-US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5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矩形 3">
            <a:extLst>
              <a:ext uri="{FF2B5EF4-FFF2-40B4-BE49-F238E27FC236}">
                <a16:creationId xmlns:a16="http://schemas.microsoft.com/office/drawing/2014/main" xmlns="" id="{F9BF2B4B-59E7-3147-81B0-3210E0F6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B39D8804-ACBD-A243-98B1-657F0BFEB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32" y="1368202"/>
            <a:ext cx="8135938" cy="13684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請執行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《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戰車王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》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的程式，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想一想這個範例程式是如何運作的呢？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xmlns="" id="{84E73D03-CA86-CB4E-A84F-75390DF3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b="17741"/>
          <a:stretch>
            <a:fillRect/>
          </a:stretch>
        </p:blipFill>
        <p:spPr bwMode="auto">
          <a:xfrm>
            <a:off x="569913" y="2772618"/>
            <a:ext cx="43307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335C5FF-99CA-708F-50E7-FCD6F22FD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b="16189"/>
          <a:stretch/>
        </p:blipFill>
        <p:spPr bwMode="auto">
          <a:xfrm>
            <a:off x="5184328" y="2807965"/>
            <a:ext cx="4330701" cy="33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180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矩形 3">
            <a:extLst>
              <a:ext uri="{FF2B5EF4-FFF2-40B4-BE49-F238E27FC236}">
                <a16:creationId xmlns:a16="http://schemas.microsoft.com/office/drawing/2014/main" xmlns="" id="{469578B8-84D4-A244-A689-7349E6869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xmlns="" id="{AC3ED7F5-0B5A-D94A-81A9-812C4C18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368425"/>
            <a:ext cx="46609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>
            <a:extLst>
              <a:ext uri="{FF2B5EF4-FFF2-40B4-BE49-F238E27FC236}">
                <a16:creationId xmlns:a16="http://schemas.microsoft.com/office/drawing/2014/main" xmlns="" id="{3E06D89A-945D-5349-A1E6-20AE7ABD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2447925"/>
            <a:ext cx="46609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5" name="圖片 5">
            <a:extLst>
              <a:ext uri="{FF2B5EF4-FFF2-40B4-BE49-F238E27FC236}">
                <a16:creationId xmlns:a16="http://schemas.microsoft.com/office/drawing/2014/main" xmlns="" id="{27A5D22A-C8A0-AA45-B820-25CE6401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5112618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180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矩形 3">
            <a:extLst>
              <a:ext uri="{FF2B5EF4-FFF2-40B4-BE49-F238E27FC236}">
                <a16:creationId xmlns:a16="http://schemas.microsoft.com/office/drawing/2014/main" xmlns="" id="{75ED7638-881F-614E-9840-ED43D91B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pic>
        <p:nvPicPr>
          <p:cNvPr id="37890" name="圖片 5">
            <a:extLst>
              <a:ext uri="{FF2B5EF4-FFF2-40B4-BE49-F238E27FC236}">
                <a16:creationId xmlns:a16="http://schemas.microsoft.com/office/drawing/2014/main" xmlns="" id="{32FA350E-9A5A-E141-A958-EE1908C4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5041900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xmlns="" id="{6AABC2AF-B9F2-6344-A01C-EFA6EC02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52538"/>
            <a:ext cx="453707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>
            <a:extLst>
              <a:ext uri="{FF2B5EF4-FFF2-40B4-BE49-F238E27FC236}">
                <a16:creationId xmlns:a16="http://schemas.microsoft.com/office/drawing/2014/main" xmlns="" id="{88D1F6CE-587F-BD4D-A53D-9DEB53092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767013"/>
            <a:ext cx="474662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180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3">
            <a:extLst>
              <a:ext uri="{FF2B5EF4-FFF2-40B4-BE49-F238E27FC236}">
                <a16:creationId xmlns:a16="http://schemas.microsoft.com/office/drawing/2014/main" xmlns="" id="{0544FD3D-4302-124F-A040-8B66088A1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9032F961-8C46-4042-9AC5-304CCC5A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7DE04CA7-BD38-784D-A1CA-4CFA58C0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88" y="2016274"/>
            <a:ext cx="8424862" cy="46085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514350" indent="-514350" eaLnBrk="1" hangingPunct="1">
              <a:lnSpc>
                <a:spcPct val="120000"/>
              </a:lnSpc>
              <a:buAutoNum type="arabicPeriod"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背景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與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zh-TW" altLang="en-US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執行時，如何建立背景</a:t>
            </a:r>
            <a:r>
              <a:rPr lang="en-US" altLang="zh-TW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zh-TW" altLang="en-US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執行時，如何建立我方戰車、子彈與敵方戰車角色</a:t>
            </a:r>
            <a:r>
              <a:rPr lang="en-US" altLang="zh-TW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514350" indent="-514350" eaLnBrk="1" hangingPunct="1">
              <a:lnSpc>
                <a:spcPct val="120000"/>
              </a:lnSpc>
              <a:buAutoNum type="arabicPeriod"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如何用方向鍵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控制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我方戰車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用空白鍵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發射子彈 ？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如何讓敵方戰車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自動四處遊走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子彈射到敵方戰車，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並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記錄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敵方戰車被射到的次數？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3">
            <a:extLst>
              <a:ext uri="{FF2B5EF4-FFF2-40B4-BE49-F238E27FC236}">
                <a16:creationId xmlns:a16="http://schemas.microsoft.com/office/drawing/2014/main" xmlns="" id="{0544FD3D-4302-124F-A040-8B66088A1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9032F961-8C46-4042-9AC5-304CCC5A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7DE04CA7-BD38-784D-A1CA-4CFA58C0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88" y="2016274"/>
            <a:ext cx="8424862" cy="28083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514350" indent="-514350" eaLnBrk="1" hangingPunct="1">
              <a:lnSpc>
                <a:spcPct val="120000"/>
              </a:lnSpc>
              <a:buAutoNum type="arabicPeriod"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背景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與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執行時，如何建立背景</a:t>
            </a:r>
            <a:r>
              <a:rPr lang="en-US" altLang="zh-TW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執行時，如何建立我方戰車、子彈與敵方戰車角色</a:t>
            </a:r>
            <a:r>
              <a:rPr lang="en-US" altLang="zh-TW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1F078E-F3FB-1E4A-A04B-71E0C5BF0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698" y="4392538"/>
            <a:ext cx="2352674" cy="2152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73C111-5380-9F47-857E-ECF9D5E8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725" y="4392537"/>
            <a:ext cx="4147394" cy="2152445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文字方塊 10">
            <a:extLst>
              <a:ext uri="{FF2B5EF4-FFF2-40B4-BE49-F238E27FC236}">
                <a16:creationId xmlns:a16="http://schemas.microsoft.com/office/drawing/2014/main" xmlns="" id="{48D945EA-92E3-414D-BCED-647BB5959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5413"/>
            <a:ext cx="5761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2-2</a:t>
            </a:r>
            <a:r>
              <a:rPr lang="zh-TW" altLang="en-US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zh-TW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Scratch </a:t>
            </a:r>
            <a:r>
              <a:rPr lang="en-US" altLang="zh-TW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角色變數篇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CC3DD363-2741-684F-AF87-EF8CB221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1223963"/>
            <a:ext cx="5543550" cy="1512887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72000" tIns="0" rIns="72000" anchor="ctr" anchorCtr="1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" action="ppaction://hlinkshowjump?jump=nextslide"/>
              </a:rPr>
              <a:t>角色變數的概念</a:t>
            </a:r>
            <a:endParaRPr lang="zh-TW" altLang="en-US" sz="5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BED08008-DF8D-684B-AA20-F2B125666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3230563"/>
            <a:ext cx="5543550" cy="1512887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 action="ppaction://hlinksldjump"/>
              </a:rPr>
              <a:t>角色變數的應用</a:t>
            </a:r>
            <a:endParaRPr lang="zh-TW" altLang="en-US" sz="5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xmlns="" id="{EA1AA661-284F-7549-BA01-11FEDB323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144" y="5073650"/>
            <a:ext cx="53514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5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5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</a:t>
            </a:r>
            <a:r>
              <a:rPr lang="zh-TW" altLang="en-US" sz="5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戰車王</a:t>
            </a:r>
          </a:p>
        </p:txBody>
      </p:sp>
      <p:pic>
        <p:nvPicPr>
          <p:cNvPr id="8" name="圖片 5">
            <a:hlinkClick r:id="rId3"/>
            <a:extLst>
              <a:ext uri="{FF2B5EF4-FFF2-40B4-BE49-F238E27FC236}">
                <a16:creationId xmlns:a16="http://schemas.microsoft.com/office/drawing/2014/main" xmlns="" id="{E73D48E5-9191-D94D-824A-CECC37CB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304008" y="5258023"/>
            <a:ext cx="1171711" cy="71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3">
            <a:extLst>
              <a:ext uri="{FF2B5EF4-FFF2-40B4-BE49-F238E27FC236}">
                <a16:creationId xmlns:a16="http://schemas.microsoft.com/office/drawing/2014/main" xmlns="" id="{0544FD3D-4302-124F-A040-8B66088A1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9032F961-8C46-4042-9AC5-304CCC5A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008162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7DE04CA7-BD38-784D-A1CA-4CFA58C0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88" y="1656234"/>
            <a:ext cx="6912768" cy="46085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514350" indent="-514350" eaLnBrk="1" hangingPunct="1">
              <a:lnSpc>
                <a:spcPct val="120000"/>
              </a:lnSpc>
              <a:buFont typeface="+mj-lt"/>
              <a:buAutoNum type="arabicPeriod" startAt="2"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如何用方向鍵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控制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我方戰車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924B9E4A-C24E-E79B-F6B0-ECFF48B13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16" y="2334150"/>
            <a:ext cx="4824535" cy="421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3">
            <a:extLst>
              <a:ext uri="{FF2B5EF4-FFF2-40B4-BE49-F238E27FC236}">
                <a16:creationId xmlns:a16="http://schemas.microsoft.com/office/drawing/2014/main" xmlns="" id="{0544FD3D-4302-124F-A040-8B66088A1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9032F961-8C46-4042-9AC5-304CCC5A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7DE04CA7-BD38-784D-A1CA-4CFA58C0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88" y="2016274"/>
            <a:ext cx="8424862" cy="46085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用空白鍵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發射子彈 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939852-6B12-1F45-AB33-527F28D86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5" b="5015"/>
          <a:stretch/>
        </p:blipFill>
        <p:spPr>
          <a:xfrm>
            <a:off x="531446" y="3024386"/>
            <a:ext cx="9189385" cy="2808312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2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3">
            <a:extLst>
              <a:ext uri="{FF2B5EF4-FFF2-40B4-BE49-F238E27FC236}">
                <a16:creationId xmlns:a16="http://schemas.microsoft.com/office/drawing/2014/main" xmlns="" id="{0544FD3D-4302-124F-A040-8B66088A1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9032F961-8C46-4042-9AC5-304CCC5A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7DE04CA7-BD38-784D-A1CA-4CFA58C0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88" y="2016274"/>
            <a:ext cx="8424862" cy="46085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如何讓敵方戰車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自動四處遊走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596D4CB-5B39-604D-8FFB-6B1284254C30}"/>
              </a:ext>
            </a:extLst>
          </p:cNvPr>
          <p:cNvSpPr/>
          <p:nvPr/>
        </p:nvSpPr>
        <p:spPr>
          <a:xfrm>
            <a:off x="1641601" y="2865392"/>
            <a:ext cx="7575175" cy="181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持續移動期間，每隔一段時間，從上、下、左、右四個方向中，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隨機選出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一個方向繼續移動。</a:t>
            </a:r>
            <a:endParaRPr lang="x-none" sz="3200" dirty="0"/>
          </a:p>
        </p:txBody>
      </p:sp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3">
            <a:extLst>
              <a:ext uri="{FF2B5EF4-FFF2-40B4-BE49-F238E27FC236}">
                <a16:creationId xmlns:a16="http://schemas.microsoft.com/office/drawing/2014/main" xmlns="" id="{0544FD3D-4302-124F-A040-8B66088A1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6988"/>
            <a:ext cx="3878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範例－戰車王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9032F961-8C46-4042-9AC5-304CCC5A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936154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:a16="http://schemas.microsoft.com/office/drawing/2014/main" xmlns="" id="{7DE04CA7-BD38-784D-A1CA-4CFA58C0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656234"/>
            <a:ext cx="9216950" cy="46085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</a:t>
            </a: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子彈射到敵方戰車，並</a:t>
            </a:r>
            <a:r>
              <a:rPr lang="zh-TW" altLang="en-US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記錄</a:t>
            </a: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敵方戰車</a:t>
            </a:r>
            <a:endParaRPr lang="en-US" altLang="zh-TW" sz="28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被射到的次數？</a:t>
            </a:r>
            <a:endParaRPr lang="en-US" altLang="zh-TW" sz="28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執行時，如何判斷子彈射到敵方戰車</a:t>
            </a:r>
            <a:r>
              <a:rPr lang="en-US" altLang="zh-TW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執行時，如何設定被射到的次數</a:t>
            </a:r>
            <a:r>
              <a:rPr lang="en-US" altLang="zh-TW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執行時，如何記錄敵方戰車被射到的次數</a:t>
            </a:r>
            <a:r>
              <a:rPr lang="en-US" altLang="zh-TW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D4ED81-4811-7A4B-AFF9-5BB239C3E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8" b="7143"/>
          <a:stretch/>
        </p:blipFill>
        <p:spPr>
          <a:xfrm>
            <a:off x="503808" y="4464546"/>
            <a:ext cx="9072969" cy="2016125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1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02B7CBE-58DA-FB41-A70F-3937EF5C211D}"/>
              </a:ext>
            </a:extLst>
          </p:cNvPr>
          <p:cNvSpPr/>
          <p:nvPr/>
        </p:nvSpPr>
        <p:spPr>
          <a:xfrm>
            <a:off x="1079872" y="66815"/>
            <a:ext cx="5237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如何建立背景與角色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B60C8028-8AEC-4B4B-9277-F02124B2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1: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匯入野外場地背景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建立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背景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，從電腦中匯入野外場地背景。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0CACF6-DE0F-FE4D-9861-C1874EDA6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52" y="3384426"/>
            <a:ext cx="5929406" cy="2934296"/>
          </a:xfrm>
          <a:prstGeom prst="rect">
            <a:avLst/>
          </a:prstGeom>
        </p:spPr>
      </p:pic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xmlns="" id="{7A1EB172-91AA-A095-18A1-84736417606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6770688"/>
            <a:ext cx="2352675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1238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11238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11238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11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11238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400" dirty="0"/>
              <a:t>P</a:t>
            </a:r>
            <a:r>
              <a:rPr lang="zh-TW" altLang="en-US" sz="1400" dirty="0"/>
              <a:t> </a:t>
            </a:r>
            <a:r>
              <a:rPr lang="en-US" altLang="zh-TW" sz="1400" dirty="0"/>
              <a:t>182</a:t>
            </a: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5B7C3F-3182-D34F-9DC6-FD0AA96351C6}"/>
              </a:ext>
            </a:extLst>
          </p:cNvPr>
          <p:cNvSpPr/>
          <p:nvPr/>
        </p:nvSpPr>
        <p:spPr>
          <a:xfrm>
            <a:off x="791840" y="71438"/>
            <a:ext cx="5237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如何建立背景與角色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9D3946EB-1635-3C40-A64B-44D09282D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90725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新增角色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建立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我方戰車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子彈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與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敵方戰車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xmlns="" id="{D858A9F6-96F8-6E47-8610-F12B0CA4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4302125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337164-13E6-D949-B286-774D8CF2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91" y="3126211"/>
            <a:ext cx="7488359" cy="2510302"/>
          </a:xfrm>
          <a:prstGeom prst="rect">
            <a:avLst/>
          </a:prstGeom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10B1DA8-311A-A549-8479-F272D7FB5F58}"/>
              </a:ext>
            </a:extLst>
          </p:cNvPr>
          <p:cNvSpPr/>
          <p:nvPr/>
        </p:nvSpPr>
        <p:spPr>
          <a:xfrm>
            <a:off x="719832" y="71438"/>
            <a:ext cx="5237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如何建立背景與角色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A0977939-5EE5-5E49-8CE2-76D4E0739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9217025" cy="14255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1471613" indent="-1471613"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3: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在子彈的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造型面板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中，從電腦中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471613" indent="-1471613"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匯入爆炸造型。    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F04F9D-6A1F-8748-BA7A-702E4A535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16" y="2646180"/>
            <a:ext cx="5112568" cy="2897122"/>
          </a:xfrm>
          <a:prstGeom prst="rect">
            <a:avLst/>
          </a:prstGeom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3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9CD91E0-B6D1-644B-BA60-A40282813655}"/>
              </a:ext>
            </a:extLst>
          </p:cNvPr>
          <p:cNvSpPr/>
          <p:nvPr/>
        </p:nvSpPr>
        <p:spPr>
          <a:xfrm>
            <a:off x="287338" y="71438"/>
            <a:ext cx="57404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用方向鍵控制我方戰車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CA67FE2-9D85-5E48-80F5-EFD95CF555DE}"/>
              </a:ext>
            </a:extLst>
          </p:cNvPr>
          <p:cNvSpPr/>
          <p:nvPr/>
        </p:nvSpPr>
        <p:spPr>
          <a:xfrm>
            <a:off x="215900" y="1079500"/>
            <a:ext cx="8928100" cy="240251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組裝下方的積木，讓我方戰車可以用鍵盤的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方向鍵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移動位置 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xmlns="" id="{31274A9E-817E-5048-8DD7-3E2464197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36" y="2355057"/>
            <a:ext cx="250983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6" name="群組 19">
            <a:extLst>
              <a:ext uri="{FF2B5EF4-FFF2-40B4-BE49-F238E27FC236}">
                <a16:creationId xmlns:a16="http://schemas.microsoft.com/office/drawing/2014/main" xmlns="" id="{719132DB-6C8F-8A45-B02B-E5379241FA53}"/>
              </a:ext>
            </a:extLst>
          </p:cNvPr>
          <p:cNvGrpSpPr>
            <a:grpSpLocks/>
          </p:cNvGrpSpPr>
          <p:nvPr/>
        </p:nvGrpSpPr>
        <p:grpSpPr bwMode="auto">
          <a:xfrm>
            <a:off x="720725" y="5040312"/>
            <a:ext cx="7883525" cy="1403351"/>
            <a:chOff x="359384" y="4149127"/>
            <a:chExt cx="7884000" cy="1404001"/>
          </a:xfrm>
        </p:grpSpPr>
        <p:grpSp>
          <p:nvGrpSpPr>
            <p:cNvPr id="44042" name="群組 20">
              <a:extLst>
                <a:ext uri="{FF2B5EF4-FFF2-40B4-BE49-F238E27FC236}">
                  <a16:creationId xmlns:a16="http://schemas.microsoft.com/office/drawing/2014/main" xmlns="" id="{219F689B-8FD8-2649-A1BC-C5FB598842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384" y="4149127"/>
              <a:ext cx="7884000" cy="1404001"/>
              <a:chOff x="3131840" y="2879999"/>
              <a:chExt cx="7884000" cy="1404001"/>
            </a:xfrm>
          </p:grpSpPr>
          <p:sp>
            <p:nvSpPr>
              <p:cNvPr id="24" name="圓角矩形 23">
                <a:extLst>
                  <a:ext uri="{FF2B5EF4-FFF2-40B4-BE49-F238E27FC236}">
                    <a16:creationId xmlns:a16="http://schemas.microsoft.com/office/drawing/2014/main" xmlns="" id="{042B5EE0-2235-EB46-8F85-2DB1CB6E0661}"/>
                  </a:ext>
                </a:extLst>
              </p:cNvPr>
              <p:cNvSpPr/>
              <p:nvPr/>
            </p:nvSpPr>
            <p:spPr>
              <a:xfrm>
                <a:off x="3131840" y="3096000"/>
                <a:ext cx="7884000" cy="1188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01AEA6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25" name="圓角矩形 24">
                <a:extLst>
                  <a:ext uri="{FF2B5EF4-FFF2-40B4-BE49-F238E27FC236}">
                    <a16:creationId xmlns:a16="http://schemas.microsoft.com/office/drawing/2014/main" xmlns="" id="{8897FA10-3B76-4749-A43B-B50680D41C30}"/>
                  </a:ext>
                </a:extLst>
              </p:cNvPr>
              <p:cNvSpPr/>
              <p:nvPr/>
            </p:nvSpPr>
            <p:spPr>
              <a:xfrm>
                <a:off x="3131840" y="2879999"/>
                <a:ext cx="1295478" cy="432000"/>
              </a:xfrm>
              <a:prstGeom prst="roundRect">
                <a:avLst>
                  <a:gd name="adj" fmla="val 50000"/>
                </a:avLst>
              </a:prstGeom>
              <a:solidFill>
                <a:srgbClr val="8CD1CE"/>
              </a:solidFill>
              <a:ln w="25400">
                <a:solidFill>
                  <a:srgbClr val="01AEA6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小提示</a:t>
                </a:r>
              </a:p>
            </p:txBody>
          </p:sp>
        </p:grpSp>
        <p:sp>
          <p:nvSpPr>
            <p:cNvPr id="44043" name="文字方塊 21">
              <a:extLst>
                <a:ext uri="{FF2B5EF4-FFF2-40B4-BE49-F238E27FC236}">
                  <a16:creationId xmlns:a16="http://schemas.microsoft.com/office/drawing/2014/main" xmlns="" id="{F598E993-4E19-BC49-8A3E-029A487D2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44" y="5013128"/>
              <a:ext cx="7668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ts val="2800"/>
                </a:lnSpc>
              </a:pPr>
              <a:r>
                <a:rPr lang="zh-TW" altLang="en-US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向上：　　</a:t>
              </a:r>
              <a:r>
                <a:rPr lang="en-US" altLang="zh-TW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                   </a:t>
              </a:r>
              <a:r>
                <a:rPr lang="zh-TW" altLang="en-US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　  向下：　　</a:t>
              </a:r>
              <a:r>
                <a:rPr lang="en-US" altLang="zh-TW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                   </a:t>
              </a:r>
              <a:r>
                <a:rPr lang="zh-TW" altLang="en-US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　  向右：　　　</a:t>
              </a:r>
              <a:r>
                <a:rPr lang="en-US" altLang="zh-TW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             </a:t>
              </a:r>
              <a:r>
                <a:rPr lang="zh-TW" altLang="en-US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en-US" altLang="zh-TW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 </a:t>
              </a:r>
              <a:r>
                <a:rPr lang="zh-TW" altLang="en-US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向左：　　　　　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="" id="{FDFDF821-6C3C-AE49-B3C7-E6DB6296FF44}"/>
                </a:ext>
              </a:extLst>
            </p:cNvPr>
            <p:cNvSpPr txBox="1"/>
            <p:nvPr/>
          </p:nvSpPr>
          <p:spPr>
            <a:xfrm>
              <a:off x="1799334" y="4357186"/>
              <a:ext cx="2448072" cy="432000"/>
            </a:xfrm>
            <a:prstGeom prst="rect">
              <a:avLst/>
            </a:prstGeom>
            <a:noFill/>
          </p:spPr>
          <p:txBody>
            <a:bodyPr lIns="36000" tIns="36000" rIns="36000" bIns="36000"/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ITI SC MEDIUM" pitchFamily="2" charset="-128"/>
                  <a:ea typeface="HEITI SC MEDIUM" pitchFamily="2" charset="-128"/>
                </a:rPr>
                <a:t>戰車移動方向</a:t>
              </a:r>
            </a:p>
          </p:txBody>
        </p:sp>
      </p:grpSp>
      <p:pic>
        <p:nvPicPr>
          <p:cNvPr id="44037" name="Picture 3">
            <a:extLst>
              <a:ext uri="{FF2B5EF4-FFF2-40B4-BE49-F238E27FC236}">
                <a16:creationId xmlns:a16="http://schemas.microsoft.com/office/drawing/2014/main" xmlns="" id="{9A77072F-78BA-A847-904D-E65AE368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9608"/>
          <a:stretch>
            <a:fillRect/>
          </a:stretch>
        </p:blipFill>
        <p:spPr bwMode="auto">
          <a:xfrm>
            <a:off x="1367904" y="5940425"/>
            <a:ext cx="10747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>
            <a:extLst>
              <a:ext uri="{FF2B5EF4-FFF2-40B4-BE49-F238E27FC236}">
                <a16:creationId xmlns:a16="http://schemas.microsoft.com/office/drawing/2014/main" xmlns="" id="{6197873E-2BAF-DE4B-B791-7FF840E6A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0" b="51567"/>
          <a:stretch>
            <a:fillRect/>
          </a:stretch>
        </p:blipFill>
        <p:spPr bwMode="auto">
          <a:xfrm>
            <a:off x="3384550" y="5921375"/>
            <a:ext cx="107473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3">
            <a:extLst>
              <a:ext uri="{FF2B5EF4-FFF2-40B4-BE49-F238E27FC236}">
                <a16:creationId xmlns:a16="http://schemas.microsoft.com/office/drawing/2014/main" xmlns="" id="{7C80C303-1453-4347-BA43-0A4B1FB6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2" b="25224"/>
          <a:stretch>
            <a:fillRect/>
          </a:stretch>
        </p:blipFill>
        <p:spPr bwMode="auto">
          <a:xfrm>
            <a:off x="5435600" y="5940425"/>
            <a:ext cx="107473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3">
            <a:extLst>
              <a:ext uri="{FF2B5EF4-FFF2-40B4-BE49-F238E27FC236}">
                <a16:creationId xmlns:a16="http://schemas.microsoft.com/office/drawing/2014/main" xmlns="" id="{701E9C1C-656C-E74E-B398-620D7D74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4" b="584"/>
          <a:stretch>
            <a:fillRect/>
          </a:stretch>
        </p:blipFill>
        <p:spPr bwMode="auto">
          <a:xfrm>
            <a:off x="7380288" y="5940425"/>
            <a:ext cx="10747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4E3B79-6B0C-3D4E-A42A-42F0BD325907}"/>
              </a:ext>
            </a:extLst>
          </p:cNvPr>
          <p:cNvSpPr/>
          <p:nvPr/>
        </p:nvSpPr>
        <p:spPr>
          <a:xfrm>
            <a:off x="737184" y="3198625"/>
            <a:ext cx="5817775" cy="1166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zh-TW" altLang="en-US" b="1" kern="0" baseline="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當我們用鍵盤的方向鍵控制戰 車移動時，在程式中是用什麼指令讓戰車移動</a:t>
            </a:r>
            <a:r>
              <a:rPr lang="en-US" altLang="zh-TW" b="1" kern="0" baseline="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zh-TW" altLang="en-US" b="1" kern="0" baseline="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請同學想想看，如何讓戰車面向移動的方向</a:t>
            </a:r>
            <a:r>
              <a:rPr lang="en-US" altLang="zh-TW" b="1" kern="0" baseline="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endParaRPr lang="zh-TW" altLang="en-US" b="1" kern="0" baseline="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183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9CD91E0-B6D1-644B-BA60-A40282813655}"/>
              </a:ext>
            </a:extLst>
          </p:cNvPr>
          <p:cNvSpPr/>
          <p:nvPr/>
        </p:nvSpPr>
        <p:spPr>
          <a:xfrm>
            <a:off x="287338" y="71438"/>
            <a:ext cx="57404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用方向鍵控制我方戰車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CA67FE2-9D85-5E48-80F5-EFD95CF555DE}"/>
              </a:ext>
            </a:extLst>
          </p:cNvPr>
          <p:cNvSpPr/>
          <p:nvPr/>
        </p:nvSpPr>
        <p:spPr>
          <a:xfrm>
            <a:off x="215900" y="1079500"/>
            <a:ext cx="8928100" cy="240251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組裝下方的積木，讓我方戰車可以用鍵盤的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方向鍵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移動位置 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225E3C93-33EA-8CBC-B538-5CE8F491D88F}"/>
              </a:ext>
            </a:extLst>
          </p:cNvPr>
          <p:cNvSpPr txBox="1"/>
          <p:nvPr/>
        </p:nvSpPr>
        <p:spPr>
          <a:xfrm>
            <a:off x="788914" y="3240410"/>
            <a:ext cx="5043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組裝結果：</a:t>
            </a:r>
            <a:endParaRPr lang="zh-TW" altLang="en-US" sz="2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9E91DFB-2D9F-64D2-B98D-290C70C3E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12" y="2880370"/>
            <a:ext cx="5196627" cy="38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4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7D4301B-E31E-6B43-83E4-C97B9185F8F4}"/>
              </a:ext>
            </a:extLst>
          </p:cNvPr>
          <p:cNvSpPr/>
          <p:nvPr/>
        </p:nvSpPr>
        <p:spPr>
          <a:xfrm>
            <a:off x="719138" y="71438"/>
            <a:ext cx="48434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用空白鍵發射子彈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E51EE6F-5E48-BF40-B1B6-824403614E74}"/>
              </a:ext>
            </a:extLst>
          </p:cNvPr>
          <p:cNvSpPr/>
          <p:nvPr/>
        </p:nvSpPr>
        <p:spPr>
          <a:xfrm>
            <a:off x="215900" y="1079500"/>
            <a:ext cx="8928100" cy="240251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組裝下方的積木，完成我方戰車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準備發射子彈的動畫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xmlns="" id="{511FEAB6-876A-874E-86B5-05E9174B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313113"/>
            <a:ext cx="53673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183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字方塊 10">
            <a:extLst>
              <a:ext uri="{FF2B5EF4-FFF2-40B4-BE49-F238E27FC236}">
                <a16:creationId xmlns:a16="http://schemas.microsoft.com/office/drawing/2014/main" xmlns="" id="{DB113F92-43B5-F441-B69F-A29C10E71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33338"/>
            <a:ext cx="3816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角色變數</a:t>
            </a:r>
            <a:endParaRPr lang="zh-TW" altLang="en-US" sz="4800" b="1" baseline="0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0A7A9A27-C39D-FD46-8EA2-B9A06460B53A}"/>
              </a:ext>
            </a:extLst>
          </p:cNvPr>
          <p:cNvSpPr txBox="1">
            <a:spLocks/>
          </p:cNvSpPr>
          <p:nvPr/>
        </p:nvSpPr>
        <p:spPr bwMode="auto">
          <a:xfrm>
            <a:off x="352425" y="1927225"/>
            <a:ext cx="8280400" cy="419417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設計遊戲程式時，經常</a:t>
            </a:r>
            <a:endParaRPr lang="en-US" altLang="zh-TW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會出現多個類似的角色，</a:t>
            </a:r>
            <a:endParaRPr lang="en-US" altLang="zh-TW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而每一個角色如果要保</a:t>
            </a:r>
            <a:endParaRPr lang="en-US" altLang="zh-TW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有自己個別的資料時，</a:t>
            </a:r>
            <a:endParaRPr lang="en-US" altLang="zh-TW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可以為每個角色建立屬</a:t>
            </a:r>
            <a:endParaRPr lang="en-US" altLang="zh-TW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於自己的</a:t>
            </a:r>
            <a:r>
              <a:rPr lang="zh-TW" altLang="en-US" sz="34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角色變數</a:t>
            </a: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en-US" altLang="zh-TW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endParaRPr lang="zh-TW" altLang="en-US" sz="3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xmlns="" id="{9D65B3C1-2889-6B4F-98CA-C6C34144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778000"/>
            <a:ext cx="4687887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Rectangle 1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384296" y="1291273"/>
            <a:ext cx="2143848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 eaLnBrk="1"/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Scratch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角色變數篇</a:t>
            </a:r>
          </a:p>
        </p:txBody>
      </p:sp>
      <p:sp>
        <p:nvSpPr>
          <p:cNvPr id="8" name="AutoShape 12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431800" y="1223528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  <a:endParaRPr lang="zh-TW" altLang="en-US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7D4301B-E31E-6B43-83E4-C97B9185F8F4}"/>
              </a:ext>
            </a:extLst>
          </p:cNvPr>
          <p:cNvSpPr/>
          <p:nvPr/>
        </p:nvSpPr>
        <p:spPr>
          <a:xfrm>
            <a:off x="719138" y="71438"/>
            <a:ext cx="48434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用空白鍵發射子彈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E51EE6F-5E48-BF40-B1B6-824403614E74}"/>
              </a:ext>
            </a:extLst>
          </p:cNvPr>
          <p:cNvSpPr/>
          <p:nvPr/>
        </p:nvSpPr>
        <p:spPr>
          <a:xfrm>
            <a:off x="215900" y="1079500"/>
            <a:ext cx="8928100" cy="240251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組裝下方的積木，完成我方戰車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準備發射子彈的動畫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9B191ADA-6A0A-4E5E-DDDE-6B8918B95AD0}"/>
              </a:ext>
            </a:extLst>
          </p:cNvPr>
          <p:cNvSpPr txBox="1"/>
          <p:nvPr/>
        </p:nvSpPr>
        <p:spPr>
          <a:xfrm>
            <a:off x="1148954" y="3437270"/>
            <a:ext cx="5043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組裝結果：</a:t>
            </a:r>
            <a:endParaRPr lang="zh-TW" altLang="en-US" sz="2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38B7A76-6FF3-0E59-8511-1C72C91DD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3986758"/>
            <a:ext cx="5979652" cy="249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A7B543-C190-BF41-9959-F249713642FD}"/>
              </a:ext>
            </a:extLst>
          </p:cNvPr>
          <p:cNvSpPr/>
          <p:nvPr/>
        </p:nvSpPr>
        <p:spPr>
          <a:xfrm>
            <a:off x="792163" y="71438"/>
            <a:ext cx="48434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用空白鍵發射子彈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5DCBC34-8ED3-5346-8B3D-534CF28B724B}"/>
              </a:ext>
            </a:extLst>
          </p:cNvPr>
          <p:cNvSpPr/>
          <p:nvPr/>
        </p:nvSpPr>
        <p:spPr>
          <a:xfrm>
            <a:off x="215900" y="1079500"/>
            <a:ext cx="8928100" cy="240251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依下方提示組裝積木，完成我方戰車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準備發射子彈的動畫。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xmlns="" id="{66F18329-18CC-7D46-855B-C03B7E28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6" y="2808362"/>
            <a:ext cx="4824413" cy="352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文字方塊 3">
            <a:extLst>
              <a:ext uri="{FF2B5EF4-FFF2-40B4-BE49-F238E27FC236}">
                <a16:creationId xmlns:a16="http://schemas.microsoft.com/office/drawing/2014/main" xmlns="" id="{DF7CFBB1-7A0A-6A42-AE2F-90F2E67A5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" y="3197348"/>
            <a:ext cx="43195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想想看，子彈一開始要先隱藏，還是顯示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如何設定按下空白鍵，才能發射子彈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如何讓子彈從我方戰車發射出去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如何讓子彈射出的方向與我方戰車相同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如果子彈碰到畫面邊緣，要如何處理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183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F636E77-4493-8D4C-8A31-E1FFF41C22B6}"/>
              </a:ext>
            </a:extLst>
          </p:cNvPr>
          <p:cNvSpPr/>
          <p:nvPr/>
        </p:nvSpPr>
        <p:spPr>
          <a:xfrm>
            <a:off x="935856" y="156121"/>
            <a:ext cx="48434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用空白鍵發射子彈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292E526-4B5B-B448-A9DC-13832E4D915D}"/>
              </a:ext>
            </a:extLst>
          </p:cNvPr>
          <p:cNvSpPr/>
          <p:nvPr/>
        </p:nvSpPr>
        <p:spPr>
          <a:xfrm>
            <a:off x="215900" y="1079500"/>
            <a:ext cx="8928100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71E6B6F-1A07-8747-8F7D-A972D0C310F1}"/>
              </a:ext>
            </a:extLst>
          </p:cNvPr>
          <p:cNvSpPr/>
          <p:nvPr/>
        </p:nvSpPr>
        <p:spPr>
          <a:xfrm>
            <a:off x="919209" y="1869083"/>
            <a:ext cx="10097767" cy="4740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子彈一開始要先隱藏。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 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使用事件類別                       的積木， 當空白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鍵被按下觸發廣播訊息發射子彈後，執行收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到訊息發射子彈的程式。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使用事件類別                               與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的積木。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使用動作、偵測類別， 組合成 　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的積木， 設定面朝我方戰車的方向。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A7B99D1A-6912-8C4D-BA8A-71A5D2693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b="3717"/>
          <a:stretch/>
        </p:blipFill>
        <p:spPr>
          <a:xfrm>
            <a:off x="3960192" y="2448322"/>
            <a:ext cx="2191039" cy="7200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833B900B-0628-884E-9B76-33273A742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44" y="4222083"/>
            <a:ext cx="2971676" cy="6630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C07B2CD6-051C-004B-AC42-221725D8C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584" y="4176514"/>
            <a:ext cx="2160240" cy="71296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B0A817FB-BF3F-684B-8DF4-889933B22F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4" b="89691" l="3503" r="94161">
                        <a14:foregroundMark x1="3609" y1="28351" x2="12951" y2="50000"/>
                        <a14:foregroundMark x1="12951" y1="50000" x2="19639" y2="50515"/>
                        <a14:foregroundMark x1="86943" y1="28351" x2="94161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12" y="5400650"/>
            <a:ext cx="2927942" cy="602994"/>
          </a:xfrm>
          <a:prstGeom prst="rect">
            <a:avLst/>
          </a:prstGeom>
        </p:spPr>
      </p:pic>
      <p:sp>
        <p:nvSpPr>
          <p:cNvPr id="13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183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7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F636E77-4493-8D4C-8A31-E1FFF41C22B6}"/>
              </a:ext>
            </a:extLst>
          </p:cNvPr>
          <p:cNvSpPr/>
          <p:nvPr/>
        </p:nvSpPr>
        <p:spPr>
          <a:xfrm>
            <a:off x="863848" y="72058"/>
            <a:ext cx="48434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用空白鍵發射子彈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292E526-4B5B-B448-A9DC-13832E4D915D}"/>
              </a:ext>
            </a:extLst>
          </p:cNvPr>
          <p:cNvSpPr/>
          <p:nvPr/>
        </p:nvSpPr>
        <p:spPr>
          <a:xfrm>
            <a:off x="215900" y="1369824"/>
            <a:ext cx="8928100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xmlns="" id="{10CA9236-7321-9D4F-8710-E34FB706E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3EFE4"/>
              </a:clrFrom>
              <a:clrTo>
                <a:srgbClr val="E3EF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76" y="1748395"/>
            <a:ext cx="5256112" cy="47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2EF7C65-1E17-3A40-B2B9-56B034EE488B}"/>
              </a:ext>
            </a:extLst>
          </p:cNvPr>
          <p:cNvSpPr/>
          <p:nvPr/>
        </p:nvSpPr>
        <p:spPr>
          <a:xfrm>
            <a:off x="647700" y="144463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讓敵方戰車自動遊走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C466333-F731-2D4B-8D4F-DA3A98C98BEB}"/>
              </a:ext>
            </a:extLst>
          </p:cNvPr>
          <p:cNvSpPr/>
          <p:nvPr/>
        </p:nvSpPr>
        <p:spPr>
          <a:xfrm>
            <a:off x="215900" y="1079500"/>
            <a:ext cx="9504363" cy="18115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依下方提示組裝積木，讓敵方戰車能四處遊走。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50179" name="文字方塊 3">
            <a:extLst>
              <a:ext uri="{FF2B5EF4-FFF2-40B4-BE49-F238E27FC236}">
                <a16:creationId xmlns:a16="http://schemas.microsoft.com/office/drawing/2014/main" xmlns="" id="{8FFE57ED-B095-E747-975C-B35C09B2F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592388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想一想：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要讓戰車四處遊走，要使用哪一個積木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如何讓敵方戰車往前移動，等待幾秒後改變行走方向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如何讓敵方戰車不會移動到畫面外？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                                        中，</a:t>
            </a:r>
            <a:b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90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換成其他數字，結果會有什麼不同</a:t>
            </a:r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xmlns="" id="{F8A72E87-3DDB-1945-8105-07765BDB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878138"/>
            <a:ext cx="466725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>
            <a:extLst>
              <a:ext uri="{FF2B5EF4-FFF2-40B4-BE49-F238E27FC236}">
                <a16:creationId xmlns:a16="http://schemas.microsoft.com/office/drawing/2014/main" xmlns="" id="{370A3E3D-AD20-4946-AAF2-7924A2CE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7" r="35381"/>
          <a:stretch>
            <a:fillRect/>
          </a:stretch>
        </p:blipFill>
        <p:spPr bwMode="auto">
          <a:xfrm>
            <a:off x="1751013" y="5477098"/>
            <a:ext cx="2352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F636E77-4493-8D4C-8A31-E1FFF41C22B6}"/>
              </a:ext>
            </a:extLst>
          </p:cNvPr>
          <p:cNvSpPr/>
          <p:nvPr/>
        </p:nvSpPr>
        <p:spPr>
          <a:xfrm>
            <a:off x="791840" y="72058"/>
            <a:ext cx="53559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讓敵方戰車自動遊走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292E526-4B5B-B448-A9DC-13832E4D915D}"/>
              </a:ext>
            </a:extLst>
          </p:cNvPr>
          <p:cNvSpPr/>
          <p:nvPr/>
        </p:nvSpPr>
        <p:spPr>
          <a:xfrm>
            <a:off x="215900" y="1079500"/>
            <a:ext cx="8928100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71E6B6F-1A07-8747-8F7D-A972D0C310F1}"/>
              </a:ext>
            </a:extLst>
          </p:cNvPr>
          <p:cNvSpPr/>
          <p:nvPr/>
        </p:nvSpPr>
        <p:spPr>
          <a:xfrm>
            <a:off x="919209" y="1869083"/>
            <a:ext cx="10097767" cy="415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使用控制、動作類別， 組合成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使用動作、運算類別， 組合成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使用動作類別                       的積木。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戰車會隨機朝向所設定的角度方向。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8EC7850A-6355-064D-B331-08412AFA5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12" y="1427074"/>
            <a:ext cx="1800200" cy="144016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5110317D-70F7-A841-B0BE-A84F9F6D2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95" b="89080" l="4990" r="95303">
                        <a14:foregroundMark x1="5088" y1="27586" x2="14188" y2="46552"/>
                        <a14:foregroundMark x1="14188" y1="46552" x2="20841" y2="44828"/>
                        <a14:foregroundMark x1="89530" y1="44828" x2="95303" y2="6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6" y="3656817"/>
            <a:ext cx="5544616" cy="94399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633CD943-45F9-B04D-98AB-8B0EB907B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40" b="89785" l="5896" r="93160">
                        <a14:foregroundMark x1="7075" y1="23656" x2="6132" y2="66129"/>
                        <a14:foregroundMark x1="6132" y1="66129" x2="10613" y2="67742"/>
                        <a14:foregroundMark x1="91509" y1="27419" x2="93160" y2="60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19" y="4600812"/>
            <a:ext cx="2187921" cy="959796"/>
          </a:xfrm>
          <a:prstGeom prst="rect">
            <a:avLst/>
          </a:prstGeom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76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EEB6163-3CAE-C249-8AAE-090F972E36D8}"/>
              </a:ext>
            </a:extLst>
          </p:cNvPr>
          <p:cNvSpPr/>
          <p:nvPr/>
        </p:nvSpPr>
        <p:spPr>
          <a:xfrm>
            <a:off x="576263" y="119063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讓敵方戰車自動遊走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D533B01-6458-6845-BC52-6308D97D9B0C}"/>
              </a:ext>
            </a:extLst>
          </p:cNvPr>
          <p:cNvSpPr/>
          <p:nvPr/>
        </p:nvSpPr>
        <p:spPr>
          <a:xfrm>
            <a:off x="215776" y="1435319"/>
            <a:ext cx="8928100" cy="7582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grpSp>
        <p:nvGrpSpPr>
          <p:cNvPr id="51203" name="群組 5">
            <a:extLst>
              <a:ext uri="{FF2B5EF4-FFF2-40B4-BE49-F238E27FC236}">
                <a16:creationId xmlns:a16="http://schemas.microsoft.com/office/drawing/2014/main" xmlns="" id="{A1C321CB-7984-3440-AE50-96E332EA6F4E}"/>
              </a:ext>
            </a:extLst>
          </p:cNvPr>
          <p:cNvGrpSpPr>
            <a:grpSpLocks/>
          </p:cNvGrpSpPr>
          <p:nvPr/>
        </p:nvGrpSpPr>
        <p:grpSpPr bwMode="auto">
          <a:xfrm>
            <a:off x="1414463" y="2557463"/>
            <a:ext cx="7346950" cy="2690812"/>
            <a:chOff x="1980000" y="1980000"/>
            <a:chExt cx="6078563" cy="2181226"/>
          </a:xfrm>
        </p:grpSpPr>
        <p:pic>
          <p:nvPicPr>
            <p:cNvPr id="51205" name="Picture 3">
              <a:extLst>
                <a:ext uri="{FF2B5EF4-FFF2-40B4-BE49-F238E27FC236}">
                  <a16:creationId xmlns:a16="http://schemas.microsoft.com/office/drawing/2014/main" xmlns="" id="{9007BDAC-C85C-9A41-9FAC-0553337B8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000" y="1980001"/>
              <a:ext cx="1585913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6" name="Picture 4">
              <a:extLst>
                <a:ext uri="{FF2B5EF4-FFF2-40B4-BE49-F238E27FC236}">
                  <a16:creationId xmlns:a16="http://schemas.microsoft.com/office/drawing/2014/main" xmlns="" id="{613F466E-D63E-7645-ABA2-B7B44BD0A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000" y="1980000"/>
              <a:ext cx="3738563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3242CC4-5960-A749-9B3F-DD275EFB5CDB}"/>
              </a:ext>
            </a:extLst>
          </p:cNvPr>
          <p:cNvSpPr/>
          <p:nvPr/>
        </p:nvSpPr>
        <p:spPr>
          <a:xfrm>
            <a:off x="668338" y="76200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判斷並記錄子彈射中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4DAE4EF-1DF2-4742-912D-E34DAEDD8476}"/>
              </a:ext>
            </a:extLst>
          </p:cNvPr>
          <p:cNvSpPr/>
          <p:nvPr/>
        </p:nvSpPr>
        <p:spPr>
          <a:xfrm>
            <a:off x="215900" y="1079500"/>
            <a:ext cx="9504363" cy="122065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8: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新增敵方戰車的角色變數。</a:t>
            </a:r>
          </a:p>
        </p:txBody>
      </p:sp>
      <p:sp>
        <p:nvSpPr>
          <p:cNvPr id="52227" name="文字方塊 3">
            <a:extLst>
              <a:ext uri="{FF2B5EF4-FFF2-40B4-BE49-F238E27FC236}">
                <a16:creationId xmlns:a16="http://schemas.microsoft.com/office/drawing/2014/main" xmlns="" id="{0AAA096F-A3E8-6045-90B3-CE008291B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5133975"/>
            <a:ext cx="449262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想想看</a:t>
            </a:r>
            <a:r>
              <a:rPr lang="en-US" altLang="zh-TW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為什麼要用角色變數？</a:t>
            </a:r>
            <a:endParaRPr lang="en-US" altLang="zh-TW" sz="3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如果使用全域變數，會有什麼</a:t>
            </a:r>
            <a:endParaRPr lang="en-US" altLang="zh-TW" sz="3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不同？</a:t>
            </a:r>
          </a:p>
        </p:txBody>
      </p:sp>
      <p:pic>
        <p:nvPicPr>
          <p:cNvPr id="52228" name="Picture 2">
            <a:extLst>
              <a:ext uri="{FF2B5EF4-FFF2-40B4-BE49-F238E27FC236}">
                <a16:creationId xmlns:a16="http://schemas.microsoft.com/office/drawing/2014/main" xmlns="" id="{762969E6-B46A-5D4A-BF3C-550750B9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3155950"/>
            <a:ext cx="46228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3D4D366-4C33-E541-9929-6012DC6EEEE7}"/>
              </a:ext>
            </a:extLst>
          </p:cNvPr>
          <p:cNvSpPr/>
          <p:nvPr/>
        </p:nvSpPr>
        <p:spPr>
          <a:xfrm>
            <a:off x="365125" y="2622550"/>
            <a:ext cx="5038725" cy="22225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命名為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打到幾次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選擇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僅適用當前角色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dirty="0"/>
          </a:p>
        </p:txBody>
      </p:sp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3A94D4D-3938-3942-B8D2-887C1D2CE2F5}"/>
              </a:ext>
            </a:extLst>
          </p:cNvPr>
          <p:cNvSpPr/>
          <p:nvPr/>
        </p:nvSpPr>
        <p:spPr>
          <a:xfrm>
            <a:off x="506413" y="71438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判斷並記錄子彈射中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67924AE-5393-064E-BE51-0E1151229659}"/>
              </a:ext>
            </a:extLst>
          </p:cNvPr>
          <p:cNvSpPr/>
          <p:nvPr/>
        </p:nvSpPr>
        <p:spPr>
          <a:xfrm>
            <a:off x="474663" y="1065213"/>
            <a:ext cx="6192837" cy="12160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判斷子彈射到敵方戰車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記錄敵方戰車被射到的次數</a:t>
            </a:r>
          </a:p>
        </p:txBody>
      </p:sp>
      <p:sp>
        <p:nvSpPr>
          <p:cNvPr id="53251" name="文字方塊 3">
            <a:extLst>
              <a:ext uri="{FF2B5EF4-FFF2-40B4-BE49-F238E27FC236}">
                <a16:creationId xmlns:a16="http://schemas.microsoft.com/office/drawing/2014/main" xmlns="" id="{FD7D5752-1065-C84D-869E-1B6B68E7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05" y="4176514"/>
            <a:ext cx="42878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設定敵方戰車為顯示。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當敵方戰車碰到子彈時，程式是如何判斷？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如何表示敵方戰車被射中？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如果改變敵方戰車的透明度，來表示被射中，要使用哪個積木？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AA46A23-81D8-644D-B819-E13F1EBEDE25}"/>
              </a:ext>
            </a:extLst>
          </p:cNvPr>
          <p:cNvSpPr/>
          <p:nvPr/>
        </p:nvSpPr>
        <p:spPr>
          <a:xfrm>
            <a:off x="365125" y="2376488"/>
            <a:ext cx="5038725" cy="222285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9: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依提示組裝積木，完成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敵方戰車被射中的動畫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dirty="0"/>
          </a:p>
        </p:txBody>
      </p:sp>
      <p:pic>
        <p:nvPicPr>
          <p:cNvPr id="53253" name="Picture 2">
            <a:extLst>
              <a:ext uri="{FF2B5EF4-FFF2-40B4-BE49-F238E27FC236}">
                <a16:creationId xmlns:a16="http://schemas.microsoft.com/office/drawing/2014/main" xmlns="" id="{AB8ABE3F-0D56-A142-A0D9-456D4F10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2722563"/>
            <a:ext cx="4354512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6385F61-4BD8-F84A-A0E0-21C1E1E16904}"/>
              </a:ext>
            </a:extLst>
          </p:cNvPr>
          <p:cNvSpPr/>
          <p:nvPr/>
        </p:nvSpPr>
        <p:spPr>
          <a:xfrm>
            <a:off x="576263" y="71438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判斷並記錄子彈射中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AFFA00E-C30E-8845-A220-888553E4EDDE}"/>
              </a:ext>
            </a:extLst>
          </p:cNvPr>
          <p:cNvSpPr/>
          <p:nvPr/>
        </p:nvSpPr>
        <p:spPr>
          <a:xfrm>
            <a:off x="474663" y="1065213"/>
            <a:ext cx="6192837" cy="12160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判斷子彈射到敵方戰車，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記錄敵方戰車被射到的次數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D845AFC-CC16-0F40-A0B9-5DEA4D5EE0DC}"/>
              </a:ext>
            </a:extLst>
          </p:cNvPr>
          <p:cNvSpPr/>
          <p:nvPr/>
        </p:nvSpPr>
        <p:spPr>
          <a:xfrm>
            <a:off x="735013" y="2995613"/>
            <a:ext cx="5038725" cy="62510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  <a:endParaRPr lang="zh-TW" altLang="en-US" sz="3200" dirty="0"/>
          </a:p>
        </p:txBody>
      </p:sp>
      <p:pic>
        <p:nvPicPr>
          <p:cNvPr id="55300" name="Picture 2">
            <a:extLst>
              <a:ext uri="{FF2B5EF4-FFF2-40B4-BE49-F238E27FC236}">
                <a16:creationId xmlns:a16="http://schemas.microsoft.com/office/drawing/2014/main" xmlns="" id="{51B5BFA1-24CA-7E44-B30C-1A83C606C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3EFE4"/>
              </a:clrFrom>
              <a:clrTo>
                <a:srgbClr val="E3EF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592338"/>
            <a:ext cx="3486150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字方塊 10">
            <a:extLst>
              <a:ext uri="{FF2B5EF4-FFF2-40B4-BE49-F238E27FC236}">
                <a16:creationId xmlns:a16="http://schemas.microsoft.com/office/drawing/2014/main" xmlns="" id="{1DEFC54B-AF9E-FC48-8473-C272651F7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155575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全域變數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BAA385CF-6E5F-4C49-93C5-513477DEC23D}"/>
              </a:ext>
            </a:extLst>
          </p:cNvPr>
          <p:cNvSpPr txBox="1">
            <a:spLocks/>
          </p:cNvSpPr>
          <p:nvPr/>
        </p:nvSpPr>
        <p:spPr bwMode="auto">
          <a:xfrm>
            <a:off x="359792" y="2072552"/>
            <a:ext cx="9360472" cy="497046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 </a:t>
            </a:r>
            <a:r>
              <a:rPr lang="en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Scratch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中，依變數的有效範圍</a:t>
            </a:r>
            <a:r>
              <a:rPr lang="zh-TW" altLang="en-US" sz="3600" b="1" kern="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可以分為</a:t>
            </a:r>
            <a:r>
              <a:rPr lang="zh-TW" altLang="en-US" sz="3600" b="1" kern="0" baseline="0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全域變數</a:t>
            </a:r>
            <a:r>
              <a:rPr lang="zh-TW" altLang="en-US" sz="3600" b="1" kern="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lang="zh-TW" altLang="en-US" sz="3600" b="1" kern="0" baseline="0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角色變數</a:t>
            </a:r>
            <a:r>
              <a:rPr lang="zh-TW" altLang="en-US" sz="3600" b="1" kern="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兩種。</a:t>
            </a:r>
            <a:endParaRPr lang="en-US" altLang="zh-TW" sz="3600" b="1" kern="0" baseline="0" dirty="0" smtClean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全域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變數：所有角色都可使用的變數。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變數：限某一個角色才能使用的變數。</a:t>
            </a: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D757348-CB15-3B49-A6C6-AD39A7AE269D}"/>
              </a:ext>
            </a:extLst>
          </p:cNvPr>
          <p:cNvSpPr/>
          <p:nvPr/>
        </p:nvSpPr>
        <p:spPr>
          <a:xfrm>
            <a:off x="576263" y="71438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判斷並記錄子彈射中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9241F46-489F-1F48-B77E-AB72E4705263}"/>
              </a:ext>
            </a:extLst>
          </p:cNvPr>
          <p:cNvSpPr/>
          <p:nvPr/>
        </p:nvSpPr>
        <p:spPr>
          <a:xfrm>
            <a:off x="474663" y="1065213"/>
            <a:ext cx="6192837" cy="12160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判斷子彈射到敵方戰車，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記錄敵方戰車被射到的次數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xmlns="" id="{AE0D6D40-14EE-364C-9F9E-58CD0A27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2690813"/>
            <a:ext cx="384492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6" name="群組 9">
            <a:extLst>
              <a:ext uri="{FF2B5EF4-FFF2-40B4-BE49-F238E27FC236}">
                <a16:creationId xmlns:a16="http://schemas.microsoft.com/office/drawing/2014/main" xmlns="" id="{52DF056D-7063-F147-AF3A-C2F359427538}"/>
              </a:ext>
            </a:extLst>
          </p:cNvPr>
          <p:cNvGrpSpPr>
            <a:grpSpLocks/>
          </p:cNvGrpSpPr>
          <p:nvPr/>
        </p:nvGrpSpPr>
        <p:grpSpPr bwMode="auto">
          <a:xfrm>
            <a:off x="720725" y="3600450"/>
            <a:ext cx="5832475" cy="2879725"/>
            <a:chOff x="359384" y="4149128"/>
            <a:chExt cx="4320000" cy="2268000"/>
          </a:xfrm>
        </p:grpSpPr>
        <p:grpSp>
          <p:nvGrpSpPr>
            <p:cNvPr id="54279" name="群組 10">
              <a:extLst>
                <a:ext uri="{FF2B5EF4-FFF2-40B4-BE49-F238E27FC236}">
                  <a16:creationId xmlns:a16="http://schemas.microsoft.com/office/drawing/2014/main" xmlns="" id="{CE87BCF3-1C37-5942-92E4-13CE182BE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384" y="4149128"/>
              <a:ext cx="4320000" cy="2268000"/>
              <a:chOff x="3131840" y="2880000"/>
              <a:chExt cx="4320000" cy="2268000"/>
            </a:xfrm>
          </p:grpSpPr>
          <p:sp>
            <p:nvSpPr>
              <p:cNvPr id="14" name="圓角矩形 13">
                <a:extLst>
                  <a:ext uri="{FF2B5EF4-FFF2-40B4-BE49-F238E27FC236}">
                    <a16:creationId xmlns:a16="http://schemas.microsoft.com/office/drawing/2014/main" xmlns="" id="{E279451B-307F-3C4B-A146-82D533DDF9C7}"/>
                  </a:ext>
                </a:extLst>
              </p:cNvPr>
              <p:cNvSpPr/>
              <p:nvPr/>
            </p:nvSpPr>
            <p:spPr>
              <a:xfrm>
                <a:off x="3131840" y="3096298"/>
                <a:ext cx="4320000" cy="2051702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01AEA6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5" name="圓角矩形 14">
                <a:extLst>
                  <a:ext uri="{FF2B5EF4-FFF2-40B4-BE49-F238E27FC236}">
                    <a16:creationId xmlns:a16="http://schemas.microsoft.com/office/drawing/2014/main" xmlns="" id="{60F2A0E3-A53E-3343-9765-C1484A4DEE4D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295765" cy="432595"/>
              </a:xfrm>
              <a:prstGeom prst="roundRect">
                <a:avLst>
                  <a:gd name="adj" fmla="val 50000"/>
                </a:avLst>
              </a:prstGeom>
              <a:solidFill>
                <a:srgbClr val="8CD1CE"/>
              </a:solidFill>
              <a:ln w="25400">
                <a:solidFill>
                  <a:srgbClr val="01AEA6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r>
                  <a:rPr lang="zh-TW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小提示</a:t>
                </a:r>
                <a:endParaRPr lang="en-US" altLang="zh-TW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</p:grpSp>
        <p:sp>
          <p:nvSpPr>
            <p:cNvPr id="54280" name="文字方塊 11">
              <a:extLst>
                <a:ext uri="{FF2B5EF4-FFF2-40B4-BE49-F238E27FC236}">
                  <a16:creationId xmlns:a16="http://schemas.microsoft.com/office/drawing/2014/main" xmlns="" id="{0502084E-3BAB-2944-BBF4-E11D9C998E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44" y="5013128"/>
              <a:ext cx="3815848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ts val="2800"/>
                </a:lnSpc>
              </a:pPr>
              <a:endParaRPr lang="zh-TW" altLang="en-US" sz="1800">
                <a:ea typeface="標楷體" panose="02010601000101010101" pitchFamily="2" charset="-120"/>
              </a:endParaRPr>
            </a:p>
          </p:txBody>
        </p:sp>
      </p:grpSp>
      <p:pic>
        <p:nvPicPr>
          <p:cNvPr id="54277" name="Picture 2">
            <a:extLst>
              <a:ext uri="{FF2B5EF4-FFF2-40B4-BE49-F238E27FC236}">
                <a16:creationId xmlns:a16="http://schemas.microsoft.com/office/drawing/2014/main" xmlns="" id="{C32C99F7-1651-894C-9C13-B282B5DD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535488"/>
            <a:ext cx="51466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8C7BBD5-0D78-F94B-9680-2EE02987FC1E}"/>
              </a:ext>
            </a:extLst>
          </p:cNvPr>
          <p:cNvSpPr/>
          <p:nvPr/>
        </p:nvSpPr>
        <p:spPr>
          <a:xfrm>
            <a:off x="719138" y="71438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判斷並記錄子彈射中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9F245D76-1317-BD40-B4C4-8694F12B1B16}"/>
              </a:ext>
            </a:extLst>
          </p:cNvPr>
          <p:cNvSpPr/>
          <p:nvPr/>
        </p:nvSpPr>
        <p:spPr>
          <a:xfrm>
            <a:off x="474663" y="1065213"/>
            <a:ext cx="6192837" cy="12160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判斷子彈射到敵方戰車，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記錄敵方戰車被射到的次數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148D0B9-31EE-CE42-BC21-4AB252D07AC2}"/>
              </a:ext>
            </a:extLst>
          </p:cNvPr>
          <p:cNvSpPr/>
          <p:nvPr/>
        </p:nvSpPr>
        <p:spPr>
          <a:xfrm>
            <a:off x="365125" y="2376488"/>
            <a:ext cx="5322888" cy="18115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依提示組裝積木，完成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子彈射到戰車後變換的造型</a:t>
            </a:r>
            <a:endParaRPr lang="zh-TW" altLang="en-US" sz="3200" dirty="0"/>
          </a:p>
        </p:txBody>
      </p:sp>
      <p:pic>
        <p:nvPicPr>
          <p:cNvPr id="56324" name="Picture 2">
            <a:extLst>
              <a:ext uri="{FF2B5EF4-FFF2-40B4-BE49-F238E27FC236}">
                <a16:creationId xmlns:a16="http://schemas.microsoft.com/office/drawing/2014/main" xmlns="" id="{78C87461-458B-9B42-8C4A-743B6572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949575"/>
            <a:ext cx="2651125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文字方塊 3">
            <a:extLst>
              <a:ext uri="{FF2B5EF4-FFF2-40B4-BE49-F238E27FC236}">
                <a16:creationId xmlns:a16="http://schemas.microsoft.com/office/drawing/2014/main" xmlns="" id="{5C7DDF11-2A48-1141-8ADD-FE62E1AA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4176092"/>
            <a:ext cx="53228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	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設定敵方戰車為顯示。</a:t>
            </a:r>
          </a:p>
          <a:p>
            <a:pPr>
              <a:lnSpc>
                <a:spcPct val="120000"/>
              </a:lnSpc>
            </a:pPr>
            <a:r>
              <a:rPr lang="en-US" altLang="zh-TW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當敵方戰車碰到子彈時，要如何判斷？</a:t>
            </a:r>
          </a:p>
          <a:p>
            <a:pPr>
              <a:lnSpc>
                <a:spcPct val="120000"/>
              </a:lnSpc>
            </a:pPr>
            <a:r>
              <a:rPr lang="en-US" altLang="zh-TW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要如何表示敵方戰車被射中？</a:t>
            </a:r>
          </a:p>
          <a:p>
            <a:pPr>
              <a:lnSpc>
                <a:spcPct val="120000"/>
              </a:lnSpc>
            </a:pPr>
            <a:r>
              <a:rPr lang="en-US" altLang="zh-TW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	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如果改變敵方戰車的透明度，來表示被射中，要選用哪一個積木呢？</a:t>
            </a:r>
          </a:p>
        </p:txBody>
      </p:sp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E0D7267-17F9-AC40-9C8F-DC82B193D0E0}"/>
              </a:ext>
            </a:extLst>
          </p:cNvPr>
          <p:cNvSpPr/>
          <p:nvPr/>
        </p:nvSpPr>
        <p:spPr>
          <a:xfrm>
            <a:off x="647700" y="84138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判斷並記錄子彈射中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4B23B5E6-8AB6-1C44-8959-7E8CE0968413}"/>
              </a:ext>
            </a:extLst>
          </p:cNvPr>
          <p:cNvSpPr/>
          <p:nvPr/>
        </p:nvSpPr>
        <p:spPr>
          <a:xfrm>
            <a:off x="474663" y="1065213"/>
            <a:ext cx="6192837" cy="12160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判斷子彈射到敵方戰車，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記錄敵方戰車被射到的次數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3A2FDF-FDAA-1948-AD71-AE4FC58797B6}"/>
              </a:ext>
            </a:extLst>
          </p:cNvPr>
          <p:cNvSpPr/>
          <p:nvPr/>
        </p:nvSpPr>
        <p:spPr>
          <a:xfrm>
            <a:off x="365125" y="2376488"/>
            <a:ext cx="5038725" cy="62510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  <a:endParaRPr lang="zh-TW" altLang="en-US" sz="32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C0BC6F1C-FEA0-7AE7-7E55-2C815CEA6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16" y="2880370"/>
            <a:ext cx="5169089" cy="3399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F1441BC-9B32-314A-8626-3E6CC62C3C30}"/>
              </a:ext>
            </a:extLst>
          </p:cNvPr>
          <p:cNvSpPr/>
          <p:nvPr/>
        </p:nvSpPr>
        <p:spPr>
          <a:xfrm>
            <a:off x="719138" y="71438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判斷並記錄子彈射中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EFA5163-7D7C-0F4B-B2AD-396920C16C96}"/>
              </a:ext>
            </a:extLst>
          </p:cNvPr>
          <p:cNvSpPr/>
          <p:nvPr/>
        </p:nvSpPr>
        <p:spPr>
          <a:xfrm>
            <a:off x="474663" y="1065213"/>
            <a:ext cx="6192837" cy="12160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判斷子彈射到敵方戰車</a:t>
            </a:r>
            <a:endParaRPr lang="en-US" altLang="zh-TW" sz="3200" b="1" kern="0" baseline="0" dirty="0">
              <a:solidFill>
                <a:schemeClr val="bg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記錄敵方戰車被射到的次數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1664D0-CC99-FB4C-8352-DFB6A9D8DC52}"/>
              </a:ext>
            </a:extLst>
          </p:cNvPr>
          <p:cNvSpPr/>
          <p:nvPr/>
        </p:nvSpPr>
        <p:spPr>
          <a:xfrm>
            <a:off x="365125" y="2376488"/>
            <a:ext cx="5322888" cy="18115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11: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依提示組裝積木，紀錄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敵方戰車被射到的次數</a:t>
            </a:r>
            <a:endParaRPr lang="zh-TW" altLang="en-US" sz="3200" dirty="0"/>
          </a:p>
        </p:txBody>
      </p:sp>
      <p:pic>
        <p:nvPicPr>
          <p:cNvPr id="58372" name="Picture 2">
            <a:extLst>
              <a:ext uri="{FF2B5EF4-FFF2-40B4-BE49-F238E27FC236}">
                <a16:creationId xmlns:a16="http://schemas.microsoft.com/office/drawing/2014/main" xmlns="" id="{3CB45940-30B0-4F44-AE35-D809EF496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2533650"/>
            <a:ext cx="4183062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文字方塊 3">
            <a:extLst>
              <a:ext uri="{FF2B5EF4-FFF2-40B4-BE49-F238E27FC236}">
                <a16:creationId xmlns:a16="http://schemas.microsoft.com/office/drawing/2014/main" xmlns="" id="{8A85732A-F265-2D4F-9B5C-E47BC1A68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77" y="3960490"/>
            <a:ext cx="53228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設定打到幾次的變數為</a:t>
            </a:r>
            <a:r>
              <a:rPr lang="en-US" altLang="zh-TW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</a:t>
            </a: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en-US" altLang="zh-TW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敵方戰車被射中時，則將打到</a:t>
            </a:r>
            <a:endParaRPr lang="en-US" altLang="zh-TW" sz="3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幾次的變數改變 </a:t>
            </a:r>
            <a:r>
              <a:rPr lang="en-US" altLang="zh-TW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en-US" altLang="zh-TW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如何判斷被射中三次後，讓</a:t>
            </a:r>
            <a:endParaRPr lang="en-US" altLang="zh-TW" sz="3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敵方戰車消失。</a:t>
            </a:r>
          </a:p>
        </p:txBody>
      </p:sp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3D24CE0-F165-444B-96A7-873862D936C2}"/>
              </a:ext>
            </a:extLst>
          </p:cNvPr>
          <p:cNvSpPr/>
          <p:nvPr/>
        </p:nvSpPr>
        <p:spPr>
          <a:xfrm>
            <a:off x="863848" y="72058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判斷並記錄子彈射中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CE95D23-6D84-AF4C-8FB4-EB57FAA82E73}"/>
              </a:ext>
            </a:extLst>
          </p:cNvPr>
          <p:cNvSpPr/>
          <p:nvPr/>
        </p:nvSpPr>
        <p:spPr>
          <a:xfrm>
            <a:off x="474663" y="1065213"/>
            <a:ext cx="6192837" cy="12160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判斷子彈射到敵方戰車</a:t>
            </a:r>
            <a:endParaRPr lang="en-US" altLang="zh-TW" sz="3200" b="1" kern="0" baseline="0" dirty="0">
              <a:solidFill>
                <a:schemeClr val="bg2">
                  <a:lumMod val="60000"/>
                  <a:lumOff val="4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記錄敵方戰車被射到的次數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79634CA-A12A-AC44-BE7B-AC8F0D036D56}"/>
              </a:ext>
            </a:extLst>
          </p:cNvPr>
          <p:cNvSpPr/>
          <p:nvPr/>
        </p:nvSpPr>
        <p:spPr>
          <a:xfrm>
            <a:off x="575816" y="3888482"/>
            <a:ext cx="2711450" cy="62510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組裝結果：</a:t>
            </a:r>
            <a:endParaRPr lang="zh-TW" altLang="en-US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B495B728-79EE-D11C-75BE-8B7DC38E4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64" y="2281252"/>
            <a:ext cx="6754075" cy="4441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4CCBD4C-A982-3B47-BBBB-3C59EF04237C}"/>
              </a:ext>
            </a:extLst>
          </p:cNvPr>
          <p:cNvSpPr/>
          <p:nvPr/>
        </p:nvSpPr>
        <p:spPr>
          <a:xfrm>
            <a:off x="1150938" y="144463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判斷並記錄子彈射中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0A21593-39FF-9542-814E-E689E125B9A5}"/>
              </a:ext>
            </a:extLst>
          </p:cNvPr>
          <p:cNvSpPr/>
          <p:nvPr/>
        </p:nvSpPr>
        <p:spPr>
          <a:xfrm>
            <a:off x="474663" y="1065213"/>
            <a:ext cx="6192837" cy="12160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判斷子彈射到敵方戰車</a:t>
            </a:r>
            <a:endParaRPr lang="en-US" altLang="zh-TW" sz="3200" b="1" kern="0" baseline="0" dirty="0">
              <a:solidFill>
                <a:schemeClr val="bg2">
                  <a:lumMod val="60000"/>
                  <a:lumOff val="4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記錄敵方戰車被射到的次數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B7D5C9F-6BA6-9445-B1C8-5E0704AC132E}"/>
              </a:ext>
            </a:extLst>
          </p:cNvPr>
          <p:cNvSpPr/>
          <p:nvPr/>
        </p:nvSpPr>
        <p:spPr>
          <a:xfrm>
            <a:off x="1116013" y="2533650"/>
            <a:ext cx="3708400" cy="281378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12: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再複製一個敵方戰車角色，使得畫面出現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兩輛敵方戰車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dirty="0"/>
          </a:p>
        </p:txBody>
      </p:sp>
      <p:pic>
        <p:nvPicPr>
          <p:cNvPr id="60420" name="Picture 2">
            <a:extLst>
              <a:ext uri="{FF2B5EF4-FFF2-40B4-BE49-F238E27FC236}">
                <a16:creationId xmlns:a16="http://schemas.microsoft.com/office/drawing/2014/main" xmlns="" id="{D201E67F-004C-3749-9346-018A0344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533650"/>
            <a:ext cx="41433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矩形 3">
            <a:extLst>
              <a:ext uri="{FF2B5EF4-FFF2-40B4-BE49-F238E27FC236}">
                <a16:creationId xmlns:a16="http://schemas.microsoft.com/office/drawing/2014/main" xmlns="" id="{2D0C4274-255B-AF4B-BF7D-F48009D8B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6350"/>
            <a:ext cx="203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戰車王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BDFDA1F-6B25-EB43-8CFB-546A02A20942}"/>
              </a:ext>
            </a:extLst>
          </p:cNvPr>
          <p:cNvSpPr/>
          <p:nvPr/>
        </p:nvSpPr>
        <p:spPr>
          <a:xfrm>
            <a:off x="406400" y="976313"/>
            <a:ext cx="3775393" cy="7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各角色程式參考</a:t>
            </a:r>
          </a:p>
        </p:txBody>
      </p:sp>
      <p:pic>
        <p:nvPicPr>
          <p:cNvPr id="61444" name="Picture 3">
            <a:extLst>
              <a:ext uri="{FF2B5EF4-FFF2-40B4-BE49-F238E27FC236}">
                <a16:creationId xmlns:a16="http://schemas.microsoft.com/office/drawing/2014/main" xmlns="" id="{90B4E7A5-25F7-CF4B-8E00-172657C0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71663"/>
            <a:ext cx="1079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>
            <a:extLst>
              <a:ext uri="{FF2B5EF4-FFF2-40B4-BE49-F238E27FC236}">
                <a16:creationId xmlns:a16="http://schemas.microsoft.com/office/drawing/2014/main" xmlns="" id="{52376421-1112-7547-9E0A-308085AF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2052638"/>
            <a:ext cx="24399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5">
            <a:extLst>
              <a:ext uri="{FF2B5EF4-FFF2-40B4-BE49-F238E27FC236}">
                <a16:creationId xmlns:a16="http://schemas.microsoft.com/office/drawing/2014/main" xmlns="" id="{EFE60400-D265-BE4C-81B9-419F1E70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052638"/>
            <a:ext cx="24399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6">
            <a:extLst>
              <a:ext uri="{FF2B5EF4-FFF2-40B4-BE49-F238E27FC236}">
                <a16:creationId xmlns:a16="http://schemas.microsoft.com/office/drawing/2014/main" xmlns="" id="{9A120667-4445-0641-83AD-6881F5A6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852863"/>
            <a:ext cx="24399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7">
            <a:extLst>
              <a:ext uri="{FF2B5EF4-FFF2-40B4-BE49-F238E27FC236}">
                <a16:creationId xmlns:a16="http://schemas.microsoft.com/office/drawing/2014/main" xmlns="" id="{336D3F39-5567-DF44-AFFE-1B65D775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3852863"/>
            <a:ext cx="24399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8">
            <a:extLst>
              <a:ext uri="{FF2B5EF4-FFF2-40B4-BE49-F238E27FC236}">
                <a16:creationId xmlns:a16="http://schemas.microsoft.com/office/drawing/2014/main" xmlns="" id="{DC4A3E2F-FD4C-0647-B479-92286538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2052638"/>
            <a:ext cx="3167062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2DD56CC-7CA7-7B4A-BD16-D0A7622D3D8D}"/>
              </a:ext>
            </a:extLst>
          </p:cNvPr>
          <p:cNvSpPr/>
          <p:nvPr/>
        </p:nvSpPr>
        <p:spPr>
          <a:xfrm>
            <a:off x="295275" y="2970213"/>
            <a:ext cx="12096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我方戰車</a:t>
            </a:r>
            <a:endParaRPr lang="zh-TW" altLang="en-US" dirty="0"/>
          </a:p>
        </p:txBody>
      </p:sp>
      <p:pic>
        <p:nvPicPr>
          <p:cNvPr id="13" name="圖片 5">
            <a:hlinkClick r:id="rId8"/>
            <a:extLst>
              <a:ext uri="{FF2B5EF4-FFF2-40B4-BE49-F238E27FC236}">
                <a16:creationId xmlns:a16="http://schemas.microsoft.com/office/drawing/2014/main" xmlns="" id="{66333D7D-0581-F740-B44D-F945DDBA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676785" y="134143"/>
            <a:ext cx="2363395" cy="145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矩形 3">
            <a:extLst>
              <a:ext uri="{FF2B5EF4-FFF2-40B4-BE49-F238E27FC236}">
                <a16:creationId xmlns:a16="http://schemas.microsoft.com/office/drawing/2014/main" xmlns="" id="{8844846D-AD2F-7B49-969F-F1A750705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6350"/>
            <a:ext cx="203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戰車王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93B97768-33A9-B14A-9185-295C5A9B2C88}"/>
              </a:ext>
            </a:extLst>
          </p:cNvPr>
          <p:cNvSpPr/>
          <p:nvPr/>
        </p:nvSpPr>
        <p:spPr>
          <a:xfrm>
            <a:off x="406400" y="976313"/>
            <a:ext cx="3775393" cy="7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各角色程式參考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xmlns="" id="{273EB41B-C519-5D40-9599-F55A6B836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32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38171627-4033-E547-A669-2C3DA637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976313"/>
            <a:ext cx="2732088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xmlns="" id="{6FBEDE0F-9687-E44D-84FE-86F0BD666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1847850"/>
            <a:ext cx="12096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7D9E25D-B68F-664B-9DE2-FA828908B34C}"/>
              </a:ext>
            </a:extLst>
          </p:cNvPr>
          <p:cNvSpPr/>
          <p:nvPr/>
        </p:nvSpPr>
        <p:spPr>
          <a:xfrm>
            <a:off x="1714500" y="2952750"/>
            <a:ext cx="6985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子彈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xmlns="" id="{6E647124-8689-264F-9157-76B3F64B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133850"/>
            <a:ext cx="4189413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矩形 3">
            <a:extLst>
              <a:ext uri="{FF2B5EF4-FFF2-40B4-BE49-F238E27FC236}">
                <a16:creationId xmlns:a16="http://schemas.microsoft.com/office/drawing/2014/main" xmlns="" id="{31D7EEB3-CFD7-D04C-AC88-F980F18D1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6350"/>
            <a:ext cx="203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戰車王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DC816E6-0AAE-3B4B-84DD-4D3BDD1659DC}"/>
              </a:ext>
            </a:extLst>
          </p:cNvPr>
          <p:cNvSpPr/>
          <p:nvPr/>
        </p:nvSpPr>
        <p:spPr>
          <a:xfrm>
            <a:off x="406400" y="976313"/>
            <a:ext cx="3775393" cy="7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各角色程式參考</a:t>
            </a:r>
          </a:p>
        </p:txBody>
      </p:sp>
      <p:pic>
        <p:nvPicPr>
          <p:cNvPr id="63493" name="Picture 2">
            <a:extLst>
              <a:ext uri="{FF2B5EF4-FFF2-40B4-BE49-F238E27FC236}">
                <a16:creationId xmlns:a16="http://schemas.microsoft.com/office/drawing/2014/main" xmlns="" id="{7AD596B3-2411-4342-87B6-DA889D49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71663"/>
            <a:ext cx="121126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>
            <a:extLst>
              <a:ext uri="{FF2B5EF4-FFF2-40B4-BE49-F238E27FC236}">
                <a16:creationId xmlns:a16="http://schemas.microsoft.com/office/drawing/2014/main" xmlns="" id="{06690E94-78B0-504B-80F8-6A1D8FCE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2232025"/>
            <a:ext cx="17780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圖片 12">
            <a:extLst>
              <a:ext uri="{FF2B5EF4-FFF2-40B4-BE49-F238E27FC236}">
                <a16:creationId xmlns:a16="http://schemas.microsoft.com/office/drawing/2014/main" xmlns="" id="{33C5C52B-8599-5B42-A150-6CC6AF99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098550"/>
            <a:ext cx="356235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A7A601D3-052C-E34E-A09B-5B04DD141389}"/>
              </a:ext>
            </a:extLst>
          </p:cNvPr>
          <p:cNvSpPr/>
          <p:nvPr/>
        </p:nvSpPr>
        <p:spPr>
          <a:xfrm>
            <a:off x="695325" y="3046413"/>
            <a:ext cx="121126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敵方戰車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矩形 3">
            <a:extLst>
              <a:ext uri="{FF2B5EF4-FFF2-40B4-BE49-F238E27FC236}">
                <a16:creationId xmlns:a16="http://schemas.microsoft.com/office/drawing/2014/main" xmlns="" id="{60F15055-1377-3347-A942-421D4A4D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6350"/>
            <a:ext cx="203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戰車王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EB94F87-7016-0A48-841F-0B6C7BF2B1DE}"/>
              </a:ext>
            </a:extLst>
          </p:cNvPr>
          <p:cNvSpPr/>
          <p:nvPr/>
        </p:nvSpPr>
        <p:spPr>
          <a:xfrm>
            <a:off x="406400" y="1139825"/>
            <a:ext cx="3775393" cy="7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各角色程式參考</a:t>
            </a:r>
          </a:p>
        </p:txBody>
      </p:sp>
      <p:pic>
        <p:nvPicPr>
          <p:cNvPr id="64516" name="圖片 16">
            <a:extLst>
              <a:ext uri="{FF2B5EF4-FFF2-40B4-BE49-F238E27FC236}">
                <a16:creationId xmlns:a16="http://schemas.microsoft.com/office/drawing/2014/main" xmlns="" id="{D08CCDB0-2D52-7042-BA2A-E1031727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976313"/>
            <a:ext cx="2732088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>
            <a:extLst>
              <a:ext uri="{FF2B5EF4-FFF2-40B4-BE49-F238E27FC236}">
                <a16:creationId xmlns:a16="http://schemas.microsoft.com/office/drawing/2014/main" xmlns="" id="{35B59415-E708-FF41-8211-73622DF43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351088"/>
            <a:ext cx="12096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8" name="群組 1">
            <a:extLst>
              <a:ext uri="{FF2B5EF4-FFF2-40B4-BE49-F238E27FC236}">
                <a16:creationId xmlns:a16="http://schemas.microsoft.com/office/drawing/2014/main" xmlns="" id="{3BF2E2DF-066A-6F48-AEA3-F7C18AB35B91}"/>
              </a:ext>
            </a:extLst>
          </p:cNvPr>
          <p:cNvGrpSpPr>
            <a:grpSpLocks/>
          </p:cNvGrpSpPr>
          <p:nvPr/>
        </p:nvGrpSpPr>
        <p:grpSpPr bwMode="auto">
          <a:xfrm>
            <a:off x="1512888" y="2408238"/>
            <a:ext cx="1079500" cy="1479610"/>
            <a:chOff x="1367904" y="1944266"/>
            <a:chExt cx="1079500" cy="1479610"/>
          </a:xfrm>
        </p:grpSpPr>
        <p:pic>
          <p:nvPicPr>
            <p:cNvPr id="64519" name="Picture 2">
              <a:extLst>
                <a:ext uri="{FF2B5EF4-FFF2-40B4-BE49-F238E27FC236}">
                  <a16:creationId xmlns:a16="http://schemas.microsoft.com/office/drawing/2014/main" xmlns="" id="{76B6A025-174C-0943-B289-080FF9A30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904" y="1944266"/>
              <a:ext cx="1079500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6358660-BB53-A340-AE5B-D2FEEA106862}"/>
                </a:ext>
              </a:extLst>
            </p:cNvPr>
            <p:cNvSpPr/>
            <p:nvPr/>
          </p:nvSpPr>
          <p:spPr>
            <a:xfrm>
              <a:off x="1521891" y="3023766"/>
              <a:ext cx="8499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kern="0" baseline="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子彈</a:t>
              </a:r>
              <a:r>
                <a:rPr lang="en-US" altLang="zh-TW" b="1" kern="0" baseline="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2</a:t>
              </a:r>
              <a:endParaRPr lang="zh-TW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字方塊 10">
            <a:extLst>
              <a:ext uri="{FF2B5EF4-FFF2-40B4-BE49-F238E27FC236}">
                <a16:creationId xmlns:a16="http://schemas.microsoft.com/office/drawing/2014/main" xmlns="" id="{DA071EE6-B555-9746-925D-043D7ADD5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936" y="156121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全域變數的設定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2F7C4E8D-355B-A749-8956-6FDA05193409}"/>
              </a:ext>
            </a:extLst>
          </p:cNvPr>
          <p:cNvSpPr txBox="1">
            <a:spLocks/>
          </p:cNvSpPr>
          <p:nvPr/>
        </p:nvSpPr>
        <p:spPr bwMode="auto">
          <a:xfrm>
            <a:off x="215900" y="1223963"/>
            <a:ext cx="9720263" cy="497046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選擇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變數</a:t>
            </a:r>
            <a:endParaRPr lang="en-US" altLang="zh-TW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變數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，命名為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被點幾下</a:t>
            </a:r>
            <a:endParaRPr lang="en-US" altLang="zh-TW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選擇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適用於所有角色</a:t>
            </a:r>
            <a:endParaRPr lang="zh-TW" altLang="en-US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xmlns="" id="{E1835386-E463-7E48-88DB-DF8995DB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3600450"/>
            <a:ext cx="540067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7DB3B4-E5F6-863E-51BE-E335DE573873}"/>
              </a:ext>
            </a:extLst>
          </p:cNvPr>
          <p:cNvSpPr/>
          <p:nvPr/>
        </p:nvSpPr>
        <p:spPr bwMode="auto">
          <a:xfrm>
            <a:off x="7560592" y="5976714"/>
            <a:ext cx="2520033" cy="12241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F461E0-A3C2-3F44-AF3A-216E6399220C}"/>
              </a:ext>
            </a:extLst>
          </p:cNvPr>
          <p:cNvSpPr/>
          <p:nvPr/>
        </p:nvSpPr>
        <p:spPr>
          <a:xfrm>
            <a:off x="1745362" y="72058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A979679F-059F-E145-AF07-C990292C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99" y="936154"/>
            <a:ext cx="9000877" cy="10795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戰車王對戰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劇本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在畫面中，以一個野外場地圖片當作背景，有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一輛我方戰車（玩家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）和一輛敵方戰車（玩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家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），按下綠旗後，雙方玩家各自用設定的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方向鍵控制戰車移動，當按下子彈設定鍵時，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會發射子彈攻擊對方戰車，若子彈擊中對方戰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車，會出現爆炸效果且戰車會縮小，當成功擊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中對方戰車十次，則可消滅它。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676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7DB3B4-E5F6-863E-51BE-E335DE573873}"/>
              </a:ext>
            </a:extLst>
          </p:cNvPr>
          <p:cNvSpPr/>
          <p:nvPr/>
        </p:nvSpPr>
        <p:spPr bwMode="auto">
          <a:xfrm>
            <a:off x="7560592" y="5976714"/>
            <a:ext cx="2520033" cy="12241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F461E0-A3C2-3F44-AF3A-216E6399220C}"/>
              </a:ext>
            </a:extLst>
          </p:cNvPr>
          <p:cNvSpPr/>
          <p:nvPr/>
        </p:nvSpPr>
        <p:spPr>
          <a:xfrm>
            <a:off x="1335960" y="72058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戰車王對戰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A979679F-059F-E145-AF07-C990292C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24" y="1368202"/>
            <a:ext cx="9474224" cy="10795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defRPr/>
            </a:pP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完成條件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  <a:b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(1)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程式執行前，畫面上有一輛我方戰車和一輛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敵方戰車，畫面左上角可記錄被擊中的次數。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(2)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程式執行後，利用 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W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A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S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D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鍵控制我方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戰車的方向，當按下空白鍵時，會發射子彈；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利用方向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↑、←、↓、→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鍵控制敵方戰車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的方向，當按下數字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0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鍵時，會發射子彈。 </a:t>
            </a: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(3)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當子彈射中對方戰車，會產生爆炸的效果，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且擊中第一次時，戰車的尺寸會縮小，擊中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第二次時，戰車尺寸會再縮小，以此類推；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成功擊中對方十次，即可消滅對方。 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463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F461E0-A3C2-3F44-AF3A-216E6399220C}"/>
              </a:ext>
            </a:extLst>
          </p:cNvPr>
          <p:cNvSpPr/>
          <p:nvPr/>
        </p:nvSpPr>
        <p:spPr>
          <a:xfrm>
            <a:off x="939333" y="50"/>
            <a:ext cx="5109091" cy="898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舞臺與角色安排　</a:t>
            </a:r>
            <a:endParaRPr lang="en-US" altLang="zh-TW" sz="4800" b="1" kern="0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A979679F-059F-E145-AF07-C990292C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84" y="1152178"/>
            <a:ext cx="9936857" cy="655272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背景：野外場地      戰車角色：我方戰車、敵方戰車 </a:t>
            </a:r>
            <a:endParaRPr lang="en-US" altLang="zh-TW" sz="2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子彈角色：子彈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代表我方戰車發射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endParaRPr lang="en-US" altLang="zh-TW" sz="2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子彈 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 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代表敵方戰車發射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endParaRPr lang="zh-TW" altLang="en-US" sz="2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879CAC4-2FB9-EE8F-1875-E5CF717D9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52" y="2776934"/>
            <a:ext cx="56134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0B730A-5187-F940-8E50-9DE083407DFD}"/>
              </a:ext>
            </a:extLst>
          </p:cNvPr>
          <p:cNvSpPr/>
          <p:nvPr/>
        </p:nvSpPr>
        <p:spPr>
          <a:xfrm>
            <a:off x="1723682" y="8425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46211146-5D5B-A316-DE66-2A9AFAD3B1F2}"/>
              </a:ext>
            </a:extLst>
          </p:cNvPr>
          <p:cNvSpPr/>
          <p:nvPr/>
        </p:nvSpPr>
        <p:spPr bwMode="auto">
          <a:xfrm>
            <a:off x="7560592" y="0"/>
            <a:ext cx="2520033" cy="7200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9C93B00-F666-1375-1EC3-C2232555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1512218"/>
            <a:ext cx="1079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83CBB3AF-933D-0209-E1FA-E33888CF9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0" y="1872258"/>
            <a:ext cx="24399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6C6D3B19-01DD-7529-C74F-B496FA726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00" y="1944266"/>
            <a:ext cx="24399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E33A27FC-0AEE-C247-3B44-F8B06C401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0" y="3960490"/>
            <a:ext cx="24399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B837CB64-2FFE-D6BE-A5AE-5DFC50FE6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00" y="3924523"/>
            <a:ext cx="24399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9EDA2290-65D1-5238-A751-EAB7621D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44" y="5810136"/>
            <a:ext cx="3167062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B16640F-ABE4-569E-7DE6-780D375CA527}"/>
              </a:ext>
            </a:extLst>
          </p:cNvPr>
          <p:cNvSpPr/>
          <p:nvPr/>
        </p:nvSpPr>
        <p:spPr>
          <a:xfrm>
            <a:off x="143768" y="2664346"/>
            <a:ext cx="12096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我方戰車</a:t>
            </a:r>
            <a:endParaRPr lang="zh-TW" alt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E0E56C29-FA3F-AE8C-3516-17C87AFB0A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" r="4108"/>
          <a:stretch/>
        </p:blipFill>
        <p:spPr>
          <a:xfrm>
            <a:off x="6472187" y="1008161"/>
            <a:ext cx="3464669" cy="57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9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0B730A-5187-F940-8E50-9DE083407DFD}"/>
              </a:ext>
            </a:extLst>
          </p:cNvPr>
          <p:cNvSpPr/>
          <p:nvPr/>
        </p:nvSpPr>
        <p:spPr>
          <a:xfrm>
            <a:off x="1723682" y="8425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46211146-5D5B-A316-DE66-2A9AFAD3B1F2}"/>
              </a:ext>
            </a:extLst>
          </p:cNvPr>
          <p:cNvSpPr/>
          <p:nvPr/>
        </p:nvSpPr>
        <p:spPr bwMode="auto">
          <a:xfrm>
            <a:off x="7560592" y="0"/>
            <a:ext cx="2520033" cy="7200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5B16C8BE-C66F-376A-8817-A8BF57B90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32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895F7F7D-D780-AACE-4568-793A2EE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1847850"/>
            <a:ext cx="12096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0BBA528D-9D12-85F4-EF9F-D13FEA8E2BF8}"/>
              </a:ext>
            </a:extLst>
          </p:cNvPr>
          <p:cNvSpPr/>
          <p:nvPr/>
        </p:nvSpPr>
        <p:spPr>
          <a:xfrm>
            <a:off x="1714500" y="2952750"/>
            <a:ext cx="6985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子彈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BA0C39A-0C67-1522-F2B7-7510DB74C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86" y="970213"/>
            <a:ext cx="3689469" cy="58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334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0B730A-5187-F940-8E50-9DE083407DFD}"/>
              </a:ext>
            </a:extLst>
          </p:cNvPr>
          <p:cNvSpPr/>
          <p:nvPr/>
        </p:nvSpPr>
        <p:spPr>
          <a:xfrm>
            <a:off x="1723682" y="8425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968C8122-E8E7-1E65-988F-657F5C13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71663"/>
            <a:ext cx="121126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BF655F99-05E3-834E-ED5D-687781252863}"/>
              </a:ext>
            </a:extLst>
          </p:cNvPr>
          <p:cNvSpPr/>
          <p:nvPr/>
        </p:nvSpPr>
        <p:spPr>
          <a:xfrm>
            <a:off x="695325" y="3046413"/>
            <a:ext cx="121126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敵方戰車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14D5AD0-5FD6-5E9D-AFBC-E453A2B94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80" y="977137"/>
            <a:ext cx="4968552" cy="62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92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0B730A-5187-F940-8E50-9DE083407DFD}"/>
              </a:ext>
            </a:extLst>
          </p:cNvPr>
          <p:cNvSpPr/>
          <p:nvPr/>
        </p:nvSpPr>
        <p:spPr>
          <a:xfrm>
            <a:off x="1723682" y="8425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46211146-5D5B-A316-DE66-2A9AFAD3B1F2}"/>
              </a:ext>
            </a:extLst>
          </p:cNvPr>
          <p:cNvSpPr/>
          <p:nvPr/>
        </p:nvSpPr>
        <p:spPr bwMode="auto">
          <a:xfrm>
            <a:off x="7560592" y="0"/>
            <a:ext cx="2520033" cy="7200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5B16C8BE-C66F-376A-8817-A8BF57B90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32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895F7F7D-D780-AACE-4568-793A2EE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1847850"/>
            <a:ext cx="12096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0BBA528D-9D12-85F4-EF9F-D13FEA8E2BF8}"/>
              </a:ext>
            </a:extLst>
          </p:cNvPr>
          <p:cNvSpPr/>
          <p:nvPr/>
        </p:nvSpPr>
        <p:spPr>
          <a:xfrm>
            <a:off x="1583928" y="295275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子彈二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D00DFF6-C66B-92E4-B5E6-FD837A289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94" y="1080170"/>
            <a:ext cx="3759065" cy="59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076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4A6FF80-272B-D44C-A5BF-2A28DAB12918}"/>
              </a:ext>
            </a:extLst>
          </p:cNvPr>
          <p:cNvSpPr/>
          <p:nvPr/>
        </p:nvSpPr>
        <p:spPr>
          <a:xfrm>
            <a:off x="1655763" y="144463"/>
            <a:ext cx="223678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40F98AC-861E-0042-BB61-526CD3A69D32}"/>
              </a:ext>
            </a:extLst>
          </p:cNvPr>
          <p:cNvSpPr/>
          <p:nvPr/>
        </p:nvSpPr>
        <p:spPr>
          <a:xfrm>
            <a:off x="431800" y="1871663"/>
            <a:ext cx="8639175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zh-TW" altLang="en-US" sz="4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本單元我們學會了：</a:t>
            </a:r>
            <a:endParaRPr lang="en-US" altLang="zh-TW" sz="4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70000"/>
              </a:lnSpc>
              <a:defRPr/>
            </a:pPr>
            <a:endParaRPr lang="en-US" altLang="zh-TW" sz="4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zh-TW" altLang="en-US" sz="4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en-US" altLang="zh-TW" sz="4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 </a:t>
            </a:r>
            <a:r>
              <a:rPr lang="zh-TW" altLang="en-US" sz="44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全域變數</a:t>
            </a:r>
            <a:r>
              <a:rPr lang="zh-TW" altLang="en-US" sz="4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與</a:t>
            </a:r>
            <a:r>
              <a:rPr lang="zh-TW" altLang="en-US" sz="44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r>
              <a:rPr lang="zh-TW" altLang="en-US" sz="4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的差別。</a:t>
            </a:r>
            <a:endParaRPr lang="en-US" altLang="zh-TW" sz="4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70000"/>
              </a:lnSpc>
              <a:defRPr/>
            </a:pPr>
            <a:endParaRPr lang="en-US" altLang="zh-TW" sz="4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zh-TW" altLang="en-US" sz="4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en-US" altLang="zh-TW" sz="4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 </a:t>
            </a:r>
            <a:r>
              <a:rPr lang="zh-TW" altLang="en-US" sz="4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角色變數的應用時機。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圖片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053C82F7-69B6-604B-8B2F-F9950BAF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744" y="5842792"/>
            <a:ext cx="781994" cy="78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37E5D483-0633-F341-9114-5B2C86D67F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1191" y="3017838"/>
            <a:ext cx="39814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電腦輔助教學的趨勢">
            <a:extLst>
              <a:ext uri="{FF2B5EF4-FFF2-40B4-BE49-F238E27FC236}">
                <a16:creationId xmlns:a16="http://schemas.microsoft.com/office/drawing/2014/main" xmlns="" id="{3A8F5AC0-01E6-FD48-BFB2-0A702018D016}"/>
              </a:ext>
            </a:extLst>
          </p:cNvPr>
          <p:cNvSpPr txBox="1">
            <a:spLocks/>
          </p:cNvSpPr>
          <p:nvPr/>
        </p:nvSpPr>
        <p:spPr bwMode="auto">
          <a:xfrm>
            <a:off x="-803609" y="-1412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</a:rPr>
              <a:t>問題與討論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817D585-69A2-3641-8A1E-88D01F29BF79}"/>
              </a:ext>
            </a:extLst>
          </p:cNvPr>
          <p:cNvSpPr/>
          <p:nvPr/>
        </p:nvSpPr>
        <p:spPr>
          <a:xfrm>
            <a:off x="1943968" y="1584226"/>
            <a:ext cx="5795176" cy="1672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你還想知道什麼</a:t>
            </a: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0557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字方塊 10">
            <a:extLst>
              <a:ext uri="{FF2B5EF4-FFF2-40B4-BE49-F238E27FC236}">
                <a16:creationId xmlns:a16="http://schemas.microsoft.com/office/drawing/2014/main" xmlns="" id="{9519512A-B647-2140-9E36-644B247A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936" y="155575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全域變數的設定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61606128-DF86-3D40-BABF-0988C20D0A39}"/>
              </a:ext>
            </a:extLst>
          </p:cNvPr>
          <p:cNvSpPr txBox="1">
            <a:spLocks/>
          </p:cNvSpPr>
          <p:nvPr/>
        </p:nvSpPr>
        <p:spPr bwMode="auto">
          <a:xfrm>
            <a:off x="827088" y="1116013"/>
            <a:ext cx="8750300" cy="496887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新增完成後，在舞臺區可看到這個變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數名稱，表示這個變數適用於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所有的</a:t>
            </a:r>
            <a:endParaRPr lang="en-US" altLang="zh-TW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xmlns="" id="{0CC6E8E8-5512-9C49-84EF-82BB43A32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87" y="4302711"/>
            <a:ext cx="4609181" cy="77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字方塊 10">
            <a:extLst>
              <a:ext uri="{FF2B5EF4-FFF2-40B4-BE49-F238E27FC236}">
                <a16:creationId xmlns:a16="http://schemas.microsoft.com/office/drawing/2014/main" xmlns="" id="{13DAAA77-705C-B74B-907C-865239A4F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050" y="155575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全域變數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4082F17E-0CC6-7440-8E89-B8D5E0F76192}"/>
              </a:ext>
            </a:extLst>
          </p:cNvPr>
          <p:cNvSpPr txBox="1">
            <a:spLocks/>
          </p:cNvSpPr>
          <p:nvPr/>
        </p:nvSpPr>
        <p:spPr bwMode="auto">
          <a:xfrm>
            <a:off x="936625" y="1296988"/>
            <a:ext cx="7991475" cy="1798637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在小貓身上撰寫程式碼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xmlns="" id="{D38A9D1C-51E1-6D44-9631-0A15C054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2305050"/>
            <a:ext cx="433070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字方塊 10">
            <a:extLst>
              <a:ext uri="{FF2B5EF4-FFF2-40B4-BE49-F238E27FC236}">
                <a16:creationId xmlns:a16="http://schemas.microsoft.com/office/drawing/2014/main" xmlns="" id="{EBE6C2AE-9353-8244-919E-E099C40CB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050" y="72058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全域變數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A05491A7-F5FC-5E45-A29D-ACB71E447A3D}"/>
              </a:ext>
            </a:extLst>
          </p:cNvPr>
          <p:cNvSpPr txBox="1">
            <a:spLocks/>
          </p:cNvSpPr>
          <p:nvPr/>
        </p:nvSpPr>
        <p:spPr bwMode="auto">
          <a:xfrm>
            <a:off x="614363" y="1122363"/>
            <a:ext cx="4425950" cy="110966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新增兩個角色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</a:t>
            </a: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xmlns="" id="{0613C88B-E0D6-1C40-A1A9-0B74B0AB2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811734"/>
            <a:ext cx="4608511" cy="426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3FF85B1-6851-414E-AC01-BF9B071A2964}"/>
              </a:ext>
            </a:extLst>
          </p:cNvPr>
          <p:cNvSpPr/>
          <p:nvPr/>
        </p:nvSpPr>
        <p:spPr>
          <a:xfrm>
            <a:off x="307975" y="2490788"/>
            <a:ext cx="5038725" cy="41753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在角色區中，點選下方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選個角色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按鍵列的　　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從範例圖庫中，新增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en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Dog2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r>
              <a:rPr lang="en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Bat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2533" name="Picture 3">
            <a:extLst>
              <a:ext uri="{FF2B5EF4-FFF2-40B4-BE49-F238E27FC236}">
                <a16:creationId xmlns:a16="http://schemas.microsoft.com/office/drawing/2014/main" xmlns="" id="{F6156EF9-751B-714D-94F7-E6685062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00" y="3124200"/>
            <a:ext cx="5746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13251</TotalTime>
  <Words>2223</Words>
  <Application>Microsoft Office PowerPoint</Application>
  <PresentationFormat>自訂</PresentationFormat>
  <Paragraphs>446</Paragraphs>
  <Slides>68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68</vt:i4>
      </vt:variant>
    </vt:vector>
  </HeadingPairs>
  <TitlesOfParts>
    <vt:vector size="78" baseType="lpstr">
      <vt:lpstr>Arial Unicode MS</vt:lpstr>
      <vt:lpstr>HEITI SC MEDIUM</vt:lpstr>
      <vt:lpstr>微軟正黑體</vt:lpstr>
      <vt:lpstr>微軟正黑體</vt:lpstr>
      <vt:lpstr>新細明體</vt:lpstr>
      <vt:lpstr>標楷體</vt:lpstr>
      <vt:lpstr>Arial</vt:lpstr>
      <vt:lpstr>Calibri</vt:lpstr>
      <vt:lpstr>Times New Roman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e00225</dc:creator>
  <cp:lastModifiedBy>呂唯楨</cp:lastModifiedBy>
  <cp:revision>395</cp:revision>
  <dcterms:created xsi:type="dcterms:W3CDTF">2007-12-05T03:43:27Z</dcterms:created>
  <dcterms:modified xsi:type="dcterms:W3CDTF">2022-07-18T09:17:09Z</dcterms:modified>
</cp:coreProperties>
</file>