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71" r:id="rId2"/>
    <p:sldId id="277" r:id="rId3"/>
    <p:sldId id="282" r:id="rId4"/>
    <p:sldId id="283" r:id="rId5"/>
    <p:sldId id="335" r:id="rId6"/>
    <p:sldId id="289" r:id="rId7"/>
    <p:sldId id="370" r:id="rId8"/>
    <p:sldId id="412" r:id="rId9"/>
    <p:sldId id="413" r:id="rId10"/>
    <p:sldId id="291" r:id="rId11"/>
    <p:sldId id="371" r:id="rId12"/>
    <p:sldId id="433" r:id="rId13"/>
    <p:sldId id="294" r:id="rId14"/>
    <p:sldId id="293" r:id="rId15"/>
    <p:sldId id="295" r:id="rId16"/>
    <p:sldId id="372" r:id="rId17"/>
    <p:sldId id="373" r:id="rId18"/>
    <p:sldId id="374" r:id="rId19"/>
    <p:sldId id="375" r:id="rId20"/>
    <p:sldId id="376" r:id="rId21"/>
    <p:sldId id="377" r:id="rId22"/>
    <p:sldId id="378" r:id="rId23"/>
    <p:sldId id="379" r:id="rId24"/>
    <p:sldId id="380" r:id="rId25"/>
    <p:sldId id="423" r:id="rId26"/>
    <p:sldId id="367" r:id="rId27"/>
    <p:sldId id="368" r:id="rId28"/>
    <p:sldId id="281" r:id="rId29"/>
    <p:sldId id="286" r:id="rId30"/>
    <p:sldId id="381" r:id="rId31"/>
    <p:sldId id="382" r:id="rId32"/>
    <p:sldId id="383" r:id="rId33"/>
    <p:sldId id="300" r:id="rId34"/>
    <p:sldId id="387" r:id="rId35"/>
    <p:sldId id="388" r:id="rId36"/>
    <p:sldId id="425" r:id="rId37"/>
    <p:sldId id="389" r:id="rId38"/>
    <p:sldId id="424" r:id="rId39"/>
    <p:sldId id="435" r:id="rId40"/>
    <p:sldId id="436" r:id="rId41"/>
    <p:sldId id="434" r:id="rId42"/>
    <p:sldId id="390" r:id="rId43"/>
    <p:sldId id="391" r:id="rId44"/>
    <p:sldId id="392" r:id="rId45"/>
    <p:sldId id="393" r:id="rId46"/>
    <p:sldId id="394" r:id="rId47"/>
    <p:sldId id="421" r:id="rId48"/>
    <p:sldId id="426" r:id="rId49"/>
    <p:sldId id="422" r:id="rId50"/>
    <p:sldId id="427" r:id="rId51"/>
    <p:sldId id="437" r:id="rId52"/>
    <p:sldId id="438" r:id="rId53"/>
    <p:sldId id="439" r:id="rId54"/>
    <p:sldId id="397" r:id="rId55"/>
    <p:sldId id="398" r:id="rId56"/>
    <p:sldId id="399" r:id="rId57"/>
    <p:sldId id="414" r:id="rId58"/>
    <p:sldId id="415" r:id="rId59"/>
    <p:sldId id="403" r:id="rId60"/>
    <p:sldId id="416" r:id="rId61"/>
    <p:sldId id="404" r:id="rId62"/>
    <p:sldId id="405" r:id="rId63"/>
    <p:sldId id="406" r:id="rId64"/>
    <p:sldId id="402" r:id="rId65"/>
    <p:sldId id="407" r:id="rId66"/>
    <p:sldId id="408" r:id="rId67"/>
    <p:sldId id="420" r:id="rId68"/>
    <p:sldId id="409" r:id="rId69"/>
    <p:sldId id="428" r:id="rId70"/>
    <p:sldId id="410" r:id="rId71"/>
    <p:sldId id="429" r:id="rId72"/>
    <p:sldId id="411" r:id="rId73"/>
    <p:sldId id="417" r:id="rId74"/>
    <p:sldId id="431" r:id="rId75"/>
    <p:sldId id="430" r:id="rId76"/>
    <p:sldId id="418" r:id="rId77"/>
    <p:sldId id="432" r:id="rId78"/>
    <p:sldId id="443" r:id="rId79"/>
    <p:sldId id="440" r:id="rId80"/>
    <p:sldId id="441" r:id="rId81"/>
    <p:sldId id="442" r:id="rId82"/>
    <p:sldId id="444" r:id="rId83"/>
    <p:sldId id="369" r:id="rId84"/>
  </p:sldIdLst>
  <p:sldSz cx="10080625" cy="7200900"/>
  <p:notesSz cx="7099300" cy="10234613"/>
  <p:defaultTextStyle>
    <a:defPPr>
      <a:defRPr lang="zh-TW"/>
    </a:defPPr>
    <a:lvl1pPr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sz="2000" kern="1200" baseline="-250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sz="2000" kern="1200" baseline="-250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sz="2000" kern="1200" baseline="-250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sz="2000" kern="1200" baseline="-250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268">
          <p15:clr>
            <a:srgbClr val="A4A3A4"/>
          </p15:clr>
        </p15:guide>
        <p15:guide id="2" pos="31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054AC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10" autoAdjust="0"/>
    <p:restoredTop sz="86592" autoAdjust="0"/>
  </p:normalViewPr>
  <p:slideViewPr>
    <p:cSldViewPr>
      <p:cViewPr varScale="1">
        <p:scale>
          <a:sx n="60" d="100"/>
          <a:sy n="60" d="100"/>
        </p:scale>
        <p:origin x="1668" y="78"/>
      </p:cViewPr>
      <p:guideLst>
        <p:guide orient="horz" pos="2268"/>
        <p:guide pos="3175"/>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 xmlns:a16="http://schemas.microsoft.com/office/drawing/2014/main" id="{DA2BD76C-B549-E347-A457-DA391B2F8BF9}"/>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defTabSz="990600" eaLnBrk="1" hangingPunct="1">
              <a:defRPr sz="1300" baseline="0">
                <a:latin typeface="Arial" charset="0"/>
                <a:ea typeface="新細明體" charset="-120"/>
              </a:defRPr>
            </a:lvl1pPr>
          </a:lstStyle>
          <a:p>
            <a:pPr>
              <a:defRPr/>
            </a:pPr>
            <a:endParaRPr lang="en-US" altLang="zh-TW"/>
          </a:p>
        </p:txBody>
      </p:sp>
      <p:sp>
        <p:nvSpPr>
          <p:cNvPr id="88067" name="Rectangle 3">
            <a:extLst>
              <a:ext uri="{FF2B5EF4-FFF2-40B4-BE49-F238E27FC236}">
                <a16:creationId xmlns="" xmlns:a16="http://schemas.microsoft.com/office/drawing/2014/main" id="{5251F058-9AD8-FA47-90AD-BA4A8AF26616}"/>
              </a:ext>
            </a:extLst>
          </p:cNvPr>
          <p:cNvSpPr>
            <a:spLocks noGrp="1" noChangeArrowheads="1"/>
          </p:cNvSpPr>
          <p:nvPr>
            <p:ph type="dt" idx="1"/>
          </p:nvPr>
        </p:nvSpPr>
        <p:spPr bwMode="auto">
          <a:xfrm>
            <a:off x="4021138"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defTabSz="990600" eaLnBrk="1" hangingPunct="1">
              <a:defRPr sz="1300" baseline="0">
                <a:latin typeface="Arial" charset="0"/>
                <a:ea typeface="新細明體" charset="-120"/>
              </a:defRPr>
            </a:lvl1pPr>
          </a:lstStyle>
          <a:p>
            <a:pPr>
              <a:defRPr/>
            </a:pPr>
            <a:endParaRPr lang="en-US" altLang="zh-TW"/>
          </a:p>
        </p:txBody>
      </p:sp>
      <p:sp>
        <p:nvSpPr>
          <p:cNvPr id="12292" name="Rectangle 4">
            <a:extLst>
              <a:ext uri="{FF2B5EF4-FFF2-40B4-BE49-F238E27FC236}">
                <a16:creationId xmlns="" xmlns:a16="http://schemas.microsoft.com/office/drawing/2014/main" id="{311525EB-E880-6449-85F6-AB61B7005CBC}"/>
              </a:ext>
            </a:extLst>
          </p:cNvPr>
          <p:cNvSpPr>
            <a:spLocks noGrp="1" noRot="1" noChangeAspect="1" noChangeArrowheads="1" noTextEdit="1"/>
          </p:cNvSpPr>
          <p:nvPr>
            <p:ph type="sldImg" idx="2"/>
          </p:nvPr>
        </p:nvSpPr>
        <p:spPr bwMode="auto">
          <a:xfrm>
            <a:off x="863600" y="768350"/>
            <a:ext cx="5372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8069" name="Rectangle 5">
            <a:extLst>
              <a:ext uri="{FF2B5EF4-FFF2-40B4-BE49-F238E27FC236}">
                <a16:creationId xmlns="" xmlns:a16="http://schemas.microsoft.com/office/drawing/2014/main" id="{83760CE9-4465-4548-AFC8-435A6DE61ED5}"/>
              </a:ext>
            </a:extLst>
          </p:cNvPr>
          <p:cNvSpPr>
            <a:spLocks noGrp="1" noChangeArrowheads="1"/>
          </p:cNvSpPr>
          <p:nvPr>
            <p:ph type="body" sz="quarter" idx="3"/>
          </p:nvPr>
        </p:nvSpPr>
        <p:spPr bwMode="auto">
          <a:xfrm>
            <a:off x="709613" y="4860925"/>
            <a:ext cx="5680075" cy="4605338"/>
          </a:xfrm>
          <a:prstGeom prst="rect">
            <a:avLst/>
          </a:prstGeom>
          <a:noFill/>
          <a:ln>
            <a:noFill/>
          </a:ln>
          <a:effectLst/>
        </p:spPr>
        <p:txBody>
          <a:bodyPr vert="horz" wrap="square" lIns="99048" tIns="49524" rIns="99048" bIns="49524"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88070" name="Rectangle 6">
            <a:extLst>
              <a:ext uri="{FF2B5EF4-FFF2-40B4-BE49-F238E27FC236}">
                <a16:creationId xmlns="" xmlns:a16="http://schemas.microsoft.com/office/drawing/2014/main" id="{2798D06E-44D8-5C43-B2CB-EE2FFD2FE763}"/>
              </a:ext>
            </a:extLst>
          </p:cNvPr>
          <p:cNvSpPr>
            <a:spLocks noGrp="1" noChangeArrowheads="1"/>
          </p:cNvSpPr>
          <p:nvPr>
            <p:ph type="ftr" sz="quarter" idx="4"/>
          </p:nvPr>
        </p:nvSpPr>
        <p:spPr bwMode="auto">
          <a:xfrm>
            <a:off x="0"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defTabSz="990600" eaLnBrk="1" hangingPunct="1">
              <a:defRPr sz="1300" baseline="0">
                <a:latin typeface="Arial" charset="0"/>
                <a:ea typeface="新細明體" charset="-120"/>
              </a:defRPr>
            </a:lvl1pPr>
          </a:lstStyle>
          <a:p>
            <a:pPr>
              <a:defRPr/>
            </a:pPr>
            <a:endParaRPr lang="en-US" altLang="zh-TW"/>
          </a:p>
        </p:txBody>
      </p:sp>
      <p:sp>
        <p:nvSpPr>
          <p:cNvPr id="88071" name="Rectangle 7">
            <a:extLst>
              <a:ext uri="{FF2B5EF4-FFF2-40B4-BE49-F238E27FC236}">
                <a16:creationId xmlns="" xmlns:a16="http://schemas.microsoft.com/office/drawing/2014/main" id="{C806492E-26F4-644C-B756-A876D3082ADF}"/>
              </a:ext>
            </a:extLst>
          </p:cNvPr>
          <p:cNvSpPr>
            <a:spLocks noGrp="1" noChangeArrowheads="1"/>
          </p:cNvSpPr>
          <p:nvPr>
            <p:ph type="sldNum" sz="quarter" idx="5"/>
          </p:nvPr>
        </p:nvSpPr>
        <p:spPr bwMode="auto">
          <a:xfrm>
            <a:off x="4021138"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defTabSz="990600" eaLnBrk="1" hangingPunct="1">
              <a:defRPr sz="1300" baseline="0"/>
            </a:lvl1pPr>
          </a:lstStyle>
          <a:p>
            <a:pPr>
              <a:defRPr/>
            </a:pPr>
            <a:fld id="{120F3185-A2E3-104D-AB43-FF4C91FFDE93}" type="slidenum">
              <a:rPr lang="en-US" altLang="zh-TW"/>
              <a:pPr>
                <a:defRPr/>
              </a:pPr>
              <a:t>‹#›</a:t>
            </a:fld>
            <a:endParaRPr lang="en-US" altLang="zh-TW"/>
          </a:p>
        </p:txBody>
      </p:sp>
    </p:spTree>
    <p:extLst>
      <p:ext uri="{BB962C8B-B14F-4D97-AF65-F5344CB8AC3E}">
        <p14:creationId xmlns:p14="http://schemas.microsoft.com/office/powerpoint/2010/main" val="14789839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投影片影像版面配置區 1">
            <a:extLst>
              <a:ext uri="{FF2B5EF4-FFF2-40B4-BE49-F238E27FC236}">
                <a16:creationId xmlns="" xmlns:a16="http://schemas.microsoft.com/office/drawing/2014/main" id="{7D16A659-0775-DA4F-8465-6FE4E3EB330C}"/>
              </a:ext>
            </a:extLst>
          </p:cNvPr>
          <p:cNvSpPr>
            <a:spLocks noGrp="1" noRot="1" noChangeAspect="1" noChangeArrowheads="1" noTextEdit="1"/>
          </p:cNvSpPr>
          <p:nvPr>
            <p:ph type="sldImg"/>
          </p:nvPr>
        </p:nvSpPr>
        <p:spPr>
          <a:ln/>
        </p:spPr>
      </p:sp>
      <p:sp>
        <p:nvSpPr>
          <p:cNvPr id="14338" name="備忘稿版面配置區 2">
            <a:extLst>
              <a:ext uri="{FF2B5EF4-FFF2-40B4-BE49-F238E27FC236}">
                <a16:creationId xmlns="" xmlns:a16="http://schemas.microsoft.com/office/drawing/2014/main" id="{75F6E31D-F427-BE45-A794-E99EA4D679B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14339" name="投影片編號版面配置區 3">
            <a:extLst>
              <a:ext uri="{FF2B5EF4-FFF2-40B4-BE49-F238E27FC236}">
                <a16:creationId xmlns="" xmlns:a16="http://schemas.microsoft.com/office/drawing/2014/main" id="{270D0EB5-82CB-594A-B6B1-3AFC0E5503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B79CF47D-2B6F-BD4A-B740-8901C1183629}" type="slidenum">
              <a:rPr lang="en-US" altLang="zh-TW" sz="1300" baseline="0" smtClean="0"/>
              <a:pPr/>
              <a:t>1</a:t>
            </a:fld>
            <a:endParaRPr lang="en-US" altLang="zh-TW" sz="1300" baseline="0"/>
          </a:p>
        </p:txBody>
      </p:sp>
    </p:spTree>
    <p:extLst>
      <p:ext uri="{BB962C8B-B14F-4D97-AF65-F5344CB8AC3E}">
        <p14:creationId xmlns:p14="http://schemas.microsoft.com/office/powerpoint/2010/main" val="414540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10</a:t>
            </a:fld>
            <a:endParaRPr lang="en-US" altLang="zh-TW" sz="1300" baseline="0"/>
          </a:p>
        </p:txBody>
      </p:sp>
    </p:spTree>
    <p:extLst>
      <p:ext uri="{BB962C8B-B14F-4D97-AF65-F5344CB8AC3E}">
        <p14:creationId xmlns:p14="http://schemas.microsoft.com/office/powerpoint/2010/main" val="166084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11</a:t>
            </a:fld>
            <a:endParaRPr lang="en-US" altLang="zh-TW" sz="1300" baseline="0"/>
          </a:p>
        </p:txBody>
      </p:sp>
    </p:spTree>
    <p:extLst>
      <p:ext uri="{BB962C8B-B14F-4D97-AF65-F5344CB8AC3E}">
        <p14:creationId xmlns:p14="http://schemas.microsoft.com/office/powerpoint/2010/main" val="102177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12</a:t>
            </a:fld>
            <a:endParaRPr lang="en-US" altLang="zh-TW" sz="1300" baseline="0"/>
          </a:p>
        </p:txBody>
      </p:sp>
    </p:spTree>
    <p:extLst>
      <p:ext uri="{BB962C8B-B14F-4D97-AF65-F5344CB8AC3E}">
        <p14:creationId xmlns:p14="http://schemas.microsoft.com/office/powerpoint/2010/main" val="3146338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影像版面配置區 1">
            <a:extLst>
              <a:ext uri="{FF2B5EF4-FFF2-40B4-BE49-F238E27FC236}">
                <a16:creationId xmlns="" xmlns:a16="http://schemas.microsoft.com/office/drawing/2014/main" id="{5D794F5B-535E-5D4B-9E54-7DE90824301A}"/>
              </a:ext>
            </a:extLst>
          </p:cNvPr>
          <p:cNvSpPr>
            <a:spLocks noGrp="1" noRot="1" noChangeAspect="1" noChangeArrowheads="1" noTextEdit="1"/>
          </p:cNvSpPr>
          <p:nvPr>
            <p:ph type="sldImg"/>
          </p:nvPr>
        </p:nvSpPr>
        <p:spPr>
          <a:ln/>
        </p:spPr>
      </p:sp>
      <p:sp>
        <p:nvSpPr>
          <p:cNvPr id="35842" name="備忘稿版面配置區 2">
            <a:extLst>
              <a:ext uri="{FF2B5EF4-FFF2-40B4-BE49-F238E27FC236}">
                <a16:creationId xmlns="" xmlns:a16="http://schemas.microsoft.com/office/drawing/2014/main" id="{991A56CD-9FE1-B245-BF13-04292FDD73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5843" name="投影片編號版面配置區 3">
            <a:extLst>
              <a:ext uri="{FF2B5EF4-FFF2-40B4-BE49-F238E27FC236}">
                <a16:creationId xmlns="" xmlns:a16="http://schemas.microsoft.com/office/drawing/2014/main" id="{0DABFA60-EDF6-404F-AF00-D693B3ACA0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178458B0-C346-F149-81B9-517DD39E9F92}" type="slidenum">
              <a:rPr lang="en-US" altLang="zh-TW" sz="1300" baseline="0" smtClean="0"/>
              <a:pPr/>
              <a:t>13</a:t>
            </a:fld>
            <a:endParaRPr lang="en-US" altLang="zh-TW" sz="1300" baseline="0"/>
          </a:p>
        </p:txBody>
      </p:sp>
    </p:spTree>
    <p:extLst>
      <p:ext uri="{BB962C8B-B14F-4D97-AF65-F5344CB8AC3E}">
        <p14:creationId xmlns:p14="http://schemas.microsoft.com/office/powerpoint/2010/main" val="3698971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影像版面配置區 1">
            <a:extLst>
              <a:ext uri="{FF2B5EF4-FFF2-40B4-BE49-F238E27FC236}">
                <a16:creationId xmlns="" xmlns:a16="http://schemas.microsoft.com/office/drawing/2014/main" id="{CD0F1C87-3EB3-EB4C-96B8-FE5A3024B302}"/>
              </a:ext>
            </a:extLst>
          </p:cNvPr>
          <p:cNvSpPr>
            <a:spLocks noGrp="1" noRot="1" noChangeAspect="1" noChangeArrowheads="1" noTextEdit="1"/>
          </p:cNvSpPr>
          <p:nvPr>
            <p:ph type="sldImg"/>
          </p:nvPr>
        </p:nvSpPr>
        <p:spPr>
          <a:ln/>
        </p:spPr>
      </p:sp>
      <p:sp>
        <p:nvSpPr>
          <p:cNvPr id="37890" name="備忘稿版面配置區 2">
            <a:extLst>
              <a:ext uri="{FF2B5EF4-FFF2-40B4-BE49-F238E27FC236}">
                <a16:creationId xmlns="" xmlns:a16="http://schemas.microsoft.com/office/drawing/2014/main" id="{70118C17-634B-0849-9B61-B8D3D0E7DF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7891" name="投影片編號版面配置區 3">
            <a:extLst>
              <a:ext uri="{FF2B5EF4-FFF2-40B4-BE49-F238E27FC236}">
                <a16:creationId xmlns="" xmlns:a16="http://schemas.microsoft.com/office/drawing/2014/main" id="{5183D2C8-E67F-3B4E-A167-BD14BD1518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DE6DE7FB-421F-154D-9398-CE5530A65A1D}" type="slidenum">
              <a:rPr lang="en-US" altLang="zh-TW" sz="1300" baseline="0" smtClean="0"/>
              <a:pPr/>
              <a:t>14</a:t>
            </a:fld>
            <a:endParaRPr lang="en-US" altLang="zh-TW" sz="1300" baseline="0"/>
          </a:p>
        </p:txBody>
      </p:sp>
    </p:spTree>
    <p:extLst>
      <p:ext uri="{BB962C8B-B14F-4D97-AF65-F5344CB8AC3E}">
        <p14:creationId xmlns:p14="http://schemas.microsoft.com/office/powerpoint/2010/main" val="256501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投影片影像版面配置區 1">
            <a:extLst>
              <a:ext uri="{FF2B5EF4-FFF2-40B4-BE49-F238E27FC236}">
                <a16:creationId xmlns="" xmlns:a16="http://schemas.microsoft.com/office/drawing/2014/main" id="{5E53DD78-D41C-9442-9883-EA68C78D042D}"/>
              </a:ext>
            </a:extLst>
          </p:cNvPr>
          <p:cNvSpPr>
            <a:spLocks noGrp="1" noRot="1" noChangeAspect="1" noChangeArrowheads="1" noTextEdit="1"/>
          </p:cNvSpPr>
          <p:nvPr>
            <p:ph type="sldImg"/>
          </p:nvPr>
        </p:nvSpPr>
        <p:spPr>
          <a:ln/>
        </p:spPr>
      </p:sp>
      <p:sp>
        <p:nvSpPr>
          <p:cNvPr id="39938" name="備忘稿版面配置區 2">
            <a:extLst>
              <a:ext uri="{FF2B5EF4-FFF2-40B4-BE49-F238E27FC236}">
                <a16:creationId xmlns="" xmlns:a16="http://schemas.microsoft.com/office/drawing/2014/main" id="{81C023A2-7B95-334D-89BD-CBABC110AF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9939" name="投影片編號版面配置區 3">
            <a:extLst>
              <a:ext uri="{FF2B5EF4-FFF2-40B4-BE49-F238E27FC236}">
                <a16:creationId xmlns="" xmlns:a16="http://schemas.microsoft.com/office/drawing/2014/main" id="{C842D737-F54D-1B4F-A625-76ACBD5B20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60AEB6EF-FA1A-AA48-B14C-00E2D4B7C9D6}" type="slidenum">
              <a:rPr lang="en-US" altLang="zh-TW" sz="1300" baseline="0" smtClean="0"/>
              <a:pPr/>
              <a:t>15</a:t>
            </a:fld>
            <a:endParaRPr lang="en-US" altLang="zh-TW" sz="1300" baseline="0"/>
          </a:p>
        </p:txBody>
      </p:sp>
    </p:spTree>
    <p:extLst>
      <p:ext uri="{BB962C8B-B14F-4D97-AF65-F5344CB8AC3E}">
        <p14:creationId xmlns:p14="http://schemas.microsoft.com/office/powerpoint/2010/main" val="118778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16</a:t>
            </a:fld>
            <a:endParaRPr lang="en-US" altLang="zh-TW" sz="1300" baseline="0"/>
          </a:p>
        </p:txBody>
      </p:sp>
    </p:spTree>
    <p:extLst>
      <p:ext uri="{BB962C8B-B14F-4D97-AF65-F5344CB8AC3E}">
        <p14:creationId xmlns:p14="http://schemas.microsoft.com/office/powerpoint/2010/main" val="403365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17</a:t>
            </a:fld>
            <a:endParaRPr lang="en-US" altLang="zh-TW" sz="1300" baseline="0"/>
          </a:p>
        </p:txBody>
      </p:sp>
    </p:spTree>
    <p:extLst>
      <p:ext uri="{BB962C8B-B14F-4D97-AF65-F5344CB8AC3E}">
        <p14:creationId xmlns:p14="http://schemas.microsoft.com/office/powerpoint/2010/main" val="268742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18</a:t>
            </a:fld>
            <a:endParaRPr lang="en-US" altLang="zh-TW" sz="1300" baseline="0"/>
          </a:p>
        </p:txBody>
      </p:sp>
    </p:spTree>
    <p:extLst>
      <p:ext uri="{BB962C8B-B14F-4D97-AF65-F5344CB8AC3E}">
        <p14:creationId xmlns:p14="http://schemas.microsoft.com/office/powerpoint/2010/main" val="250216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19</a:t>
            </a:fld>
            <a:endParaRPr lang="en-US" altLang="zh-TW" sz="1300" baseline="0"/>
          </a:p>
        </p:txBody>
      </p:sp>
    </p:spTree>
    <p:extLst>
      <p:ext uri="{BB962C8B-B14F-4D97-AF65-F5344CB8AC3E}">
        <p14:creationId xmlns:p14="http://schemas.microsoft.com/office/powerpoint/2010/main" val="134895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投影片影像版面配置區 1">
            <a:extLst>
              <a:ext uri="{FF2B5EF4-FFF2-40B4-BE49-F238E27FC236}">
                <a16:creationId xmlns="" xmlns:a16="http://schemas.microsoft.com/office/drawing/2014/main" id="{B682CB67-661D-D44D-8090-FAF7EDB3AE91}"/>
              </a:ext>
            </a:extLst>
          </p:cNvPr>
          <p:cNvSpPr>
            <a:spLocks noGrp="1" noRot="1" noChangeAspect="1" noChangeArrowheads="1" noTextEdit="1"/>
          </p:cNvSpPr>
          <p:nvPr>
            <p:ph type="sldImg"/>
          </p:nvPr>
        </p:nvSpPr>
        <p:spPr>
          <a:ln/>
        </p:spPr>
      </p:sp>
      <p:sp>
        <p:nvSpPr>
          <p:cNvPr id="16386" name="備忘稿版面配置區 2">
            <a:extLst>
              <a:ext uri="{FF2B5EF4-FFF2-40B4-BE49-F238E27FC236}">
                <a16:creationId xmlns="" xmlns:a16="http://schemas.microsoft.com/office/drawing/2014/main" id="{7D303AB8-8FB3-3543-B3BD-C6A6E1D3D3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anose="020B0604020202020204" pitchFamily="34" charset="0"/>
              <a:ea typeface="新細明體" panose="02020500000000000000" pitchFamily="18" charset="-120"/>
            </a:endParaRPr>
          </a:p>
        </p:txBody>
      </p:sp>
      <p:sp>
        <p:nvSpPr>
          <p:cNvPr id="16387" name="投影片編號版面配置區 3">
            <a:extLst>
              <a:ext uri="{FF2B5EF4-FFF2-40B4-BE49-F238E27FC236}">
                <a16:creationId xmlns="" xmlns:a16="http://schemas.microsoft.com/office/drawing/2014/main" id="{BB52A778-BF84-4547-A245-56A66212EC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EF6EB913-4129-8E44-B07E-50CB6CBEE1B7}" type="slidenum">
              <a:rPr lang="en-US" altLang="zh-TW" sz="1300" baseline="0" smtClean="0"/>
              <a:pPr/>
              <a:t>2</a:t>
            </a:fld>
            <a:endParaRPr lang="en-US" altLang="zh-TW" sz="1300" baseline="0"/>
          </a:p>
        </p:txBody>
      </p:sp>
    </p:spTree>
    <p:extLst>
      <p:ext uri="{BB962C8B-B14F-4D97-AF65-F5344CB8AC3E}">
        <p14:creationId xmlns:p14="http://schemas.microsoft.com/office/powerpoint/2010/main" val="481491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20</a:t>
            </a:fld>
            <a:endParaRPr lang="en-US" altLang="zh-TW" sz="1300" baseline="0"/>
          </a:p>
        </p:txBody>
      </p:sp>
    </p:spTree>
    <p:extLst>
      <p:ext uri="{BB962C8B-B14F-4D97-AF65-F5344CB8AC3E}">
        <p14:creationId xmlns:p14="http://schemas.microsoft.com/office/powerpoint/2010/main" val="4181692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21</a:t>
            </a:fld>
            <a:endParaRPr lang="en-US" altLang="zh-TW" sz="1300" baseline="0"/>
          </a:p>
        </p:txBody>
      </p:sp>
    </p:spTree>
    <p:extLst>
      <p:ext uri="{BB962C8B-B14F-4D97-AF65-F5344CB8AC3E}">
        <p14:creationId xmlns:p14="http://schemas.microsoft.com/office/powerpoint/2010/main" val="265616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22</a:t>
            </a:fld>
            <a:endParaRPr lang="en-US" altLang="zh-TW" sz="1300" baseline="0"/>
          </a:p>
        </p:txBody>
      </p:sp>
    </p:spTree>
    <p:extLst>
      <p:ext uri="{BB962C8B-B14F-4D97-AF65-F5344CB8AC3E}">
        <p14:creationId xmlns:p14="http://schemas.microsoft.com/office/powerpoint/2010/main" val="1193006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23</a:t>
            </a:fld>
            <a:endParaRPr lang="en-US" altLang="zh-TW" sz="1300" baseline="0"/>
          </a:p>
        </p:txBody>
      </p:sp>
    </p:spTree>
    <p:extLst>
      <p:ext uri="{BB962C8B-B14F-4D97-AF65-F5344CB8AC3E}">
        <p14:creationId xmlns:p14="http://schemas.microsoft.com/office/powerpoint/2010/main" val="2933717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24</a:t>
            </a:fld>
            <a:endParaRPr lang="en-US" altLang="zh-TW" sz="1300" baseline="0"/>
          </a:p>
        </p:txBody>
      </p:sp>
    </p:spTree>
    <p:extLst>
      <p:ext uri="{BB962C8B-B14F-4D97-AF65-F5344CB8AC3E}">
        <p14:creationId xmlns:p14="http://schemas.microsoft.com/office/powerpoint/2010/main" val="449160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25</a:t>
            </a:fld>
            <a:endParaRPr lang="en-US" altLang="zh-TW" sz="1300" baseline="0"/>
          </a:p>
        </p:txBody>
      </p:sp>
    </p:spTree>
    <p:extLst>
      <p:ext uri="{BB962C8B-B14F-4D97-AF65-F5344CB8AC3E}">
        <p14:creationId xmlns:p14="http://schemas.microsoft.com/office/powerpoint/2010/main" val="3884619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投影片影像版面配置區 1">
            <a:extLst>
              <a:ext uri="{FF2B5EF4-FFF2-40B4-BE49-F238E27FC236}">
                <a16:creationId xmlns="" xmlns:a16="http://schemas.microsoft.com/office/drawing/2014/main" id="{648388DB-38CC-7544-93F6-3127CF5E89FE}"/>
              </a:ext>
            </a:extLst>
          </p:cNvPr>
          <p:cNvSpPr>
            <a:spLocks noGrp="1" noRot="1" noChangeAspect="1" noChangeArrowheads="1" noTextEdit="1"/>
          </p:cNvSpPr>
          <p:nvPr>
            <p:ph type="sldImg"/>
          </p:nvPr>
        </p:nvSpPr>
        <p:spPr>
          <a:ln/>
        </p:spPr>
      </p:sp>
      <p:sp>
        <p:nvSpPr>
          <p:cNvPr id="41986" name="備忘稿版面配置區 2">
            <a:extLst>
              <a:ext uri="{FF2B5EF4-FFF2-40B4-BE49-F238E27FC236}">
                <a16:creationId xmlns="" xmlns:a16="http://schemas.microsoft.com/office/drawing/2014/main" id="{6420BE68-CB8C-C245-9318-4002777B7C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41987" name="投影片編號版面配置區 3">
            <a:extLst>
              <a:ext uri="{FF2B5EF4-FFF2-40B4-BE49-F238E27FC236}">
                <a16:creationId xmlns="" xmlns:a16="http://schemas.microsoft.com/office/drawing/2014/main" id="{5E2A9297-65B4-C940-8360-49C16B6118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16BF6F04-83D5-7241-9C55-AA7C76330C02}" type="slidenum">
              <a:rPr lang="en-US" altLang="zh-TW" sz="1300" baseline="0" smtClean="0"/>
              <a:pPr/>
              <a:t>28</a:t>
            </a:fld>
            <a:endParaRPr lang="en-US" altLang="zh-TW" sz="1300" baseline="0"/>
          </a:p>
        </p:txBody>
      </p:sp>
    </p:spTree>
    <p:extLst>
      <p:ext uri="{BB962C8B-B14F-4D97-AF65-F5344CB8AC3E}">
        <p14:creationId xmlns:p14="http://schemas.microsoft.com/office/powerpoint/2010/main" val="943719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pPr>
              <a:defRPr/>
            </a:pPr>
            <a:fld id="{120F3185-A2E3-104D-AB43-FF4C91FFDE93}" type="slidenum">
              <a:rPr lang="en-US" altLang="zh-TW" smtClean="0"/>
              <a:pPr>
                <a:defRPr/>
              </a:pPr>
              <a:t>45</a:t>
            </a:fld>
            <a:endParaRPr lang="en-US" altLang="zh-TW"/>
          </a:p>
        </p:txBody>
      </p:sp>
    </p:spTree>
    <p:extLst>
      <p:ext uri="{BB962C8B-B14F-4D97-AF65-F5344CB8AC3E}">
        <p14:creationId xmlns:p14="http://schemas.microsoft.com/office/powerpoint/2010/main" val="298061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投影片影像版面配置區 1">
            <a:extLst>
              <a:ext uri="{FF2B5EF4-FFF2-40B4-BE49-F238E27FC236}">
                <a16:creationId xmlns="" xmlns:a16="http://schemas.microsoft.com/office/drawing/2014/main" id="{CBDEBC2C-0EB7-6948-90EC-6CBD96784D93}"/>
              </a:ext>
            </a:extLst>
          </p:cNvPr>
          <p:cNvSpPr>
            <a:spLocks noGrp="1" noRot="1" noChangeAspect="1" noChangeArrowheads="1" noTextEdit="1"/>
          </p:cNvSpPr>
          <p:nvPr>
            <p:ph type="sldImg"/>
          </p:nvPr>
        </p:nvSpPr>
        <p:spPr>
          <a:ln/>
        </p:spPr>
      </p:sp>
      <p:sp>
        <p:nvSpPr>
          <p:cNvPr id="18434" name="備忘稿版面配置區 2">
            <a:extLst>
              <a:ext uri="{FF2B5EF4-FFF2-40B4-BE49-F238E27FC236}">
                <a16:creationId xmlns="" xmlns:a16="http://schemas.microsoft.com/office/drawing/2014/main" id="{D0D02F59-4F73-554B-BA81-CA6D93F62A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18435" name="投影片編號版面配置區 3">
            <a:extLst>
              <a:ext uri="{FF2B5EF4-FFF2-40B4-BE49-F238E27FC236}">
                <a16:creationId xmlns="" xmlns:a16="http://schemas.microsoft.com/office/drawing/2014/main" id="{1020E1CF-9C17-C34E-84F4-4F9D46DC7F4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D6771044-B295-5E4D-9353-593F663EF544}" type="slidenum">
              <a:rPr lang="en-US" altLang="zh-TW" sz="1300" baseline="0" smtClean="0"/>
              <a:pPr/>
              <a:t>3</a:t>
            </a:fld>
            <a:endParaRPr lang="en-US" altLang="zh-TW" sz="1300" baseline="0"/>
          </a:p>
        </p:txBody>
      </p:sp>
    </p:spTree>
    <p:extLst>
      <p:ext uri="{BB962C8B-B14F-4D97-AF65-F5344CB8AC3E}">
        <p14:creationId xmlns:p14="http://schemas.microsoft.com/office/powerpoint/2010/main" val="1119862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投影片影像版面配置區 1">
            <a:extLst>
              <a:ext uri="{FF2B5EF4-FFF2-40B4-BE49-F238E27FC236}">
                <a16:creationId xmlns="" xmlns:a16="http://schemas.microsoft.com/office/drawing/2014/main" id="{BA464AF7-1442-304C-83C4-7FA593E1D37F}"/>
              </a:ext>
            </a:extLst>
          </p:cNvPr>
          <p:cNvSpPr>
            <a:spLocks noGrp="1" noRot="1" noChangeAspect="1" noChangeArrowheads="1" noTextEdit="1"/>
          </p:cNvSpPr>
          <p:nvPr>
            <p:ph type="sldImg"/>
          </p:nvPr>
        </p:nvSpPr>
        <p:spPr>
          <a:ln/>
        </p:spPr>
      </p:sp>
      <p:sp>
        <p:nvSpPr>
          <p:cNvPr id="20482" name="備忘稿版面配置區 2">
            <a:extLst>
              <a:ext uri="{FF2B5EF4-FFF2-40B4-BE49-F238E27FC236}">
                <a16:creationId xmlns="" xmlns:a16="http://schemas.microsoft.com/office/drawing/2014/main" id="{149327C4-832E-F444-83A3-B959D92D97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0483" name="投影片編號版面配置區 3">
            <a:extLst>
              <a:ext uri="{FF2B5EF4-FFF2-40B4-BE49-F238E27FC236}">
                <a16:creationId xmlns="" xmlns:a16="http://schemas.microsoft.com/office/drawing/2014/main" id="{00089285-16B0-2544-A891-246ECF04192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94FBF3CE-62A2-F54C-996C-5EC138F0C3A0}" type="slidenum">
              <a:rPr lang="en-US" altLang="zh-TW" sz="1300" baseline="0" smtClean="0"/>
              <a:pPr/>
              <a:t>4</a:t>
            </a:fld>
            <a:endParaRPr lang="en-US" altLang="zh-TW" sz="1300" baseline="0"/>
          </a:p>
        </p:txBody>
      </p:sp>
    </p:spTree>
    <p:extLst>
      <p:ext uri="{BB962C8B-B14F-4D97-AF65-F5344CB8AC3E}">
        <p14:creationId xmlns:p14="http://schemas.microsoft.com/office/powerpoint/2010/main" val="258902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投影片影像版面配置區 1">
            <a:extLst>
              <a:ext uri="{FF2B5EF4-FFF2-40B4-BE49-F238E27FC236}">
                <a16:creationId xmlns="" xmlns:a16="http://schemas.microsoft.com/office/drawing/2014/main" id="{F5550513-107C-3542-88FD-5582860E9F8C}"/>
              </a:ext>
            </a:extLst>
          </p:cNvPr>
          <p:cNvSpPr>
            <a:spLocks noGrp="1" noRot="1" noChangeAspect="1" noChangeArrowheads="1" noTextEdit="1"/>
          </p:cNvSpPr>
          <p:nvPr>
            <p:ph type="sldImg"/>
          </p:nvPr>
        </p:nvSpPr>
        <p:spPr>
          <a:ln/>
        </p:spPr>
      </p:sp>
      <p:sp>
        <p:nvSpPr>
          <p:cNvPr id="24578" name="備忘稿版面配置區 2">
            <a:extLst>
              <a:ext uri="{FF2B5EF4-FFF2-40B4-BE49-F238E27FC236}">
                <a16:creationId xmlns="" xmlns:a16="http://schemas.microsoft.com/office/drawing/2014/main" id="{E6F1475A-FEEE-424D-A378-45E8D4E580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4579" name="投影片編號版面配置區 3">
            <a:extLst>
              <a:ext uri="{FF2B5EF4-FFF2-40B4-BE49-F238E27FC236}">
                <a16:creationId xmlns="" xmlns:a16="http://schemas.microsoft.com/office/drawing/2014/main" id="{318E7892-D01B-1C4A-9BD5-F8BCF79F93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51F527D-32E8-7945-BF60-03803EBB579F}" type="slidenum">
              <a:rPr lang="en-US" altLang="zh-TW" sz="1300" baseline="0" smtClean="0"/>
              <a:pPr/>
              <a:t>5</a:t>
            </a:fld>
            <a:endParaRPr lang="en-US" altLang="zh-TW" sz="1300" baseline="0"/>
          </a:p>
        </p:txBody>
      </p:sp>
    </p:spTree>
    <p:extLst>
      <p:ext uri="{BB962C8B-B14F-4D97-AF65-F5344CB8AC3E}">
        <p14:creationId xmlns:p14="http://schemas.microsoft.com/office/powerpoint/2010/main" val="335208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影像版面配置區 1">
            <a:extLst>
              <a:ext uri="{FF2B5EF4-FFF2-40B4-BE49-F238E27FC236}">
                <a16:creationId xmlns="" xmlns:a16="http://schemas.microsoft.com/office/drawing/2014/main" id="{2B27395F-C357-DC49-AD0D-BF56443E143E}"/>
              </a:ext>
            </a:extLst>
          </p:cNvPr>
          <p:cNvSpPr>
            <a:spLocks noGrp="1" noRot="1" noChangeAspect="1" noChangeArrowheads="1" noTextEdit="1"/>
          </p:cNvSpPr>
          <p:nvPr>
            <p:ph type="sldImg"/>
          </p:nvPr>
        </p:nvSpPr>
        <p:spPr>
          <a:ln/>
        </p:spPr>
      </p:sp>
      <p:sp>
        <p:nvSpPr>
          <p:cNvPr id="26626" name="備忘稿版面配置區 2">
            <a:extLst>
              <a:ext uri="{FF2B5EF4-FFF2-40B4-BE49-F238E27FC236}">
                <a16:creationId xmlns="" xmlns:a16="http://schemas.microsoft.com/office/drawing/2014/main" id="{638F448B-5D85-8B4D-9E9E-10B284C391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6627" name="投影片編號版面配置區 3">
            <a:extLst>
              <a:ext uri="{FF2B5EF4-FFF2-40B4-BE49-F238E27FC236}">
                <a16:creationId xmlns="" xmlns:a16="http://schemas.microsoft.com/office/drawing/2014/main" id="{DE54110B-954A-1043-AA7B-6D6B0F53F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502D2A1D-EEBC-5D40-83F1-997C95F0E613}" type="slidenum">
              <a:rPr lang="en-US" altLang="zh-TW" sz="1300" baseline="0" smtClean="0"/>
              <a:pPr/>
              <a:t>6</a:t>
            </a:fld>
            <a:endParaRPr lang="en-US" altLang="zh-TW" sz="1300" baseline="0"/>
          </a:p>
        </p:txBody>
      </p:sp>
    </p:spTree>
    <p:extLst>
      <p:ext uri="{BB962C8B-B14F-4D97-AF65-F5344CB8AC3E}">
        <p14:creationId xmlns:p14="http://schemas.microsoft.com/office/powerpoint/2010/main" val="157909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影像版面配置區 1">
            <a:extLst>
              <a:ext uri="{FF2B5EF4-FFF2-40B4-BE49-F238E27FC236}">
                <a16:creationId xmlns="" xmlns:a16="http://schemas.microsoft.com/office/drawing/2014/main" id="{2B27395F-C357-DC49-AD0D-BF56443E143E}"/>
              </a:ext>
            </a:extLst>
          </p:cNvPr>
          <p:cNvSpPr>
            <a:spLocks noGrp="1" noRot="1" noChangeAspect="1" noChangeArrowheads="1" noTextEdit="1"/>
          </p:cNvSpPr>
          <p:nvPr>
            <p:ph type="sldImg"/>
          </p:nvPr>
        </p:nvSpPr>
        <p:spPr>
          <a:ln/>
        </p:spPr>
      </p:sp>
      <p:sp>
        <p:nvSpPr>
          <p:cNvPr id="26626" name="備忘稿版面配置區 2">
            <a:extLst>
              <a:ext uri="{FF2B5EF4-FFF2-40B4-BE49-F238E27FC236}">
                <a16:creationId xmlns="" xmlns:a16="http://schemas.microsoft.com/office/drawing/2014/main" id="{638F448B-5D85-8B4D-9E9E-10B284C391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6627" name="投影片編號版面配置區 3">
            <a:extLst>
              <a:ext uri="{FF2B5EF4-FFF2-40B4-BE49-F238E27FC236}">
                <a16:creationId xmlns="" xmlns:a16="http://schemas.microsoft.com/office/drawing/2014/main" id="{DE54110B-954A-1043-AA7B-6D6B0F53F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502D2A1D-EEBC-5D40-83F1-997C95F0E613}" type="slidenum">
              <a:rPr lang="en-US" altLang="zh-TW" sz="1300" baseline="0" smtClean="0"/>
              <a:pPr/>
              <a:t>7</a:t>
            </a:fld>
            <a:endParaRPr lang="en-US" altLang="zh-TW" sz="1300" baseline="0"/>
          </a:p>
        </p:txBody>
      </p:sp>
    </p:spTree>
    <p:extLst>
      <p:ext uri="{BB962C8B-B14F-4D97-AF65-F5344CB8AC3E}">
        <p14:creationId xmlns:p14="http://schemas.microsoft.com/office/powerpoint/2010/main" val="64199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影像版面配置區 1">
            <a:extLst>
              <a:ext uri="{FF2B5EF4-FFF2-40B4-BE49-F238E27FC236}">
                <a16:creationId xmlns="" xmlns:a16="http://schemas.microsoft.com/office/drawing/2014/main" id="{2B27395F-C357-DC49-AD0D-BF56443E143E}"/>
              </a:ext>
            </a:extLst>
          </p:cNvPr>
          <p:cNvSpPr>
            <a:spLocks noGrp="1" noRot="1" noChangeAspect="1" noChangeArrowheads="1" noTextEdit="1"/>
          </p:cNvSpPr>
          <p:nvPr>
            <p:ph type="sldImg"/>
          </p:nvPr>
        </p:nvSpPr>
        <p:spPr>
          <a:ln/>
        </p:spPr>
      </p:sp>
      <p:sp>
        <p:nvSpPr>
          <p:cNvPr id="26626" name="備忘稿版面配置區 2">
            <a:extLst>
              <a:ext uri="{FF2B5EF4-FFF2-40B4-BE49-F238E27FC236}">
                <a16:creationId xmlns="" xmlns:a16="http://schemas.microsoft.com/office/drawing/2014/main" id="{638F448B-5D85-8B4D-9E9E-10B284C391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6627" name="投影片編號版面配置區 3">
            <a:extLst>
              <a:ext uri="{FF2B5EF4-FFF2-40B4-BE49-F238E27FC236}">
                <a16:creationId xmlns="" xmlns:a16="http://schemas.microsoft.com/office/drawing/2014/main" id="{DE54110B-954A-1043-AA7B-6D6B0F53F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502D2A1D-EEBC-5D40-83F1-997C95F0E613}" type="slidenum">
              <a:rPr lang="en-US" altLang="zh-TW" sz="1300" baseline="0" smtClean="0"/>
              <a:pPr/>
              <a:t>8</a:t>
            </a:fld>
            <a:endParaRPr lang="en-US" altLang="zh-TW" sz="1300" baseline="0"/>
          </a:p>
        </p:txBody>
      </p:sp>
    </p:spTree>
    <p:extLst>
      <p:ext uri="{BB962C8B-B14F-4D97-AF65-F5344CB8AC3E}">
        <p14:creationId xmlns:p14="http://schemas.microsoft.com/office/powerpoint/2010/main" val="400172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影像版面配置區 1">
            <a:extLst>
              <a:ext uri="{FF2B5EF4-FFF2-40B4-BE49-F238E27FC236}">
                <a16:creationId xmlns="" xmlns:a16="http://schemas.microsoft.com/office/drawing/2014/main" id="{2B27395F-C357-DC49-AD0D-BF56443E143E}"/>
              </a:ext>
            </a:extLst>
          </p:cNvPr>
          <p:cNvSpPr>
            <a:spLocks noGrp="1" noRot="1" noChangeAspect="1" noChangeArrowheads="1" noTextEdit="1"/>
          </p:cNvSpPr>
          <p:nvPr>
            <p:ph type="sldImg"/>
          </p:nvPr>
        </p:nvSpPr>
        <p:spPr>
          <a:ln/>
        </p:spPr>
      </p:sp>
      <p:sp>
        <p:nvSpPr>
          <p:cNvPr id="26626" name="備忘稿版面配置區 2">
            <a:extLst>
              <a:ext uri="{FF2B5EF4-FFF2-40B4-BE49-F238E27FC236}">
                <a16:creationId xmlns="" xmlns:a16="http://schemas.microsoft.com/office/drawing/2014/main" id="{638F448B-5D85-8B4D-9E9E-10B284C391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6627" name="投影片編號版面配置區 3">
            <a:extLst>
              <a:ext uri="{FF2B5EF4-FFF2-40B4-BE49-F238E27FC236}">
                <a16:creationId xmlns="" xmlns:a16="http://schemas.microsoft.com/office/drawing/2014/main" id="{DE54110B-954A-1043-AA7B-6D6B0F53F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502D2A1D-EEBC-5D40-83F1-997C95F0E613}" type="slidenum">
              <a:rPr lang="en-US" altLang="zh-TW" sz="1300" baseline="0" smtClean="0"/>
              <a:pPr/>
              <a:t>9</a:t>
            </a:fld>
            <a:endParaRPr lang="en-US" altLang="zh-TW" sz="1300" baseline="0"/>
          </a:p>
        </p:txBody>
      </p:sp>
    </p:spTree>
    <p:extLst>
      <p:ext uri="{BB962C8B-B14F-4D97-AF65-F5344CB8AC3E}">
        <p14:creationId xmlns:p14="http://schemas.microsoft.com/office/powerpoint/2010/main" val="695787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55650" y="2236788"/>
            <a:ext cx="8569325" cy="1543050"/>
          </a:xfrm>
        </p:spPr>
        <p:txBody>
          <a:bodyPr/>
          <a:lstStyle/>
          <a:p>
            <a:r>
              <a:rPr lang="zh-TW" altLang="en-US"/>
              <a:t>按一下以編輯母片標題樣式</a:t>
            </a:r>
          </a:p>
        </p:txBody>
      </p:sp>
      <p:sp>
        <p:nvSpPr>
          <p:cNvPr id="3" name="副標題 2"/>
          <p:cNvSpPr>
            <a:spLocks noGrp="1"/>
          </p:cNvSpPr>
          <p:nvPr>
            <p:ph type="subTitle" idx="1"/>
          </p:nvPr>
        </p:nvSpPr>
        <p:spPr>
          <a:xfrm>
            <a:off x="1512888" y="4079875"/>
            <a:ext cx="7056437" cy="1841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a:extLst>
              <a:ext uri="{FF2B5EF4-FFF2-40B4-BE49-F238E27FC236}">
                <a16:creationId xmlns="" xmlns:a16="http://schemas.microsoft.com/office/drawing/2014/main" id="{0755D5E4-20D9-C64F-B01A-C41F72C3DCE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 xmlns:a16="http://schemas.microsoft.com/office/drawing/2014/main" id="{28042F3B-B387-D545-83B6-9E1BD52DA8F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 xmlns:a16="http://schemas.microsoft.com/office/drawing/2014/main" id="{DCD15E35-9F95-D14D-B4DA-469DD7CCF145}"/>
              </a:ext>
            </a:extLst>
          </p:cNvPr>
          <p:cNvSpPr>
            <a:spLocks noGrp="1" noChangeArrowheads="1"/>
          </p:cNvSpPr>
          <p:nvPr>
            <p:ph type="sldNum" sz="quarter" idx="12"/>
          </p:nvPr>
        </p:nvSpPr>
        <p:spPr>
          <a:ln/>
        </p:spPr>
        <p:txBody>
          <a:bodyPr/>
          <a:lstStyle>
            <a:lvl1pPr>
              <a:defRPr/>
            </a:lvl1pPr>
          </a:lstStyle>
          <a:p>
            <a:pPr>
              <a:defRPr/>
            </a:pPr>
            <a:fld id="{973BCCE8-B13F-0E47-85E3-B4E506F1481E}" type="slidenum">
              <a:rPr lang="en-US" altLang="zh-TW"/>
              <a:pPr>
                <a:defRPr/>
              </a:pPr>
              <a:t>‹#›</a:t>
            </a:fld>
            <a:endParaRPr lang="en-US" altLang="zh-TW"/>
          </a:p>
        </p:txBody>
      </p:sp>
    </p:spTree>
    <p:extLst>
      <p:ext uri="{BB962C8B-B14F-4D97-AF65-F5344CB8AC3E}">
        <p14:creationId xmlns:p14="http://schemas.microsoft.com/office/powerpoint/2010/main" val="44975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310438" y="287338"/>
            <a:ext cx="2266950" cy="6145212"/>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04825" y="287338"/>
            <a:ext cx="6653213" cy="614521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 xmlns:a16="http://schemas.microsoft.com/office/drawing/2014/main" id="{57B6FBCC-C200-D546-BB3F-9B29602A78C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 xmlns:a16="http://schemas.microsoft.com/office/drawing/2014/main" id="{E1C6355F-5C64-EA47-A021-A7A8D924F4D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 xmlns:a16="http://schemas.microsoft.com/office/drawing/2014/main" id="{B319CDF8-402C-484A-99A0-94E3B06083BD}"/>
              </a:ext>
            </a:extLst>
          </p:cNvPr>
          <p:cNvSpPr>
            <a:spLocks noGrp="1" noChangeArrowheads="1"/>
          </p:cNvSpPr>
          <p:nvPr>
            <p:ph type="sldNum" sz="quarter" idx="12"/>
          </p:nvPr>
        </p:nvSpPr>
        <p:spPr>
          <a:ln/>
        </p:spPr>
        <p:txBody>
          <a:bodyPr/>
          <a:lstStyle>
            <a:lvl1pPr>
              <a:defRPr/>
            </a:lvl1pPr>
          </a:lstStyle>
          <a:p>
            <a:pPr>
              <a:defRPr/>
            </a:pPr>
            <a:fld id="{D194583E-0940-964E-9F29-F0F994C781F8}" type="slidenum">
              <a:rPr lang="en-US" altLang="zh-TW"/>
              <a:pPr>
                <a:defRPr/>
              </a:pPr>
              <a:t>‹#›</a:t>
            </a:fld>
            <a:endParaRPr lang="en-US" altLang="zh-TW"/>
          </a:p>
        </p:txBody>
      </p:sp>
    </p:spTree>
    <p:extLst>
      <p:ext uri="{BB962C8B-B14F-4D97-AF65-F5344CB8AC3E}">
        <p14:creationId xmlns:p14="http://schemas.microsoft.com/office/powerpoint/2010/main" val="222196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 xmlns:a16="http://schemas.microsoft.com/office/drawing/2014/main" id="{F48C7520-85B1-274A-A871-0CFBE5EB05A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 xmlns:a16="http://schemas.microsoft.com/office/drawing/2014/main" id="{ACA54527-0F76-9F4A-ABF1-4AEF6096F29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 xmlns:a16="http://schemas.microsoft.com/office/drawing/2014/main" id="{487D3BCA-0739-5846-AC39-6249CB321856}"/>
              </a:ext>
            </a:extLst>
          </p:cNvPr>
          <p:cNvSpPr>
            <a:spLocks noGrp="1" noChangeArrowheads="1"/>
          </p:cNvSpPr>
          <p:nvPr>
            <p:ph type="sldNum" sz="quarter" idx="12"/>
          </p:nvPr>
        </p:nvSpPr>
        <p:spPr>
          <a:ln/>
        </p:spPr>
        <p:txBody>
          <a:bodyPr/>
          <a:lstStyle>
            <a:lvl1pPr>
              <a:defRPr/>
            </a:lvl1pPr>
          </a:lstStyle>
          <a:p>
            <a:pPr>
              <a:defRPr/>
            </a:pPr>
            <a:fld id="{72E623E6-2A19-664E-8822-CC8B9AD4AB93}" type="slidenum">
              <a:rPr lang="en-US" altLang="zh-TW"/>
              <a:pPr>
                <a:defRPr/>
              </a:pPr>
              <a:t>‹#›</a:t>
            </a:fld>
            <a:endParaRPr lang="en-US" altLang="zh-TW"/>
          </a:p>
        </p:txBody>
      </p:sp>
    </p:spTree>
    <p:extLst>
      <p:ext uri="{BB962C8B-B14F-4D97-AF65-F5344CB8AC3E}">
        <p14:creationId xmlns:p14="http://schemas.microsoft.com/office/powerpoint/2010/main" val="3054666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96925" y="4627563"/>
            <a:ext cx="8567738" cy="1430337"/>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96925" y="3052763"/>
            <a:ext cx="8567738" cy="157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a:extLst>
              <a:ext uri="{FF2B5EF4-FFF2-40B4-BE49-F238E27FC236}">
                <a16:creationId xmlns="" xmlns:a16="http://schemas.microsoft.com/office/drawing/2014/main" id="{710979A9-D4D0-8B47-B0B7-825813E7D84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 xmlns:a16="http://schemas.microsoft.com/office/drawing/2014/main" id="{F050F6B4-ACB9-774E-9E20-630315F3CE3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 xmlns:a16="http://schemas.microsoft.com/office/drawing/2014/main" id="{029921F1-7FDE-6041-A941-2FE6FFAD269C}"/>
              </a:ext>
            </a:extLst>
          </p:cNvPr>
          <p:cNvSpPr>
            <a:spLocks noGrp="1" noChangeArrowheads="1"/>
          </p:cNvSpPr>
          <p:nvPr>
            <p:ph type="sldNum" sz="quarter" idx="12"/>
          </p:nvPr>
        </p:nvSpPr>
        <p:spPr>
          <a:ln/>
        </p:spPr>
        <p:txBody>
          <a:bodyPr/>
          <a:lstStyle>
            <a:lvl1pPr>
              <a:defRPr/>
            </a:lvl1pPr>
          </a:lstStyle>
          <a:p>
            <a:pPr>
              <a:defRPr/>
            </a:pPr>
            <a:fld id="{E9B5CEBA-F2B5-734D-B37E-944A311BA143}" type="slidenum">
              <a:rPr lang="en-US" altLang="zh-TW"/>
              <a:pPr>
                <a:defRPr/>
              </a:pPr>
              <a:t>‹#›</a:t>
            </a:fld>
            <a:endParaRPr lang="en-US" altLang="zh-TW"/>
          </a:p>
        </p:txBody>
      </p:sp>
    </p:spTree>
    <p:extLst>
      <p:ext uri="{BB962C8B-B14F-4D97-AF65-F5344CB8AC3E}">
        <p14:creationId xmlns:p14="http://schemas.microsoft.com/office/powerpoint/2010/main" val="380795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04825" y="1679575"/>
            <a:ext cx="4459288"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16513" y="1679575"/>
            <a:ext cx="4460875"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 xmlns:a16="http://schemas.microsoft.com/office/drawing/2014/main" id="{683D7229-D44E-2242-92B8-875E49587BE0}"/>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 xmlns:a16="http://schemas.microsoft.com/office/drawing/2014/main" id="{DDD1FE0C-CC7A-E746-B6C3-54406D8C8C5C}"/>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 xmlns:a16="http://schemas.microsoft.com/office/drawing/2014/main" id="{22DA347D-E6E6-7A42-AB5C-372EDDE626E4}"/>
              </a:ext>
            </a:extLst>
          </p:cNvPr>
          <p:cNvSpPr>
            <a:spLocks noGrp="1" noChangeArrowheads="1"/>
          </p:cNvSpPr>
          <p:nvPr>
            <p:ph type="sldNum" sz="quarter" idx="12"/>
          </p:nvPr>
        </p:nvSpPr>
        <p:spPr>
          <a:ln/>
        </p:spPr>
        <p:txBody>
          <a:bodyPr/>
          <a:lstStyle>
            <a:lvl1pPr>
              <a:defRPr/>
            </a:lvl1pPr>
          </a:lstStyle>
          <a:p>
            <a:pPr>
              <a:defRPr/>
            </a:pPr>
            <a:fld id="{01203266-E5AE-9F4B-B967-5542C0329CD3}" type="slidenum">
              <a:rPr lang="en-US" altLang="zh-TW"/>
              <a:pPr>
                <a:defRPr/>
              </a:pPr>
              <a:t>‹#›</a:t>
            </a:fld>
            <a:endParaRPr lang="en-US" altLang="zh-TW"/>
          </a:p>
        </p:txBody>
      </p:sp>
    </p:spTree>
    <p:extLst>
      <p:ext uri="{BB962C8B-B14F-4D97-AF65-F5344CB8AC3E}">
        <p14:creationId xmlns:p14="http://schemas.microsoft.com/office/powerpoint/2010/main" val="255013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04825" y="288925"/>
            <a:ext cx="9072563" cy="120015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504825" y="1611313"/>
            <a:ext cx="4452938" cy="6731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504825" y="2284413"/>
            <a:ext cx="4452938" cy="41481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121275" y="1611313"/>
            <a:ext cx="4456113" cy="6731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5121275" y="2284413"/>
            <a:ext cx="4456113" cy="41481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a:extLst>
              <a:ext uri="{FF2B5EF4-FFF2-40B4-BE49-F238E27FC236}">
                <a16:creationId xmlns="" xmlns:a16="http://schemas.microsoft.com/office/drawing/2014/main" id="{19B9F994-E396-1240-A352-2FA2A41EC51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a:extLst>
              <a:ext uri="{FF2B5EF4-FFF2-40B4-BE49-F238E27FC236}">
                <a16:creationId xmlns="" xmlns:a16="http://schemas.microsoft.com/office/drawing/2014/main" id="{6AFBCD39-2BA3-7D4F-AABA-E0A522E929B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a:extLst>
              <a:ext uri="{FF2B5EF4-FFF2-40B4-BE49-F238E27FC236}">
                <a16:creationId xmlns="" xmlns:a16="http://schemas.microsoft.com/office/drawing/2014/main" id="{13DB1AC0-EC55-5D47-B997-A012E027506A}"/>
              </a:ext>
            </a:extLst>
          </p:cNvPr>
          <p:cNvSpPr>
            <a:spLocks noGrp="1" noChangeArrowheads="1"/>
          </p:cNvSpPr>
          <p:nvPr>
            <p:ph type="sldNum" sz="quarter" idx="12"/>
          </p:nvPr>
        </p:nvSpPr>
        <p:spPr>
          <a:ln/>
        </p:spPr>
        <p:txBody>
          <a:bodyPr/>
          <a:lstStyle>
            <a:lvl1pPr>
              <a:defRPr/>
            </a:lvl1pPr>
          </a:lstStyle>
          <a:p>
            <a:pPr>
              <a:defRPr/>
            </a:pPr>
            <a:fld id="{7D8320D0-C399-0247-9BC3-FECB34839E19}" type="slidenum">
              <a:rPr lang="en-US" altLang="zh-TW"/>
              <a:pPr>
                <a:defRPr/>
              </a:pPr>
              <a:t>‹#›</a:t>
            </a:fld>
            <a:endParaRPr lang="en-US" altLang="zh-TW"/>
          </a:p>
        </p:txBody>
      </p:sp>
    </p:spTree>
    <p:extLst>
      <p:ext uri="{BB962C8B-B14F-4D97-AF65-F5344CB8AC3E}">
        <p14:creationId xmlns:p14="http://schemas.microsoft.com/office/powerpoint/2010/main" val="499841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圖片 6">
            <a:extLst>
              <a:ext uri="{FF2B5EF4-FFF2-40B4-BE49-F238E27FC236}">
                <a16:creationId xmlns="" xmlns:a16="http://schemas.microsoft.com/office/drawing/2014/main" id="{52CFF4B5-1137-DA41-B5B7-26748F52A2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8062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 xmlns:a16="http://schemas.microsoft.com/office/drawing/2014/main" id="{15EFF0E2-C650-E34A-BF52-3E43866BE05F}"/>
              </a:ext>
            </a:extLst>
          </p:cNvPr>
          <p:cNvSpPr>
            <a:spLocks noGrp="1" noChangeArrowheads="1"/>
          </p:cNvSpPr>
          <p:nvPr>
            <p:ph type="sldNum" sz="quarter" idx="10"/>
          </p:nvPr>
        </p:nvSpPr>
        <p:spPr>
          <a:xfrm>
            <a:off x="2519363" y="6840538"/>
            <a:ext cx="2352675" cy="501650"/>
          </a:xfrm>
        </p:spPr>
        <p:txBody>
          <a:bodyPr/>
          <a:lstStyle>
            <a:lvl1pPr>
              <a:defRPr sz="1400"/>
            </a:lvl1pPr>
          </a:lstStyle>
          <a:p>
            <a:pPr>
              <a:defRPr/>
            </a:pPr>
            <a:fld id="{C3FFB77C-4C85-004D-AC5A-67668C5A18EC}" type="slidenum">
              <a:rPr lang="en-US" altLang="zh-TW"/>
              <a:pPr>
                <a:defRPr/>
              </a:pPr>
              <a:t>‹#›</a:t>
            </a:fld>
            <a:endParaRPr lang="en-US" altLang="zh-TW" dirty="0"/>
          </a:p>
        </p:txBody>
      </p:sp>
    </p:spTree>
    <p:extLst>
      <p:ext uri="{BB962C8B-B14F-4D97-AF65-F5344CB8AC3E}">
        <p14:creationId xmlns:p14="http://schemas.microsoft.com/office/powerpoint/2010/main" val="1478933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含標題的內容">
    <p:spTree>
      <p:nvGrpSpPr>
        <p:cNvPr id="1" name=""/>
        <p:cNvGrpSpPr/>
        <p:nvPr/>
      </p:nvGrpSpPr>
      <p:grpSpPr>
        <a:xfrm>
          <a:off x="0" y="0"/>
          <a:ext cx="0" cy="0"/>
          <a:chOff x="0" y="0"/>
          <a:chExt cx="0" cy="0"/>
        </a:xfrm>
      </p:grpSpPr>
      <p:pic>
        <p:nvPicPr>
          <p:cNvPr id="13" name="圖片 6">
            <a:extLst>
              <a:ext uri="{FF2B5EF4-FFF2-40B4-BE49-F238E27FC236}">
                <a16:creationId xmlns="" xmlns:a16="http://schemas.microsoft.com/office/drawing/2014/main" id="{52CFF4B5-1137-DA41-B5B7-26748F52A2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8062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userDrawn="1"/>
        </p:nvSpPr>
        <p:spPr>
          <a:xfrm>
            <a:off x="8873681" y="111973"/>
            <a:ext cx="1206944" cy="350729"/>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8909193" y="138607"/>
            <a:ext cx="684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8748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76438" y="5040313"/>
            <a:ext cx="6048375" cy="595312"/>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976438" y="642938"/>
            <a:ext cx="6048375" cy="4321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976438" y="5635625"/>
            <a:ext cx="6048375" cy="8445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 xmlns:a16="http://schemas.microsoft.com/office/drawing/2014/main" id="{575FFCAF-07E7-1F42-9FE7-34212A9877C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 xmlns:a16="http://schemas.microsoft.com/office/drawing/2014/main" id="{AD5487D2-4E8F-454A-AE62-D1CBA1C3132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 xmlns:a16="http://schemas.microsoft.com/office/drawing/2014/main" id="{614EACBF-3FDE-EA44-8AB2-95EFA995BAF4}"/>
              </a:ext>
            </a:extLst>
          </p:cNvPr>
          <p:cNvSpPr>
            <a:spLocks noGrp="1" noChangeArrowheads="1"/>
          </p:cNvSpPr>
          <p:nvPr>
            <p:ph type="sldNum" sz="quarter" idx="12"/>
          </p:nvPr>
        </p:nvSpPr>
        <p:spPr>
          <a:ln/>
        </p:spPr>
        <p:txBody>
          <a:bodyPr/>
          <a:lstStyle>
            <a:lvl1pPr>
              <a:defRPr/>
            </a:lvl1pPr>
          </a:lstStyle>
          <a:p>
            <a:pPr>
              <a:defRPr/>
            </a:pPr>
            <a:fld id="{79A451C3-8186-8243-B6E0-1C52DBA68AA9}" type="slidenum">
              <a:rPr lang="en-US" altLang="zh-TW"/>
              <a:pPr>
                <a:defRPr/>
              </a:pPr>
              <a:t>‹#›</a:t>
            </a:fld>
            <a:endParaRPr lang="en-US" altLang="zh-TW"/>
          </a:p>
        </p:txBody>
      </p:sp>
    </p:spTree>
    <p:extLst>
      <p:ext uri="{BB962C8B-B14F-4D97-AF65-F5344CB8AC3E}">
        <p14:creationId xmlns:p14="http://schemas.microsoft.com/office/powerpoint/2010/main" val="2307612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 xmlns:a16="http://schemas.microsoft.com/office/drawing/2014/main" id="{B5768F0B-14E7-9849-BEB7-F2D1CA847AA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 xmlns:a16="http://schemas.microsoft.com/office/drawing/2014/main" id="{815DB11B-10EA-D64E-ABAC-4289156460C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 xmlns:a16="http://schemas.microsoft.com/office/drawing/2014/main" id="{8F5787B5-6DC3-5141-88A0-01517F9BD4AF}"/>
              </a:ext>
            </a:extLst>
          </p:cNvPr>
          <p:cNvSpPr>
            <a:spLocks noGrp="1" noChangeArrowheads="1"/>
          </p:cNvSpPr>
          <p:nvPr>
            <p:ph type="sldNum" sz="quarter" idx="12"/>
          </p:nvPr>
        </p:nvSpPr>
        <p:spPr>
          <a:ln/>
        </p:spPr>
        <p:txBody>
          <a:bodyPr/>
          <a:lstStyle>
            <a:lvl1pPr>
              <a:defRPr/>
            </a:lvl1pPr>
          </a:lstStyle>
          <a:p>
            <a:pPr>
              <a:defRPr/>
            </a:pPr>
            <a:fld id="{8F46F01E-01EF-0847-9B8E-37F74DC386CF}" type="slidenum">
              <a:rPr lang="en-US" altLang="zh-TW"/>
              <a:pPr>
                <a:defRPr/>
              </a:pPr>
              <a:t>‹#›</a:t>
            </a:fld>
            <a:endParaRPr lang="en-US" altLang="zh-TW"/>
          </a:p>
        </p:txBody>
      </p:sp>
    </p:spTree>
    <p:extLst>
      <p:ext uri="{BB962C8B-B14F-4D97-AF65-F5344CB8AC3E}">
        <p14:creationId xmlns:p14="http://schemas.microsoft.com/office/powerpoint/2010/main" val="308201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5516">
            <a:alpha val="0"/>
          </a:srgb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8CFCD4EC-424E-8947-B752-6F01E273CF6E}"/>
              </a:ext>
            </a:extLst>
          </p:cNvPr>
          <p:cNvSpPr>
            <a:spLocks noGrp="1" noChangeArrowheads="1"/>
          </p:cNvSpPr>
          <p:nvPr>
            <p:ph type="title"/>
          </p:nvPr>
        </p:nvSpPr>
        <p:spPr bwMode="auto">
          <a:xfrm>
            <a:off x="504825" y="287338"/>
            <a:ext cx="9072563"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 xmlns:a16="http://schemas.microsoft.com/office/drawing/2014/main" id="{18D2A1E1-7AD4-D643-8B76-C1155BCDC428}"/>
              </a:ext>
            </a:extLst>
          </p:cNvPr>
          <p:cNvSpPr>
            <a:spLocks noGrp="1" noChangeArrowheads="1"/>
          </p:cNvSpPr>
          <p:nvPr>
            <p:ph type="body" idx="1"/>
          </p:nvPr>
        </p:nvSpPr>
        <p:spPr bwMode="auto">
          <a:xfrm>
            <a:off x="504825" y="1679575"/>
            <a:ext cx="9072563"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 xmlns:a16="http://schemas.microsoft.com/office/drawing/2014/main" id="{F8AEACF8-345F-8443-99E1-264AC0DB6928}"/>
              </a:ext>
            </a:extLst>
          </p:cNvPr>
          <p:cNvSpPr>
            <a:spLocks noGrp="1" noChangeArrowheads="1"/>
          </p:cNvSpPr>
          <p:nvPr>
            <p:ph type="dt" sz="half" idx="2"/>
          </p:nvPr>
        </p:nvSpPr>
        <p:spPr bwMode="auto">
          <a:xfrm>
            <a:off x="504825" y="6556375"/>
            <a:ext cx="2351088" cy="501650"/>
          </a:xfrm>
          <a:prstGeom prst="rect">
            <a:avLst/>
          </a:prstGeom>
          <a:noFill/>
          <a:ln>
            <a:noFill/>
          </a:ln>
          <a:effectLst/>
        </p:spPr>
        <p:txBody>
          <a:bodyPr vert="horz" wrap="square" lIns="101133" tIns="50566" rIns="101133" bIns="50566" numCol="1" anchor="t" anchorCtr="0" compatLnSpc="1">
            <a:prstTxWarp prst="textNoShape">
              <a:avLst/>
            </a:prstTxWarp>
          </a:bodyPr>
          <a:lstStyle>
            <a:lvl1pPr defTabSz="1011238" eaLnBrk="1" hangingPunct="1">
              <a:defRPr sz="1500" baseline="0">
                <a:latin typeface="Arial" charset="0"/>
                <a:ea typeface="新細明體" charset="-120"/>
              </a:defRPr>
            </a:lvl1pPr>
          </a:lstStyle>
          <a:p>
            <a:pPr>
              <a:defRPr/>
            </a:pPr>
            <a:endParaRPr lang="en-US" altLang="zh-TW"/>
          </a:p>
        </p:txBody>
      </p:sp>
      <p:sp>
        <p:nvSpPr>
          <p:cNvPr id="1029" name="Rectangle 5">
            <a:extLst>
              <a:ext uri="{FF2B5EF4-FFF2-40B4-BE49-F238E27FC236}">
                <a16:creationId xmlns="" xmlns:a16="http://schemas.microsoft.com/office/drawing/2014/main" id="{4B76ABD0-EA55-5140-84B2-3DC607213425}"/>
              </a:ext>
            </a:extLst>
          </p:cNvPr>
          <p:cNvSpPr>
            <a:spLocks noGrp="1" noChangeArrowheads="1"/>
          </p:cNvSpPr>
          <p:nvPr>
            <p:ph type="ftr" sz="quarter" idx="3"/>
          </p:nvPr>
        </p:nvSpPr>
        <p:spPr bwMode="auto">
          <a:xfrm>
            <a:off x="3444875" y="6556375"/>
            <a:ext cx="3190875" cy="501650"/>
          </a:xfrm>
          <a:prstGeom prst="rect">
            <a:avLst/>
          </a:prstGeom>
          <a:noFill/>
          <a:ln>
            <a:noFill/>
          </a:ln>
          <a:effectLst/>
        </p:spPr>
        <p:txBody>
          <a:bodyPr vert="horz" wrap="square" lIns="101133" tIns="50566" rIns="101133" bIns="50566" numCol="1" anchor="t" anchorCtr="0" compatLnSpc="1">
            <a:prstTxWarp prst="textNoShape">
              <a:avLst/>
            </a:prstTxWarp>
          </a:bodyPr>
          <a:lstStyle>
            <a:lvl1pPr algn="ctr" defTabSz="1011238" eaLnBrk="1" hangingPunct="1">
              <a:defRPr sz="1500" baseline="0">
                <a:latin typeface="Arial" charset="0"/>
                <a:ea typeface="新細明體" charset="-120"/>
              </a:defRPr>
            </a:lvl1pPr>
          </a:lstStyle>
          <a:p>
            <a:pPr>
              <a:defRPr/>
            </a:pPr>
            <a:endParaRPr lang="en-US" altLang="zh-TW"/>
          </a:p>
        </p:txBody>
      </p:sp>
      <p:sp>
        <p:nvSpPr>
          <p:cNvPr id="1030" name="Rectangle 6">
            <a:extLst>
              <a:ext uri="{FF2B5EF4-FFF2-40B4-BE49-F238E27FC236}">
                <a16:creationId xmlns="" xmlns:a16="http://schemas.microsoft.com/office/drawing/2014/main" id="{EDAC4B60-BA6E-1042-B333-477D58150BCB}"/>
              </a:ext>
            </a:extLst>
          </p:cNvPr>
          <p:cNvSpPr>
            <a:spLocks noGrp="1" noChangeArrowheads="1"/>
          </p:cNvSpPr>
          <p:nvPr>
            <p:ph type="sldNum" sz="quarter" idx="4"/>
          </p:nvPr>
        </p:nvSpPr>
        <p:spPr bwMode="auto">
          <a:xfrm>
            <a:off x="7224713" y="6556375"/>
            <a:ext cx="2352675" cy="501650"/>
          </a:xfrm>
          <a:prstGeom prst="rect">
            <a:avLst/>
          </a:prstGeom>
          <a:noFill/>
          <a:ln>
            <a:noFill/>
          </a:ln>
          <a:effectLst/>
        </p:spPr>
        <p:txBody>
          <a:bodyPr vert="horz" wrap="square" lIns="101133" tIns="50566" rIns="101133" bIns="50566" numCol="1" anchor="t" anchorCtr="0" compatLnSpc="1">
            <a:prstTxWarp prst="textNoShape">
              <a:avLst/>
            </a:prstTxWarp>
          </a:bodyPr>
          <a:lstStyle>
            <a:lvl1pPr algn="r" defTabSz="1011238" eaLnBrk="1" hangingPunct="1">
              <a:defRPr sz="1500" baseline="0"/>
            </a:lvl1pPr>
          </a:lstStyle>
          <a:p>
            <a:pPr>
              <a:defRPr/>
            </a:pPr>
            <a:fld id="{405B58DA-1AD2-3F4C-B167-629153D4EDE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6" r:id="rId6"/>
    <p:sldLayoutId id="2147483792" r:id="rId7"/>
    <p:sldLayoutId id="2147483793" r:id="rId8"/>
    <p:sldLayoutId id="2147483794" r:id="rId9"/>
    <p:sldLayoutId id="2147483795" r:id="rId10"/>
  </p:sldLayoutIdLst>
  <p:hf hdr="0" ftr="0" dt="0"/>
  <p:txStyles>
    <p:title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p:titleStyle>
    <p:body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jpe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24433;&#29255;/&#36039;&#31185;/&#31532;2&#31456;/8&#19978;&#36039;&#31185;2-1Scratch&#38499;&#21015;&#31687;-&#23567;&#26143;&#26143;.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youtu.be/S7R__gz6C7g" TargetMode="External"/><Relationship Id="rId3" Type="http://schemas.openxmlformats.org/officeDocument/2006/relationships/image" Target="../media/image32.jpeg"/><Relationship Id="rId7"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slide" Target="slide3.xml"/><Relationship Id="rId11" Type="http://schemas.openxmlformats.org/officeDocument/2006/relationships/hyperlink" Target="https://www.youtube.com/watch?v=oySYGxI2bSA#t=5s" TargetMode="External"/><Relationship Id="rId5" Type="http://schemas.openxmlformats.org/officeDocument/2006/relationships/slide" Target="slide54.xml"/><Relationship Id="rId10" Type="http://schemas.openxmlformats.org/officeDocument/2006/relationships/hyperlink" Target="https://youtu.be/3ynE-QV0Mlc" TargetMode="External"/><Relationship Id="rId4" Type="http://schemas.openxmlformats.org/officeDocument/2006/relationships/slide" Target="slide42.xm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youtu.be/S7R__gz6C7g" TargetMode="External"/><Relationship Id="rId1" Type="http://schemas.openxmlformats.org/officeDocument/2006/relationships/slideLayout" Target="../slideLayouts/slideLayout7.xml"/><Relationship Id="rId4" Type="http://schemas.openxmlformats.org/officeDocument/2006/relationships/hyperlink" Target="../../../&#24433;&#29255;/&#36039;&#31185;/&#31532;2&#31456;/8&#19978;&#36039;&#31185;2-1Scratch&#38499;&#21015;&#31687;-&#35336;&#31639;&#25104;&#32318;.mp4"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17.xml"/><Relationship Id="rId7" Type="http://schemas.openxmlformats.org/officeDocument/2006/relationships/hyperlink" Target="https://www.youtube.com/watch?v=oySYGxI2bSA#t=5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www.youtube.com/watch?v=eFKExbLJbOE#t=5s" TargetMode="External"/><Relationship Id="rId5" Type="http://schemas.openxmlformats.org/officeDocument/2006/relationships/image" Target="../media/image4.png"/><Relationship Id="rId4" Type="http://schemas.openxmlformats.org/officeDocument/2006/relationships/hyperlink" Target="https://www.youtube.com/watch?v=vzN03faPMFg&amp;t=5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youtu.be/3ynE-QV0Mlc" TargetMode="External"/><Relationship Id="rId1" Type="http://schemas.openxmlformats.org/officeDocument/2006/relationships/slideLayout" Target="../slideLayouts/slideLayout7.xml"/><Relationship Id="rId4" Type="http://schemas.openxmlformats.org/officeDocument/2006/relationships/hyperlink" Target="../../../&#24433;&#29255;/&#36039;&#31185;/&#31532;2&#31456;/8&#19978;&#36039;&#31185;2-1Scratch&#38499;&#21015;&#31687;-&#25277;&#34399;&#30908;.mp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youtu.be/cS1iahoAI_Q" TargetMode="External"/><Relationship Id="rId1" Type="http://schemas.openxmlformats.org/officeDocument/2006/relationships/slideLayout" Target="../slideLayouts/slideLayout7.xml"/><Relationship Id="rId6" Type="http://schemas.openxmlformats.org/officeDocument/2006/relationships/hyperlink" Target="../../../&#24433;&#29255;/&#36039;&#31185;/&#31532;2&#31456;/8&#19978;&#36039;&#31185;2-1Scratch&#38499;&#21015;&#31687;-&#25778;&#20811;&#30332;&#29260;.mp4" TargetMode="External"/><Relationship Id="rId5" Type="http://schemas.openxmlformats.org/officeDocument/2006/relationships/image" Target="../media/image17.jpeg"/><Relationship Id="rId4" Type="http://schemas.openxmlformats.org/officeDocument/2006/relationships/slide" Target="slide28.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8.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36.jpe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圖片 2">
            <a:extLst>
              <a:ext uri="{FF2B5EF4-FFF2-40B4-BE49-F238E27FC236}">
                <a16:creationId xmlns="" xmlns:a16="http://schemas.microsoft.com/office/drawing/2014/main" id="{A6476D0F-40C6-0144-93D4-2B0483CEF4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8" y="1055688"/>
            <a:ext cx="9432924"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360363" indent="-346075">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◼︎在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Scratch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中，用清單來表示陣列</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360363" indent="-346075">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清單的名稱</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solidFill>
                  <a:schemeClr val="accent1">
                    <a:lumMod val="50000"/>
                  </a:schemeClr>
                </a:solidFill>
                <a:latin typeface="Microsoft JhengHei" panose="020B0604030504040204" pitchFamily="34" charset="-120"/>
                <a:ea typeface="Microsoft JhengHei" panose="020B0604030504040204" pitchFamily="34" charset="-120"/>
                <a:cs typeface="Arial Unicode MS"/>
                <a:sym typeface="Arial Unicode MS"/>
              </a:rPr>
              <a:t>項目編號</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與</a:t>
            </a:r>
            <a:r>
              <a:rPr lang="zh-TW" altLang="en-US" sz="3600" b="1" kern="0" baseline="0" dirty="0">
                <a:solidFill>
                  <a:srgbClr val="7030A0"/>
                </a:solidFill>
                <a:latin typeface="Microsoft JhengHei" panose="020B0604030504040204" pitchFamily="34" charset="-120"/>
                <a:ea typeface="Microsoft JhengHei" panose="020B0604030504040204" pitchFamily="34" charset="-120"/>
                <a:cs typeface="Arial Unicode MS"/>
                <a:sym typeface="Arial Unicode MS"/>
              </a:rPr>
              <a:t>項目數值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分別對應</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陣列的名稱</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solidFill>
                  <a:schemeClr val="accent1">
                    <a:lumMod val="50000"/>
                  </a:schemeClr>
                </a:solidFill>
                <a:latin typeface="Microsoft JhengHei" panose="020B0604030504040204" pitchFamily="34" charset="-120"/>
                <a:ea typeface="Microsoft JhengHei" panose="020B0604030504040204" pitchFamily="34" charset="-120"/>
                <a:cs typeface="Arial Unicode MS"/>
                <a:sym typeface="Arial Unicode MS"/>
              </a:rPr>
              <a:t>索引值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以及</a:t>
            </a:r>
            <a:r>
              <a:rPr lang="zh-TW" altLang="en-US" sz="3600" b="1" kern="0" baseline="0" dirty="0">
                <a:solidFill>
                  <a:srgbClr val="7030A0"/>
                </a:solidFill>
                <a:latin typeface="Microsoft JhengHei" panose="020B0604030504040204" pitchFamily="34" charset="-120"/>
                <a:ea typeface="Microsoft JhengHei" panose="020B0604030504040204" pitchFamily="34" charset="-120"/>
                <a:cs typeface="Arial Unicode MS"/>
                <a:sym typeface="Arial Unicode MS"/>
              </a:rPr>
              <a:t>元素</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zh-TW" altLang="en-US" sz="2400" b="1" kern="0" baseline="0" dirty="0">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288527" y="-144463"/>
            <a:ext cx="59039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cs typeface="+mn-cs"/>
              </a:rPr>
              <a:t>具有陣列概念的清單</a:t>
            </a:r>
            <a:endParaRPr lang="zh-TW" altLang="zh-TW" dirty="0"/>
          </a:p>
        </p:txBody>
      </p:sp>
      <p:pic>
        <p:nvPicPr>
          <p:cNvPr id="3" name="Picture 2">
            <a:extLst>
              <a:ext uri="{FF2B5EF4-FFF2-40B4-BE49-F238E27FC236}">
                <a16:creationId xmlns="" xmlns:a16="http://schemas.microsoft.com/office/drawing/2014/main" id="{F08F58A1-39D6-A478-91B2-21A52BBCA463}"/>
              </a:ext>
            </a:extLst>
          </p:cNvPr>
          <p:cNvPicPr>
            <a:picLocks noChangeAspect="1"/>
          </p:cNvPicPr>
          <p:nvPr/>
        </p:nvPicPr>
        <p:blipFill>
          <a:blip r:embed="rId3"/>
          <a:stretch>
            <a:fillRect/>
          </a:stretch>
        </p:blipFill>
        <p:spPr>
          <a:xfrm>
            <a:off x="604565" y="3099345"/>
            <a:ext cx="9116267" cy="3453433"/>
          </a:xfrm>
          <a:prstGeom prst="rect">
            <a:avLst/>
          </a:prstGeom>
        </p:spPr>
      </p:pic>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158</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圖片 1">
            <a:extLst>
              <a:ext uri="{FF2B5EF4-FFF2-40B4-BE49-F238E27FC236}">
                <a16:creationId xmlns="" xmlns:a16="http://schemas.microsoft.com/office/drawing/2014/main" id="{933153D2-6296-894E-9E22-4B79BA4BED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8" y="1055688"/>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FontTx/>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1.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在變數類別中，點選</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建立一個清單</a:t>
            </a:r>
            <a:endParaRPr lang="en-US" altLang="zh-TW"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FontTx/>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2.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輸入新清單的名稱後</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FontTx/>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3.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點擊確定</a:t>
            </a:r>
          </a:p>
          <a:p>
            <a:pPr marL="179387" indent="-358775">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44264" y="-144463"/>
            <a:ext cx="6551612"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cs typeface="+mn-cs"/>
              </a:rPr>
              <a:t>建立</a:t>
            </a:r>
            <a:r>
              <a:rPr lang="en-US" altLang="zh-TW" sz="4800" b="1" kern="1200" dirty="0">
                <a:solidFill>
                  <a:srgbClr val="FFFFFF"/>
                </a:solidFill>
                <a:latin typeface="Microsoft JhengHei" panose="020B0604030504040204" pitchFamily="34" charset="-120"/>
                <a:ea typeface="Microsoft JhengHei" panose="020B0604030504040204" pitchFamily="34" charset="-120"/>
                <a:cs typeface="+mn-cs"/>
              </a:rPr>
              <a:t>Scratch</a:t>
            </a:r>
            <a:r>
              <a:rPr lang="zh-TW" altLang="en-US" sz="4800" b="1" kern="1200" dirty="0">
                <a:solidFill>
                  <a:srgbClr val="FFFFFF"/>
                </a:solidFill>
                <a:latin typeface="Microsoft JhengHei" panose="020B0604030504040204" pitchFamily="34" charset="-120"/>
                <a:ea typeface="Microsoft JhengHei" panose="020B0604030504040204" pitchFamily="34" charset="-120"/>
                <a:cs typeface="+mn-cs"/>
              </a:rPr>
              <a:t>清單</a:t>
            </a:r>
            <a:endParaRPr lang="zh-TW" altLang="zh-TW" dirty="0"/>
          </a:p>
        </p:txBody>
      </p:sp>
      <p:pic>
        <p:nvPicPr>
          <p:cNvPr id="3" name="Picture 2">
            <a:extLst>
              <a:ext uri="{FF2B5EF4-FFF2-40B4-BE49-F238E27FC236}">
                <a16:creationId xmlns="" xmlns:a16="http://schemas.microsoft.com/office/drawing/2014/main" id="{B9DD7FF6-EA05-F6E3-59D2-ABD451140EEB}"/>
              </a:ext>
            </a:extLst>
          </p:cNvPr>
          <p:cNvPicPr>
            <a:picLocks noChangeAspect="1"/>
          </p:cNvPicPr>
          <p:nvPr/>
        </p:nvPicPr>
        <p:blipFill>
          <a:blip r:embed="rId4"/>
          <a:stretch>
            <a:fillRect/>
          </a:stretch>
        </p:blipFill>
        <p:spPr>
          <a:xfrm>
            <a:off x="1782453" y="3152775"/>
            <a:ext cx="5940102" cy="3750576"/>
          </a:xfrm>
          <a:prstGeom prst="rect">
            <a:avLst/>
          </a:prstGeom>
        </p:spPr>
      </p:pic>
    </p:spTree>
    <p:extLst>
      <p:ext uri="{BB962C8B-B14F-4D97-AF65-F5344CB8AC3E}">
        <p14:creationId xmlns:p14="http://schemas.microsoft.com/office/powerpoint/2010/main" val="611654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圖片 1">
            <a:extLst>
              <a:ext uri="{FF2B5EF4-FFF2-40B4-BE49-F238E27FC236}">
                <a16:creationId xmlns="" xmlns:a16="http://schemas.microsoft.com/office/drawing/2014/main" id="{933153D2-6296-894E-9E22-4B79BA4BED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44264" y="-144463"/>
            <a:ext cx="6551612"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cs typeface="+mn-cs"/>
              </a:rPr>
              <a:t>變數與清單差別 </a:t>
            </a:r>
          </a:p>
        </p:txBody>
      </p:sp>
      <p:pic>
        <p:nvPicPr>
          <p:cNvPr id="6" name="圖片 5">
            <a:extLst>
              <a:ext uri="{FF2B5EF4-FFF2-40B4-BE49-F238E27FC236}">
                <a16:creationId xmlns="" xmlns:a16="http://schemas.microsoft.com/office/drawing/2014/main" id="{641CACC5-1F06-353B-8499-809274471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92" y="1944265"/>
            <a:ext cx="9361040" cy="3699573"/>
          </a:xfrm>
          <a:prstGeom prst="rect">
            <a:avLst/>
          </a:prstGeom>
        </p:spPr>
      </p:pic>
    </p:spTree>
    <p:extLst>
      <p:ext uri="{BB962C8B-B14F-4D97-AF65-F5344CB8AC3E}">
        <p14:creationId xmlns:p14="http://schemas.microsoft.com/office/powerpoint/2010/main" val="52177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圖片 6">
            <a:extLst>
              <a:ext uri="{FF2B5EF4-FFF2-40B4-BE49-F238E27FC236}">
                <a16:creationId xmlns="" xmlns:a16="http://schemas.microsoft.com/office/drawing/2014/main" id="{DA1B52A3-46C6-A84D-A477-435763274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4" y="1528762"/>
            <a:ext cx="9172575" cy="4143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 xmlns:a16="http://schemas.microsoft.com/office/drawing/2014/main" id="{8D5F40B2-767C-EC47-A60A-E66D7E1921F3}"/>
              </a:ext>
            </a:extLst>
          </p:cNvPr>
          <p:cNvSpPr>
            <a:spLocks noGrp="1"/>
          </p:cNvSpPr>
          <p:nvPr>
            <p:ph type="title" idx="4294967295"/>
          </p:nvPr>
        </p:nvSpPr>
        <p:spPr>
          <a:xfrm>
            <a:off x="504551" y="-144463"/>
            <a:ext cx="5903913" cy="1201738"/>
          </a:xfrm>
        </p:spPr>
        <p:txBody>
          <a:bodyPr/>
          <a:lstStyle/>
          <a:p>
            <a:pPr eaLnBrk="1" hangingPunct="1">
              <a:defRPr/>
            </a:pPr>
            <a:r>
              <a:rPr lang="zh-TW" altLang="zh-TW" sz="4400" b="1" kern="1200" dirty="0">
                <a:solidFill>
                  <a:srgbClr val="FFFFFF"/>
                </a:solidFill>
                <a:latin typeface="Microsoft JhengHei" panose="020B0604030504040204" pitchFamily="34" charset="-120"/>
                <a:ea typeface="Microsoft JhengHei" panose="020B0604030504040204" pitchFamily="34" charset="-120"/>
                <a:cs typeface="+mn-cs"/>
              </a:rPr>
              <a:t>清單積木種類</a:t>
            </a:r>
            <a:r>
              <a:rPr lang="zh-TW" altLang="en-US" sz="4400" b="1" kern="1200" dirty="0">
                <a:solidFill>
                  <a:srgbClr val="FFFFFF"/>
                </a:solidFill>
                <a:latin typeface="Microsoft JhengHei" panose="020B0604030504040204" pitchFamily="34" charset="-120"/>
                <a:ea typeface="Microsoft JhengHei" panose="020B0604030504040204" pitchFamily="34" charset="-120"/>
                <a:cs typeface="+mn-cs"/>
              </a:rPr>
              <a:t>介紹</a:t>
            </a:r>
            <a:endParaRPr lang="zh-TW" altLang="zh-TW" dirty="0"/>
          </a:p>
        </p:txBody>
      </p:sp>
      <p:pic>
        <p:nvPicPr>
          <p:cNvPr id="6" name="Picture 5">
            <a:extLst>
              <a:ext uri="{FF2B5EF4-FFF2-40B4-BE49-F238E27FC236}">
                <a16:creationId xmlns="" xmlns:a16="http://schemas.microsoft.com/office/drawing/2014/main" id="{84084F28-9A37-CDE5-601D-61CC2F114569}"/>
              </a:ext>
            </a:extLst>
          </p:cNvPr>
          <p:cNvPicPr>
            <a:picLocks noChangeAspect="1"/>
          </p:cNvPicPr>
          <p:nvPr/>
        </p:nvPicPr>
        <p:blipFill>
          <a:blip r:embed="rId4"/>
          <a:stretch>
            <a:fillRect/>
          </a:stretch>
        </p:blipFill>
        <p:spPr>
          <a:xfrm>
            <a:off x="7128544" y="5347800"/>
            <a:ext cx="2950905" cy="1851189"/>
          </a:xfrm>
          <a:prstGeom prst="rect">
            <a:avLst/>
          </a:prstGeom>
        </p:spPr>
      </p:pic>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159</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圖片 2">
            <a:extLst>
              <a:ext uri="{FF2B5EF4-FFF2-40B4-BE49-F238E27FC236}">
                <a16:creationId xmlns="" xmlns:a16="http://schemas.microsoft.com/office/drawing/2014/main" id="{F9D99EB6-46AB-4543-93DD-1C32E9FD2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800225"/>
            <a:ext cx="876617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FAB130D1-A014-22F9-FB64-9F1FEBF43A27}"/>
              </a:ext>
            </a:extLst>
          </p:cNvPr>
          <p:cNvPicPr>
            <a:picLocks noChangeAspect="1"/>
          </p:cNvPicPr>
          <p:nvPr/>
        </p:nvPicPr>
        <p:blipFill>
          <a:blip r:embed="rId4"/>
          <a:stretch>
            <a:fillRect/>
          </a:stretch>
        </p:blipFill>
        <p:spPr>
          <a:xfrm>
            <a:off x="7272560" y="5438146"/>
            <a:ext cx="2806889" cy="1760844"/>
          </a:xfrm>
          <a:prstGeom prst="rect">
            <a:avLst/>
          </a:prstGeom>
        </p:spPr>
      </p:pic>
      <p:sp>
        <p:nvSpPr>
          <p:cNvPr id="6" name="標題 1">
            <a:extLst>
              <a:ext uri="{FF2B5EF4-FFF2-40B4-BE49-F238E27FC236}">
                <a16:creationId xmlns="" xmlns:a16="http://schemas.microsoft.com/office/drawing/2014/main" id="{8D5F40B2-767C-EC47-A60A-E66D7E1921F3}"/>
              </a:ext>
            </a:extLst>
          </p:cNvPr>
          <p:cNvSpPr txBox="1">
            <a:spLocks/>
          </p:cNvSpPr>
          <p:nvPr/>
        </p:nvSpPr>
        <p:spPr bwMode="auto">
          <a:xfrm>
            <a:off x="504551" y="-144463"/>
            <a:ext cx="5903913"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400" b="1" kern="1200" baseline="0" smtClean="0">
                <a:solidFill>
                  <a:srgbClr val="FFFFFF"/>
                </a:solidFill>
                <a:latin typeface="Microsoft JhengHei" panose="020B0604030504040204" pitchFamily="34" charset="-120"/>
                <a:ea typeface="Microsoft JhengHei" panose="020B0604030504040204" pitchFamily="34" charset="-120"/>
                <a:cs typeface="+mn-cs"/>
              </a:rPr>
              <a:t>清單積木種類</a:t>
            </a:r>
            <a:r>
              <a:rPr lang="zh-TW" altLang="en-US" sz="4400" b="1" kern="1200" baseline="0" smtClean="0">
                <a:solidFill>
                  <a:srgbClr val="FFFFFF"/>
                </a:solidFill>
                <a:latin typeface="Microsoft JhengHei" panose="020B0604030504040204" pitchFamily="34" charset="-120"/>
                <a:ea typeface="Microsoft JhengHei" panose="020B0604030504040204" pitchFamily="34" charset="-120"/>
                <a:cs typeface="+mn-cs"/>
              </a:rPr>
              <a:t>介紹</a:t>
            </a:r>
            <a:endParaRPr lang="zh-TW" altLang="zh-TW" kern="0" baseline="0" dirty="0"/>
          </a:p>
        </p:txBody>
      </p:sp>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159</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圖片 3">
            <a:extLst>
              <a:ext uri="{FF2B5EF4-FFF2-40B4-BE49-F238E27FC236}">
                <a16:creationId xmlns="" xmlns:a16="http://schemas.microsoft.com/office/drawing/2014/main" id="{89599CF2-2013-084E-9020-C24431AE9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2016125"/>
            <a:ext cx="9170987"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a:hlinkClick r:id="rId4" action="ppaction://hlinksldjump"/>
            <a:extLst>
              <a:ext uri="{FF2B5EF4-FFF2-40B4-BE49-F238E27FC236}">
                <a16:creationId xmlns="" xmlns:a16="http://schemas.microsoft.com/office/drawing/2014/main" id="{AD0041BE-8700-1B4A-994E-ABA88A9AE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650" y="5770563"/>
            <a:ext cx="8540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5FB148A5-8714-2815-6649-C8A8836BA5ED}"/>
              </a:ext>
            </a:extLst>
          </p:cNvPr>
          <p:cNvPicPr>
            <a:picLocks noChangeAspect="1"/>
          </p:cNvPicPr>
          <p:nvPr/>
        </p:nvPicPr>
        <p:blipFill>
          <a:blip r:embed="rId6"/>
          <a:stretch>
            <a:fillRect/>
          </a:stretch>
        </p:blipFill>
        <p:spPr>
          <a:xfrm>
            <a:off x="6754796" y="5113338"/>
            <a:ext cx="3324653" cy="2085652"/>
          </a:xfrm>
          <a:prstGeom prst="rect">
            <a:avLst/>
          </a:prstGeom>
        </p:spPr>
      </p:pic>
      <p:sp>
        <p:nvSpPr>
          <p:cNvPr id="7" name="標題 1">
            <a:extLst>
              <a:ext uri="{FF2B5EF4-FFF2-40B4-BE49-F238E27FC236}">
                <a16:creationId xmlns="" xmlns:a16="http://schemas.microsoft.com/office/drawing/2014/main" id="{8D5F40B2-767C-EC47-A60A-E66D7E1921F3}"/>
              </a:ext>
            </a:extLst>
          </p:cNvPr>
          <p:cNvSpPr txBox="1">
            <a:spLocks/>
          </p:cNvSpPr>
          <p:nvPr/>
        </p:nvSpPr>
        <p:spPr bwMode="auto">
          <a:xfrm>
            <a:off x="504551" y="-144463"/>
            <a:ext cx="5903913"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400" b="1" kern="1200" baseline="0" smtClean="0">
                <a:solidFill>
                  <a:srgbClr val="FFFFFF"/>
                </a:solidFill>
                <a:latin typeface="Microsoft JhengHei" panose="020B0604030504040204" pitchFamily="34" charset="-120"/>
                <a:ea typeface="Microsoft JhengHei" panose="020B0604030504040204" pitchFamily="34" charset="-120"/>
                <a:cs typeface="+mn-cs"/>
              </a:rPr>
              <a:t>清單積木種類</a:t>
            </a:r>
            <a:r>
              <a:rPr lang="zh-TW" altLang="en-US" sz="4400" b="1" kern="1200" baseline="0" smtClean="0">
                <a:solidFill>
                  <a:srgbClr val="FFFFFF"/>
                </a:solidFill>
                <a:latin typeface="Microsoft JhengHei" panose="020B0604030504040204" pitchFamily="34" charset="-120"/>
                <a:ea typeface="Microsoft JhengHei" panose="020B0604030504040204" pitchFamily="34" charset="-120"/>
                <a:cs typeface="+mn-cs"/>
              </a:rPr>
              <a:t>介紹</a:t>
            </a:r>
            <a:endParaRPr lang="zh-TW" altLang="zh-TW" kern="0" baseline="0" dirty="0"/>
          </a:p>
        </p:txBody>
      </p:sp>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159</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8" y="1055688"/>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使用</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將一筆資料添加到</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清單的最後一項</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5" name="Picture 4">
            <a:extLst>
              <a:ext uri="{FF2B5EF4-FFF2-40B4-BE49-F238E27FC236}">
                <a16:creationId xmlns="" xmlns:a16="http://schemas.microsoft.com/office/drawing/2014/main" id="{7E02A4B0-0B36-F956-DC74-6B3FCF8CA1F0}"/>
              </a:ext>
            </a:extLst>
          </p:cNvPr>
          <p:cNvPicPr>
            <a:picLocks noChangeAspect="1"/>
          </p:cNvPicPr>
          <p:nvPr/>
        </p:nvPicPr>
        <p:blipFill>
          <a:blip r:embed="rId3"/>
          <a:stretch>
            <a:fillRect/>
          </a:stretch>
        </p:blipFill>
        <p:spPr>
          <a:xfrm>
            <a:off x="1351853" y="1036525"/>
            <a:ext cx="3164653" cy="619710"/>
          </a:xfrm>
          <a:prstGeom prst="rect">
            <a:avLst/>
          </a:prstGeom>
        </p:spPr>
      </p:pic>
      <p:pic>
        <p:nvPicPr>
          <p:cNvPr id="6" name="Picture 5">
            <a:extLst>
              <a:ext uri="{FF2B5EF4-FFF2-40B4-BE49-F238E27FC236}">
                <a16:creationId xmlns="" xmlns:a16="http://schemas.microsoft.com/office/drawing/2014/main" id="{CE4F6377-F959-77CC-3100-EDE7B5BBEB35}"/>
              </a:ext>
            </a:extLst>
          </p:cNvPr>
          <p:cNvPicPr>
            <a:picLocks noChangeAspect="1"/>
          </p:cNvPicPr>
          <p:nvPr/>
        </p:nvPicPr>
        <p:blipFill>
          <a:blip r:embed="rId4"/>
          <a:stretch>
            <a:fillRect/>
          </a:stretch>
        </p:blipFill>
        <p:spPr>
          <a:xfrm>
            <a:off x="935856" y="2286660"/>
            <a:ext cx="6693327" cy="4770174"/>
          </a:xfrm>
          <a:prstGeom prst="rect">
            <a:avLst/>
          </a:prstGeom>
        </p:spPr>
      </p:pic>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160</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標題 1">
            <a:extLst>
              <a:ext uri="{FF2B5EF4-FFF2-40B4-BE49-F238E27FC236}">
                <a16:creationId xmlns="" xmlns:a16="http://schemas.microsoft.com/office/drawing/2014/main" id="{7C1ABA61-8024-4B4E-A4D2-EA45A446E7BE}"/>
              </a:ext>
            </a:extLst>
          </p:cNvPr>
          <p:cNvSpPr txBox="1">
            <a:spLocks/>
          </p:cNvSpPr>
          <p:nvPr/>
        </p:nvSpPr>
        <p:spPr bwMode="auto">
          <a:xfrm>
            <a:off x="360363" y="-144463"/>
            <a:ext cx="6551612"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en-US" sz="4800" b="1" kern="1200" baseline="0" dirty="0" smtClean="0">
                <a:solidFill>
                  <a:srgbClr val="FFFFFF"/>
                </a:solidFill>
                <a:latin typeface="Microsoft JhengHei" panose="020B0604030504040204" pitchFamily="34" charset="-120"/>
                <a:ea typeface="Microsoft JhengHei" panose="020B0604030504040204" pitchFamily="34" charset="-120"/>
                <a:cs typeface="+mn-cs"/>
              </a:rPr>
              <a:t>新增資料到清單</a:t>
            </a:r>
            <a:endParaRPr lang="zh-TW" altLang="zh-TW" kern="0" baseline="0" dirty="0"/>
          </a:p>
        </p:txBody>
      </p:sp>
    </p:spTree>
    <p:extLst>
      <p:ext uri="{BB962C8B-B14F-4D97-AF65-F5344CB8AC3E}">
        <p14:creationId xmlns:p14="http://schemas.microsoft.com/office/powerpoint/2010/main" val="147865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503435" y="1368202"/>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當新增很多筆資料時，可以在清單上按</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右鍵選擇</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匯入</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已完成的資料</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3" name="Picture 2">
            <a:extLst>
              <a:ext uri="{FF2B5EF4-FFF2-40B4-BE49-F238E27FC236}">
                <a16:creationId xmlns="" xmlns:a16="http://schemas.microsoft.com/office/drawing/2014/main" id="{12C8E477-6744-C0AF-9206-78596553846F}"/>
              </a:ext>
            </a:extLst>
          </p:cNvPr>
          <p:cNvPicPr>
            <a:picLocks noChangeAspect="1"/>
          </p:cNvPicPr>
          <p:nvPr/>
        </p:nvPicPr>
        <p:blipFill>
          <a:blip r:embed="rId3"/>
          <a:stretch>
            <a:fillRect/>
          </a:stretch>
        </p:blipFill>
        <p:spPr>
          <a:xfrm>
            <a:off x="493712" y="2763738"/>
            <a:ext cx="9093200" cy="3429000"/>
          </a:xfrm>
          <a:prstGeom prst="rect">
            <a:avLst/>
          </a:prstGeom>
        </p:spPr>
      </p:pic>
      <p:sp>
        <p:nvSpPr>
          <p:cNvPr id="8" name="標題 1">
            <a:extLst>
              <a:ext uri="{FF2B5EF4-FFF2-40B4-BE49-F238E27FC236}">
                <a16:creationId xmlns="" xmlns:a16="http://schemas.microsoft.com/office/drawing/2014/main" id="{7C1ABA61-8024-4B4E-A4D2-EA45A446E7BE}"/>
              </a:ext>
            </a:extLst>
          </p:cNvPr>
          <p:cNvSpPr txBox="1">
            <a:spLocks/>
          </p:cNvSpPr>
          <p:nvPr/>
        </p:nvSpPr>
        <p:spPr bwMode="auto">
          <a:xfrm>
            <a:off x="360363" y="-144463"/>
            <a:ext cx="6551612"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en-US" sz="4800" b="1" kern="1200" baseline="0" dirty="0" smtClean="0">
                <a:solidFill>
                  <a:srgbClr val="FFFFFF"/>
                </a:solidFill>
                <a:latin typeface="Microsoft JhengHei" panose="020B0604030504040204" pitchFamily="34" charset="-120"/>
                <a:ea typeface="Microsoft JhengHei" panose="020B0604030504040204" pitchFamily="34" charset="-120"/>
                <a:cs typeface="+mn-cs"/>
              </a:rPr>
              <a:t>新增資料到清單</a:t>
            </a:r>
            <a:endParaRPr lang="zh-TW" altLang="zh-TW" kern="0" baseline="0" dirty="0"/>
          </a:p>
        </p:txBody>
      </p:sp>
      <p:sp>
        <p:nvSpPr>
          <p:cNvPr id="9"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160</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879580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8" y="1055688"/>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使用</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讀取清單裡的第一筆資料</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3" name="Picture 2">
            <a:extLst>
              <a:ext uri="{FF2B5EF4-FFF2-40B4-BE49-F238E27FC236}">
                <a16:creationId xmlns="" xmlns:a16="http://schemas.microsoft.com/office/drawing/2014/main" id="{B3466A03-8EB7-862E-C0AC-C809B28A9488}"/>
              </a:ext>
            </a:extLst>
          </p:cNvPr>
          <p:cNvPicPr>
            <a:picLocks noChangeAspect="1"/>
          </p:cNvPicPr>
          <p:nvPr/>
        </p:nvPicPr>
        <p:blipFill>
          <a:blip r:embed="rId3"/>
          <a:stretch>
            <a:fillRect/>
          </a:stretch>
        </p:blipFill>
        <p:spPr>
          <a:xfrm>
            <a:off x="1367904" y="1085947"/>
            <a:ext cx="3798657" cy="496003"/>
          </a:xfrm>
          <a:prstGeom prst="rect">
            <a:avLst/>
          </a:prstGeom>
        </p:spPr>
      </p:pic>
      <p:pic>
        <p:nvPicPr>
          <p:cNvPr id="7" name="Picture 6">
            <a:extLst>
              <a:ext uri="{FF2B5EF4-FFF2-40B4-BE49-F238E27FC236}">
                <a16:creationId xmlns="" xmlns:a16="http://schemas.microsoft.com/office/drawing/2014/main" id="{E87AB548-739F-AEC4-462D-795499DE4156}"/>
              </a:ext>
            </a:extLst>
          </p:cNvPr>
          <p:cNvPicPr>
            <a:picLocks noChangeAspect="1"/>
          </p:cNvPicPr>
          <p:nvPr/>
        </p:nvPicPr>
        <p:blipFill>
          <a:blip r:embed="rId4"/>
          <a:stretch>
            <a:fillRect/>
          </a:stretch>
        </p:blipFill>
        <p:spPr>
          <a:xfrm>
            <a:off x="791840" y="2315499"/>
            <a:ext cx="6840687" cy="4452808"/>
          </a:xfrm>
          <a:prstGeom prst="rect">
            <a:avLst/>
          </a:prstGeom>
        </p:spPr>
      </p:pic>
      <p:sp>
        <p:nvSpPr>
          <p:cNvPr id="9" name="標題 1">
            <a:extLst>
              <a:ext uri="{FF2B5EF4-FFF2-40B4-BE49-F238E27FC236}">
                <a16:creationId xmlns="" xmlns:a16="http://schemas.microsoft.com/office/drawing/2014/main" id="{7C1ABA61-8024-4B4E-A4D2-EA45A446E7BE}"/>
              </a:ext>
            </a:extLst>
          </p:cNvPr>
          <p:cNvSpPr txBox="1">
            <a:spLocks/>
          </p:cNvSpPr>
          <p:nvPr/>
        </p:nvSpPr>
        <p:spPr bwMode="auto">
          <a:xfrm>
            <a:off x="360363" y="-144463"/>
            <a:ext cx="6551612"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en-US" sz="4800" b="1" kern="1200" baseline="0" dirty="0" smtClean="0">
                <a:solidFill>
                  <a:srgbClr val="FFFFFF"/>
                </a:solidFill>
                <a:latin typeface="Microsoft JhengHei" panose="020B0604030504040204" pitchFamily="34" charset="-120"/>
                <a:ea typeface="Microsoft JhengHei" panose="020B0604030504040204" pitchFamily="34" charset="-120"/>
              </a:rPr>
              <a:t>讀取清單裡的資料</a:t>
            </a:r>
            <a:endParaRPr lang="zh-TW" altLang="zh-TW" kern="0" baseline="0" dirty="0"/>
          </a:p>
        </p:txBody>
      </p:sp>
      <p:sp>
        <p:nvSpPr>
          <p:cNvPr id="10"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161</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35923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8" y="1055688"/>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如果要讀取清單裡的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連續筆資料</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時，</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可以使用</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重複結構</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來簡化程式</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5" name="Picture 4">
            <a:extLst>
              <a:ext uri="{FF2B5EF4-FFF2-40B4-BE49-F238E27FC236}">
                <a16:creationId xmlns="" xmlns:a16="http://schemas.microsoft.com/office/drawing/2014/main" id="{2A79D481-F817-F96F-2130-B8D4BB2EF60F}"/>
              </a:ext>
            </a:extLst>
          </p:cNvPr>
          <p:cNvPicPr>
            <a:picLocks noChangeAspect="1"/>
          </p:cNvPicPr>
          <p:nvPr/>
        </p:nvPicPr>
        <p:blipFill>
          <a:blip r:embed="rId3"/>
          <a:stretch>
            <a:fillRect/>
          </a:stretch>
        </p:blipFill>
        <p:spPr>
          <a:xfrm>
            <a:off x="1223962" y="2578101"/>
            <a:ext cx="6934200" cy="3467100"/>
          </a:xfrm>
          <a:prstGeom prst="rect">
            <a:avLst/>
          </a:prstGeom>
        </p:spPr>
      </p:pic>
      <p:sp>
        <p:nvSpPr>
          <p:cNvPr id="7" name="標題 1">
            <a:extLst>
              <a:ext uri="{FF2B5EF4-FFF2-40B4-BE49-F238E27FC236}">
                <a16:creationId xmlns="" xmlns:a16="http://schemas.microsoft.com/office/drawing/2014/main" id="{7C1ABA61-8024-4B4E-A4D2-EA45A446E7BE}"/>
              </a:ext>
            </a:extLst>
          </p:cNvPr>
          <p:cNvSpPr txBox="1">
            <a:spLocks/>
          </p:cNvSpPr>
          <p:nvPr/>
        </p:nvSpPr>
        <p:spPr bwMode="auto">
          <a:xfrm>
            <a:off x="360363" y="-144463"/>
            <a:ext cx="6551612"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en-US" sz="4800" b="1" kern="1200" baseline="0" dirty="0" smtClean="0">
                <a:solidFill>
                  <a:srgbClr val="FFFFFF"/>
                </a:solidFill>
                <a:latin typeface="Microsoft JhengHei" panose="020B0604030504040204" pitchFamily="34" charset="-120"/>
                <a:ea typeface="Microsoft JhengHei" panose="020B0604030504040204" pitchFamily="34" charset="-120"/>
              </a:rPr>
              <a:t>讀取清單裡的資料</a:t>
            </a:r>
            <a:endParaRPr lang="zh-TW" altLang="zh-TW" kern="0" baseline="0" dirty="0"/>
          </a:p>
        </p:txBody>
      </p:sp>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161</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890026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圖片 3">
            <a:extLst>
              <a:ext uri="{FF2B5EF4-FFF2-40B4-BE49-F238E27FC236}">
                <a16:creationId xmlns="" xmlns:a16="http://schemas.microsoft.com/office/drawing/2014/main" id="{94FD46DF-7F1E-7643-AFF8-8FC5A9FD42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37" y="-18734"/>
            <a:ext cx="1008697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 xmlns:a16="http://schemas.microsoft.com/office/drawing/2014/main" id="{79E7E9E1-F64B-8F4E-A63F-4D84C0AA262D}"/>
              </a:ext>
            </a:extLst>
          </p:cNvPr>
          <p:cNvSpPr/>
          <p:nvPr/>
        </p:nvSpPr>
        <p:spPr>
          <a:xfrm>
            <a:off x="1439863" y="1576388"/>
            <a:ext cx="8785225" cy="1016000"/>
          </a:xfrm>
          <a:prstGeom prst="rect">
            <a:avLst/>
          </a:prstGeom>
        </p:spPr>
        <p:txBody>
          <a:bodyPr>
            <a:spAutoFit/>
          </a:bodyPr>
          <a:lstStyle/>
          <a:p>
            <a:pPr eaLnBrk="1" fontAlgn="auto">
              <a:spcBef>
                <a:spcPts val="0"/>
              </a:spcBef>
              <a:spcAft>
                <a:spcPts val="0"/>
              </a:spcAft>
              <a:defRPr sz="1800" b="0">
                <a:solidFill>
                  <a:srgbClr val="000000"/>
                </a:solidFill>
                <a:effectLst/>
                <a:latin typeface="Arial Unicode MS"/>
                <a:ea typeface="Arial Unicode MS"/>
                <a:cs typeface="Arial Unicode MS"/>
                <a:sym typeface="Arial Unicode MS"/>
              </a:defRPr>
            </a:pPr>
            <a:r>
              <a:rPr kumimoji="0" lang="zh-TW" altLang="en-US" sz="6000" b="1" kern="0" baseline="0" dirty="0">
                <a:solidFill>
                  <a:srgbClr val="000000"/>
                </a:solidFill>
                <a:latin typeface="Microsoft JhengHei" panose="020B0604030504040204" pitchFamily="34" charset="-120"/>
                <a:ea typeface="Microsoft JhengHei" panose="020B0604030504040204" pitchFamily="34" charset="-120"/>
                <a:cs typeface="Arial Unicode MS"/>
                <a:sym typeface="Arial Unicode MS"/>
              </a:rPr>
              <a:t>第二章 進階程式設計</a:t>
            </a:r>
            <a:endParaRPr kumimoji="0" lang="en-US" altLang="zh-TW" sz="6000" b="1" kern="0" baseline="0" dirty="0">
              <a:solidFill>
                <a:srgbClr val="000000"/>
              </a:solidFill>
              <a:latin typeface="Microsoft JhengHei" panose="020B0604030504040204" pitchFamily="34" charset="-120"/>
              <a:ea typeface="Microsoft JhengHei" panose="020B0604030504040204" pitchFamily="34" charset="-120"/>
              <a:cs typeface="Arial Unicode MS"/>
              <a:sym typeface="Arial Unicode MS"/>
            </a:endParaRPr>
          </a:p>
        </p:txBody>
      </p:sp>
      <p:grpSp>
        <p:nvGrpSpPr>
          <p:cNvPr id="15363" name="群組 5">
            <a:extLst>
              <a:ext uri="{FF2B5EF4-FFF2-40B4-BE49-F238E27FC236}">
                <a16:creationId xmlns="" xmlns:a16="http://schemas.microsoft.com/office/drawing/2014/main" id="{182C7D9F-B275-1A47-AC37-F2F885B9BCC3}"/>
              </a:ext>
            </a:extLst>
          </p:cNvPr>
          <p:cNvGrpSpPr>
            <a:grpSpLocks/>
          </p:cNvGrpSpPr>
          <p:nvPr/>
        </p:nvGrpSpPr>
        <p:grpSpPr bwMode="auto">
          <a:xfrm>
            <a:off x="6630988" y="3302000"/>
            <a:ext cx="2225675" cy="2166938"/>
            <a:chOff x="6862110" y="2824135"/>
            <a:chExt cx="1703388" cy="1687512"/>
          </a:xfrm>
        </p:grpSpPr>
        <p:sp>
          <p:nvSpPr>
            <p:cNvPr id="33" name="Oval 20">
              <a:extLst>
                <a:ext uri="{FF2B5EF4-FFF2-40B4-BE49-F238E27FC236}">
                  <a16:creationId xmlns="" xmlns:a16="http://schemas.microsoft.com/office/drawing/2014/main" id="{CDC25169-AB31-274F-A8DE-90CB586BC42B}"/>
                </a:ext>
              </a:extLst>
            </p:cNvPr>
            <p:cNvSpPr>
              <a:spLocks noChangeArrowheads="1"/>
            </p:cNvSpPr>
            <p:nvPr/>
          </p:nvSpPr>
          <p:spPr bwMode="gray">
            <a:xfrm>
              <a:off x="6862110" y="2824135"/>
              <a:ext cx="1703388" cy="1687512"/>
            </a:xfrm>
            <a:prstGeom prst="ellipse">
              <a:avLst/>
            </a:prstGeom>
            <a:gradFill rotWithShape="1">
              <a:gsLst>
                <a:gs pos="0">
                  <a:srgbClr val="FFFFFF"/>
                </a:gs>
                <a:gs pos="50000">
                  <a:srgbClr val="D3A553"/>
                </a:gs>
                <a:gs pos="100000">
                  <a:srgbClr val="FFFFFF"/>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34" name="Oval 21">
              <a:extLst>
                <a:ext uri="{FF2B5EF4-FFF2-40B4-BE49-F238E27FC236}">
                  <a16:creationId xmlns="" xmlns:a16="http://schemas.microsoft.com/office/drawing/2014/main" id="{DA662E20-BDCB-2B42-980C-849077F18442}"/>
                </a:ext>
              </a:extLst>
            </p:cNvPr>
            <p:cNvSpPr>
              <a:spLocks noChangeArrowheads="1"/>
            </p:cNvSpPr>
            <p:nvPr/>
          </p:nvSpPr>
          <p:spPr bwMode="gray">
            <a:xfrm>
              <a:off x="6862110" y="2824135"/>
              <a:ext cx="1703388" cy="1687512"/>
            </a:xfrm>
            <a:prstGeom prst="ellipse">
              <a:avLst/>
            </a:prstGeom>
            <a:gradFill rotWithShape="1">
              <a:gsLst>
                <a:gs pos="0">
                  <a:srgbClr val="D3A553">
                    <a:alpha val="32001"/>
                  </a:srgbClr>
                </a:gs>
                <a:gs pos="100000">
                  <a:srgbClr val="624C26"/>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35" name="Oval 22">
              <a:extLst>
                <a:ext uri="{FF2B5EF4-FFF2-40B4-BE49-F238E27FC236}">
                  <a16:creationId xmlns="" xmlns:a16="http://schemas.microsoft.com/office/drawing/2014/main" id="{AB66BBF0-2DAB-3D46-B009-8290ADC98E9E}"/>
                </a:ext>
              </a:extLst>
            </p:cNvPr>
            <p:cNvSpPr>
              <a:spLocks noChangeArrowheads="1"/>
            </p:cNvSpPr>
            <p:nvPr/>
          </p:nvSpPr>
          <p:spPr bwMode="gray">
            <a:xfrm>
              <a:off x="6972672" y="2935400"/>
              <a:ext cx="1482263" cy="1466219"/>
            </a:xfrm>
            <a:prstGeom prst="ellipse">
              <a:avLst/>
            </a:prstGeom>
            <a:gradFill rotWithShape="1">
              <a:gsLst>
                <a:gs pos="0">
                  <a:srgbClr val="72592D"/>
                </a:gs>
                <a:gs pos="50000">
                  <a:srgbClr val="D3A553"/>
                </a:gs>
                <a:gs pos="100000">
                  <a:srgbClr val="72592D"/>
                </a:gs>
              </a:gsLst>
              <a:lin ang="189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36" name="Oval 23">
              <a:extLst>
                <a:ext uri="{FF2B5EF4-FFF2-40B4-BE49-F238E27FC236}">
                  <a16:creationId xmlns="" xmlns:a16="http://schemas.microsoft.com/office/drawing/2014/main" id="{77913EF5-C08F-2E40-9B26-4D7DF44A67EB}"/>
                </a:ext>
              </a:extLst>
            </p:cNvPr>
            <p:cNvSpPr>
              <a:spLocks noChangeArrowheads="1"/>
            </p:cNvSpPr>
            <p:nvPr/>
          </p:nvSpPr>
          <p:spPr bwMode="gray">
            <a:xfrm>
              <a:off x="6975102" y="2936636"/>
              <a:ext cx="1481049" cy="1467455"/>
            </a:xfrm>
            <a:prstGeom prst="ellipse">
              <a:avLst/>
            </a:prstGeom>
            <a:gradFill rotWithShape="1">
              <a:gsLst>
                <a:gs pos="0">
                  <a:srgbClr val="866935"/>
                </a:gs>
                <a:gs pos="100000">
                  <a:srgbClr val="D3A553">
                    <a:alpha val="0"/>
                  </a:srgbClr>
                </a:gs>
              </a:gsLst>
              <a:lin ang="27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37" name="Oval 24">
              <a:extLst>
                <a:ext uri="{FF2B5EF4-FFF2-40B4-BE49-F238E27FC236}">
                  <a16:creationId xmlns="" xmlns:a16="http://schemas.microsoft.com/office/drawing/2014/main" id="{706BCAC2-C172-7C4B-B46B-35E9F704DB86}"/>
                </a:ext>
              </a:extLst>
            </p:cNvPr>
            <p:cNvSpPr>
              <a:spLocks noChangeArrowheads="1"/>
            </p:cNvSpPr>
            <p:nvPr/>
          </p:nvSpPr>
          <p:spPr bwMode="gray">
            <a:xfrm>
              <a:off x="7046785" y="3007103"/>
              <a:ext cx="1332822" cy="1320339"/>
            </a:xfrm>
            <a:prstGeom prst="ellipse">
              <a:avLst/>
            </a:prstGeom>
            <a:solidFill>
              <a:srgbClr val="333333"/>
            </a:soli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grpSp>
          <p:nvGrpSpPr>
            <p:cNvPr id="15397" name="Group 25">
              <a:extLst>
                <a:ext uri="{FF2B5EF4-FFF2-40B4-BE49-F238E27FC236}">
                  <a16:creationId xmlns="" xmlns:a16="http://schemas.microsoft.com/office/drawing/2014/main" id="{F33083E9-F6BE-A244-909D-2BEEE93D9A0C}"/>
                </a:ext>
              </a:extLst>
            </p:cNvPr>
            <p:cNvGrpSpPr>
              <a:grpSpLocks/>
            </p:cNvGrpSpPr>
            <p:nvPr/>
          </p:nvGrpSpPr>
          <p:grpSpPr bwMode="auto">
            <a:xfrm>
              <a:off x="7068485" y="3022572"/>
              <a:ext cx="1290638" cy="1277938"/>
              <a:chOff x="4166" y="1706"/>
              <a:chExt cx="1252" cy="1252"/>
            </a:xfrm>
          </p:grpSpPr>
          <p:sp>
            <p:nvSpPr>
              <p:cNvPr id="15399" name="Oval 26">
                <a:extLst>
                  <a:ext uri="{FF2B5EF4-FFF2-40B4-BE49-F238E27FC236}">
                    <a16:creationId xmlns="" xmlns:a16="http://schemas.microsoft.com/office/drawing/2014/main" id="{7BC46AB7-2B32-C541-B4F7-328C49AECF7E}"/>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400" name="Oval 27">
                <a:extLst>
                  <a:ext uri="{FF2B5EF4-FFF2-40B4-BE49-F238E27FC236}">
                    <a16:creationId xmlns="" xmlns:a16="http://schemas.microsoft.com/office/drawing/2014/main" id="{C2C32FD6-8B2D-9A4A-A180-E966BE9043C0}"/>
                  </a:ext>
                </a:extLst>
              </p:cNvPr>
              <p:cNvSpPr>
                <a:spLocks noChangeArrowheads="1"/>
              </p:cNvSpPr>
              <p:nvPr/>
            </p:nvSpPr>
            <p:spPr bwMode="gray">
              <a:xfrm>
                <a:off x="4181" y="1714"/>
                <a:ext cx="1223"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401" name="Oval 28">
                <a:extLst>
                  <a:ext uri="{FF2B5EF4-FFF2-40B4-BE49-F238E27FC236}">
                    <a16:creationId xmlns="" xmlns:a16="http://schemas.microsoft.com/office/drawing/2014/main" id="{9E455262-7E87-D64F-BB9C-E7BEE148BA1E}"/>
                  </a:ext>
                </a:extLst>
              </p:cNvPr>
              <p:cNvSpPr>
                <a:spLocks noChangeArrowheads="1"/>
              </p:cNvSpPr>
              <p:nvPr/>
            </p:nvSpPr>
            <p:spPr bwMode="gray">
              <a:xfrm>
                <a:off x="4195" y="1725"/>
                <a:ext cx="1161" cy="11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402" name="Oval 29">
                <a:extLst>
                  <a:ext uri="{FF2B5EF4-FFF2-40B4-BE49-F238E27FC236}">
                    <a16:creationId xmlns="" xmlns:a16="http://schemas.microsoft.com/office/drawing/2014/main" id="{DBC5C209-86A4-274D-B35C-C72037B44542}"/>
                  </a:ext>
                </a:extLst>
              </p:cNvPr>
              <p:cNvSpPr>
                <a:spLocks noChangeArrowheads="1"/>
              </p:cNvSpPr>
              <p:nvPr/>
            </p:nvSpPr>
            <p:spPr bwMode="gray">
              <a:xfrm>
                <a:off x="4263" y="1757"/>
                <a:ext cx="1033" cy="925"/>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grpSp>
        <p:sp>
          <p:nvSpPr>
            <p:cNvPr id="39" name="Text Box 36">
              <a:extLst>
                <a:ext uri="{FF2B5EF4-FFF2-40B4-BE49-F238E27FC236}">
                  <a16:creationId xmlns="" xmlns:a16="http://schemas.microsoft.com/office/drawing/2014/main" id="{EC77007D-FA99-4640-B4E3-794DF8070FE6}"/>
                </a:ext>
              </a:extLst>
            </p:cNvPr>
            <p:cNvSpPr txBox="1">
              <a:spLocks noChangeArrowheads="1"/>
            </p:cNvSpPr>
            <p:nvPr/>
          </p:nvSpPr>
          <p:spPr bwMode="gray">
            <a:xfrm>
              <a:off x="7593522" y="3495431"/>
              <a:ext cx="256358" cy="400552"/>
            </a:xfrm>
            <a:prstGeom prst="rect">
              <a:avLst/>
            </a:prstGeom>
            <a:noFill/>
            <a:ln>
              <a:noFill/>
            </a:ln>
            <a:effec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zh-TW" altLang="en-US">
                  <a:solidFill>
                    <a:srgbClr val="000000"/>
                  </a:solidFill>
                </a:rPr>
                <a:t> </a:t>
              </a:r>
            </a:p>
          </p:txBody>
        </p:sp>
      </p:grpSp>
      <p:grpSp>
        <p:nvGrpSpPr>
          <p:cNvPr id="15364" name="群組 6">
            <a:extLst>
              <a:ext uri="{FF2B5EF4-FFF2-40B4-BE49-F238E27FC236}">
                <a16:creationId xmlns="" xmlns:a16="http://schemas.microsoft.com/office/drawing/2014/main" id="{559FB115-1AA7-454A-A54E-B7C577EC7E99}"/>
              </a:ext>
            </a:extLst>
          </p:cNvPr>
          <p:cNvGrpSpPr>
            <a:grpSpLocks/>
          </p:cNvGrpSpPr>
          <p:nvPr/>
        </p:nvGrpSpPr>
        <p:grpSpPr bwMode="auto">
          <a:xfrm>
            <a:off x="1152525" y="3302000"/>
            <a:ext cx="2322513" cy="2243138"/>
            <a:chOff x="1588435" y="2813022"/>
            <a:chExt cx="1703388" cy="1687513"/>
          </a:xfrm>
        </p:grpSpPr>
        <p:sp>
          <p:nvSpPr>
            <p:cNvPr id="21" name="Oval 10">
              <a:extLst>
                <a:ext uri="{FF2B5EF4-FFF2-40B4-BE49-F238E27FC236}">
                  <a16:creationId xmlns="" xmlns:a16="http://schemas.microsoft.com/office/drawing/2014/main" id="{9AA34100-4DEE-FA4F-961D-56143411AFA7}"/>
                </a:ext>
              </a:extLst>
            </p:cNvPr>
            <p:cNvSpPr>
              <a:spLocks noChangeArrowheads="1"/>
            </p:cNvSpPr>
            <p:nvPr/>
          </p:nvSpPr>
          <p:spPr bwMode="gray">
            <a:xfrm>
              <a:off x="1588435" y="2813022"/>
              <a:ext cx="1703388" cy="1687513"/>
            </a:xfrm>
            <a:prstGeom prst="ellipse">
              <a:avLst/>
            </a:prstGeom>
            <a:gradFill rotWithShape="1">
              <a:gsLst>
                <a:gs pos="0">
                  <a:srgbClr val="FFFFFF"/>
                </a:gs>
                <a:gs pos="50000">
                  <a:srgbClr val="6D9DB5"/>
                </a:gs>
                <a:gs pos="100000">
                  <a:srgbClr val="FFFFFF"/>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22" name="Oval 11">
              <a:extLst>
                <a:ext uri="{FF2B5EF4-FFF2-40B4-BE49-F238E27FC236}">
                  <a16:creationId xmlns="" xmlns:a16="http://schemas.microsoft.com/office/drawing/2014/main" id="{E3F99597-211C-3544-8577-8A9A19510512}"/>
                </a:ext>
              </a:extLst>
            </p:cNvPr>
            <p:cNvSpPr>
              <a:spLocks noChangeArrowheads="1"/>
            </p:cNvSpPr>
            <p:nvPr/>
          </p:nvSpPr>
          <p:spPr bwMode="gray">
            <a:xfrm>
              <a:off x="1588435" y="2813022"/>
              <a:ext cx="1703388" cy="1687513"/>
            </a:xfrm>
            <a:prstGeom prst="ellipse">
              <a:avLst/>
            </a:prstGeom>
            <a:gradFill rotWithShape="1">
              <a:gsLst>
                <a:gs pos="0">
                  <a:srgbClr val="6D9DB5">
                    <a:alpha val="32001"/>
                  </a:srgbClr>
                </a:gs>
                <a:gs pos="100000">
                  <a:srgbClr val="000000">
                    <a:alpha val="89998"/>
                  </a:srgbClr>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23" name="Oval 12">
              <a:extLst>
                <a:ext uri="{FF2B5EF4-FFF2-40B4-BE49-F238E27FC236}">
                  <a16:creationId xmlns="" xmlns:a16="http://schemas.microsoft.com/office/drawing/2014/main" id="{B2230E1B-D15F-2445-9E3B-A31047656430}"/>
                </a:ext>
              </a:extLst>
            </p:cNvPr>
            <p:cNvSpPr>
              <a:spLocks noChangeArrowheads="1"/>
            </p:cNvSpPr>
            <p:nvPr/>
          </p:nvSpPr>
          <p:spPr bwMode="gray">
            <a:xfrm>
              <a:off x="1699045" y="2922895"/>
              <a:ext cx="1482168" cy="1466571"/>
            </a:xfrm>
            <a:prstGeom prst="ellipse">
              <a:avLst/>
            </a:prstGeom>
            <a:gradFill rotWithShape="1">
              <a:gsLst>
                <a:gs pos="0">
                  <a:srgbClr val="3B5562"/>
                </a:gs>
                <a:gs pos="50000">
                  <a:srgbClr val="6D9DB5"/>
                </a:gs>
                <a:gs pos="100000">
                  <a:srgbClr val="3B5562"/>
                </a:gs>
              </a:gsLst>
              <a:lin ang="189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24" name="Oval 13">
              <a:extLst>
                <a:ext uri="{FF2B5EF4-FFF2-40B4-BE49-F238E27FC236}">
                  <a16:creationId xmlns="" xmlns:a16="http://schemas.microsoft.com/office/drawing/2014/main" id="{FC5D7664-6B38-FC44-ACBF-08BF240FEABB}"/>
                </a:ext>
              </a:extLst>
            </p:cNvPr>
            <p:cNvSpPr>
              <a:spLocks noChangeArrowheads="1"/>
            </p:cNvSpPr>
            <p:nvPr/>
          </p:nvSpPr>
          <p:spPr bwMode="gray">
            <a:xfrm>
              <a:off x="1701374" y="2925284"/>
              <a:ext cx="1481004" cy="1467766"/>
            </a:xfrm>
            <a:prstGeom prst="ellipse">
              <a:avLst/>
            </a:prstGeom>
            <a:gradFill rotWithShape="1">
              <a:gsLst>
                <a:gs pos="0">
                  <a:srgbClr val="456473"/>
                </a:gs>
                <a:gs pos="100000">
                  <a:srgbClr val="6D9DB5">
                    <a:alpha val="0"/>
                  </a:srgbClr>
                </a:gs>
              </a:gsLst>
              <a:lin ang="27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25" name="Oval 14">
              <a:extLst>
                <a:ext uri="{FF2B5EF4-FFF2-40B4-BE49-F238E27FC236}">
                  <a16:creationId xmlns="" xmlns:a16="http://schemas.microsoft.com/office/drawing/2014/main" id="{183D2116-A459-474C-BD96-19D2BE3500FF}"/>
                </a:ext>
              </a:extLst>
            </p:cNvPr>
            <p:cNvSpPr>
              <a:spLocks noChangeArrowheads="1"/>
            </p:cNvSpPr>
            <p:nvPr/>
          </p:nvSpPr>
          <p:spPr bwMode="gray">
            <a:xfrm>
              <a:off x="1774725" y="2996941"/>
              <a:ext cx="1333137" cy="1320870"/>
            </a:xfrm>
            <a:prstGeom prst="ellipse">
              <a:avLst/>
            </a:prstGeom>
            <a:solidFill>
              <a:srgbClr val="333333"/>
            </a:soli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grpSp>
          <p:nvGrpSpPr>
            <p:cNvPr id="15385" name="Group 15">
              <a:extLst>
                <a:ext uri="{FF2B5EF4-FFF2-40B4-BE49-F238E27FC236}">
                  <a16:creationId xmlns="" xmlns:a16="http://schemas.microsoft.com/office/drawing/2014/main" id="{A3927035-01FC-C44F-B9B5-2A286443A9DE}"/>
                </a:ext>
              </a:extLst>
            </p:cNvPr>
            <p:cNvGrpSpPr>
              <a:grpSpLocks/>
            </p:cNvGrpSpPr>
            <p:nvPr/>
          </p:nvGrpSpPr>
          <p:grpSpPr bwMode="auto">
            <a:xfrm>
              <a:off x="1794810" y="3016222"/>
              <a:ext cx="1290638" cy="1277938"/>
              <a:chOff x="4166" y="1706"/>
              <a:chExt cx="1252" cy="1252"/>
            </a:xfrm>
          </p:grpSpPr>
          <p:sp>
            <p:nvSpPr>
              <p:cNvPr id="15388" name="Oval 16">
                <a:extLst>
                  <a:ext uri="{FF2B5EF4-FFF2-40B4-BE49-F238E27FC236}">
                    <a16:creationId xmlns="" xmlns:a16="http://schemas.microsoft.com/office/drawing/2014/main" id="{2BEC3B25-B052-094E-A2BB-7C05B29EE693}"/>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89" name="Oval 17">
                <a:extLst>
                  <a:ext uri="{FF2B5EF4-FFF2-40B4-BE49-F238E27FC236}">
                    <a16:creationId xmlns="" xmlns:a16="http://schemas.microsoft.com/office/drawing/2014/main" id="{ED5B7F22-6C95-AD42-8F2E-C05FF80969B3}"/>
                  </a:ext>
                </a:extLst>
              </p:cNvPr>
              <p:cNvSpPr>
                <a:spLocks noChangeArrowheads="1"/>
              </p:cNvSpPr>
              <p:nvPr/>
            </p:nvSpPr>
            <p:spPr bwMode="gray">
              <a:xfrm>
                <a:off x="4181" y="1714"/>
                <a:ext cx="1223"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90" name="Oval 18">
                <a:extLst>
                  <a:ext uri="{FF2B5EF4-FFF2-40B4-BE49-F238E27FC236}">
                    <a16:creationId xmlns="" xmlns:a16="http://schemas.microsoft.com/office/drawing/2014/main" id="{A1C70B81-6606-4441-94D1-F3A5DCB417D0}"/>
                  </a:ext>
                </a:extLst>
              </p:cNvPr>
              <p:cNvSpPr>
                <a:spLocks noChangeArrowheads="1"/>
              </p:cNvSpPr>
              <p:nvPr/>
            </p:nvSpPr>
            <p:spPr bwMode="gray">
              <a:xfrm>
                <a:off x="4195" y="1725"/>
                <a:ext cx="1161" cy="11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91" name="Oval 19">
                <a:extLst>
                  <a:ext uri="{FF2B5EF4-FFF2-40B4-BE49-F238E27FC236}">
                    <a16:creationId xmlns="" xmlns:a16="http://schemas.microsoft.com/office/drawing/2014/main" id="{68F27858-39A4-FA45-B2DD-0031F9312B78}"/>
                  </a:ext>
                </a:extLst>
              </p:cNvPr>
              <p:cNvSpPr>
                <a:spLocks noChangeArrowheads="1"/>
              </p:cNvSpPr>
              <p:nvPr/>
            </p:nvSpPr>
            <p:spPr bwMode="gray">
              <a:xfrm>
                <a:off x="4263" y="1757"/>
                <a:ext cx="1033" cy="925"/>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grpSp>
        <p:sp>
          <p:nvSpPr>
            <p:cNvPr id="27" name="Text Box 35">
              <a:extLst>
                <a:ext uri="{FF2B5EF4-FFF2-40B4-BE49-F238E27FC236}">
                  <a16:creationId xmlns="" xmlns:a16="http://schemas.microsoft.com/office/drawing/2014/main" id="{6AEC7CA9-BC7C-8640-93CB-56C83C3DE5BC}"/>
                </a:ext>
              </a:extLst>
            </p:cNvPr>
            <p:cNvSpPr txBox="1">
              <a:spLocks noChangeArrowheads="1"/>
            </p:cNvSpPr>
            <p:nvPr/>
          </p:nvSpPr>
          <p:spPr bwMode="gray">
            <a:xfrm>
              <a:off x="2352223" y="3492566"/>
              <a:ext cx="183961" cy="400082"/>
            </a:xfrm>
            <a:prstGeom prst="rect">
              <a:avLst/>
            </a:prstGeom>
            <a:noFill/>
            <a:ln>
              <a:noFill/>
            </a:ln>
            <a:effec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lang="zh-TW" altLang="en-US">
                <a:solidFill>
                  <a:srgbClr val="000000"/>
                </a:solidFill>
              </a:endParaRPr>
            </a:p>
          </p:txBody>
        </p:sp>
        <p:sp>
          <p:nvSpPr>
            <p:cNvPr id="28" name="Rectangle 42">
              <a:extLst>
                <a:ext uri="{FF2B5EF4-FFF2-40B4-BE49-F238E27FC236}">
                  <a16:creationId xmlns="" xmlns:a16="http://schemas.microsoft.com/office/drawing/2014/main" id="{77E3927B-2C70-0345-9514-2B59EC16956E}"/>
                </a:ext>
              </a:extLst>
            </p:cNvPr>
            <p:cNvSpPr>
              <a:spLocks noChangeArrowheads="1"/>
            </p:cNvSpPr>
            <p:nvPr/>
          </p:nvSpPr>
          <p:spPr bwMode="auto">
            <a:xfrm>
              <a:off x="1830612" y="3278790"/>
              <a:ext cx="1224856" cy="486071"/>
            </a:xfrm>
            <a:prstGeom prst="rect">
              <a:avLst/>
            </a:prstGeom>
            <a:noFill/>
            <a:ln>
              <a:noFill/>
            </a:ln>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5400" b="1" dirty="0">
                  <a:solidFill>
                    <a:srgbClr val="C00000"/>
                  </a:solidFill>
                  <a:latin typeface="Microsoft JhengHei" panose="020B0604030504040204" pitchFamily="34" charset="-120"/>
                  <a:ea typeface="Microsoft JhengHei" panose="020B0604030504040204" pitchFamily="34" charset="-120"/>
                </a:rPr>
                <a:t>陣列</a:t>
              </a:r>
            </a:p>
          </p:txBody>
        </p:sp>
      </p:grpSp>
      <p:grpSp>
        <p:nvGrpSpPr>
          <p:cNvPr id="15365" name="群組 7">
            <a:extLst>
              <a:ext uri="{FF2B5EF4-FFF2-40B4-BE49-F238E27FC236}">
                <a16:creationId xmlns="" xmlns:a16="http://schemas.microsoft.com/office/drawing/2014/main" id="{17E931CE-09CD-8B4E-BA0B-C9BBA309707B}"/>
              </a:ext>
            </a:extLst>
          </p:cNvPr>
          <p:cNvGrpSpPr>
            <a:grpSpLocks/>
          </p:cNvGrpSpPr>
          <p:nvPr/>
        </p:nvGrpSpPr>
        <p:grpSpPr bwMode="auto">
          <a:xfrm>
            <a:off x="3919538" y="3302000"/>
            <a:ext cx="2235200" cy="2166938"/>
            <a:chOff x="4276073" y="2817785"/>
            <a:chExt cx="1703387" cy="1687512"/>
          </a:xfrm>
        </p:grpSpPr>
        <p:sp>
          <p:nvSpPr>
            <p:cNvPr id="11" name="Oval 5">
              <a:extLst>
                <a:ext uri="{FF2B5EF4-FFF2-40B4-BE49-F238E27FC236}">
                  <a16:creationId xmlns="" xmlns:a16="http://schemas.microsoft.com/office/drawing/2014/main" id="{27262C18-6794-8446-A261-E3A63EC75EF6}"/>
                </a:ext>
              </a:extLst>
            </p:cNvPr>
            <p:cNvSpPr>
              <a:spLocks noChangeArrowheads="1"/>
            </p:cNvSpPr>
            <p:nvPr/>
          </p:nvSpPr>
          <p:spPr bwMode="gray">
            <a:xfrm>
              <a:off x="4276073" y="2817785"/>
              <a:ext cx="1703387" cy="1687512"/>
            </a:xfrm>
            <a:prstGeom prst="ellipse">
              <a:avLst/>
            </a:prstGeom>
            <a:gradFill rotWithShape="1">
              <a:gsLst>
                <a:gs pos="0">
                  <a:srgbClr val="FFFFFF"/>
                </a:gs>
                <a:gs pos="50000">
                  <a:srgbClr val="9B9D53"/>
                </a:gs>
                <a:gs pos="100000">
                  <a:srgbClr val="FFFFFF"/>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12" name="Oval 6">
              <a:extLst>
                <a:ext uri="{FF2B5EF4-FFF2-40B4-BE49-F238E27FC236}">
                  <a16:creationId xmlns="" xmlns:a16="http://schemas.microsoft.com/office/drawing/2014/main" id="{77182DF4-0472-8A44-8DC1-A5E703131A18}"/>
                </a:ext>
              </a:extLst>
            </p:cNvPr>
            <p:cNvSpPr>
              <a:spLocks noChangeArrowheads="1"/>
            </p:cNvSpPr>
            <p:nvPr/>
          </p:nvSpPr>
          <p:spPr bwMode="gray">
            <a:xfrm>
              <a:off x="4276073" y="2817785"/>
              <a:ext cx="1703387" cy="1687512"/>
            </a:xfrm>
            <a:prstGeom prst="ellipse">
              <a:avLst/>
            </a:prstGeom>
            <a:gradFill rotWithShape="1">
              <a:gsLst>
                <a:gs pos="0">
                  <a:srgbClr val="9B9D53">
                    <a:alpha val="32001"/>
                  </a:srgbClr>
                </a:gs>
                <a:gs pos="100000">
                  <a:srgbClr val="000000">
                    <a:alpha val="89998"/>
                  </a:srgbClr>
                </a:gs>
              </a:gsLst>
              <a:lin ang="27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13" name="Oval 7">
              <a:extLst>
                <a:ext uri="{FF2B5EF4-FFF2-40B4-BE49-F238E27FC236}">
                  <a16:creationId xmlns="" xmlns:a16="http://schemas.microsoft.com/office/drawing/2014/main" id="{F73CB941-CFCD-F142-9EA2-D4A417503812}"/>
                </a:ext>
              </a:extLst>
            </p:cNvPr>
            <p:cNvSpPr>
              <a:spLocks noChangeArrowheads="1"/>
            </p:cNvSpPr>
            <p:nvPr/>
          </p:nvSpPr>
          <p:spPr bwMode="gray">
            <a:xfrm>
              <a:off x="4387374" y="2929050"/>
              <a:ext cx="1480785" cy="1466219"/>
            </a:xfrm>
            <a:prstGeom prst="ellipse">
              <a:avLst/>
            </a:prstGeom>
            <a:gradFill rotWithShape="1">
              <a:gsLst>
                <a:gs pos="0">
                  <a:srgbClr val="54552D"/>
                </a:gs>
                <a:gs pos="50000">
                  <a:srgbClr val="9B9D53"/>
                </a:gs>
                <a:gs pos="100000">
                  <a:srgbClr val="54552D"/>
                </a:gs>
              </a:gsLst>
              <a:lin ang="189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14" name="Oval 8">
              <a:extLst>
                <a:ext uri="{FF2B5EF4-FFF2-40B4-BE49-F238E27FC236}">
                  <a16:creationId xmlns="" xmlns:a16="http://schemas.microsoft.com/office/drawing/2014/main" id="{CA0D021D-A846-B147-8A48-B071AC760F09}"/>
                </a:ext>
              </a:extLst>
            </p:cNvPr>
            <p:cNvSpPr>
              <a:spLocks noChangeArrowheads="1"/>
            </p:cNvSpPr>
            <p:nvPr/>
          </p:nvSpPr>
          <p:spPr bwMode="gray">
            <a:xfrm>
              <a:off x="4412779" y="2936467"/>
              <a:ext cx="1480785" cy="1467456"/>
            </a:xfrm>
            <a:prstGeom prst="ellipse">
              <a:avLst/>
            </a:prstGeom>
            <a:gradFill rotWithShape="1">
              <a:gsLst>
                <a:gs pos="0">
                  <a:srgbClr val="626435"/>
                </a:gs>
                <a:gs pos="100000">
                  <a:srgbClr val="9B9D53">
                    <a:alpha val="0"/>
                  </a:srgbClr>
                </a:gs>
              </a:gsLst>
              <a:lin ang="27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15" name="Oval 9">
              <a:extLst>
                <a:ext uri="{FF2B5EF4-FFF2-40B4-BE49-F238E27FC236}">
                  <a16:creationId xmlns="" xmlns:a16="http://schemas.microsoft.com/office/drawing/2014/main" id="{790E8BC6-BEB8-6447-B2E6-3D24D462662A}"/>
                </a:ext>
              </a:extLst>
            </p:cNvPr>
            <p:cNvSpPr>
              <a:spLocks noChangeArrowheads="1"/>
            </p:cNvSpPr>
            <p:nvPr/>
          </p:nvSpPr>
          <p:spPr bwMode="gray">
            <a:xfrm>
              <a:off x="4466010" y="3000753"/>
              <a:ext cx="1335610" cy="1320339"/>
            </a:xfrm>
            <a:prstGeom prst="ellipse">
              <a:avLst/>
            </a:prstGeom>
            <a:solidFill>
              <a:srgbClr val="333333"/>
            </a:soli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grpSp>
          <p:nvGrpSpPr>
            <p:cNvPr id="15375" name="Group 30">
              <a:extLst>
                <a:ext uri="{FF2B5EF4-FFF2-40B4-BE49-F238E27FC236}">
                  <a16:creationId xmlns="" xmlns:a16="http://schemas.microsoft.com/office/drawing/2014/main" id="{D6322F19-D466-EE48-B0B4-71D1157A70D6}"/>
                </a:ext>
              </a:extLst>
            </p:cNvPr>
            <p:cNvGrpSpPr>
              <a:grpSpLocks/>
            </p:cNvGrpSpPr>
            <p:nvPr/>
          </p:nvGrpSpPr>
          <p:grpSpPr bwMode="auto">
            <a:xfrm>
              <a:off x="4490385" y="3016222"/>
              <a:ext cx="1292225" cy="1277938"/>
              <a:chOff x="4166" y="1706"/>
              <a:chExt cx="1252" cy="1252"/>
            </a:xfrm>
          </p:grpSpPr>
          <p:sp>
            <p:nvSpPr>
              <p:cNvPr id="15376" name="Oval 31">
                <a:extLst>
                  <a:ext uri="{FF2B5EF4-FFF2-40B4-BE49-F238E27FC236}">
                    <a16:creationId xmlns="" xmlns:a16="http://schemas.microsoft.com/office/drawing/2014/main" id="{596FC99F-7D83-4643-BD56-BEEA78BB9FD2}"/>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77" name="Oval 32">
                <a:extLst>
                  <a:ext uri="{FF2B5EF4-FFF2-40B4-BE49-F238E27FC236}">
                    <a16:creationId xmlns="" xmlns:a16="http://schemas.microsoft.com/office/drawing/2014/main" id="{DDCB12E3-5F5D-5448-AA99-7FB88B3DF592}"/>
                  </a:ext>
                </a:extLst>
              </p:cNvPr>
              <p:cNvSpPr>
                <a:spLocks noChangeArrowheads="1"/>
              </p:cNvSpPr>
              <p:nvPr/>
            </p:nvSpPr>
            <p:spPr bwMode="gray">
              <a:xfrm>
                <a:off x="4181" y="1714"/>
                <a:ext cx="1223"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78" name="Oval 33">
                <a:extLst>
                  <a:ext uri="{FF2B5EF4-FFF2-40B4-BE49-F238E27FC236}">
                    <a16:creationId xmlns="" xmlns:a16="http://schemas.microsoft.com/office/drawing/2014/main" id="{E87CDD04-ED77-034C-90FD-63E17F2F112F}"/>
                  </a:ext>
                </a:extLst>
              </p:cNvPr>
              <p:cNvSpPr>
                <a:spLocks noChangeArrowheads="1"/>
              </p:cNvSpPr>
              <p:nvPr/>
            </p:nvSpPr>
            <p:spPr bwMode="gray">
              <a:xfrm>
                <a:off x="4195" y="1725"/>
                <a:ext cx="1161" cy="11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79" name="Oval 34">
                <a:extLst>
                  <a:ext uri="{FF2B5EF4-FFF2-40B4-BE49-F238E27FC236}">
                    <a16:creationId xmlns="" xmlns:a16="http://schemas.microsoft.com/office/drawing/2014/main" id="{FCFD1007-309A-F845-AD83-A00B032CAC07}"/>
                  </a:ext>
                </a:extLst>
              </p:cNvPr>
              <p:cNvSpPr>
                <a:spLocks noChangeArrowheads="1"/>
              </p:cNvSpPr>
              <p:nvPr/>
            </p:nvSpPr>
            <p:spPr bwMode="gray">
              <a:xfrm>
                <a:off x="4263" y="1757"/>
                <a:ext cx="1034" cy="925"/>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grpSp>
      </p:grpSp>
      <p:sp>
        <p:nvSpPr>
          <p:cNvPr id="9" name="Rectangle 42">
            <a:extLst>
              <a:ext uri="{FF2B5EF4-FFF2-40B4-BE49-F238E27FC236}">
                <a16:creationId xmlns="" xmlns:a16="http://schemas.microsoft.com/office/drawing/2014/main" id="{BCA5A491-5EC6-3D41-9581-6DA520DF696D}"/>
              </a:ext>
            </a:extLst>
          </p:cNvPr>
          <p:cNvSpPr>
            <a:spLocks noChangeArrowheads="1"/>
          </p:cNvSpPr>
          <p:nvPr/>
        </p:nvSpPr>
        <p:spPr bwMode="auto">
          <a:xfrm>
            <a:off x="6954838" y="3846513"/>
            <a:ext cx="1666875" cy="646112"/>
          </a:xfrm>
          <a:prstGeom prst="rect">
            <a:avLst/>
          </a:prstGeom>
          <a:noFill/>
          <a:ln>
            <a:noFill/>
          </a:ln>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5400" b="1" dirty="0">
                <a:latin typeface="Microsoft JhengHei" panose="020B0604030504040204" pitchFamily="34" charset="-120"/>
                <a:ea typeface="Microsoft JhengHei" panose="020B0604030504040204" pitchFamily="34" charset="-120"/>
              </a:rPr>
              <a:t>分身</a:t>
            </a:r>
          </a:p>
        </p:txBody>
      </p:sp>
      <p:sp>
        <p:nvSpPr>
          <p:cNvPr id="10" name="Rectangle 42">
            <a:extLst>
              <a:ext uri="{FF2B5EF4-FFF2-40B4-BE49-F238E27FC236}">
                <a16:creationId xmlns="" xmlns:a16="http://schemas.microsoft.com/office/drawing/2014/main" id="{7F483C61-54D3-1442-B0D9-90F82EE7C6FA}"/>
              </a:ext>
            </a:extLst>
          </p:cNvPr>
          <p:cNvSpPr>
            <a:spLocks noChangeArrowheads="1"/>
          </p:cNvSpPr>
          <p:nvPr/>
        </p:nvSpPr>
        <p:spPr bwMode="auto">
          <a:xfrm>
            <a:off x="4235450" y="3630613"/>
            <a:ext cx="1668463" cy="1200150"/>
          </a:xfrm>
          <a:prstGeom prst="rect">
            <a:avLst/>
          </a:prstGeom>
          <a:noFill/>
          <a:ln>
            <a:noFill/>
          </a:ln>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5400" b="1" dirty="0">
                <a:latin typeface="Microsoft JhengHei" panose="020B0604030504040204" pitchFamily="34" charset="-120"/>
                <a:ea typeface="Microsoft JhengHei" panose="020B0604030504040204" pitchFamily="34" charset="-120"/>
              </a:rPr>
              <a:t>角色</a:t>
            </a:r>
            <a:endParaRPr lang="en-US" altLang="zh-TW" sz="5400" b="1" dirty="0">
              <a:latin typeface="Microsoft JhengHei" panose="020B0604030504040204" pitchFamily="34" charset="-120"/>
              <a:ea typeface="Microsoft JhengHei" panose="020B0604030504040204" pitchFamily="34" charset="-120"/>
            </a:endParaRPr>
          </a:p>
          <a:p>
            <a:pPr algn="ctr" eaLnBrk="1" hangingPunct="1">
              <a:defRPr/>
            </a:pPr>
            <a:r>
              <a:rPr lang="zh-TW" altLang="en-US" sz="5400" b="1" dirty="0">
                <a:latin typeface="Microsoft JhengHei" panose="020B0604030504040204" pitchFamily="34" charset="-120"/>
                <a:ea typeface="Microsoft JhengHei" panose="020B0604030504040204" pitchFamily="34" charset="-120"/>
              </a:rPr>
              <a:t>變數</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9" y="1055688"/>
            <a:ext cx="8425382"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參考小星星的簡譜，試著找出可以使用</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清單</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與</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重複結構</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的部分</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0" y="-144463"/>
            <a:ext cx="65516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清單的實作</a:t>
            </a:r>
            <a:endParaRPr lang="zh-TW" altLang="zh-TW" dirty="0"/>
          </a:p>
        </p:txBody>
      </p:sp>
      <p:pic>
        <p:nvPicPr>
          <p:cNvPr id="3" name="Picture 2">
            <a:extLst>
              <a:ext uri="{FF2B5EF4-FFF2-40B4-BE49-F238E27FC236}">
                <a16:creationId xmlns="" xmlns:a16="http://schemas.microsoft.com/office/drawing/2014/main" id="{269E361F-F386-3A22-22FE-F389AAE3E845}"/>
              </a:ext>
            </a:extLst>
          </p:cNvPr>
          <p:cNvPicPr>
            <a:picLocks noChangeAspect="1"/>
          </p:cNvPicPr>
          <p:nvPr/>
        </p:nvPicPr>
        <p:blipFill>
          <a:blip r:embed="rId3"/>
          <a:stretch>
            <a:fillRect/>
          </a:stretch>
        </p:blipFill>
        <p:spPr>
          <a:xfrm>
            <a:off x="900112" y="2437963"/>
            <a:ext cx="8280400" cy="3873500"/>
          </a:xfrm>
          <a:prstGeom prst="rect">
            <a:avLst/>
          </a:prstGeom>
        </p:spPr>
      </p:pic>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162</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1" name="Rectangle 11">
            <a:hlinkClick r:id="rId4" action="ppaction://hlinkfile"/>
          </p:cNvPr>
          <p:cNvSpPr>
            <a:spLocks noChangeArrowheads="1"/>
          </p:cNvSpPr>
          <p:nvPr/>
        </p:nvSpPr>
        <p:spPr bwMode="auto">
          <a:xfrm>
            <a:off x="6280840" y="1820346"/>
            <a:ext cx="2575896" cy="369332"/>
          </a:xfrm>
          <a:prstGeom prst="rect">
            <a:avLst/>
          </a:prstGeom>
          <a:solidFill>
            <a:srgbClr val="CCFFFF"/>
          </a:solidFill>
          <a:ln w="9525">
            <a:solidFill>
              <a:srgbClr val="CCFFFF"/>
            </a:solidFill>
            <a:miter lim="800000"/>
            <a:headEnd/>
            <a:tailEnd/>
          </a:ln>
          <a:effectLst/>
        </p:spPr>
        <p:txBody>
          <a:bodyPr wrap="square" anchor="ctr" anchorCtr="1">
            <a:spAutoFit/>
          </a:bodyPr>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algn="just" eaLnBrk="1"/>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Scratch</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陣列篇</a:t>
            </a:r>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小星星</a:t>
            </a:r>
          </a:p>
        </p:txBody>
      </p:sp>
      <p:sp>
        <p:nvSpPr>
          <p:cNvPr id="12" name="AutoShape 12">
            <a:hlinkClick r:id="rId4" action="ppaction://hlinkfile"/>
          </p:cNvPr>
          <p:cNvSpPr>
            <a:spLocks noChangeArrowheads="1"/>
          </p:cNvSpPr>
          <p:nvPr/>
        </p:nvSpPr>
        <p:spPr bwMode="auto">
          <a:xfrm>
            <a:off x="5328344" y="1752601"/>
            <a:ext cx="936625" cy="504825"/>
          </a:xfrm>
          <a:prstGeom prst="flowChartAlternateProcess">
            <a:avLst/>
          </a:prstGeom>
          <a:solidFill>
            <a:srgbClr val="0000FF"/>
          </a:solidFill>
          <a:ln w="25400">
            <a:solidFill>
              <a:srgbClr val="000080"/>
            </a:solidFill>
            <a:miter lim="800000"/>
            <a:headEnd/>
            <a:tailEnd/>
          </a:ln>
          <a:effectLst/>
        </p:spPr>
        <p:txBody>
          <a:bodyPr wrap="none" anchor="ctr" anchorCtr="1"/>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zh-TW" altLang="en-US" baseline="0" dirty="0" smtClean="0">
                <a:solidFill>
                  <a:prstClr val="white"/>
                </a:solidFill>
                <a:latin typeface="微軟正黑體" panose="020B0604030504040204" pitchFamily="34" charset="-120"/>
                <a:ea typeface="微軟正黑體" panose="020B0604030504040204" pitchFamily="34" charset="-120"/>
                <a:sym typeface="Arial"/>
              </a:rPr>
              <a:t>影片</a:t>
            </a:r>
            <a:endParaRPr lang="zh-TW" altLang="en-US" baseline="0" dirty="0">
              <a:solidFill>
                <a:prstClr val="white"/>
              </a:solidFill>
              <a:latin typeface="微軟正黑體" panose="020B0604030504040204" pitchFamily="34" charset="-120"/>
              <a:ea typeface="微軟正黑體" panose="020B0604030504040204" pitchFamily="34" charset="-120"/>
              <a:sym typeface="Arial"/>
            </a:endParaRPr>
          </a:p>
        </p:txBody>
      </p:sp>
    </p:spTree>
    <p:extLst>
      <p:ext uri="{BB962C8B-B14F-4D97-AF65-F5344CB8AC3E}">
        <p14:creationId xmlns:p14="http://schemas.microsoft.com/office/powerpoint/2010/main" val="4164475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8" y="1055688"/>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小提示：</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Scratch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演奏音階</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0" y="-144463"/>
            <a:ext cx="65516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清單的實作</a:t>
            </a:r>
            <a:endParaRPr lang="zh-TW" altLang="zh-TW" dirty="0"/>
          </a:p>
        </p:txBody>
      </p:sp>
      <p:pic>
        <p:nvPicPr>
          <p:cNvPr id="5" name="Picture 4">
            <a:extLst>
              <a:ext uri="{FF2B5EF4-FFF2-40B4-BE49-F238E27FC236}">
                <a16:creationId xmlns="" xmlns:a16="http://schemas.microsoft.com/office/drawing/2014/main" id="{98725151-74AF-5958-4F83-4C82C7EBBEA6}"/>
              </a:ext>
            </a:extLst>
          </p:cNvPr>
          <p:cNvPicPr>
            <a:picLocks noChangeAspect="1"/>
          </p:cNvPicPr>
          <p:nvPr/>
        </p:nvPicPr>
        <p:blipFill>
          <a:blip r:embed="rId3"/>
          <a:stretch>
            <a:fillRect/>
          </a:stretch>
        </p:blipFill>
        <p:spPr>
          <a:xfrm>
            <a:off x="1481138" y="1981201"/>
            <a:ext cx="6781800" cy="4064000"/>
          </a:xfrm>
          <a:prstGeom prst="rect">
            <a:avLst/>
          </a:prstGeom>
        </p:spPr>
      </p:pic>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162</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057345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8" y="1055689"/>
            <a:ext cx="8569325" cy="1464642"/>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757238" indent="-742950">
              <a:spcBef>
                <a:spcPts val="800"/>
              </a:spcBef>
              <a:buFontTx/>
              <a:buAutoNum type="arabicPeriod"/>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新增小星星簡譜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.txt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檔，並輸入</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0">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小星星的簡譜。</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0" y="-144463"/>
            <a:ext cx="63357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清單實作：解題步驟</a:t>
            </a:r>
            <a:endParaRPr lang="zh-TW" altLang="zh-TW" dirty="0"/>
          </a:p>
        </p:txBody>
      </p:sp>
      <p:pic>
        <p:nvPicPr>
          <p:cNvPr id="3" name="Picture 2">
            <a:extLst>
              <a:ext uri="{FF2B5EF4-FFF2-40B4-BE49-F238E27FC236}">
                <a16:creationId xmlns="" xmlns:a16="http://schemas.microsoft.com/office/drawing/2014/main" id="{25E96686-9394-1A13-8D21-914561B0BE70}"/>
              </a:ext>
            </a:extLst>
          </p:cNvPr>
          <p:cNvPicPr>
            <a:picLocks noChangeAspect="1"/>
          </p:cNvPicPr>
          <p:nvPr/>
        </p:nvPicPr>
        <p:blipFill>
          <a:blip r:embed="rId3"/>
          <a:stretch>
            <a:fillRect/>
          </a:stretch>
        </p:blipFill>
        <p:spPr>
          <a:xfrm>
            <a:off x="2519363" y="2376314"/>
            <a:ext cx="3817094" cy="3638422"/>
          </a:xfrm>
          <a:prstGeom prst="rect">
            <a:avLst/>
          </a:prstGeom>
        </p:spPr>
      </p:pic>
      <p:sp>
        <p:nvSpPr>
          <p:cNvPr id="6"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702637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8" y="1055689"/>
            <a:ext cx="8569325" cy="1464642"/>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547688" indent="-533400">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2.</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建立清單，命名為小星星。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3.</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匯入小星星簡譜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.txt</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FontTx/>
              <a:buNone/>
              <a:defRPr>
                <a:latin typeface="Arial Unicode MS"/>
                <a:ea typeface="Arial Unicode MS"/>
                <a:cs typeface="Arial Unicode MS"/>
                <a:sym typeface="Arial Unicode MS"/>
              </a:defRPr>
            </a:pP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FontTx/>
              <a:buNone/>
              <a:defRPr>
                <a:latin typeface="Arial Unicode MS"/>
                <a:ea typeface="Arial Unicode MS"/>
                <a:cs typeface="Arial Unicode MS"/>
                <a:sym typeface="Arial Unicode MS"/>
              </a:defRPr>
            </a:pPr>
            <a:endParaRPr lang="en-US" altLang="zh-TW" sz="2400" b="1" kern="0" baseline="0" dirty="0">
              <a:solidFill>
                <a:srgbClr val="FF0000"/>
              </a:solidFill>
              <a:latin typeface="HEITI SC MEDIUM" pitchFamily="2" charset="-128"/>
              <a:ea typeface="HEITI SC MEDIUM" pitchFamily="2" charset="-128"/>
              <a:cs typeface="Calibri"/>
              <a:sym typeface="Calibri"/>
            </a:endParaRPr>
          </a:p>
          <a:p>
            <a:pPr marL="547688" indent="-533400">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0" y="-144463"/>
            <a:ext cx="63357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清單實作：解題步驟</a:t>
            </a:r>
            <a:endParaRPr lang="zh-TW" altLang="zh-TW" dirty="0"/>
          </a:p>
        </p:txBody>
      </p:sp>
      <p:pic>
        <p:nvPicPr>
          <p:cNvPr id="5" name="Picture 4">
            <a:extLst>
              <a:ext uri="{FF2B5EF4-FFF2-40B4-BE49-F238E27FC236}">
                <a16:creationId xmlns="" xmlns:a16="http://schemas.microsoft.com/office/drawing/2014/main" id="{DC6F5E6C-4292-22B5-9EB9-6A65D9168306}"/>
              </a:ext>
            </a:extLst>
          </p:cNvPr>
          <p:cNvPicPr>
            <a:picLocks noChangeAspect="1"/>
          </p:cNvPicPr>
          <p:nvPr/>
        </p:nvPicPr>
        <p:blipFill>
          <a:blip r:embed="rId3"/>
          <a:stretch>
            <a:fillRect/>
          </a:stretch>
        </p:blipFill>
        <p:spPr>
          <a:xfrm>
            <a:off x="1565275" y="2579450"/>
            <a:ext cx="6522999" cy="3181239"/>
          </a:xfrm>
          <a:prstGeom prst="rect">
            <a:avLst/>
          </a:prstGeom>
        </p:spPr>
      </p:pic>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92381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287338" y="1055689"/>
            <a:ext cx="8569325" cy="1464642"/>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547688" indent="-533400">
              <a:spcBef>
                <a:spcPts val="800"/>
              </a:spcBef>
              <a:buNone/>
              <a:defRPr>
                <a:latin typeface="Arial Unicode MS"/>
                <a:ea typeface="Arial Unicode MS"/>
                <a:cs typeface="Arial Unicode MS"/>
                <a:sym typeface="Arial Unicode MS"/>
              </a:defRPr>
            </a:pPr>
            <a:r>
              <a:rPr lang="en-US" altLang="zh-TW" sz="4400" b="1" kern="0" baseline="0" dirty="0">
                <a:latin typeface="Microsoft JhengHei" panose="020B0604030504040204" pitchFamily="34" charset="-120"/>
                <a:ea typeface="Microsoft JhengHei" panose="020B0604030504040204" pitchFamily="34" charset="-120"/>
                <a:cs typeface="Arial Unicode MS"/>
                <a:sym typeface="Arial Unicode MS"/>
              </a:rPr>
              <a:t>4.</a:t>
            </a:r>
            <a:r>
              <a:rPr lang="zh-TW" altLang="en-US" sz="4400" b="1" kern="0" baseline="0" dirty="0">
                <a:latin typeface="Microsoft JhengHei" panose="020B0604030504040204" pitchFamily="34" charset="-120"/>
                <a:ea typeface="Microsoft JhengHei" panose="020B0604030504040204" pitchFamily="34" charset="-120"/>
                <a:cs typeface="Arial Unicode MS"/>
                <a:sym typeface="Arial Unicode MS"/>
              </a:rPr>
              <a:t> 演奏小星星   </a:t>
            </a:r>
            <a:endParaRPr lang="en-US" altLang="zh-TW" sz="44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FontTx/>
              <a:buNone/>
              <a:defRPr>
                <a:latin typeface="Arial Unicode MS"/>
                <a:ea typeface="Arial Unicode MS"/>
                <a:cs typeface="Arial Unicode MS"/>
                <a:sym typeface="Arial Unicode MS"/>
              </a:defRPr>
            </a:pP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FontTx/>
              <a:buNone/>
              <a:defRPr>
                <a:latin typeface="Arial Unicode MS"/>
                <a:ea typeface="Arial Unicode MS"/>
                <a:cs typeface="Arial Unicode MS"/>
                <a:sym typeface="Arial Unicode MS"/>
              </a:defRPr>
            </a:pPr>
            <a:endParaRPr lang="en-US" altLang="zh-TW" sz="2400" b="1" kern="0" baseline="0" dirty="0">
              <a:solidFill>
                <a:srgbClr val="FF0000"/>
              </a:solidFill>
              <a:latin typeface="HEITI SC MEDIUM" pitchFamily="2" charset="-128"/>
              <a:ea typeface="HEITI SC MEDIUM" pitchFamily="2" charset="-128"/>
              <a:cs typeface="Calibri"/>
              <a:sym typeface="Calibri"/>
            </a:endParaRPr>
          </a:p>
          <a:p>
            <a:pPr marL="547688" indent="-533400">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0" y="-144463"/>
            <a:ext cx="63357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清單實作：解題步驟</a:t>
            </a:r>
            <a:endParaRPr lang="zh-TW" altLang="zh-TW" dirty="0"/>
          </a:p>
        </p:txBody>
      </p:sp>
      <p:pic>
        <p:nvPicPr>
          <p:cNvPr id="3" name="Picture 2">
            <a:extLst>
              <a:ext uri="{FF2B5EF4-FFF2-40B4-BE49-F238E27FC236}">
                <a16:creationId xmlns="" xmlns:a16="http://schemas.microsoft.com/office/drawing/2014/main" id="{21A3F8F9-B7B9-740C-BEDB-38E80F9D6E77}"/>
              </a:ext>
            </a:extLst>
          </p:cNvPr>
          <p:cNvPicPr>
            <a:picLocks noChangeAspect="1"/>
          </p:cNvPicPr>
          <p:nvPr/>
        </p:nvPicPr>
        <p:blipFill>
          <a:blip r:embed="rId3"/>
          <a:stretch>
            <a:fillRect/>
          </a:stretch>
        </p:blipFill>
        <p:spPr>
          <a:xfrm>
            <a:off x="1660526" y="2112964"/>
            <a:ext cx="5613400" cy="3632200"/>
          </a:xfrm>
          <a:prstGeom prst="rect">
            <a:avLst/>
          </a:prstGeom>
        </p:spPr>
      </p:pic>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460624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359419" y="1199704"/>
            <a:ext cx="8569325" cy="1464642"/>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547688" indent="-533400">
              <a:spcBef>
                <a:spcPts val="800"/>
              </a:spcBef>
              <a:buNone/>
              <a:defRPr>
                <a:latin typeface="Arial Unicode MS"/>
                <a:ea typeface="Arial Unicode MS"/>
                <a:cs typeface="Arial Unicode MS"/>
                <a:sym typeface="Arial Unicode MS"/>
              </a:defRPr>
            </a:pPr>
            <a:r>
              <a:rPr lang="zh-TW" altLang="en-US" sz="4400" b="1" kern="0" baseline="0" dirty="0">
                <a:latin typeface="Microsoft JhengHei" panose="020B0604030504040204" pitchFamily="34" charset="-120"/>
                <a:ea typeface="Microsoft JhengHei" panose="020B0604030504040204" pitchFamily="34" charset="-120"/>
                <a:cs typeface="Arial Unicode MS"/>
                <a:sym typeface="Arial Unicode MS"/>
              </a:rPr>
              <a:t> 演奏小星星</a:t>
            </a:r>
            <a:endParaRPr lang="en-US" altLang="zh-TW" sz="44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FontTx/>
              <a:buNone/>
              <a:defRPr>
                <a:latin typeface="Arial Unicode MS"/>
                <a:ea typeface="Arial Unicode MS"/>
                <a:cs typeface="Arial Unicode MS"/>
                <a:sym typeface="Arial Unicode MS"/>
              </a:defRPr>
            </a:pP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FontTx/>
              <a:buNone/>
              <a:defRPr>
                <a:latin typeface="Arial Unicode MS"/>
                <a:ea typeface="Arial Unicode MS"/>
                <a:cs typeface="Arial Unicode MS"/>
                <a:sym typeface="Arial Unicode MS"/>
              </a:defRPr>
            </a:pPr>
            <a:endParaRPr lang="en-US" altLang="zh-TW" sz="2400" b="1" kern="0" baseline="0" dirty="0">
              <a:solidFill>
                <a:srgbClr val="FF0000"/>
              </a:solidFill>
              <a:latin typeface="HEITI SC MEDIUM" pitchFamily="2" charset="-128"/>
              <a:ea typeface="HEITI SC MEDIUM" pitchFamily="2" charset="-128"/>
              <a:cs typeface="Calibri"/>
              <a:sym typeface="Calibri"/>
            </a:endParaRPr>
          </a:p>
          <a:p>
            <a:pPr marL="547688" indent="-533400">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0" y="-144463"/>
            <a:ext cx="63357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參考答案</a:t>
            </a:r>
            <a:endParaRPr lang="zh-TW" altLang="zh-TW" dirty="0"/>
          </a:p>
        </p:txBody>
      </p:sp>
      <p:pic>
        <p:nvPicPr>
          <p:cNvPr id="9" name="圖片 8">
            <a:extLst>
              <a:ext uri="{FF2B5EF4-FFF2-40B4-BE49-F238E27FC236}">
                <a16:creationId xmlns="" xmlns:a16="http://schemas.microsoft.com/office/drawing/2014/main" id="{A9B5CEA6-E448-1B36-75BD-1460A2841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736" y="2256979"/>
            <a:ext cx="8157613" cy="4208106"/>
          </a:xfrm>
          <a:prstGeom prst="rect">
            <a:avLst/>
          </a:prstGeom>
        </p:spPr>
      </p:pic>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04509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1745362" y="72058"/>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215900" y="1152525"/>
            <a:ext cx="9000876"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latin typeface="Microsoft JhengHei" panose="020B0604030504040204" pitchFamily="34" charset="-120"/>
                <a:ea typeface="Microsoft JhengHei" panose="020B0604030504040204" pitchFamily="34" charset="-120"/>
                <a:cs typeface="Arial Unicode MS"/>
              </a:rPr>
              <a:t>演奏小星星延伸版</a:t>
            </a:r>
            <a:r>
              <a:rPr lang="en-US" altLang="zh-TW" sz="4000" b="1" kern="0" baseline="0" dirty="0">
                <a:latin typeface="Microsoft JhengHei" panose="020B0604030504040204" pitchFamily="34" charset="-120"/>
                <a:ea typeface="Microsoft JhengHei" panose="020B0604030504040204" pitchFamily="34" charset="-120"/>
                <a:cs typeface="Arial Unicode MS"/>
              </a:rPr>
              <a:t>-</a:t>
            </a:r>
            <a:r>
              <a:rPr lang="zh-TW" altLang="en-US" sz="4000" b="1" kern="0" baseline="0" dirty="0">
                <a:latin typeface="Microsoft JhengHei" panose="020B0604030504040204" pitchFamily="34" charset="-120"/>
                <a:ea typeface="Microsoft JhengHei" panose="020B0604030504040204" pitchFamily="34" charset="-120"/>
                <a:cs typeface="Arial Unicode MS"/>
              </a:rPr>
              <a:t>加入節拍 </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劇本</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請運用本範例的演奏小星星，加上節拍，</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使音樂段落更分明。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完成條件</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br>
              <a:rPr lang="en-US" altLang="zh-TW" sz="3200" b="1" kern="0" baseline="0" dirty="0">
                <a:latin typeface="Microsoft JhengHei" panose="020B0604030504040204" pitchFamily="34" charset="-120"/>
                <a:ea typeface="Microsoft JhengHei" panose="020B0604030504040204" pitchFamily="34" charset="-120"/>
                <a:cs typeface="Arial Unicode MS"/>
              </a:rPr>
            </a:b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rPr>
              <a:t> 請先找出小星星的節拍，並建立 </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en" altLang="zh-TW" sz="3200" b="1" kern="0" baseline="0" dirty="0">
                <a:latin typeface="Microsoft JhengHei" panose="020B0604030504040204" pitchFamily="34" charset="-120"/>
                <a:ea typeface="Microsoft JhengHei" panose="020B0604030504040204" pitchFamily="34" charset="-120"/>
                <a:cs typeface="Arial Unicode MS"/>
              </a:rPr>
              <a:t>txt </a:t>
            </a:r>
            <a:r>
              <a:rPr lang="zh-TW" altLang="en-US" sz="3200" b="1" kern="0" baseline="0" dirty="0">
                <a:latin typeface="Microsoft JhengHei" panose="020B0604030504040204" pitchFamily="34" charset="-120"/>
                <a:ea typeface="Microsoft JhengHei" panose="020B0604030504040204" pitchFamily="34" charset="-120"/>
                <a:cs typeface="Arial Unicode MS"/>
              </a:rPr>
              <a:t>檔。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(2)</a:t>
            </a:r>
            <a:r>
              <a:rPr lang="zh-TW" altLang="en-US" sz="3200" b="1" kern="0" baseline="0" dirty="0">
                <a:latin typeface="Microsoft JhengHei" panose="020B0604030504040204" pitchFamily="34" charset="-120"/>
                <a:ea typeface="Microsoft JhengHei" panose="020B0604030504040204" pitchFamily="34" charset="-120"/>
                <a:cs typeface="Arial Unicode MS"/>
              </a:rPr>
              <a:t> 讓舞臺區呈現小星星和節拍清單。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(3)</a:t>
            </a:r>
            <a:r>
              <a:rPr lang="zh-TW" altLang="en-US" sz="3200" b="1" kern="0" baseline="0" dirty="0">
                <a:latin typeface="Microsoft JhengHei" panose="020B0604030504040204" pitchFamily="34" charset="-120"/>
                <a:ea typeface="Microsoft JhengHei" panose="020B0604030504040204" pitchFamily="34" charset="-120"/>
                <a:cs typeface="Arial Unicode MS"/>
              </a:rPr>
              <a:t> 程式執行後，依照節拍演奏小星星。 </a:t>
            </a:r>
          </a:p>
          <a:p>
            <a:pPr eaLnBrk="1" hangingPunct="1">
              <a:lnSpc>
                <a:spcPct val="120000"/>
              </a:lnSpc>
              <a:defRPr/>
            </a:pPr>
            <a:endParaRPr lang="en"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1723682" y="84252"/>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2137709" y="1512218"/>
            <a:ext cx="3411538"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197E6A04-7A7A-78E0-1CA8-E7311F056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76" y="1022350"/>
            <a:ext cx="1816100" cy="1701800"/>
          </a:xfrm>
          <a:prstGeom prst="rect">
            <a:avLst/>
          </a:prstGeom>
        </p:spPr>
      </p:pic>
      <p:pic>
        <p:nvPicPr>
          <p:cNvPr id="7" name="圖片 6">
            <a:extLst>
              <a:ext uri="{FF2B5EF4-FFF2-40B4-BE49-F238E27FC236}">
                <a16:creationId xmlns="" xmlns:a16="http://schemas.microsoft.com/office/drawing/2014/main" id="{767611A7-BFD6-8C61-3752-24FD8F1C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81" y="2724150"/>
            <a:ext cx="8455675" cy="310854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圖片 11">
            <a:extLst>
              <a:ext uri="{FF2B5EF4-FFF2-40B4-BE49-F238E27FC236}">
                <a16:creationId xmlns="" xmlns:a16="http://schemas.microsoft.com/office/drawing/2014/main" id="{15AC87CD-CBEF-EA47-B329-45E52A0DCC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0080625" cy="72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文字方塊 12">
            <a:extLst>
              <a:ext uri="{FF2B5EF4-FFF2-40B4-BE49-F238E27FC236}">
                <a16:creationId xmlns="" xmlns:a16="http://schemas.microsoft.com/office/drawing/2014/main" id="{73C195AF-F84E-0842-B50B-A9A91241EFFD}"/>
              </a:ext>
            </a:extLst>
          </p:cNvPr>
          <p:cNvSpPr txBox="1">
            <a:spLocks noChangeArrowheads="1"/>
          </p:cNvSpPr>
          <p:nvPr/>
        </p:nvSpPr>
        <p:spPr bwMode="auto">
          <a:xfrm>
            <a:off x="3384550" y="1871663"/>
            <a:ext cx="4538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5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31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7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2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6000" b="1" dirty="0">
                <a:solidFill>
                  <a:srgbClr val="000000"/>
                </a:solidFill>
                <a:latin typeface="Microsoft JhengHei" panose="020B0604030504040204" pitchFamily="34" charset="-120"/>
                <a:ea typeface="Microsoft JhengHei" panose="020B0604030504040204" pitchFamily="34" charset="-120"/>
              </a:rPr>
              <a:t>2-1-3  </a:t>
            </a:r>
            <a:r>
              <a:rPr lang="zh-TW" altLang="en-US" sz="6000" b="1" dirty="0">
                <a:solidFill>
                  <a:srgbClr val="000000"/>
                </a:solidFill>
                <a:latin typeface="Microsoft JhengHei" panose="020B0604030504040204" pitchFamily="34" charset="-120"/>
                <a:ea typeface="Microsoft JhengHei" panose="020B0604030504040204" pitchFamily="34" charset="-120"/>
              </a:rPr>
              <a:t>陣列的應用</a:t>
            </a:r>
          </a:p>
        </p:txBody>
      </p:sp>
      <p:sp>
        <p:nvSpPr>
          <p:cNvPr id="5" name="文字方塊 3">
            <a:extLst>
              <a:ext uri="{FF2B5EF4-FFF2-40B4-BE49-F238E27FC236}">
                <a16:creationId xmlns="" xmlns:a16="http://schemas.microsoft.com/office/drawing/2014/main" id="{8922A4C5-7302-1046-9133-1B540EB7CF4B}"/>
              </a:ext>
            </a:extLst>
          </p:cNvPr>
          <p:cNvSpPr txBox="1">
            <a:spLocks noChangeArrowheads="1"/>
          </p:cNvSpPr>
          <p:nvPr/>
        </p:nvSpPr>
        <p:spPr bwMode="auto">
          <a:xfrm>
            <a:off x="4895850" y="3095625"/>
            <a:ext cx="53514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800" b="1" kern="0" baseline="0" dirty="0">
                <a:latin typeface="Microsoft JhengHei" panose="020B0604030504040204" pitchFamily="34" charset="-120"/>
                <a:ea typeface="Microsoft JhengHei" panose="020B0604030504040204" pitchFamily="34" charset="-120"/>
                <a:cs typeface="Arial Unicode MS"/>
              </a:rPr>
              <a:t>範例</a:t>
            </a:r>
            <a:r>
              <a:rPr lang="en-US" altLang="zh-TW" sz="4800" b="1" kern="0" baseline="0" dirty="0">
                <a:latin typeface="Microsoft JhengHei" panose="020B0604030504040204" pitchFamily="34" charset="-120"/>
                <a:ea typeface="Microsoft JhengHei" panose="020B0604030504040204" pitchFamily="34" charset="-120"/>
                <a:cs typeface="Arial Unicode MS"/>
              </a:rPr>
              <a:t>—</a:t>
            </a:r>
            <a:r>
              <a:rPr lang="zh-TW" altLang="en-US" sz="4800" b="1" kern="0" baseline="0" dirty="0">
                <a:latin typeface="Microsoft JhengHei" panose="020B0604030504040204" pitchFamily="34" charset="-120"/>
                <a:ea typeface="Microsoft JhengHei" panose="020B0604030504040204" pitchFamily="34" charset="-120"/>
                <a:cs typeface="Arial Unicode MS"/>
                <a:hlinkClick r:id="" action="ppaction://hlinkshowjump?jump=nextslide"/>
              </a:rPr>
              <a:t>計算成績</a:t>
            </a:r>
            <a:endParaRPr lang="zh-TW" altLang="en-US" sz="48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4800" b="1" kern="0" baseline="0" dirty="0">
                <a:latin typeface="Microsoft JhengHei" panose="020B0604030504040204" pitchFamily="34" charset="-120"/>
                <a:ea typeface="Microsoft JhengHei" panose="020B0604030504040204" pitchFamily="34" charset="-120"/>
                <a:cs typeface="Arial Unicode MS"/>
              </a:rPr>
              <a:t>範例</a:t>
            </a:r>
            <a:r>
              <a:rPr lang="en-US" altLang="zh-TW" sz="4800" b="1" kern="0" baseline="0" dirty="0">
                <a:latin typeface="Microsoft JhengHei" panose="020B0604030504040204" pitchFamily="34" charset="-120"/>
                <a:ea typeface="Microsoft JhengHei" panose="020B0604030504040204" pitchFamily="34" charset="-120"/>
                <a:cs typeface="Arial Unicode MS"/>
              </a:rPr>
              <a:t>—</a:t>
            </a:r>
            <a:r>
              <a:rPr lang="zh-TW" altLang="en-US" sz="4800" b="1" kern="0" baseline="0" dirty="0">
                <a:latin typeface="Microsoft JhengHei" panose="020B0604030504040204" pitchFamily="34" charset="-120"/>
                <a:ea typeface="Microsoft JhengHei" panose="020B0604030504040204" pitchFamily="34" charset="-120"/>
                <a:cs typeface="Arial Unicode MS"/>
                <a:hlinkClick r:id="rId4" action="ppaction://hlinksldjump"/>
              </a:rPr>
              <a:t>抽號碼</a:t>
            </a:r>
            <a:endParaRPr lang="zh-TW" altLang="en-US" sz="48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4800" b="1" kern="0" baseline="0" dirty="0">
                <a:latin typeface="Microsoft JhengHei" panose="020B0604030504040204" pitchFamily="34" charset="-120"/>
                <a:ea typeface="Microsoft JhengHei" panose="020B0604030504040204" pitchFamily="34" charset="-120"/>
                <a:cs typeface="Arial Unicode MS"/>
              </a:rPr>
              <a:t>範例</a:t>
            </a:r>
            <a:r>
              <a:rPr lang="en-US" altLang="zh-TW" sz="4800" b="1" kern="0" baseline="0" dirty="0">
                <a:latin typeface="Microsoft JhengHei" panose="020B0604030504040204" pitchFamily="34" charset="-120"/>
                <a:ea typeface="Microsoft JhengHei" panose="020B0604030504040204" pitchFamily="34" charset="-120"/>
                <a:cs typeface="Arial Unicode MS"/>
              </a:rPr>
              <a:t>—</a:t>
            </a:r>
            <a:r>
              <a:rPr lang="zh-TW" altLang="en-US" sz="4800" b="1" kern="0" baseline="0" dirty="0">
                <a:latin typeface="Microsoft JhengHei" panose="020B0604030504040204" pitchFamily="34" charset="-120"/>
                <a:ea typeface="Microsoft JhengHei" panose="020B0604030504040204" pitchFamily="34" charset="-120"/>
                <a:cs typeface="Arial Unicode MS"/>
                <a:hlinkClick r:id="rId5" action="ppaction://hlinksldjump"/>
              </a:rPr>
              <a:t>撲克發牌</a:t>
            </a:r>
            <a:endParaRPr lang="zh-TW" altLang="en-US" sz="4800" b="1" kern="0" baseline="0" dirty="0">
              <a:latin typeface="Microsoft JhengHei" panose="020B0604030504040204" pitchFamily="34" charset="-120"/>
              <a:ea typeface="Microsoft JhengHei" panose="020B0604030504040204" pitchFamily="34" charset="-120"/>
              <a:cs typeface="Arial Unicode MS"/>
            </a:endParaRPr>
          </a:p>
        </p:txBody>
      </p:sp>
      <p:pic>
        <p:nvPicPr>
          <p:cNvPr id="40968" name="圖片 4">
            <a:hlinkClick r:id="rId6" action="ppaction://hlinksldjump"/>
            <a:extLst>
              <a:ext uri="{FF2B5EF4-FFF2-40B4-BE49-F238E27FC236}">
                <a16:creationId xmlns="" xmlns:a16="http://schemas.microsoft.com/office/drawing/2014/main" id="{3E0A26A4-B91F-7B49-97AB-A1583663DC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0650" y="5770563"/>
            <a:ext cx="8540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5">
            <a:hlinkClick r:id="rId8"/>
            <a:extLst>
              <a:ext uri="{FF2B5EF4-FFF2-40B4-BE49-F238E27FC236}">
                <a16:creationId xmlns="" xmlns:a16="http://schemas.microsoft.com/office/drawing/2014/main" id="{6CB791CF-D1AF-FB44-84F7-F2A3873F376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055" t="21407" r="4703" b="23062"/>
          <a:stretch>
            <a:fillRect/>
          </a:stretch>
        </p:blipFill>
        <p:spPr bwMode="auto">
          <a:xfrm>
            <a:off x="3935413" y="3343275"/>
            <a:ext cx="9366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6">
            <a:hlinkClick r:id="rId10"/>
            <a:extLst>
              <a:ext uri="{FF2B5EF4-FFF2-40B4-BE49-F238E27FC236}">
                <a16:creationId xmlns="" xmlns:a16="http://schemas.microsoft.com/office/drawing/2014/main" id="{2A8C75E5-32A0-CC48-B5AA-9383C8C162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055" t="21407" r="4703" b="23062"/>
          <a:stretch>
            <a:fillRect/>
          </a:stretch>
        </p:blipFill>
        <p:spPr bwMode="auto">
          <a:xfrm>
            <a:off x="3935413" y="4176315"/>
            <a:ext cx="9366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7">
            <a:hlinkClick r:id="rId11"/>
            <a:extLst>
              <a:ext uri="{FF2B5EF4-FFF2-40B4-BE49-F238E27FC236}">
                <a16:creationId xmlns="" xmlns:a16="http://schemas.microsoft.com/office/drawing/2014/main" id="{7B80AEEF-6EED-8B49-B9FC-C65BF4F864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055" t="21407" r="4703" b="23062"/>
          <a:stretch>
            <a:fillRect/>
          </a:stretch>
        </p:blipFill>
        <p:spPr bwMode="auto">
          <a:xfrm>
            <a:off x="3935413" y="4968602"/>
            <a:ext cx="936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906814" y="72058"/>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sp>
        <p:nvSpPr>
          <p:cNvPr id="6" name="文字方塊 3">
            <a:extLst>
              <a:ext uri="{FF2B5EF4-FFF2-40B4-BE49-F238E27FC236}">
                <a16:creationId xmlns="" xmlns:a16="http://schemas.microsoft.com/office/drawing/2014/main" id="{783732AB-FFE8-1C45-8A50-ACC62950775C}"/>
              </a:ext>
            </a:extLst>
          </p:cNvPr>
          <p:cNvSpPr txBox="1">
            <a:spLocks noChangeArrowheads="1"/>
          </p:cNvSpPr>
          <p:nvPr/>
        </p:nvSpPr>
        <p:spPr bwMode="auto">
          <a:xfrm>
            <a:off x="503808" y="1728341"/>
            <a:ext cx="9000999"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導師想知道班上同學國文測驗的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平均分數</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請設計一個程式，計算班上 </a:t>
            </a:r>
            <a:r>
              <a:rPr lang="en-US" altLang="zh-TW" sz="3600" b="1" kern="0" baseline="0" dirty="0">
                <a:latin typeface="Microsoft JhengHei" panose="020B0604030504040204" pitchFamily="34" charset="-120"/>
                <a:ea typeface="Microsoft JhengHei" panose="020B0604030504040204" pitchFamily="34" charset="-120"/>
                <a:cs typeface="Arial Unicode MS"/>
              </a:rPr>
              <a:t>25 </a:t>
            </a:r>
            <a:r>
              <a:rPr lang="zh-TW" altLang="en-US" sz="3600" b="1" kern="0" baseline="0" dirty="0">
                <a:latin typeface="Microsoft JhengHei" panose="020B0604030504040204" pitchFamily="34" charset="-120"/>
                <a:ea typeface="Microsoft JhengHei" panose="020B0604030504040204" pitchFamily="34" charset="-120"/>
                <a:cs typeface="Arial Unicode MS"/>
              </a:rPr>
              <a:t>位學生國文 測驗成績的平均分數。</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    </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執行</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計算成績</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的程式</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想一想這個範例程式是如何運作的</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p:txBody>
      </p:sp>
      <p:pic>
        <p:nvPicPr>
          <p:cNvPr id="7" name="圖片 5">
            <a:hlinkClick r:id="rId2"/>
            <a:extLst>
              <a:ext uri="{FF2B5EF4-FFF2-40B4-BE49-F238E27FC236}">
                <a16:creationId xmlns="" xmlns:a16="http://schemas.microsoft.com/office/drawing/2014/main" id="{659F558C-E68D-C04B-B535-655E702EFB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55" t="21407" r="4703" b="23062"/>
          <a:stretch>
            <a:fillRect/>
          </a:stretch>
        </p:blipFill>
        <p:spPr bwMode="auto">
          <a:xfrm>
            <a:off x="6840512" y="3960490"/>
            <a:ext cx="2531653" cy="155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Rectangle 11">
            <a:hlinkClick r:id="rId4" action="ppaction://hlinkfile"/>
          </p:cNvPr>
          <p:cNvSpPr>
            <a:spLocks noChangeArrowheads="1"/>
          </p:cNvSpPr>
          <p:nvPr/>
        </p:nvSpPr>
        <p:spPr bwMode="auto">
          <a:xfrm>
            <a:off x="2032368" y="1131030"/>
            <a:ext cx="2719912" cy="369332"/>
          </a:xfrm>
          <a:prstGeom prst="rect">
            <a:avLst/>
          </a:prstGeom>
          <a:solidFill>
            <a:srgbClr val="CCFFFF"/>
          </a:solidFill>
          <a:ln w="9525">
            <a:solidFill>
              <a:srgbClr val="CCFFFF"/>
            </a:solidFill>
            <a:miter lim="800000"/>
            <a:headEnd/>
            <a:tailEnd/>
          </a:ln>
          <a:effectLst/>
        </p:spPr>
        <p:txBody>
          <a:bodyPr wrap="square" anchor="ctr" anchorCtr="1">
            <a:spAutoFit/>
          </a:bodyPr>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algn="just" eaLnBrk="1"/>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Scratch</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陣列篇</a:t>
            </a:r>
            <a:r>
              <a:rPr lang="en-US" altLang="zh-TW" sz="1800" u="sng" baseline="0" dirty="0" smtClean="0">
                <a:solidFill>
                  <a:srgbClr val="0000FF"/>
                </a:solidFill>
                <a:latin typeface="微軟正黑體" panose="020B0604030504040204" pitchFamily="34" charset="-120"/>
                <a:ea typeface="微軟正黑體" panose="020B0604030504040204" pitchFamily="34" charset="-120"/>
                <a:sym typeface="Arial"/>
              </a:rPr>
              <a:t>-</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計算成績</a:t>
            </a:r>
          </a:p>
        </p:txBody>
      </p:sp>
      <p:sp>
        <p:nvSpPr>
          <p:cNvPr id="10" name="AutoShape 12">
            <a:hlinkClick r:id="rId4" action="ppaction://hlinkfile"/>
          </p:cNvPr>
          <p:cNvSpPr>
            <a:spLocks noChangeArrowheads="1"/>
          </p:cNvSpPr>
          <p:nvPr/>
        </p:nvSpPr>
        <p:spPr bwMode="auto">
          <a:xfrm>
            <a:off x="1079872" y="1063285"/>
            <a:ext cx="936625" cy="504825"/>
          </a:xfrm>
          <a:prstGeom prst="flowChartAlternateProcess">
            <a:avLst/>
          </a:prstGeom>
          <a:solidFill>
            <a:srgbClr val="0000FF"/>
          </a:solidFill>
          <a:ln w="25400">
            <a:solidFill>
              <a:srgbClr val="000080"/>
            </a:solidFill>
            <a:miter lim="800000"/>
            <a:headEnd/>
            <a:tailEnd/>
          </a:ln>
          <a:effectLst/>
        </p:spPr>
        <p:txBody>
          <a:bodyPr wrap="none" anchor="ctr" anchorCtr="1"/>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zh-TW" altLang="en-US" baseline="0" dirty="0" smtClean="0">
                <a:solidFill>
                  <a:prstClr val="white"/>
                </a:solidFill>
                <a:latin typeface="微軟正黑體" panose="020B0604030504040204" pitchFamily="34" charset="-120"/>
                <a:ea typeface="微軟正黑體" panose="020B0604030504040204" pitchFamily="34" charset="-120"/>
                <a:sym typeface="Arial"/>
              </a:rPr>
              <a:t>影片</a:t>
            </a:r>
            <a:endParaRPr lang="zh-TW" altLang="en-US" baseline="0" dirty="0">
              <a:solidFill>
                <a:prstClr val="white"/>
              </a:solidFill>
              <a:latin typeface="微軟正黑體" panose="020B0604030504040204" pitchFamily="34" charset="-120"/>
              <a:ea typeface="微軟正黑體" panose="020B0604030504040204" pitchFamily="34" charset="-120"/>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C9EE1981-1F8A-C74E-B90D-A4ACD556C9AC}"/>
              </a:ext>
            </a:extLst>
          </p:cNvPr>
          <p:cNvSpPr>
            <a:spLocks noChangeArrowheads="1"/>
          </p:cNvSpPr>
          <p:nvPr/>
        </p:nvSpPr>
        <p:spPr bwMode="auto">
          <a:xfrm>
            <a:off x="690916" y="1656234"/>
            <a:ext cx="4173537" cy="1233487"/>
          </a:xfrm>
          <a:prstGeom prst="rect">
            <a:avLst/>
          </a:prstGeom>
          <a:solidFill>
            <a:srgbClr val="EBEEF9"/>
          </a:solidFill>
          <a:ln w="25400" algn="ctr">
            <a:solidFill>
              <a:srgbClr val="1298D6"/>
            </a:solidFill>
            <a:miter lim="800000"/>
            <a:headEnd/>
            <a:tailEnd/>
          </a:ln>
        </p:spPr>
        <p:style>
          <a:lnRef idx="0">
            <a:scrgbClr r="0" g="0" b="0"/>
          </a:lnRef>
          <a:fillRef idx="0">
            <a:scrgbClr r="0" g="0" b="0"/>
          </a:fillRef>
          <a:effectRef idx="0">
            <a:scrgbClr r="0" g="0" b="0"/>
          </a:effectRef>
          <a:fontRef idx="major"/>
        </p:style>
        <p:txBody>
          <a:bodyPr wrap="none" lIns="72000" tIns="0" rIns="72000" anchor="ctr" anchorCtr="1"/>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4800" b="1" baseline="0" dirty="0">
                <a:latin typeface="Microsoft JhengHei" panose="020B0604030504040204" pitchFamily="34" charset="-120"/>
                <a:ea typeface="Microsoft JhengHei" panose="020B0604030504040204" pitchFamily="34" charset="-120"/>
                <a:hlinkClick r:id="" action="ppaction://hlinkshowjump?jump=nextslide"/>
              </a:rPr>
              <a:t>陣列的概念</a:t>
            </a:r>
            <a:endParaRPr lang="zh-TW" altLang="en-US" sz="4800" b="1" baseline="0" dirty="0">
              <a:latin typeface="Microsoft JhengHei" panose="020B0604030504040204" pitchFamily="34" charset="-120"/>
              <a:ea typeface="Microsoft JhengHei" panose="020B0604030504040204" pitchFamily="34" charset="-120"/>
            </a:endParaRPr>
          </a:p>
        </p:txBody>
      </p:sp>
      <p:sp>
        <p:nvSpPr>
          <p:cNvPr id="5" name="Rectangle 12">
            <a:extLst>
              <a:ext uri="{FF2B5EF4-FFF2-40B4-BE49-F238E27FC236}">
                <a16:creationId xmlns="" xmlns:a16="http://schemas.microsoft.com/office/drawing/2014/main" id="{5690DD86-3CE7-7847-BB50-95D7D07490E1}"/>
              </a:ext>
            </a:extLst>
          </p:cNvPr>
          <p:cNvSpPr>
            <a:spLocks noChangeArrowheads="1"/>
          </p:cNvSpPr>
          <p:nvPr/>
        </p:nvSpPr>
        <p:spPr bwMode="auto">
          <a:xfrm>
            <a:off x="690916" y="3105473"/>
            <a:ext cx="4173537" cy="1832123"/>
          </a:xfrm>
          <a:prstGeom prst="rect">
            <a:avLst/>
          </a:prstGeom>
          <a:solidFill>
            <a:srgbClr val="EBEEF9"/>
          </a:solidFill>
          <a:ln w="25400" algn="ctr">
            <a:solidFill>
              <a:srgbClr val="1298D6"/>
            </a:solidFill>
            <a:miter lim="800000"/>
            <a:headEnd/>
            <a:tailEnd/>
          </a:ln>
          <a:effectLst/>
        </p:spPr>
        <p:style>
          <a:lnRef idx="0">
            <a:scrgbClr r="0" g="0" b="0"/>
          </a:lnRef>
          <a:fillRef idx="0">
            <a:scrgbClr r="0" g="0" b="0"/>
          </a:fillRef>
          <a:effectRef idx="0">
            <a:scrgbClr r="0" g="0" b="0"/>
          </a:effectRef>
          <a:fontRef idx="major"/>
        </p:style>
        <p:txBody>
          <a:bodyPr wrap="none"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4800" b="1" baseline="0" dirty="0">
                <a:latin typeface="Microsoft JhengHei" panose="020B0604030504040204" pitchFamily="34" charset="-120"/>
                <a:ea typeface="Microsoft JhengHei" panose="020B0604030504040204" pitchFamily="34" charset="-120"/>
                <a:hlinkClick r:id="rId3" action="ppaction://hlinksldjump"/>
              </a:rPr>
              <a:t>具有陣列</a:t>
            </a:r>
            <a:r>
              <a:rPr lang="en-US" altLang="zh-TW" sz="4800" b="1" baseline="0" dirty="0">
                <a:latin typeface="Microsoft JhengHei" panose="020B0604030504040204" pitchFamily="34" charset="-120"/>
                <a:ea typeface="Microsoft JhengHei" panose="020B0604030504040204" pitchFamily="34" charset="-120"/>
                <a:hlinkClick r:id="rId3" action="ppaction://hlinksldjump"/>
              </a:rPr>
              <a:t/>
            </a:r>
            <a:br>
              <a:rPr lang="en-US" altLang="zh-TW" sz="4800" b="1" baseline="0" dirty="0">
                <a:latin typeface="Microsoft JhengHei" panose="020B0604030504040204" pitchFamily="34" charset="-120"/>
                <a:ea typeface="Microsoft JhengHei" panose="020B0604030504040204" pitchFamily="34" charset="-120"/>
                <a:hlinkClick r:id="rId3" action="ppaction://hlinksldjump"/>
              </a:rPr>
            </a:br>
            <a:r>
              <a:rPr lang="zh-TW" altLang="en-US" sz="4800" b="1" baseline="0" dirty="0">
                <a:latin typeface="Microsoft JhengHei" panose="020B0604030504040204" pitchFamily="34" charset="-120"/>
                <a:ea typeface="Microsoft JhengHei" panose="020B0604030504040204" pitchFamily="34" charset="-120"/>
                <a:hlinkClick r:id="rId3" action="ppaction://hlinksldjump"/>
              </a:rPr>
              <a:t>概念的清單</a:t>
            </a:r>
            <a:endParaRPr lang="zh-TW" altLang="en-US" sz="4800" b="1" baseline="0" dirty="0">
              <a:latin typeface="Microsoft JhengHei" panose="020B0604030504040204" pitchFamily="34" charset="-120"/>
              <a:ea typeface="Microsoft JhengHei" panose="020B0604030504040204" pitchFamily="34" charset="-120"/>
            </a:endParaRPr>
          </a:p>
        </p:txBody>
      </p:sp>
      <p:sp>
        <p:nvSpPr>
          <p:cNvPr id="6" name="文字方塊 3">
            <a:extLst>
              <a:ext uri="{FF2B5EF4-FFF2-40B4-BE49-F238E27FC236}">
                <a16:creationId xmlns="" xmlns:a16="http://schemas.microsoft.com/office/drawing/2014/main" id="{8015FE1C-EB3D-9949-BA4C-9D453997154A}"/>
              </a:ext>
            </a:extLst>
          </p:cNvPr>
          <p:cNvSpPr txBox="1">
            <a:spLocks noChangeArrowheads="1"/>
          </p:cNvSpPr>
          <p:nvPr/>
        </p:nvSpPr>
        <p:spPr bwMode="auto">
          <a:xfrm>
            <a:off x="6705246" y="2776538"/>
            <a:ext cx="26844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latin typeface="Microsoft JhengHei" panose="020B0604030504040204" pitchFamily="34" charset="-120"/>
                <a:ea typeface="Microsoft JhengHei" panose="020B0604030504040204" pitchFamily="34" charset="-120"/>
                <a:cs typeface="Arial Unicode MS"/>
              </a:rPr>
              <a:t>計算成績抽號碼</a:t>
            </a: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4400" b="1" kern="0" baseline="0" dirty="0">
                <a:latin typeface="Microsoft JhengHei" panose="020B0604030504040204" pitchFamily="34" charset="-120"/>
                <a:ea typeface="Microsoft JhengHei" panose="020B0604030504040204" pitchFamily="34" charset="-120"/>
                <a:cs typeface="Arial Unicode MS"/>
              </a:rPr>
              <a:t>撲克發牌</a:t>
            </a:r>
          </a:p>
        </p:txBody>
      </p:sp>
      <p:pic>
        <p:nvPicPr>
          <p:cNvPr id="17412" name="圖片 5">
            <a:hlinkClick r:id="rId4"/>
            <a:extLst>
              <a:ext uri="{FF2B5EF4-FFF2-40B4-BE49-F238E27FC236}">
                <a16:creationId xmlns="" xmlns:a16="http://schemas.microsoft.com/office/drawing/2014/main" id="{54A3563E-CC24-B34A-BC84-20FF39F299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055" t="21407" r="4703" b="23062"/>
          <a:stretch>
            <a:fillRect/>
          </a:stretch>
        </p:blipFill>
        <p:spPr bwMode="auto">
          <a:xfrm>
            <a:off x="5722584" y="2949575"/>
            <a:ext cx="9366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圖片 6">
            <a:hlinkClick r:id="rId6"/>
            <a:extLst>
              <a:ext uri="{FF2B5EF4-FFF2-40B4-BE49-F238E27FC236}">
                <a16:creationId xmlns="" xmlns:a16="http://schemas.microsoft.com/office/drawing/2014/main" id="{77844C9C-3AD6-224C-9ECD-BBC6C920A7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055" t="21407" r="4703" b="23062"/>
          <a:stretch>
            <a:fillRect/>
          </a:stretch>
        </p:blipFill>
        <p:spPr bwMode="auto">
          <a:xfrm>
            <a:off x="5722584" y="3740150"/>
            <a:ext cx="9366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圖片 7">
            <a:hlinkClick r:id="rId7"/>
            <a:extLst>
              <a:ext uri="{FF2B5EF4-FFF2-40B4-BE49-F238E27FC236}">
                <a16:creationId xmlns="" xmlns:a16="http://schemas.microsoft.com/office/drawing/2014/main" id="{765EA0FC-1F2E-E449-900E-C1AFF90845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055" t="21407" r="4703" b="23062"/>
          <a:stretch>
            <a:fillRect/>
          </a:stretch>
        </p:blipFill>
        <p:spPr bwMode="auto">
          <a:xfrm>
            <a:off x="5722584" y="4532313"/>
            <a:ext cx="936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標題 7">
            <a:extLst>
              <a:ext uri="{FF2B5EF4-FFF2-40B4-BE49-F238E27FC236}">
                <a16:creationId xmlns="" xmlns:a16="http://schemas.microsoft.com/office/drawing/2014/main" id="{659D3E91-389D-F148-9F1D-EE612F84DE2E}"/>
              </a:ext>
            </a:extLst>
          </p:cNvPr>
          <p:cNvSpPr>
            <a:spLocks noGrp="1" noChangeArrowheads="1"/>
          </p:cNvSpPr>
          <p:nvPr>
            <p:ph type="title" idx="4294967295"/>
          </p:nvPr>
        </p:nvSpPr>
        <p:spPr>
          <a:xfrm>
            <a:off x="-504825" y="-157163"/>
            <a:ext cx="9072563" cy="1201738"/>
          </a:xfrm>
        </p:spPr>
        <p:txBody>
          <a:bodyPr/>
          <a:lstStyle/>
          <a:p>
            <a:r>
              <a:rPr lang="zh-TW" altLang="en-US" b="1" dirty="0">
                <a:solidFill>
                  <a:schemeClr val="bg1"/>
                </a:solidFill>
                <a:latin typeface="Microsoft JhengHei" panose="020B0604030504040204" pitchFamily="34" charset="-120"/>
                <a:ea typeface="Microsoft JhengHei" panose="020B0604030504040204" pitchFamily="34" charset="-120"/>
              </a:rPr>
              <a:t>目錄</a:t>
            </a:r>
          </a:p>
        </p:txBody>
      </p:sp>
      <p:sp>
        <p:nvSpPr>
          <p:cNvPr id="10" name="Rectangle 12">
            <a:extLst>
              <a:ext uri="{FF2B5EF4-FFF2-40B4-BE49-F238E27FC236}">
                <a16:creationId xmlns="" xmlns:a16="http://schemas.microsoft.com/office/drawing/2014/main" id="{3D919CF7-F3C7-BD4B-8910-D746D172F5BF}"/>
              </a:ext>
            </a:extLst>
          </p:cNvPr>
          <p:cNvSpPr>
            <a:spLocks noChangeArrowheads="1"/>
          </p:cNvSpPr>
          <p:nvPr/>
        </p:nvSpPr>
        <p:spPr bwMode="auto">
          <a:xfrm>
            <a:off x="698501" y="5185395"/>
            <a:ext cx="4173537" cy="1233487"/>
          </a:xfrm>
          <a:prstGeom prst="rect">
            <a:avLst/>
          </a:prstGeom>
          <a:solidFill>
            <a:srgbClr val="EBEEF9"/>
          </a:solidFill>
          <a:ln w="25400" algn="ctr">
            <a:solidFill>
              <a:srgbClr val="1298D6"/>
            </a:solidFill>
            <a:miter lim="800000"/>
            <a:headEnd/>
            <a:tailEnd/>
          </a:ln>
          <a:effectLst/>
        </p:spPr>
        <p:style>
          <a:lnRef idx="0">
            <a:scrgbClr r="0" g="0" b="0"/>
          </a:lnRef>
          <a:fillRef idx="0">
            <a:scrgbClr r="0" g="0" b="0"/>
          </a:fillRef>
          <a:effectRef idx="0">
            <a:scrgbClr r="0" g="0" b="0"/>
          </a:effectRef>
          <a:fontRef idx="major"/>
        </p:style>
        <p:txBody>
          <a:bodyPr wrap="none"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4800" b="1" baseline="0" dirty="0">
                <a:latin typeface="Microsoft JhengHei" panose="020B0604030504040204" pitchFamily="34" charset="-120"/>
                <a:ea typeface="Microsoft JhengHei" panose="020B0604030504040204" pitchFamily="34" charset="-120"/>
                <a:hlinkClick r:id="rId8" action="ppaction://hlinksldjump"/>
              </a:rPr>
              <a:t>陣列的應用</a:t>
            </a:r>
            <a:endParaRPr lang="zh-TW" altLang="en-US" sz="4800" b="1" baseline="0"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1295896" y="72058"/>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pic>
        <p:nvPicPr>
          <p:cNvPr id="2" name="Picture 1">
            <a:extLst>
              <a:ext uri="{FF2B5EF4-FFF2-40B4-BE49-F238E27FC236}">
                <a16:creationId xmlns="" xmlns:a16="http://schemas.microsoft.com/office/drawing/2014/main" id="{5984291E-6D27-29B6-EAC8-977B70CEB113}"/>
              </a:ext>
            </a:extLst>
          </p:cNvPr>
          <p:cNvPicPr>
            <a:picLocks noChangeAspect="1"/>
          </p:cNvPicPr>
          <p:nvPr/>
        </p:nvPicPr>
        <p:blipFill>
          <a:blip r:embed="rId2"/>
          <a:stretch>
            <a:fillRect/>
          </a:stretch>
        </p:blipFill>
        <p:spPr>
          <a:xfrm>
            <a:off x="143768" y="1296194"/>
            <a:ext cx="4896544" cy="3819894"/>
          </a:xfrm>
          <a:prstGeom prst="rect">
            <a:avLst/>
          </a:prstGeom>
        </p:spPr>
      </p:pic>
      <p:pic>
        <p:nvPicPr>
          <p:cNvPr id="3" name="Picture 2">
            <a:extLst>
              <a:ext uri="{FF2B5EF4-FFF2-40B4-BE49-F238E27FC236}">
                <a16:creationId xmlns="" xmlns:a16="http://schemas.microsoft.com/office/drawing/2014/main" id="{F9A79184-A826-6DB6-DFA6-30E5644B77A3}"/>
              </a:ext>
            </a:extLst>
          </p:cNvPr>
          <p:cNvPicPr>
            <a:picLocks noChangeAspect="1"/>
          </p:cNvPicPr>
          <p:nvPr/>
        </p:nvPicPr>
        <p:blipFill>
          <a:blip r:embed="rId3"/>
          <a:stretch>
            <a:fillRect/>
          </a:stretch>
        </p:blipFill>
        <p:spPr>
          <a:xfrm>
            <a:off x="5168793" y="2629118"/>
            <a:ext cx="4768064" cy="3630067"/>
          </a:xfrm>
          <a:prstGeom prst="rect">
            <a:avLst/>
          </a:prstGeom>
        </p:spPr>
      </p:pic>
      <p:pic>
        <p:nvPicPr>
          <p:cNvPr id="6" name="圖片 6">
            <a:extLst>
              <a:ext uri="{FF2B5EF4-FFF2-40B4-BE49-F238E27FC236}">
                <a16:creationId xmlns="" xmlns:a16="http://schemas.microsoft.com/office/drawing/2014/main" id="{350DC1F3-8FA8-82E8-8703-455C4FAE1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438" y="5041900"/>
            <a:ext cx="11953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922824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1295896" y="72058"/>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pic>
        <p:nvPicPr>
          <p:cNvPr id="5" name="Picture 4">
            <a:extLst>
              <a:ext uri="{FF2B5EF4-FFF2-40B4-BE49-F238E27FC236}">
                <a16:creationId xmlns="" xmlns:a16="http://schemas.microsoft.com/office/drawing/2014/main" id="{B9FEA66C-3640-DFE0-9D07-59BCA794E504}"/>
              </a:ext>
            </a:extLst>
          </p:cNvPr>
          <p:cNvPicPr>
            <a:picLocks noChangeAspect="1"/>
          </p:cNvPicPr>
          <p:nvPr/>
        </p:nvPicPr>
        <p:blipFill>
          <a:blip r:embed="rId2"/>
          <a:stretch>
            <a:fillRect/>
          </a:stretch>
        </p:blipFill>
        <p:spPr>
          <a:xfrm>
            <a:off x="1151880" y="1333455"/>
            <a:ext cx="6655569" cy="5507083"/>
          </a:xfrm>
          <a:prstGeom prst="rect">
            <a:avLst/>
          </a:prstGeom>
        </p:spPr>
      </p:pic>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645792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367904" y="144066"/>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215900" y="1152525"/>
            <a:ext cx="84248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latin typeface="Microsoft JhengHei" panose="020B0604030504040204" pitchFamily="34" charset="-120"/>
                <a:ea typeface="Microsoft JhengHei" panose="020B0604030504040204" pitchFamily="34" charset="-120"/>
                <a:cs typeface="Arial Unicode MS"/>
              </a:rPr>
              <a:t>問題分析</a:t>
            </a: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863600" y="1872258"/>
            <a:ext cx="9001125" cy="3097213"/>
          </a:xfrm>
          <a:prstGeom prst="rect">
            <a:avLst/>
          </a:prstGeom>
          <a:noFill/>
          <a:ln w="50800">
            <a:noFill/>
            <a:miter lim="800000"/>
            <a:headEnd/>
            <a:tailEnd/>
          </a:ln>
        </p:spPr>
        <p:txBody>
          <a:bodyPr lIns="36000" tIns="36000" rIns="36000" bIns="36000"/>
          <a:lstStyle/>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如何儲存 </a:t>
            </a:r>
            <a:r>
              <a:rPr lang="en-US" altLang="zh-TW" sz="3600" b="1" kern="0" baseline="0" dirty="0">
                <a:latin typeface="Microsoft JhengHei" panose="020B0604030504040204" pitchFamily="34" charset="-120"/>
                <a:ea typeface="Microsoft JhengHei" panose="020B0604030504040204" pitchFamily="34" charset="-120"/>
                <a:cs typeface="Arial Unicode MS"/>
              </a:rPr>
              <a:t>25 </a:t>
            </a:r>
            <a:r>
              <a:rPr lang="zh-TW" altLang="en-US" sz="3600" b="1" kern="0" baseline="0" dirty="0">
                <a:latin typeface="Microsoft JhengHei" panose="020B0604030504040204" pitchFamily="34" charset="-120"/>
                <a:ea typeface="Microsoft JhengHei" panose="020B0604030504040204" pitchFamily="34" charset="-120"/>
                <a:cs typeface="Arial Unicode MS"/>
              </a:rPr>
              <a:t>位學生的測驗成績</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如何計算總分</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9156" name="投影片編號版面配置區 1">
            <a:extLst>
              <a:ext uri="{FF2B5EF4-FFF2-40B4-BE49-F238E27FC236}">
                <a16:creationId xmlns="" xmlns:a16="http://schemas.microsoft.com/office/drawing/2014/main" id="{33523154-7384-5942-B906-E7AF5A526516}"/>
              </a:ext>
            </a:extLst>
          </p:cNvPr>
          <p:cNvSpPr>
            <a:spLocks noGrp="1" noChangeArrowheads="1"/>
          </p:cNvSpPr>
          <p:nvPr>
            <p:ph type="sldNum" sz="quarter" idx="4294967295"/>
          </p:nvPr>
        </p:nvSpPr>
        <p:spPr>
          <a:xfrm>
            <a:off x="0" y="6840538"/>
            <a:ext cx="2352675"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1238">
              <a:spcBef>
                <a:spcPct val="20000"/>
              </a:spcBef>
              <a:buChar char="•"/>
              <a:defRPr kumimoji="1" sz="3500">
                <a:solidFill>
                  <a:schemeClr val="tx1"/>
                </a:solidFill>
                <a:latin typeface="Arial" panose="020B0604020202020204" pitchFamily="34" charset="0"/>
                <a:ea typeface="新細明體" panose="02020500000000000000" pitchFamily="18" charset="-120"/>
              </a:defRPr>
            </a:lvl1pPr>
            <a:lvl2pPr marL="742950" indent="-285750" defTabSz="1011238">
              <a:spcBef>
                <a:spcPct val="20000"/>
              </a:spcBef>
              <a:buChar char="–"/>
              <a:defRPr kumimoji="1" sz="3100">
                <a:solidFill>
                  <a:schemeClr val="tx1"/>
                </a:solidFill>
                <a:latin typeface="Arial" panose="020B0604020202020204" pitchFamily="34" charset="0"/>
                <a:ea typeface="新細明體" panose="02020500000000000000" pitchFamily="18" charset="-120"/>
              </a:defRPr>
            </a:lvl2pPr>
            <a:lvl3pPr marL="1143000" indent="-228600" defTabSz="1011238">
              <a:spcBef>
                <a:spcPct val="20000"/>
              </a:spcBef>
              <a:buChar char="•"/>
              <a:defRPr kumimoji="1" sz="2700">
                <a:solidFill>
                  <a:schemeClr val="tx1"/>
                </a:solidFill>
                <a:latin typeface="Arial" panose="020B0604020202020204" pitchFamily="34" charset="0"/>
                <a:ea typeface="新細明體" panose="02020500000000000000" pitchFamily="18" charset="-120"/>
              </a:defRPr>
            </a:lvl3pPr>
            <a:lvl4pPr marL="1600200" indent="-228600" defTabSz="1011238">
              <a:spcBef>
                <a:spcPct val="20000"/>
              </a:spcBef>
              <a:buChar char="–"/>
              <a:defRPr kumimoji="1" sz="2200">
                <a:solidFill>
                  <a:schemeClr val="tx1"/>
                </a:solidFill>
                <a:latin typeface="Arial" panose="020B0604020202020204" pitchFamily="34" charset="0"/>
                <a:ea typeface="新細明體" panose="02020500000000000000" pitchFamily="18" charset="-120"/>
              </a:defRPr>
            </a:lvl4pPr>
            <a:lvl5pPr marL="2057400" indent="-228600" defTabSz="1011238">
              <a:spcBef>
                <a:spcPct val="20000"/>
              </a:spcBef>
              <a:buChar char="»"/>
              <a:defRPr kumimoji="1" sz="2200">
                <a:solidFill>
                  <a:schemeClr val="tx1"/>
                </a:solidFill>
                <a:latin typeface="Arial" panose="020B0604020202020204" pitchFamily="34" charset="0"/>
                <a:ea typeface="新細明體" panose="02020500000000000000" pitchFamily="18" charset="-120"/>
              </a:defRPr>
            </a:lvl5pPr>
            <a:lvl6pPr marL="25146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6pPr>
            <a:lvl7pPr marL="29718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7pPr>
            <a:lvl8pPr marL="34290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8pPr>
            <a:lvl9pPr marL="38862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6BFF480D-EF63-F648-8438-27BF47F574F6}" type="slidenum">
              <a:rPr lang="en-US" altLang="zh-TW" sz="1400" smtClean="0"/>
              <a:pPr>
                <a:spcBef>
                  <a:spcPct val="0"/>
                </a:spcBef>
                <a:buFontTx/>
                <a:buNone/>
              </a:pPr>
              <a:t>32</a:t>
            </a:fld>
            <a:endParaRPr lang="en-US" altLang="zh-TW" sz="1400"/>
          </a:p>
        </p:txBody>
      </p:sp>
      <p:pic>
        <p:nvPicPr>
          <p:cNvPr id="2" name="Picture 1">
            <a:extLst>
              <a:ext uri="{FF2B5EF4-FFF2-40B4-BE49-F238E27FC236}">
                <a16:creationId xmlns="" xmlns:a16="http://schemas.microsoft.com/office/drawing/2014/main" id="{94465AAA-14C9-CC48-235A-6F478E0AF776}"/>
              </a:ext>
            </a:extLst>
          </p:cNvPr>
          <p:cNvPicPr>
            <a:picLocks noChangeAspect="1"/>
          </p:cNvPicPr>
          <p:nvPr/>
        </p:nvPicPr>
        <p:blipFill>
          <a:blip r:embed="rId2"/>
          <a:stretch>
            <a:fillRect/>
          </a:stretch>
        </p:blipFill>
        <p:spPr>
          <a:xfrm>
            <a:off x="1427162" y="3240410"/>
            <a:ext cx="5657850" cy="3859707"/>
          </a:xfrm>
          <a:prstGeom prst="rect">
            <a:avLst/>
          </a:prstGeom>
        </p:spPr>
      </p:pic>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165</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353575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295896" y="72058"/>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215900" y="1152525"/>
            <a:ext cx="84248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問題分析</a:t>
            </a: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863600" y="2016125"/>
            <a:ext cx="9001125" cy="3097213"/>
          </a:xfrm>
          <a:prstGeom prst="rect">
            <a:avLst/>
          </a:prstGeom>
          <a:noFill/>
          <a:ln w="50800">
            <a:noFill/>
            <a:miter lim="800000"/>
            <a:headEnd/>
            <a:tailEnd/>
          </a:ln>
        </p:spPr>
        <p:txBody>
          <a:bodyPr lIns="36000" tIns="36000" rIns="36000" bIns="36000"/>
          <a:lstStyle/>
          <a:p>
            <a:pPr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3.</a:t>
            </a:r>
            <a:r>
              <a:rPr lang="zh-TW" altLang="en-US" sz="3600" b="1" kern="0" baseline="0" dirty="0">
                <a:latin typeface="Microsoft JhengHei" panose="020B0604030504040204" pitchFamily="34" charset="-120"/>
                <a:ea typeface="Microsoft JhengHei" panose="020B0604030504040204" pitchFamily="34" charset="-120"/>
                <a:cs typeface="Arial Unicode MS"/>
              </a:rPr>
              <a:t> 如何計算平均分數</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執行時，</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如何取得總分</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執行時，</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如何表示全班人數</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p>
        </p:txBody>
      </p:sp>
      <p:pic>
        <p:nvPicPr>
          <p:cNvPr id="2" name="Picture 1">
            <a:extLst>
              <a:ext uri="{FF2B5EF4-FFF2-40B4-BE49-F238E27FC236}">
                <a16:creationId xmlns="" xmlns:a16="http://schemas.microsoft.com/office/drawing/2014/main" id="{480D92B6-F2A1-A921-9C30-5204435F995A}"/>
              </a:ext>
            </a:extLst>
          </p:cNvPr>
          <p:cNvPicPr>
            <a:picLocks noChangeAspect="1"/>
          </p:cNvPicPr>
          <p:nvPr/>
        </p:nvPicPr>
        <p:blipFill>
          <a:blip r:embed="rId2"/>
          <a:stretch>
            <a:fillRect/>
          </a:stretch>
        </p:blipFill>
        <p:spPr>
          <a:xfrm>
            <a:off x="2577752" y="4190578"/>
            <a:ext cx="4622800" cy="2362200"/>
          </a:xfrm>
          <a:prstGeom prst="rect">
            <a:avLst/>
          </a:prstGeom>
        </p:spPr>
      </p:pic>
      <p:sp>
        <p:nvSpPr>
          <p:cNvPr id="9"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165</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371475" y="1597885"/>
            <a:ext cx="9001125" cy="3097213"/>
          </a:xfrm>
          <a:prstGeom prst="rect">
            <a:avLst/>
          </a:prstGeom>
          <a:noFill/>
          <a:ln w="50800">
            <a:noFill/>
            <a:miter lim="800000"/>
            <a:headEnd/>
            <a:tailEnd/>
          </a:ln>
        </p:spPr>
        <p:txBody>
          <a:bodyPr lIns="36000" tIns="36000" rIns="36000" bIns="36000"/>
          <a:lstStyle/>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設定清單，命名為</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成績單</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在清單上按右鍵，匯入</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測驗 成績 </a:t>
            </a:r>
            <a:r>
              <a:rPr lang="en-US" altLang="zh-TW"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.txt</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p>
        </p:txBody>
      </p:sp>
      <p:pic>
        <p:nvPicPr>
          <p:cNvPr id="3" name="Picture 2">
            <a:extLst>
              <a:ext uri="{FF2B5EF4-FFF2-40B4-BE49-F238E27FC236}">
                <a16:creationId xmlns="" xmlns:a16="http://schemas.microsoft.com/office/drawing/2014/main" id="{B3172C1B-7643-FDEA-D1D8-B8EF85FB59BA}"/>
              </a:ext>
            </a:extLst>
          </p:cNvPr>
          <p:cNvPicPr>
            <a:picLocks noChangeAspect="1"/>
          </p:cNvPicPr>
          <p:nvPr/>
        </p:nvPicPr>
        <p:blipFill>
          <a:blip r:embed="rId2"/>
          <a:stretch>
            <a:fillRect/>
          </a:stretch>
        </p:blipFill>
        <p:spPr>
          <a:xfrm>
            <a:off x="1943968" y="3286560"/>
            <a:ext cx="7193439" cy="3273841"/>
          </a:xfrm>
          <a:prstGeom prst="rect">
            <a:avLst/>
          </a:prstGeom>
        </p:spPr>
      </p:pic>
      <p:sp>
        <p:nvSpPr>
          <p:cNvPr id="11" name="矩形 3">
            <a:extLst>
              <a:ext uri="{FF2B5EF4-FFF2-40B4-BE49-F238E27FC236}">
                <a16:creationId xmlns="" xmlns:a16="http://schemas.microsoft.com/office/drawing/2014/main" id="{E906ACCC-A1B0-E3DA-0164-0A008BC9048B}"/>
              </a:ext>
            </a:extLst>
          </p:cNvPr>
          <p:cNvSpPr>
            <a:spLocks noChangeArrowheads="1"/>
          </p:cNvSpPr>
          <p:nvPr/>
        </p:nvSpPr>
        <p:spPr bwMode="auto">
          <a:xfrm>
            <a:off x="57300" y="94705"/>
            <a:ext cx="620714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400" b="1" baseline="0" dirty="0">
                <a:solidFill>
                  <a:srgbClr val="FFFFFF"/>
                </a:solidFill>
                <a:latin typeface="Microsoft JhengHei" panose="020B0604030504040204" pitchFamily="34" charset="-120"/>
                <a:ea typeface="Microsoft JhengHei" panose="020B0604030504040204" pitchFamily="34" charset="-120"/>
              </a:rPr>
              <a:t>如何儲存</a:t>
            </a:r>
            <a:r>
              <a:rPr lang="en-US" altLang="zh-TW" sz="4400" b="1" baseline="0" dirty="0">
                <a:solidFill>
                  <a:srgbClr val="FFFFFF"/>
                </a:solidFill>
                <a:latin typeface="Microsoft JhengHei" panose="020B0604030504040204" pitchFamily="34" charset="-120"/>
                <a:ea typeface="Microsoft JhengHei" panose="020B0604030504040204" pitchFamily="34" charset="-120"/>
              </a:rPr>
              <a:t>25</a:t>
            </a:r>
            <a:r>
              <a:rPr lang="zh-TW" altLang="en-US" sz="4400" b="1" baseline="0" dirty="0">
                <a:solidFill>
                  <a:srgbClr val="FFFFFF"/>
                </a:solidFill>
                <a:latin typeface="Microsoft JhengHei" panose="020B0604030504040204" pitchFamily="34" charset="-120"/>
                <a:ea typeface="Microsoft JhengHei" panose="020B0604030504040204" pitchFamily="34" charset="-120"/>
              </a:rPr>
              <a:t>位學生成績</a:t>
            </a:r>
            <a:r>
              <a:rPr lang="en-US" altLang="zh-TW" sz="44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4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165</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635985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079872" y="72058"/>
            <a:ext cx="4172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如何計算總分</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431800" y="2016125"/>
            <a:ext cx="4032449" cy="3962400"/>
          </a:xfrm>
          <a:prstGeom prst="rect">
            <a:avLst/>
          </a:prstGeom>
          <a:noFill/>
          <a:ln w="50800">
            <a:noFill/>
            <a:miter lim="800000"/>
            <a:headEnd/>
            <a:tailEnd/>
          </a:ln>
        </p:spPr>
        <p:txBody>
          <a:bodyPr lIns="36000" tIns="36000" rIns="36000" bIns="36000"/>
          <a:lstStyle/>
          <a:p>
            <a:pPr marL="501650" indent="-501650" eaLnBrk="1" hangingPunct="1">
              <a:lnSpc>
                <a:spcPct val="120000"/>
              </a:lnSpc>
              <a:buFont typeface="+mj-lt"/>
              <a:buAutoNum type="arabicPeriod" startAt="3"/>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變數</a:t>
            </a:r>
            <a:r>
              <a:rPr lang="zh-TW" altLang="en-US" sz="3600" b="1" kern="0" baseline="0" dirty="0">
                <a:latin typeface="Microsoft JhengHei" panose="020B0604030504040204" pitchFamily="34" charset="-120"/>
                <a:ea typeface="Microsoft JhengHei" panose="020B0604030504040204" pitchFamily="34" charset="-120"/>
                <a:cs typeface="Arial Unicode MS"/>
              </a:rPr>
              <a:t>，分別命名為總分、第幾項。</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01650" indent="-501650" eaLnBrk="1" hangingPunct="1">
              <a:lnSpc>
                <a:spcPct val="120000"/>
              </a:lnSpc>
              <a:buFont typeface="+mj-lt"/>
              <a:buAutoNum type="arabicPeriod" startAt="3"/>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依右方提示積木進行組裝，設計計算總分的程式。</a:t>
            </a:r>
          </a:p>
        </p:txBody>
      </p:sp>
      <p:pic>
        <p:nvPicPr>
          <p:cNvPr id="3" name="Picture 2">
            <a:extLst>
              <a:ext uri="{FF2B5EF4-FFF2-40B4-BE49-F238E27FC236}">
                <a16:creationId xmlns="" xmlns:a16="http://schemas.microsoft.com/office/drawing/2014/main" id="{1AEC007A-96C7-7A68-2B45-D124CDE4DD07}"/>
              </a:ext>
            </a:extLst>
          </p:cNvPr>
          <p:cNvPicPr>
            <a:picLocks noChangeAspect="1"/>
          </p:cNvPicPr>
          <p:nvPr/>
        </p:nvPicPr>
        <p:blipFill>
          <a:blip r:embed="rId2"/>
          <a:stretch>
            <a:fillRect/>
          </a:stretch>
        </p:blipFill>
        <p:spPr>
          <a:xfrm>
            <a:off x="4683125" y="1872258"/>
            <a:ext cx="5181600" cy="3962400"/>
          </a:xfrm>
          <a:prstGeom prst="rect">
            <a:avLst/>
          </a:prstGeom>
        </p:spPr>
      </p:pic>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166</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7453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079872" y="72058"/>
            <a:ext cx="4172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如何計算總分</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431800" y="2016125"/>
            <a:ext cx="4032449" cy="3962400"/>
          </a:xfrm>
          <a:prstGeom prst="rect">
            <a:avLst/>
          </a:prstGeom>
          <a:noFill/>
          <a:ln w="50800">
            <a:noFill/>
            <a:miter lim="800000"/>
            <a:headEnd/>
            <a:tailEnd/>
          </a:ln>
        </p:spPr>
        <p:txBody>
          <a:bodyPr lIns="36000" tIns="36000" rIns="36000" bIns="36000"/>
          <a:lstStyle/>
          <a:p>
            <a:pPr marL="501650" indent="-501650" eaLnBrk="1" hangingPunct="1">
              <a:lnSpc>
                <a:spcPct val="120000"/>
              </a:lnSpc>
              <a:buFont typeface="+mj-lt"/>
              <a:buAutoNum type="arabicPeriod" startAt="3"/>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變數</a:t>
            </a:r>
            <a:r>
              <a:rPr lang="zh-TW" altLang="en-US" sz="3600" b="1" kern="0" baseline="0" dirty="0">
                <a:latin typeface="Microsoft JhengHei" panose="020B0604030504040204" pitchFamily="34" charset="-120"/>
                <a:ea typeface="Microsoft JhengHei" panose="020B0604030504040204" pitchFamily="34" charset="-120"/>
                <a:cs typeface="Arial Unicode MS"/>
              </a:rPr>
              <a:t>，分別命名為總分、第幾項。</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01650" indent="-501650" eaLnBrk="1" hangingPunct="1">
              <a:lnSpc>
                <a:spcPct val="120000"/>
              </a:lnSpc>
              <a:buFont typeface="+mj-lt"/>
              <a:buAutoNum type="arabicPeriod" startAt="3"/>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依右方提示積木進行組裝，設計計算總分的程式。</a:t>
            </a:r>
          </a:p>
        </p:txBody>
      </p:sp>
      <p:pic>
        <p:nvPicPr>
          <p:cNvPr id="3" name="圖片 2">
            <a:extLst>
              <a:ext uri="{FF2B5EF4-FFF2-40B4-BE49-F238E27FC236}">
                <a16:creationId xmlns="" xmlns:a16="http://schemas.microsoft.com/office/drawing/2014/main" id="{1596A52D-88CD-2EB1-6FF4-A6C95D55C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240" y="2224966"/>
            <a:ext cx="5616376" cy="3391708"/>
          </a:xfrm>
          <a:prstGeom prst="rect">
            <a:avLst/>
          </a:prstGeom>
        </p:spPr>
      </p:pic>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166</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51887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963484" y="17873"/>
            <a:ext cx="4788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如何計算平均數</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pic>
        <p:nvPicPr>
          <p:cNvPr id="2" name="Picture 1">
            <a:extLst>
              <a:ext uri="{FF2B5EF4-FFF2-40B4-BE49-F238E27FC236}">
                <a16:creationId xmlns="" xmlns:a16="http://schemas.microsoft.com/office/drawing/2014/main" id="{9E6546EA-CC4F-ADDC-94FE-90AF9E8A3ED1}"/>
              </a:ext>
            </a:extLst>
          </p:cNvPr>
          <p:cNvPicPr>
            <a:picLocks noChangeAspect="1"/>
          </p:cNvPicPr>
          <p:nvPr/>
        </p:nvPicPr>
        <p:blipFill>
          <a:blip r:embed="rId2"/>
          <a:stretch>
            <a:fillRect/>
          </a:stretch>
        </p:blipFill>
        <p:spPr>
          <a:xfrm>
            <a:off x="963484" y="2736354"/>
            <a:ext cx="6929693" cy="2382507"/>
          </a:xfrm>
          <a:prstGeom prst="rect">
            <a:avLst/>
          </a:prstGeom>
        </p:spPr>
      </p:pic>
      <p:pic>
        <p:nvPicPr>
          <p:cNvPr id="4" name="Picture 3">
            <a:extLst>
              <a:ext uri="{FF2B5EF4-FFF2-40B4-BE49-F238E27FC236}">
                <a16:creationId xmlns="" xmlns:a16="http://schemas.microsoft.com/office/drawing/2014/main" id="{5376C2A7-50DD-89EC-9C95-24A606F97030}"/>
              </a:ext>
            </a:extLst>
          </p:cNvPr>
          <p:cNvPicPr>
            <a:picLocks noChangeAspect="1"/>
          </p:cNvPicPr>
          <p:nvPr/>
        </p:nvPicPr>
        <p:blipFill>
          <a:blip r:embed="rId3"/>
          <a:stretch>
            <a:fillRect/>
          </a:stretch>
        </p:blipFill>
        <p:spPr>
          <a:xfrm>
            <a:off x="6264448" y="4552576"/>
            <a:ext cx="3435102" cy="1928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字方塊 3">
            <a:extLst>
              <a:ext uri="{FF2B5EF4-FFF2-40B4-BE49-F238E27FC236}">
                <a16:creationId xmlns="" xmlns:a16="http://schemas.microsoft.com/office/drawing/2014/main" id="{72FF032F-ECE0-A734-EC9A-48FE5F89060A}"/>
              </a:ext>
            </a:extLst>
          </p:cNvPr>
          <p:cNvSpPr txBox="1">
            <a:spLocks noChangeArrowheads="1"/>
          </p:cNvSpPr>
          <p:nvPr/>
        </p:nvSpPr>
        <p:spPr bwMode="auto">
          <a:xfrm>
            <a:off x="371475" y="1368202"/>
            <a:ext cx="9001125" cy="3097213"/>
          </a:xfrm>
          <a:prstGeom prst="rect">
            <a:avLst/>
          </a:prstGeom>
          <a:noFill/>
          <a:ln w="50800">
            <a:noFill/>
            <a:miter lim="800000"/>
            <a:headEnd/>
            <a:tailEnd/>
          </a:ln>
        </p:spPr>
        <p:txBody>
          <a:bodyPr lIns="36000" tIns="36000" rIns="36000" bIns="36000"/>
          <a:lstStyle/>
          <a:p>
            <a:pPr marL="742950" indent="-742950" eaLnBrk="1" hangingPunct="1">
              <a:lnSpc>
                <a:spcPct val="120000"/>
              </a:lnSpc>
              <a:buFont typeface="+mj-lt"/>
              <a:buAutoNum type="arabicPeriod" startAt="5"/>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依下方提示的積木進行組裝，計算出平均分數，並讓小貓說出結果。</a:t>
            </a:r>
          </a:p>
        </p:txBody>
      </p:sp>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166</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493558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963484" y="17873"/>
            <a:ext cx="4788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如何計算平均數</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10" name="文字方塊 3">
            <a:extLst>
              <a:ext uri="{FF2B5EF4-FFF2-40B4-BE49-F238E27FC236}">
                <a16:creationId xmlns="" xmlns:a16="http://schemas.microsoft.com/office/drawing/2014/main" id="{72FF032F-ECE0-A734-EC9A-48FE5F89060A}"/>
              </a:ext>
            </a:extLst>
          </p:cNvPr>
          <p:cNvSpPr txBox="1">
            <a:spLocks noChangeArrowheads="1"/>
          </p:cNvSpPr>
          <p:nvPr/>
        </p:nvSpPr>
        <p:spPr bwMode="auto">
          <a:xfrm>
            <a:off x="371475" y="1368202"/>
            <a:ext cx="9001125" cy="3097213"/>
          </a:xfrm>
          <a:prstGeom prst="rect">
            <a:avLst/>
          </a:prstGeom>
          <a:noFill/>
          <a:ln w="50800">
            <a:noFill/>
            <a:miter lim="800000"/>
            <a:headEnd/>
            <a:tailEnd/>
          </a:ln>
        </p:spPr>
        <p:txBody>
          <a:bodyPr lIns="36000" tIns="36000" rIns="36000" bIns="36000"/>
          <a:lstStyle/>
          <a:p>
            <a:pPr marL="742950" indent="-742950" eaLnBrk="1" hangingPunct="1">
              <a:lnSpc>
                <a:spcPct val="120000"/>
              </a:lnSpc>
              <a:buFont typeface="+mj-lt"/>
              <a:buAutoNum type="arabicPeriod" startAt="5"/>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依下方提示的積木進行組裝，計算出平均分數，並讓小貓說出結果。</a:t>
            </a:r>
          </a:p>
        </p:txBody>
      </p:sp>
      <p:pic>
        <p:nvPicPr>
          <p:cNvPr id="3" name="圖片 2">
            <a:extLst>
              <a:ext uri="{FF2B5EF4-FFF2-40B4-BE49-F238E27FC236}">
                <a16:creationId xmlns="" xmlns:a16="http://schemas.microsoft.com/office/drawing/2014/main" id="{A9D31A5E-55DF-73A5-1B27-279AA79A6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350" y="3059027"/>
            <a:ext cx="9504233" cy="2593950"/>
          </a:xfrm>
          <a:prstGeom prst="rect">
            <a:avLst/>
          </a:prstGeom>
        </p:spPr>
      </p:pic>
      <p:sp>
        <p:nvSpPr>
          <p:cNvPr id="6"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166</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491566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1745362" y="72058"/>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43767" y="864146"/>
            <a:ext cx="9936857" cy="6552728"/>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計算全班平均身高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劇本</a:t>
            </a:r>
            <a:r>
              <a:rPr lang="en-US"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a:t>
            </a: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a:t>
            </a:r>
            <a:r>
              <a:rPr lang="zh-TW" altLang="en-US" sz="2600" b="1" kern="0" baseline="0" dirty="0">
                <a:latin typeface="Microsoft JhengHei" panose="020B0604030504040204" pitchFamily="34" charset="-120"/>
                <a:ea typeface="Microsoft JhengHei" panose="020B0604030504040204" pitchFamily="34" charset="-120"/>
                <a:cs typeface="Arial Unicode MS"/>
              </a:rPr>
              <a:t>用全班的身高資料，計算出全班、男生和女生的平均身高。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完成條件</a:t>
            </a:r>
            <a:r>
              <a:rPr lang="en-US"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a:t>
            </a:r>
            <a:r>
              <a:rPr lang="en-US" altLang="zh-TW" sz="2600" b="1" kern="0" baseline="0" dirty="0">
                <a:latin typeface="Microsoft JhengHei" panose="020B0604030504040204" pitchFamily="34" charset="-120"/>
                <a:ea typeface="Microsoft JhengHei" panose="020B0604030504040204" pitchFamily="34" charset="-120"/>
                <a:cs typeface="Arial Unicode MS"/>
              </a:rPr>
              <a:t/>
            </a:r>
            <a:br>
              <a:rPr lang="en-US" altLang="zh-TW" sz="2600" b="1" kern="0" baseline="0" dirty="0">
                <a:latin typeface="Microsoft JhengHei" panose="020B0604030504040204" pitchFamily="34" charset="-120"/>
                <a:ea typeface="Microsoft JhengHei" panose="020B0604030504040204" pitchFamily="34" charset="-120"/>
                <a:cs typeface="Arial Unicode MS"/>
              </a:rPr>
            </a:b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(1)</a:t>
            </a:r>
            <a:r>
              <a:rPr lang="zh-TW" altLang="en-US" sz="2600" b="1" kern="0" baseline="0" dirty="0">
                <a:latin typeface="Microsoft JhengHei" panose="020B0604030504040204" pitchFamily="34" charset="-120"/>
                <a:ea typeface="Microsoft JhengHei" panose="020B0604030504040204" pitchFamily="34" charset="-120"/>
                <a:cs typeface="Arial Unicode MS"/>
              </a:rPr>
              <a:t> 請分別統計全班男生和女生的身高資料，並建立 </a:t>
            </a:r>
            <a:r>
              <a:rPr lang="en-US" altLang="zh-TW" sz="2600" b="1" kern="0" baseline="0" dirty="0">
                <a:latin typeface="Microsoft JhengHei" panose="020B0604030504040204" pitchFamily="34" charset="-120"/>
                <a:ea typeface="Microsoft JhengHei" panose="020B0604030504040204" pitchFamily="34" charset="-120"/>
                <a:cs typeface="Arial Unicode MS"/>
              </a:rPr>
              <a:t>.</a:t>
            </a:r>
            <a:r>
              <a:rPr lang="en" altLang="zh-TW" sz="2600" b="1" kern="0" baseline="0" dirty="0">
                <a:latin typeface="Microsoft JhengHei" panose="020B0604030504040204" pitchFamily="34" charset="-120"/>
                <a:ea typeface="Microsoft JhengHei" panose="020B0604030504040204" pitchFamily="34" charset="-120"/>
                <a:cs typeface="Arial Unicode MS"/>
              </a:rPr>
              <a:t>txt </a:t>
            </a:r>
            <a:r>
              <a:rPr lang="zh-TW" altLang="en-US" sz="2600" b="1" kern="0" baseline="0" dirty="0">
                <a:latin typeface="Microsoft JhengHei" panose="020B0604030504040204" pitchFamily="34" charset="-120"/>
                <a:ea typeface="Microsoft JhengHei" panose="020B0604030504040204" pitchFamily="34" charset="-120"/>
                <a:cs typeface="Arial Unicode MS"/>
              </a:rPr>
              <a:t>檔。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(2)</a:t>
            </a:r>
            <a:r>
              <a:rPr lang="zh-TW" altLang="en-US" sz="2600" b="1" kern="0" baseline="0" dirty="0">
                <a:latin typeface="Microsoft JhengHei" panose="020B0604030504040204" pitchFamily="34" charset="-120"/>
                <a:ea typeface="Microsoft JhengHei" panose="020B0604030504040204" pitchFamily="34" charset="-120"/>
                <a:cs typeface="Arial Unicode MS"/>
              </a:rPr>
              <a:t> 讓舞臺區呈現全班男生總身高、全班女生總身高和第幾項</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變數，以及全班男生身高和全班女生身高清單。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(3)</a:t>
            </a:r>
            <a:r>
              <a:rPr lang="zh-TW" altLang="en-US" sz="2600" b="1" kern="0" baseline="0" dirty="0">
                <a:latin typeface="Microsoft JhengHei" panose="020B0604030504040204" pitchFamily="34" charset="-120"/>
                <a:ea typeface="Microsoft JhengHei" panose="020B0604030504040204" pitchFamily="34" charset="-120"/>
                <a:cs typeface="Arial Unicode MS"/>
              </a:rPr>
              <a:t> 程式執行後，依照全班男生身高資料，計算平均身高，並</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讓小貓說出：「男生平均身高是幾公分」。</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(4)</a:t>
            </a:r>
            <a:r>
              <a:rPr lang="zh-TW" altLang="en-US" sz="2600" b="1" kern="0" baseline="0" dirty="0">
                <a:latin typeface="Microsoft JhengHei" panose="020B0604030504040204" pitchFamily="34" charset="-120"/>
                <a:ea typeface="Microsoft JhengHei" panose="020B0604030504040204" pitchFamily="34" charset="-120"/>
                <a:cs typeface="Arial Unicode MS"/>
              </a:rPr>
              <a:t> 接著再依照全班女生身高資料，計算平均身高，並讓小貓</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說出：「女生平均身高是幾公分」。</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(5)</a:t>
            </a:r>
            <a:r>
              <a:rPr lang="zh-TW" altLang="en-US" sz="2600" b="1" kern="0" baseline="0" dirty="0">
                <a:latin typeface="Microsoft JhengHei" panose="020B0604030504040204" pitchFamily="34" charset="-120"/>
                <a:ea typeface="Microsoft JhengHei" panose="020B0604030504040204" pitchFamily="34" charset="-120"/>
                <a:cs typeface="Arial Unicode MS"/>
              </a:rPr>
              <a:t> 最後依照全班男生和女生身高資料，計算全班平均身高，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並讓小貓說出：「全班平均身高是幾公分」。</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800" b="1" kern="0" baseline="0" dirty="0">
                <a:latin typeface="Microsoft JhengHei" panose="020B0604030504040204" pitchFamily="34" charset="-120"/>
                <a:ea typeface="Microsoft JhengHei" panose="020B0604030504040204" pitchFamily="34" charset="-120"/>
                <a:cs typeface="Arial Unicode MS"/>
              </a:rPr>
              <a:t> </a:t>
            </a:r>
            <a:endParaRPr lang="en-US" altLang="zh-TW" sz="28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3917774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F824AD59-1BA8-2F4E-9244-AABD4C8D7A95}"/>
              </a:ext>
            </a:extLst>
          </p:cNvPr>
          <p:cNvSpPr txBox="1">
            <a:spLocks/>
          </p:cNvSpPr>
          <p:nvPr/>
        </p:nvSpPr>
        <p:spPr bwMode="auto">
          <a:xfrm>
            <a:off x="287784" y="1079501"/>
            <a:ext cx="7920880" cy="2232918"/>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0">
              <a:spcBef>
                <a:spcPts val="800"/>
              </a:spcBef>
              <a:buFontTx/>
              <a:buNone/>
              <a:defRPr>
                <a:latin typeface="Arial Unicode MS"/>
                <a:ea typeface="Arial Unicode MS"/>
                <a:cs typeface="Arial Unicode MS"/>
                <a:sym typeface="Arial Unicode MS"/>
              </a:defRPr>
            </a:pPr>
            <a:r>
              <a:rPr lang="zh-TW" altLang="en-US" sz="4000" b="1" kern="0" baseline="0" dirty="0">
                <a:latin typeface="Microsoft JhengHei" panose="020B0604030504040204" pitchFamily="34" charset="-120"/>
                <a:ea typeface="Microsoft JhengHei" panose="020B0604030504040204" pitchFamily="34" charset="-120"/>
                <a:cs typeface="Arial Unicode MS"/>
                <a:sym typeface="Arial Unicode MS"/>
              </a:rPr>
              <a:t>計算全班</a:t>
            </a:r>
            <a:r>
              <a:rPr lang="en-US" altLang="zh-TW" sz="40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30</a:t>
            </a: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位學生</a:t>
            </a:r>
            <a:r>
              <a:rPr lang="zh-TW" altLang="en-US" sz="4000" b="1" kern="0" baseline="0" dirty="0">
                <a:latin typeface="Microsoft JhengHei" panose="020B0604030504040204" pitchFamily="34" charset="-120"/>
                <a:ea typeface="Microsoft JhengHei" panose="020B0604030504040204" pitchFamily="34" charset="-120"/>
                <a:cs typeface="Arial Unicode MS"/>
                <a:sym typeface="Arial Unicode MS"/>
              </a:rPr>
              <a:t>的成績時，若建立</a:t>
            </a:r>
            <a:r>
              <a:rPr lang="en-US" altLang="zh-TW" sz="40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30</a:t>
            </a: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個變數</a:t>
            </a:r>
            <a:r>
              <a:rPr lang="zh-TW" altLang="en-US" sz="4000" b="1" kern="0" baseline="0" dirty="0">
                <a:latin typeface="Microsoft JhengHei" panose="020B0604030504040204" pitchFamily="34" charset="-120"/>
                <a:ea typeface="Microsoft JhengHei" panose="020B0604030504040204" pitchFamily="34" charset="-120"/>
                <a:cs typeface="Arial Unicode MS"/>
                <a:sym typeface="Arial Unicode MS"/>
              </a:rPr>
              <a:t>來存放全班成績</a:t>
            </a:r>
            <a:r>
              <a:rPr lang="en-US" altLang="zh-TW" sz="40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3" name="標題 2">
            <a:extLst>
              <a:ext uri="{FF2B5EF4-FFF2-40B4-BE49-F238E27FC236}">
                <a16:creationId xmlns="" xmlns:a16="http://schemas.microsoft.com/office/drawing/2014/main" id="{E24DEA08-3431-6144-84DE-6F145F475D8F}"/>
              </a:ext>
            </a:extLst>
          </p:cNvPr>
          <p:cNvSpPr>
            <a:spLocks noGrp="1"/>
          </p:cNvSpPr>
          <p:nvPr>
            <p:ph type="title" idx="4294967295"/>
          </p:nvPr>
        </p:nvSpPr>
        <p:spPr>
          <a:xfrm>
            <a:off x="0" y="-144463"/>
            <a:ext cx="5976938" cy="1223963"/>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陣列與變數</a:t>
            </a:r>
            <a:endParaRPr lang="zh-TW" altLang="zh-TW" dirty="0"/>
          </a:p>
        </p:txBody>
      </p:sp>
      <p:pic>
        <p:nvPicPr>
          <p:cNvPr id="2" name="Picture 1">
            <a:extLst>
              <a:ext uri="{FF2B5EF4-FFF2-40B4-BE49-F238E27FC236}">
                <a16:creationId xmlns="" xmlns:a16="http://schemas.microsoft.com/office/drawing/2014/main" id="{CCCC0320-39F3-7EEF-E3E4-CC31CB7DD405}"/>
              </a:ext>
            </a:extLst>
          </p:cNvPr>
          <p:cNvPicPr>
            <a:picLocks noChangeAspect="1"/>
          </p:cNvPicPr>
          <p:nvPr/>
        </p:nvPicPr>
        <p:blipFill>
          <a:blip r:embed="rId3"/>
          <a:stretch>
            <a:fillRect/>
          </a:stretch>
        </p:blipFill>
        <p:spPr>
          <a:xfrm>
            <a:off x="385450" y="2592338"/>
            <a:ext cx="9309724" cy="3846223"/>
          </a:xfrm>
          <a:prstGeom prst="rect">
            <a:avLst/>
          </a:prstGeom>
        </p:spPr>
      </p:pic>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156</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1745362" y="72058"/>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43767" y="864146"/>
            <a:ext cx="9936857" cy="6552728"/>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舞臺與角色安排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背景：</a:t>
            </a:r>
            <a:r>
              <a:rPr lang="en"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backdrop1 </a:t>
            </a: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貓角色：</a:t>
            </a:r>
            <a:r>
              <a:rPr lang="en"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Sprite1</a:t>
            </a: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3A92B1E3-9144-7724-1305-A79CD328F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55" y="2016274"/>
            <a:ext cx="6858883" cy="5112568"/>
          </a:xfrm>
          <a:prstGeom prst="rect">
            <a:avLst/>
          </a:prstGeom>
        </p:spPr>
      </p:pic>
    </p:spTree>
    <p:extLst>
      <p:ext uri="{BB962C8B-B14F-4D97-AF65-F5344CB8AC3E}">
        <p14:creationId xmlns:p14="http://schemas.microsoft.com/office/powerpoint/2010/main" val="3208135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1723682" y="84252"/>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2137709" y="1008162"/>
            <a:ext cx="3411538"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197E6A04-7A7A-78E0-1CA8-E7311F056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76" y="1022350"/>
            <a:ext cx="1521746" cy="1425972"/>
          </a:xfrm>
          <a:prstGeom prst="rect">
            <a:avLst/>
          </a:prstGeom>
        </p:spPr>
      </p:pic>
      <p:pic>
        <p:nvPicPr>
          <p:cNvPr id="6" name="圖片 5">
            <a:extLst>
              <a:ext uri="{FF2B5EF4-FFF2-40B4-BE49-F238E27FC236}">
                <a16:creationId xmlns="" xmlns:a16="http://schemas.microsoft.com/office/drawing/2014/main" id="{35E18529-C43A-E77D-5C3C-1C378AC6E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495" y="1859027"/>
            <a:ext cx="6039393" cy="5235448"/>
          </a:xfrm>
          <a:prstGeom prst="rect">
            <a:avLst/>
          </a:prstGeom>
        </p:spPr>
      </p:pic>
    </p:spTree>
    <p:extLst>
      <p:ext uri="{BB962C8B-B14F-4D97-AF65-F5344CB8AC3E}">
        <p14:creationId xmlns:p14="http://schemas.microsoft.com/office/powerpoint/2010/main" val="3036538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1439912" y="72058"/>
            <a:ext cx="3877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範例－抽號碼</a:t>
            </a:r>
          </a:p>
        </p:txBody>
      </p:sp>
      <p:sp>
        <p:nvSpPr>
          <p:cNvPr id="6" name="文字方塊 3">
            <a:extLst>
              <a:ext uri="{FF2B5EF4-FFF2-40B4-BE49-F238E27FC236}">
                <a16:creationId xmlns="" xmlns:a16="http://schemas.microsoft.com/office/drawing/2014/main" id="{783732AB-FFE8-1C45-8A50-ACC62950775C}"/>
              </a:ext>
            </a:extLst>
          </p:cNvPr>
          <p:cNvSpPr txBox="1">
            <a:spLocks noChangeArrowheads="1"/>
          </p:cNvSpPr>
          <p:nvPr/>
        </p:nvSpPr>
        <p:spPr bwMode="auto">
          <a:xfrm>
            <a:off x="503808" y="1728341"/>
            <a:ext cx="9000999"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體育老師要請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位同學幫忙到體育器材室搬器材，請設計一個程式，從 </a:t>
            </a:r>
            <a:r>
              <a:rPr lang="en-US" altLang="zh-TW" sz="3600" b="1" kern="0" baseline="0" dirty="0">
                <a:latin typeface="Microsoft JhengHei" panose="020B0604030504040204" pitchFamily="34" charset="-120"/>
                <a:ea typeface="Microsoft JhengHei" panose="020B0604030504040204" pitchFamily="34" charset="-120"/>
                <a:cs typeface="Arial Unicode MS"/>
              </a:rPr>
              <a:t>26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位同學中， </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隨機選出</a:t>
            </a:r>
            <a:r>
              <a:rPr lang="zh-TW" altLang="en-US" sz="3600" b="1" kern="0" baseline="0" dirty="0">
                <a:latin typeface="Microsoft JhengHei" panose="020B0604030504040204" pitchFamily="34" charset="-120"/>
                <a:ea typeface="Microsoft JhengHei" panose="020B0604030504040204" pitchFamily="34" charset="-120"/>
                <a:cs typeface="Arial Unicode MS"/>
              </a:rPr>
              <a:t>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位同學去體育器材室搬器材。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    </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7" name="圖片 5">
            <a:hlinkClick r:id="rId2"/>
            <a:extLst>
              <a:ext uri="{FF2B5EF4-FFF2-40B4-BE49-F238E27FC236}">
                <a16:creationId xmlns="" xmlns:a16="http://schemas.microsoft.com/office/drawing/2014/main" id="{659F558C-E68D-C04B-B535-655E702EFB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55" t="21407" r="4703" b="23062"/>
          <a:stretch>
            <a:fillRect/>
          </a:stretch>
        </p:blipFill>
        <p:spPr bwMode="auto">
          <a:xfrm>
            <a:off x="521023" y="5400650"/>
            <a:ext cx="2531653" cy="155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3">
            <a:extLst>
              <a:ext uri="{FF2B5EF4-FFF2-40B4-BE49-F238E27FC236}">
                <a16:creationId xmlns="" xmlns:a16="http://schemas.microsoft.com/office/drawing/2014/main" id="{37B7FB3B-C837-ECBC-E2AE-FF5ACDFC9A4E}"/>
              </a:ext>
            </a:extLst>
          </p:cNvPr>
          <p:cNvSpPr txBox="1">
            <a:spLocks noChangeArrowheads="1"/>
          </p:cNvSpPr>
          <p:nvPr/>
        </p:nvSpPr>
        <p:spPr bwMode="auto">
          <a:xfrm>
            <a:off x="520255" y="4032498"/>
            <a:ext cx="8264473" cy="171368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執行</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抽號碼</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的程式</a:t>
            </a:r>
          </a:p>
          <a:p>
            <a:pPr marL="542925" indent="-542925"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想一想這個範例程式是如何運作的</a:t>
            </a:r>
            <a:r>
              <a:rPr lang="en-US" altLang="zh-TW" sz="3600" b="1" kern="0" baseline="0" dirty="0" smtClean="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10"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167</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Rectangle 11">
            <a:hlinkClick r:id="rId4" action="ppaction://hlinkfile"/>
          </p:cNvPr>
          <p:cNvSpPr>
            <a:spLocks noChangeArrowheads="1"/>
          </p:cNvSpPr>
          <p:nvPr/>
        </p:nvSpPr>
        <p:spPr bwMode="auto">
          <a:xfrm>
            <a:off x="2585179" y="1147245"/>
            <a:ext cx="2719912" cy="369332"/>
          </a:xfrm>
          <a:prstGeom prst="rect">
            <a:avLst/>
          </a:prstGeom>
          <a:solidFill>
            <a:srgbClr val="CCFFFF"/>
          </a:solidFill>
          <a:ln w="9525">
            <a:solidFill>
              <a:srgbClr val="CCFFFF"/>
            </a:solidFill>
            <a:miter lim="800000"/>
            <a:headEnd/>
            <a:tailEnd/>
          </a:ln>
          <a:effectLst/>
        </p:spPr>
        <p:txBody>
          <a:bodyPr wrap="square" anchor="ctr" anchorCtr="1">
            <a:spAutoFit/>
          </a:bodyPr>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algn="just" eaLnBrk="1"/>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Scratch</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陣列篇</a:t>
            </a:r>
            <a:r>
              <a:rPr lang="en-US" altLang="zh-TW" sz="1800" u="sng" baseline="0" dirty="0" smtClean="0">
                <a:solidFill>
                  <a:srgbClr val="0000FF"/>
                </a:solidFill>
                <a:latin typeface="微軟正黑體" panose="020B0604030504040204" pitchFamily="34" charset="-120"/>
                <a:ea typeface="微軟正黑體" panose="020B0604030504040204" pitchFamily="34" charset="-120"/>
                <a:sym typeface="Arial"/>
              </a:rPr>
              <a:t>-</a:t>
            </a:r>
            <a:r>
              <a:rPr lang="zh-TW" altLang="en-US" sz="1800" u="sng" baseline="0" dirty="0" smtClean="0">
                <a:solidFill>
                  <a:srgbClr val="0000FF"/>
                </a:solidFill>
                <a:latin typeface="微軟正黑體" panose="020B0604030504040204" pitchFamily="34" charset="-120"/>
                <a:ea typeface="微軟正黑體" panose="020B0604030504040204" pitchFamily="34" charset="-120"/>
                <a:sym typeface="Arial"/>
              </a:rPr>
              <a:t>抽號碼</a:t>
            </a:r>
            <a:endParaRPr lang="zh-TW" altLang="en-US" sz="1800" u="sng" baseline="0" dirty="0">
              <a:solidFill>
                <a:srgbClr val="0000FF"/>
              </a:solidFill>
              <a:latin typeface="微軟正黑體" panose="020B0604030504040204" pitchFamily="34" charset="-120"/>
              <a:ea typeface="微軟正黑體" panose="020B0604030504040204" pitchFamily="34" charset="-120"/>
              <a:sym typeface="Arial"/>
            </a:endParaRPr>
          </a:p>
        </p:txBody>
      </p:sp>
      <p:sp>
        <p:nvSpPr>
          <p:cNvPr id="11" name="AutoShape 12">
            <a:hlinkClick r:id="rId4" action="ppaction://hlinkfile"/>
          </p:cNvPr>
          <p:cNvSpPr>
            <a:spLocks noChangeArrowheads="1"/>
          </p:cNvSpPr>
          <p:nvPr/>
        </p:nvSpPr>
        <p:spPr bwMode="auto">
          <a:xfrm>
            <a:off x="1632683" y="1079500"/>
            <a:ext cx="936625" cy="504825"/>
          </a:xfrm>
          <a:prstGeom prst="flowChartAlternateProcess">
            <a:avLst/>
          </a:prstGeom>
          <a:solidFill>
            <a:srgbClr val="0000FF"/>
          </a:solidFill>
          <a:ln w="25400">
            <a:solidFill>
              <a:srgbClr val="000080"/>
            </a:solidFill>
            <a:miter lim="800000"/>
            <a:headEnd/>
            <a:tailEnd/>
          </a:ln>
          <a:effectLst/>
        </p:spPr>
        <p:txBody>
          <a:bodyPr wrap="none" anchor="ctr" anchorCtr="1"/>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zh-TW" altLang="en-US" baseline="0" dirty="0" smtClean="0">
                <a:solidFill>
                  <a:prstClr val="white"/>
                </a:solidFill>
                <a:latin typeface="微軟正黑體" panose="020B0604030504040204" pitchFamily="34" charset="-120"/>
                <a:ea typeface="微軟正黑體" panose="020B0604030504040204" pitchFamily="34" charset="-120"/>
                <a:sym typeface="Arial"/>
              </a:rPr>
              <a:t>影片</a:t>
            </a:r>
            <a:endParaRPr lang="zh-TW" altLang="en-US" baseline="0" dirty="0">
              <a:solidFill>
                <a:prstClr val="white"/>
              </a:solidFill>
              <a:latin typeface="微軟正黑體" panose="020B0604030504040204" pitchFamily="34" charset="-120"/>
              <a:ea typeface="微軟正黑體" panose="020B0604030504040204" pitchFamily="34" charset="-120"/>
              <a:sym typeface="Arial"/>
            </a:endParaRPr>
          </a:p>
        </p:txBody>
      </p:sp>
    </p:spTree>
    <p:extLst>
      <p:ext uri="{BB962C8B-B14F-4D97-AF65-F5344CB8AC3E}">
        <p14:creationId xmlns:p14="http://schemas.microsoft.com/office/powerpoint/2010/main" val="727876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1655763" y="26988"/>
            <a:ext cx="3877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範例－抽號碼</a:t>
            </a:r>
          </a:p>
        </p:txBody>
      </p:sp>
      <p:pic>
        <p:nvPicPr>
          <p:cNvPr id="2" name="Picture 1">
            <a:extLst>
              <a:ext uri="{FF2B5EF4-FFF2-40B4-BE49-F238E27FC236}">
                <a16:creationId xmlns="" xmlns:a16="http://schemas.microsoft.com/office/drawing/2014/main" id="{336A1425-8D08-A895-227B-C872A7E05BD3}"/>
              </a:ext>
            </a:extLst>
          </p:cNvPr>
          <p:cNvPicPr>
            <a:picLocks noChangeAspect="1"/>
          </p:cNvPicPr>
          <p:nvPr/>
        </p:nvPicPr>
        <p:blipFill>
          <a:blip r:embed="rId2"/>
          <a:stretch>
            <a:fillRect/>
          </a:stretch>
        </p:blipFill>
        <p:spPr>
          <a:xfrm>
            <a:off x="0" y="1080170"/>
            <a:ext cx="5170174" cy="4032448"/>
          </a:xfrm>
          <a:prstGeom prst="rect">
            <a:avLst/>
          </a:prstGeom>
        </p:spPr>
      </p:pic>
      <p:pic>
        <p:nvPicPr>
          <p:cNvPr id="3" name="Picture 2">
            <a:extLst>
              <a:ext uri="{FF2B5EF4-FFF2-40B4-BE49-F238E27FC236}">
                <a16:creationId xmlns="" xmlns:a16="http://schemas.microsoft.com/office/drawing/2014/main" id="{A41D8627-B078-1482-86FB-B9393FB42B68}"/>
              </a:ext>
            </a:extLst>
          </p:cNvPr>
          <p:cNvPicPr>
            <a:picLocks noChangeAspect="1"/>
          </p:cNvPicPr>
          <p:nvPr/>
        </p:nvPicPr>
        <p:blipFill>
          <a:blip r:embed="rId3"/>
          <a:stretch>
            <a:fillRect/>
          </a:stretch>
        </p:blipFill>
        <p:spPr>
          <a:xfrm>
            <a:off x="5040311" y="2088281"/>
            <a:ext cx="5040313" cy="3901259"/>
          </a:xfrm>
          <a:prstGeom prst="rect">
            <a:avLst/>
          </a:prstGeom>
        </p:spPr>
      </p:pic>
      <p:pic>
        <p:nvPicPr>
          <p:cNvPr id="6" name="圖片 6">
            <a:extLst>
              <a:ext uri="{FF2B5EF4-FFF2-40B4-BE49-F238E27FC236}">
                <a16:creationId xmlns="" xmlns:a16="http://schemas.microsoft.com/office/drawing/2014/main" id="{BFE9A1E4-1991-65D8-201E-4E46CD46F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438" y="5041900"/>
            <a:ext cx="11953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167</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3528091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1655763" y="26988"/>
            <a:ext cx="3877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範例－抽號碼</a:t>
            </a:r>
          </a:p>
        </p:txBody>
      </p:sp>
      <p:pic>
        <p:nvPicPr>
          <p:cNvPr id="4" name="Picture 3">
            <a:extLst>
              <a:ext uri="{FF2B5EF4-FFF2-40B4-BE49-F238E27FC236}">
                <a16:creationId xmlns="" xmlns:a16="http://schemas.microsoft.com/office/drawing/2014/main" id="{CBFEDEA7-8EE0-8B1C-B0FF-F1BC4C93B09F}"/>
              </a:ext>
            </a:extLst>
          </p:cNvPr>
          <p:cNvPicPr>
            <a:picLocks noChangeAspect="1"/>
          </p:cNvPicPr>
          <p:nvPr/>
        </p:nvPicPr>
        <p:blipFill>
          <a:blip r:embed="rId2"/>
          <a:stretch>
            <a:fillRect/>
          </a:stretch>
        </p:blipFill>
        <p:spPr>
          <a:xfrm>
            <a:off x="1007864" y="1335245"/>
            <a:ext cx="7213054" cy="5473736"/>
          </a:xfrm>
          <a:prstGeom prst="rect">
            <a:avLst/>
          </a:prstGeom>
        </p:spPr>
      </p:pic>
      <p:sp>
        <p:nvSpPr>
          <p:cNvPr id="6"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167</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469718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655763" y="26988"/>
            <a:ext cx="3877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範例－抽號碼</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215776" y="938549"/>
            <a:ext cx="84248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問題分析</a:t>
            </a: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539749" y="1555913"/>
            <a:ext cx="9001125" cy="3097213"/>
          </a:xfrm>
          <a:prstGeom prst="rect">
            <a:avLst/>
          </a:prstGeom>
          <a:noFill/>
          <a:ln w="50800">
            <a:noFill/>
            <a:miter lim="800000"/>
            <a:headEnd/>
            <a:tailEnd/>
          </a:ln>
        </p:spPr>
        <p:txBody>
          <a:bodyPr lIns="36000" tIns="36000" rIns="36000" bIns="36000"/>
          <a:lstStyle/>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如何儲存全班 </a:t>
            </a:r>
            <a:r>
              <a:rPr lang="en-US" altLang="zh-TW" sz="3600" b="1" kern="0" baseline="0" dirty="0">
                <a:latin typeface="Microsoft JhengHei" panose="020B0604030504040204" pitchFamily="34" charset="-120"/>
                <a:ea typeface="Microsoft JhengHei" panose="020B0604030504040204" pitchFamily="34" charset="-120"/>
                <a:cs typeface="Arial Unicode MS"/>
              </a:rPr>
              <a:t>26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位同學的座號</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如何抽出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Picture 2">
            <a:extLst>
              <a:ext uri="{FF2B5EF4-FFF2-40B4-BE49-F238E27FC236}">
                <a16:creationId xmlns="" xmlns:a16="http://schemas.microsoft.com/office/drawing/2014/main" id="{65C0249F-F6CC-2E1E-7BD2-42283DE092BA}"/>
              </a:ext>
            </a:extLst>
          </p:cNvPr>
          <p:cNvPicPr>
            <a:picLocks noChangeAspect="1"/>
          </p:cNvPicPr>
          <p:nvPr/>
        </p:nvPicPr>
        <p:blipFill>
          <a:blip r:embed="rId3"/>
          <a:stretch>
            <a:fillRect/>
          </a:stretch>
        </p:blipFill>
        <p:spPr>
          <a:xfrm>
            <a:off x="863849" y="2895782"/>
            <a:ext cx="6840760" cy="4131357"/>
          </a:xfrm>
          <a:prstGeom prst="rect">
            <a:avLst/>
          </a:prstGeom>
        </p:spPr>
      </p:pic>
    </p:spTree>
    <p:extLst>
      <p:ext uri="{BB962C8B-B14F-4D97-AF65-F5344CB8AC3E}">
        <p14:creationId xmlns:p14="http://schemas.microsoft.com/office/powerpoint/2010/main" val="4060863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15900" y="94705"/>
            <a:ext cx="77767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400" b="1" baseline="0" dirty="0">
                <a:solidFill>
                  <a:srgbClr val="FFFFFF"/>
                </a:solidFill>
                <a:latin typeface="Microsoft JhengHei" panose="020B0604030504040204" pitchFamily="34" charset="-120"/>
                <a:ea typeface="Microsoft JhengHei" panose="020B0604030504040204" pitchFamily="34" charset="-120"/>
              </a:rPr>
              <a:t>儲存</a:t>
            </a:r>
            <a:r>
              <a:rPr lang="en-US" altLang="zh-TW" sz="4400" b="1" baseline="0" dirty="0">
                <a:solidFill>
                  <a:srgbClr val="FFFFFF"/>
                </a:solidFill>
                <a:latin typeface="Microsoft JhengHei" panose="020B0604030504040204" pitchFamily="34" charset="-120"/>
                <a:ea typeface="Microsoft JhengHei" panose="020B0604030504040204" pitchFamily="34" charset="-120"/>
              </a:rPr>
              <a:t>26 </a:t>
            </a:r>
            <a:r>
              <a:rPr lang="zh-TW" altLang="en-US" sz="4400" b="1" baseline="0" dirty="0">
                <a:solidFill>
                  <a:srgbClr val="FFFFFF"/>
                </a:solidFill>
                <a:latin typeface="Microsoft JhengHei" panose="020B0604030504040204" pitchFamily="34" charset="-120"/>
                <a:ea typeface="Microsoft JhengHei" panose="020B0604030504040204" pitchFamily="34" charset="-120"/>
              </a:rPr>
              <a:t>位同學的座號</a:t>
            </a:r>
            <a:r>
              <a:rPr lang="en-US" altLang="zh-TW" sz="44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4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215900" y="1475581"/>
            <a:ext cx="9001125"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解題步驟</a:t>
            </a:r>
            <a:r>
              <a:rPr lang="en-US" altLang="zh-TW" sz="3600" b="1" kern="0" baseline="0" dirty="0">
                <a:latin typeface="Microsoft JhengHei" panose="020B0604030504040204" pitchFamily="34" charset="-120"/>
                <a:ea typeface="Microsoft JhengHei" panose="020B0604030504040204" pitchFamily="34" charset="-120"/>
                <a:cs typeface="Arial Unicode MS"/>
              </a:rPr>
              <a:t>1:</a:t>
            </a:r>
            <a:r>
              <a:rPr lang="zh-TW" altLang="en-US" sz="3600" b="1" kern="0" baseline="0" dirty="0">
                <a:latin typeface="Microsoft JhengHei" panose="020B0604030504040204" pitchFamily="34" charset="-120"/>
                <a:ea typeface="Microsoft JhengHei" panose="020B0604030504040204" pitchFamily="34" charset="-120"/>
                <a:cs typeface="Arial Unicode MS"/>
              </a:rPr>
              <a:t> 如何儲存全班 </a:t>
            </a:r>
            <a:r>
              <a:rPr lang="en-US" altLang="zh-TW" sz="3600" b="1" kern="0" baseline="0" dirty="0">
                <a:latin typeface="Microsoft JhengHei" panose="020B0604030504040204" pitchFamily="34" charset="-120"/>
                <a:ea typeface="Microsoft JhengHei" panose="020B0604030504040204" pitchFamily="34" charset="-120"/>
                <a:cs typeface="Arial Unicode MS"/>
              </a:rPr>
              <a:t>26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位同學的座號</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  </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863600" y="2483644"/>
            <a:ext cx="9001125" cy="3097213"/>
          </a:xfrm>
          <a:prstGeom prst="rect">
            <a:avLst/>
          </a:prstGeom>
          <a:noFill/>
          <a:ln w="50800">
            <a:noFill/>
            <a:miter lim="800000"/>
            <a:headEnd/>
            <a:tailEnd/>
          </a:ln>
        </p:spPr>
        <p:txBody>
          <a:bodyPr lIns="36000" tIns="36000" rIns="36000" bIns="36000"/>
          <a:lstStyle/>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清單</a:t>
            </a:r>
            <a:r>
              <a:rPr lang="zh-TW" altLang="en-US" sz="3600" b="1" kern="0" baseline="0" dirty="0">
                <a:latin typeface="Microsoft JhengHei" panose="020B0604030504040204" pitchFamily="34" charset="-120"/>
                <a:ea typeface="Microsoft JhengHei" panose="020B0604030504040204" pitchFamily="34" charset="-120"/>
                <a:cs typeface="Arial Unicode MS"/>
              </a:rPr>
              <a:t>，命名為</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全班同學</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變數</a:t>
            </a:r>
            <a:r>
              <a:rPr lang="zh-TW" altLang="en-US" sz="3600" b="1" kern="0" baseline="0" dirty="0">
                <a:latin typeface="Microsoft JhengHei" panose="020B0604030504040204" pitchFamily="34" charset="-120"/>
                <a:ea typeface="Microsoft JhengHei" panose="020B0604030504040204" pitchFamily="34" charset="-120"/>
                <a:cs typeface="Arial Unicode MS"/>
              </a:rPr>
              <a:t>，命名為</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座號</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p>
        </p:txBody>
      </p:sp>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168</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846060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15900" y="26988"/>
            <a:ext cx="77767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儲存</a:t>
            </a:r>
            <a:r>
              <a:rPr lang="en-US" altLang="zh-TW" sz="4800" b="1" baseline="0" dirty="0">
                <a:solidFill>
                  <a:srgbClr val="FFFFFF"/>
                </a:solidFill>
                <a:latin typeface="Microsoft JhengHei" panose="020B0604030504040204" pitchFamily="34" charset="-120"/>
                <a:ea typeface="Microsoft JhengHei" panose="020B0604030504040204" pitchFamily="34" charset="-120"/>
              </a:rPr>
              <a:t>26</a:t>
            </a:r>
            <a:r>
              <a:rPr lang="zh-TW" altLang="en-US" sz="4800" b="1" baseline="0" dirty="0">
                <a:solidFill>
                  <a:srgbClr val="FFFFFF"/>
                </a:solidFill>
                <a:latin typeface="Microsoft JhengHei" panose="020B0604030504040204" pitchFamily="34" charset="-120"/>
                <a:ea typeface="Microsoft JhengHei" panose="020B0604030504040204" pitchFamily="34" charset="-120"/>
              </a:rPr>
              <a:t>位同學的座號</a:t>
            </a:r>
            <a:r>
              <a:rPr lang="en-US" altLang="zh-TW" sz="48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215900" y="1475581"/>
            <a:ext cx="9001125" cy="2016125"/>
          </a:xfrm>
          <a:prstGeom prst="rect">
            <a:avLst/>
          </a:prstGeom>
          <a:noFill/>
          <a:ln w="50800">
            <a:noFill/>
            <a:miter lim="800000"/>
            <a:headEnd/>
            <a:tailEnd/>
          </a:ln>
        </p:spPr>
        <p:txBody>
          <a:bodyPr lIns="36000" tIns="36000" rIns="36000" bIns="36000"/>
          <a:lstStyle/>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3. </a:t>
            </a:r>
            <a:r>
              <a:rPr lang="zh-TW" altLang="en-US" sz="3600" b="1" kern="0" baseline="0" dirty="0">
                <a:latin typeface="Microsoft JhengHei" panose="020B0604030504040204" pitchFamily="34" charset="-120"/>
                <a:ea typeface="Microsoft JhengHei" panose="020B0604030504040204" pitchFamily="34" charset="-120"/>
                <a:cs typeface="Arial Unicode MS"/>
              </a:rPr>
              <a:t>依下方提示的積木進行組裝，依序將座號放入全班同學清單。</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371475" y="3491706"/>
            <a:ext cx="5028877" cy="309721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想一想：</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marL="320675" indent="-320675" eaLnBrk="1" hangingPunct="1">
              <a:lnSpc>
                <a:spcPct val="120000"/>
              </a:lnSpc>
              <a:buFont typeface="Wingdings" pitchFamily="2" charset="2"/>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七年級學過哪些迴圈</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marL="320675" indent="-320675" eaLnBrk="1" hangingPunct="1">
              <a:lnSpc>
                <a:spcPct val="120000"/>
              </a:lnSpc>
              <a:buFont typeface="Wingdings" pitchFamily="2" charset="2"/>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要使用哪一種迴圈</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9" name="矩形 8">
            <a:extLst>
              <a:ext uri="{FF2B5EF4-FFF2-40B4-BE49-F238E27FC236}">
                <a16:creationId xmlns="" xmlns:a16="http://schemas.microsoft.com/office/drawing/2014/main" id="{9BB7B5AF-39C9-5445-982E-B280169D49EC}"/>
              </a:ext>
            </a:extLst>
          </p:cNvPr>
          <p:cNvSpPr/>
          <p:nvPr/>
        </p:nvSpPr>
        <p:spPr bwMode="auto">
          <a:xfrm>
            <a:off x="6912520" y="5976714"/>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pic>
        <p:nvPicPr>
          <p:cNvPr id="2" name="Picture 1">
            <a:extLst>
              <a:ext uri="{FF2B5EF4-FFF2-40B4-BE49-F238E27FC236}">
                <a16:creationId xmlns="" xmlns:a16="http://schemas.microsoft.com/office/drawing/2014/main" id="{1E6486DD-F6D9-A819-9ADB-0A06DB060A15}"/>
              </a:ext>
            </a:extLst>
          </p:cNvPr>
          <p:cNvPicPr>
            <a:picLocks noChangeAspect="1"/>
          </p:cNvPicPr>
          <p:nvPr/>
        </p:nvPicPr>
        <p:blipFill>
          <a:blip r:embed="rId2"/>
          <a:stretch>
            <a:fillRect/>
          </a:stretch>
        </p:blipFill>
        <p:spPr>
          <a:xfrm>
            <a:off x="5040311" y="2231592"/>
            <a:ext cx="5006485" cy="4969308"/>
          </a:xfrm>
          <a:prstGeom prst="rect">
            <a:avLst/>
          </a:prstGeom>
        </p:spPr>
      </p:pic>
    </p:spTree>
    <p:extLst>
      <p:ext uri="{BB962C8B-B14F-4D97-AF65-F5344CB8AC3E}">
        <p14:creationId xmlns:p14="http://schemas.microsoft.com/office/powerpoint/2010/main" val="3683355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15900" y="26988"/>
            <a:ext cx="77767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儲存</a:t>
            </a:r>
            <a:r>
              <a:rPr lang="en-US" altLang="zh-TW" sz="4800" b="1" baseline="0" dirty="0">
                <a:solidFill>
                  <a:srgbClr val="FFFFFF"/>
                </a:solidFill>
                <a:latin typeface="Microsoft JhengHei" panose="020B0604030504040204" pitchFamily="34" charset="-120"/>
                <a:ea typeface="Microsoft JhengHei" panose="020B0604030504040204" pitchFamily="34" charset="-120"/>
              </a:rPr>
              <a:t>26</a:t>
            </a:r>
            <a:r>
              <a:rPr lang="zh-TW" altLang="en-US" sz="4800" b="1" baseline="0" dirty="0">
                <a:solidFill>
                  <a:srgbClr val="FFFFFF"/>
                </a:solidFill>
                <a:latin typeface="Microsoft JhengHei" panose="020B0604030504040204" pitchFamily="34" charset="-120"/>
                <a:ea typeface="Microsoft JhengHei" panose="020B0604030504040204" pitchFamily="34" charset="-120"/>
              </a:rPr>
              <a:t>位同學的座號</a:t>
            </a:r>
            <a:r>
              <a:rPr lang="en-US" altLang="zh-TW" sz="48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215900" y="1475581"/>
            <a:ext cx="9001125" cy="2016125"/>
          </a:xfrm>
          <a:prstGeom prst="rect">
            <a:avLst/>
          </a:prstGeom>
          <a:noFill/>
          <a:ln w="50800">
            <a:noFill/>
            <a:miter lim="800000"/>
            <a:headEnd/>
            <a:tailEnd/>
          </a:ln>
        </p:spPr>
        <p:txBody>
          <a:bodyPr lIns="36000" tIns="36000" rIns="36000" bIns="36000"/>
          <a:lstStyle/>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3. </a:t>
            </a:r>
            <a:r>
              <a:rPr lang="zh-TW" altLang="en-US" sz="3600" b="1" kern="0" baseline="0" dirty="0">
                <a:latin typeface="Microsoft JhengHei" panose="020B0604030504040204" pitchFamily="34" charset="-120"/>
                <a:ea typeface="Microsoft JhengHei" panose="020B0604030504040204" pitchFamily="34" charset="-120"/>
                <a:cs typeface="Arial Unicode MS"/>
              </a:rPr>
              <a:t>依下方提示的積木進行組裝，依序將座號放入全班同學清單。</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1799952" y="4206817"/>
            <a:ext cx="5028877" cy="309721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pic>
        <p:nvPicPr>
          <p:cNvPr id="13" name="圖片 12">
            <a:extLst>
              <a:ext uri="{FF2B5EF4-FFF2-40B4-BE49-F238E27FC236}">
                <a16:creationId xmlns="" xmlns:a16="http://schemas.microsoft.com/office/drawing/2014/main" id="{FD9AA26C-5555-EDBF-51E6-C4FA6DFF5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312" y="2200274"/>
            <a:ext cx="4668838" cy="4431749"/>
          </a:xfrm>
          <a:prstGeom prst="rect">
            <a:avLst/>
          </a:prstGeom>
        </p:spPr>
      </p:pic>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168</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531691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2EAEB725-E050-EE19-603D-5DCB30230478}"/>
              </a:ext>
            </a:extLst>
          </p:cNvPr>
          <p:cNvSpPr/>
          <p:nvPr/>
        </p:nvSpPr>
        <p:spPr bwMode="auto">
          <a:xfrm>
            <a:off x="6912520" y="5976714"/>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15900" y="26988"/>
            <a:ext cx="77767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如何抽出 </a:t>
            </a:r>
            <a:r>
              <a:rPr lang="en-US" altLang="zh-TW" sz="4800" b="1" baseline="0" dirty="0">
                <a:solidFill>
                  <a:srgbClr val="FFFFFF"/>
                </a:solidFill>
                <a:latin typeface="Microsoft JhengHei" panose="020B0604030504040204" pitchFamily="34" charset="-120"/>
                <a:ea typeface="Microsoft JhengHei" panose="020B0604030504040204" pitchFamily="34" charset="-120"/>
              </a:rPr>
              <a:t>4 </a:t>
            </a:r>
            <a:r>
              <a:rPr lang="zh-TW" altLang="en-US" sz="4800" b="1" baseline="0" dirty="0">
                <a:solidFill>
                  <a:srgbClr val="FFFFFF"/>
                </a:solidFill>
                <a:latin typeface="Microsoft JhengHei" panose="020B0604030504040204" pitchFamily="34" charset="-120"/>
                <a:ea typeface="Microsoft JhengHei" panose="020B0604030504040204" pitchFamily="34" charset="-120"/>
              </a:rPr>
              <a:t>位同學</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215901" y="1475581"/>
            <a:ext cx="3312243" cy="2016125"/>
          </a:xfrm>
          <a:prstGeom prst="rect">
            <a:avLst/>
          </a:prstGeom>
          <a:noFill/>
          <a:ln w="50800">
            <a:noFill/>
            <a:miter lim="800000"/>
            <a:headEnd/>
            <a:tailEnd/>
          </a:ln>
        </p:spPr>
        <p:txBody>
          <a:bodyPr lIns="36000" tIns="36000" rIns="36000" bIns="36000"/>
          <a:lstStyle/>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新增變數，命名為抽出座號。</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5. </a:t>
            </a:r>
            <a:r>
              <a:rPr lang="zh-TW" altLang="en-US" sz="3600" b="1" kern="0" baseline="0" dirty="0">
                <a:latin typeface="Microsoft JhengHei" panose="020B0604030504040204" pitchFamily="34" charset="-120"/>
                <a:ea typeface="Microsoft JhengHei" panose="020B0604030504040204" pitchFamily="34" charset="-120"/>
                <a:cs typeface="Arial Unicode MS"/>
              </a:rPr>
              <a:t>依右方提示的積木進行組裝，完成抽出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位同學的程式。</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9156" name="投影片編號版面配置區 1">
            <a:extLst>
              <a:ext uri="{FF2B5EF4-FFF2-40B4-BE49-F238E27FC236}">
                <a16:creationId xmlns="" xmlns:a16="http://schemas.microsoft.com/office/drawing/2014/main" id="{33523154-7384-5942-B906-E7AF5A526516}"/>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1238">
              <a:spcBef>
                <a:spcPct val="20000"/>
              </a:spcBef>
              <a:buChar char="•"/>
              <a:defRPr kumimoji="1" sz="3500">
                <a:solidFill>
                  <a:schemeClr val="tx1"/>
                </a:solidFill>
                <a:latin typeface="Arial" panose="020B0604020202020204" pitchFamily="34" charset="0"/>
                <a:ea typeface="新細明體" panose="02020500000000000000" pitchFamily="18" charset="-120"/>
              </a:defRPr>
            </a:lvl1pPr>
            <a:lvl2pPr marL="742950" indent="-285750" defTabSz="1011238">
              <a:spcBef>
                <a:spcPct val="20000"/>
              </a:spcBef>
              <a:buChar char="–"/>
              <a:defRPr kumimoji="1" sz="3100">
                <a:solidFill>
                  <a:schemeClr val="tx1"/>
                </a:solidFill>
                <a:latin typeface="Arial" panose="020B0604020202020204" pitchFamily="34" charset="0"/>
                <a:ea typeface="新細明體" panose="02020500000000000000" pitchFamily="18" charset="-120"/>
              </a:defRPr>
            </a:lvl2pPr>
            <a:lvl3pPr marL="1143000" indent="-228600" defTabSz="1011238">
              <a:spcBef>
                <a:spcPct val="20000"/>
              </a:spcBef>
              <a:buChar char="•"/>
              <a:defRPr kumimoji="1" sz="2700">
                <a:solidFill>
                  <a:schemeClr val="tx1"/>
                </a:solidFill>
                <a:latin typeface="Arial" panose="020B0604020202020204" pitchFamily="34" charset="0"/>
                <a:ea typeface="新細明體" panose="02020500000000000000" pitchFamily="18" charset="-120"/>
              </a:defRPr>
            </a:lvl3pPr>
            <a:lvl4pPr marL="1600200" indent="-228600" defTabSz="1011238">
              <a:spcBef>
                <a:spcPct val="20000"/>
              </a:spcBef>
              <a:buChar char="–"/>
              <a:defRPr kumimoji="1" sz="2200">
                <a:solidFill>
                  <a:schemeClr val="tx1"/>
                </a:solidFill>
                <a:latin typeface="Arial" panose="020B0604020202020204" pitchFamily="34" charset="0"/>
                <a:ea typeface="新細明體" panose="02020500000000000000" pitchFamily="18" charset="-120"/>
              </a:defRPr>
            </a:lvl4pPr>
            <a:lvl5pPr marL="2057400" indent="-228600" defTabSz="1011238">
              <a:spcBef>
                <a:spcPct val="20000"/>
              </a:spcBef>
              <a:buChar char="»"/>
              <a:defRPr kumimoji="1" sz="2200">
                <a:solidFill>
                  <a:schemeClr val="tx1"/>
                </a:solidFill>
                <a:latin typeface="Arial" panose="020B0604020202020204" pitchFamily="34" charset="0"/>
                <a:ea typeface="新細明體" panose="02020500000000000000" pitchFamily="18" charset="-120"/>
              </a:defRPr>
            </a:lvl5pPr>
            <a:lvl6pPr marL="25146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6pPr>
            <a:lvl7pPr marL="29718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7pPr>
            <a:lvl8pPr marL="34290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8pPr>
            <a:lvl9pPr marL="38862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6BFF480D-EF63-F648-8438-27BF47F574F6}" type="slidenum">
              <a:rPr lang="en-US" altLang="zh-TW" sz="1400" smtClean="0"/>
              <a:pPr>
                <a:spcBef>
                  <a:spcPct val="0"/>
                </a:spcBef>
                <a:buFontTx/>
                <a:buNone/>
              </a:pPr>
              <a:t>49</a:t>
            </a:fld>
            <a:endParaRPr lang="en-US" altLang="zh-TW" sz="1400"/>
          </a:p>
        </p:txBody>
      </p:sp>
      <p:pic>
        <p:nvPicPr>
          <p:cNvPr id="3" name="Picture 2">
            <a:extLst>
              <a:ext uri="{FF2B5EF4-FFF2-40B4-BE49-F238E27FC236}">
                <a16:creationId xmlns="" xmlns:a16="http://schemas.microsoft.com/office/drawing/2014/main" id="{8AEFCBC8-6D90-4787-F44A-AE49BB2DFB3A}"/>
              </a:ext>
            </a:extLst>
          </p:cNvPr>
          <p:cNvPicPr>
            <a:picLocks noChangeAspect="1"/>
          </p:cNvPicPr>
          <p:nvPr/>
        </p:nvPicPr>
        <p:blipFill>
          <a:blip r:embed="rId2"/>
          <a:stretch>
            <a:fillRect/>
          </a:stretch>
        </p:blipFill>
        <p:spPr>
          <a:xfrm>
            <a:off x="3600152" y="1656234"/>
            <a:ext cx="6408465" cy="5445643"/>
          </a:xfrm>
          <a:prstGeom prst="rect">
            <a:avLst/>
          </a:prstGeom>
        </p:spPr>
      </p:pic>
    </p:spTree>
    <p:extLst>
      <p:ext uri="{BB962C8B-B14F-4D97-AF65-F5344CB8AC3E}">
        <p14:creationId xmlns:p14="http://schemas.microsoft.com/office/powerpoint/2010/main" val="10296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70D403F3-13B3-2749-B164-A785E0D3F786}"/>
              </a:ext>
            </a:extLst>
          </p:cNvPr>
          <p:cNvSpPr txBox="1">
            <a:spLocks/>
          </p:cNvSpPr>
          <p:nvPr/>
        </p:nvSpPr>
        <p:spPr bwMode="auto">
          <a:xfrm>
            <a:off x="576263" y="1870075"/>
            <a:ext cx="8928100" cy="2666479"/>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547688" indent="-72866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◼︎為每位學生建立一個變數來儲存成，使用上很費時耗力。</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◼︎具有相同性質的資料，可以使用</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a:t>
            </a:r>
            <a:endParaRPr lang="en-US" altLang="zh-TW"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en"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array</a:t>
            </a:r>
            <a:r>
              <a:rPr lang="zh-TW" altLang="en"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來處理，會比</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變數</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更有效率！</a:t>
            </a:r>
          </a:p>
          <a:p>
            <a:pPr marL="179387" indent="-358775">
              <a:spcBef>
                <a:spcPts val="800"/>
              </a:spcBef>
              <a:buFontTx/>
              <a:buNone/>
              <a:defRPr>
                <a:latin typeface="Arial Unicode MS"/>
                <a:ea typeface="Arial Unicode MS"/>
                <a:cs typeface="Arial Unicode MS"/>
                <a:sym typeface="Arial Unicode MS"/>
              </a:defRPr>
            </a:pPr>
            <a:endPar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025D514F-5336-1447-B0D4-1FC1C208ADCD}"/>
              </a:ext>
            </a:extLst>
          </p:cNvPr>
          <p:cNvSpPr>
            <a:spLocks noGrp="1"/>
          </p:cNvSpPr>
          <p:nvPr>
            <p:ph type="title" idx="4294967295"/>
          </p:nvPr>
        </p:nvSpPr>
        <p:spPr>
          <a:xfrm>
            <a:off x="0" y="-142875"/>
            <a:ext cx="5327650" cy="1201738"/>
          </a:xfrm>
        </p:spPr>
        <p:txBody>
          <a:bodyPr/>
          <a:lstStyle/>
          <a:p>
            <a:pPr eaLnBrk="1" hangingPunct="1">
              <a:defRPr/>
            </a:pPr>
            <a:r>
              <a:rPr lang="zh-TW" altLang="en-US" sz="5400" b="1" kern="1200" dirty="0">
                <a:solidFill>
                  <a:srgbClr val="FFFFFF"/>
                </a:solidFill>
                <a:latin typeface="Microsoft JhengHei" panose="020B0604030504040204" pitchFamily="34" charset="-120"/>
                <a:ea typeface="Microsoft JhengHei" panose="020B0604030504040204" pitchFamily="34" charset="-120"/>
              </a:rPr>
              <a:t>陣列與變數</a:t>
            </a:r>
            <a:endParaRPr lang="zh-TW" altLang="zh-TW" dirty="0"/>
          </a:p>
        </p:txBody>
      </p:sp>
      <p:pic>
        <p:nvPicPr>
          <p:cNvPr id="3" name="Picture 2">
            <a:extLst>
              <a:ext uri="{FF2B5EF4-FFF2-40B4-BE49-F238E27FC236}">
                <a16:creationId xmlns="" xmlns:a16="http://schemas.microsoft.com/office/drawing/2014/main" id="{4EEB4FD3-F58F-318D-9938-8950450A48A0}"/>
              </a:ext>
            </a:extLst>
          </p:cNvPr>
          <p:cNvPicPr>
            <a:picLocks noChangeAspect="1"/>
          </p:cNvPicPr>
          <p:nvPr/>
        </p:nvPicPr>
        <p:blipFill>
          <a:blip r:embed="rId3"/>
          <a:stretch>
            <a:fillRect/>
          </a:stretch>
        </p:blipFill>
        <p:spPr>
          <a:xfrm>
            <a:off x="360486" y="4602467"/>
            <a:ext cx="9504362" cy="1483401"/>
          </a:xfrm>
          <a:prstGeom prst="rect">
            <a:avLst/>
          </a:prstGeom>
        </p:spPr>
      </p:pic>
      <p:sp>
        <p:nvSpPr>
          <p:cNvPr id="6"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156</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15900" y="26988"/>
            <a:ext cx="77767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如何抽出 </a:t>
            </a:r>
            <a:r>
              <a:rPr lang="en-US" altLang="zh-TW" sz="4800" b="1" baseline="0" dirty="0">
                <a:solidFill>
                  <a:srgbClr val="FFFFFF"/>
                </a:solidFill>
                <a:latin typeface="Microsoft JhengHei" panose="020B0604030504040204" pitchFamily="34" charset="-120"/>
                <a:ea typeface="Microsoft JhengHei" panose="020B0604030504040204" pitchFamily="34" charset="-120"/>
              </a:rPr>
              <a:t>4 </a:t>
            </a:r>
            <a:r>
              <a:rPr lang="zh-TW" altLang="en-US" sz="4800" b="1" baseline="0" dirty="0">
                <a:solidFill>
                  <a:srgbClr val="FFFFFF"/>
                </a:solidFill>
                <a:latin typeface="Microsoft JhengHei" panose="020B0604030504040204" pitchFamily="34" charset="-120"/>
                <a:ea typeface="Microsoft JhengHei" panose="020B0604030504040204" pitchFamily="34" charset="-120"/>
              </a:rPr>
              <a:t>位同學</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215901" y="1475581"/>
            <a:ext cx="8856066" cy="2016125"/>
          </a:xfrm>
          <a:prstGeom prst="rect">
            <a:avLst/>
          </a:prstGeom>
          <a:noFill/>
          <a:ln w="50800">
            <a:noFill/>
            <a:miter lim="800000"/>
            <a:headEnd/>
            <a:tailEnd/>
          </a:ln>
        </p:spPr>
        <p:txBody>
          <a:bodyPr lIns="36000" tIns="36000" rIns="36000" bIns="36000"/>
          <a:lstStyle/>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新增變數，命名為抽出座號。</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5. </a:t>
            </a:r>
            <a:r>
              <a:rPr lang="zh-TW" altLang="en-US" sz="3600" b="1" kern="0" baseline="0" dirty="0">
                <a:latin typeface="Microsoft JhengHei" panose="020B0604030504040204" pitchFamily="34" charset="-120"/>
                <a:ea typeface="Microsoft JhengHei" panose="020B0604030504040204" pitchFamily="34" charset="-120"/>
                <a:cs typeface="Arial Unicode MS"/>
              </a:rPr>
              <a:t>依右方提示的積木進行組裝，完成抽出</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位同學的程式。</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89EFDFF7-D15B-3091-39BF-B38B081B0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048" y="3600450"/>
            <a:ext cx="7709369" cy="2955924"/>
          </a:xfrm>
          <a:prstGeom prst="rect">
            <a:avLst/>
          </a:prstGeom>
        </p:spPr>
      </p:pic>
      <p:sp>
        <p:nvSpPr>
          <p:cNvPr id="6" name="文字方塊 3">
            <a:extLst>
              <a:ext uri="{FF2B5EF4-FFF2-40B4-BE49-F238E27FC236}">
                <a16:creationId xmlns="" xmlns:a16="http://schemas.microsoft.com/office/drawing/2014/main" id="{8EB610AA-94F7-2712-08E8-4D70BD6B9FFE}"/>
              </a:ext>
            </a:extLst>
          </p:cNvPr>
          <p:cNvSpPr txBox="1">
            <a:spLocks noChangeArrowheads="1"/>
          </p:cNvSpPr>
          <p:nvPr/>
        </p:nvSpPr>
        <p:spPr bwMode="auto">
          <a:xfrm>
            <a:off x="224245" y="4752578"/>
            <a:ext cx="5028877" cy="833496"/>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7"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169</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112051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C7DB3B4-E5F6-863E-51BE-E335DE573873}"/>
              </a:ext>
            </a:extLst>
          </p:cNvPr>
          <p:cNvSpPr/>
          <p:nvPr/>
        </p:nvSpPr>
        <p:spPr bwMode="auto">
          <a:xfrm>
            <a:off x="7560592" y="5976714"/>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sp>
        <p:nvSpPr>
          <p:cNvPr id="4" name="矩形 3">
            <a:extLst>
              <a:ext uri="{FF2B5EF4-FFF2-40B4-BE49-F238E27FC236}">
                <a16:creationId xmlns="" xmlns:a16="http://schemas.microsoft.com/office/drawing/2014/main" id="{80F461E0-A3C2-3F44-AF3A-216E6399220C}"/>
              </a:ext>
            </a:extLst>
          </p:cNvPr>
          <p:cNvSpPr/>
          <p:nvPr/>
        </p:nvSpPr>
        <p:spPr>
          <a:xfrm>
            <a:off x="1745362" y="72058"/>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215899" y="936154"/>
            <a:ext cx="9864725"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latin typeface="Microsoft JhengHei" panose="020B0604030504040204" pitchFamily="34" charset="-120"/>
                <a:ea typeface="Microsoft JhengHei" panose="020B0604030504040204" pitchFamily="34" charset="-120"/>
                <a:cs typeface="Arial Unicode MS"/>
              </a:rPr>
              <a:t>今天誰是值日生？</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劇本</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班上有學生 </a:t>
            </a:r>
            <a:r>
              <a:rPr lang="en-US" altLang="zh-TW" sz="3200" b="1" kern="0" baseline="0" dirty="0">
                <a:latin typeface="Microsoft JhengHei" panose="020B0604030504040204" pitchFamily="34" charset="-120"/>
                <a:ea typeface="Microsoft JhengHei" panose="020B0604030504040204" pitchFamily="34" charset="-120"/>
                <a:cs typeface="Arial Unicode MS"/>
              </a:rPr>
              <a:t>32 </a:t>
            </a:r>
            <a:r>
              <a:rPr lang="zh-TW" altLang="en-US" sz="3200" b="1" kern="0" baseline="0" dirty="0">
                <a:latin typeface="Microsoft JhengHei" panose="020B0604030504040204" pitchFamily="34" charset="-120"/>
                <a:ea typeface="Microsoft JhengHei" panose="020B0604030504040204" pitchFamily="34" charset="-120"/>
                <a:cs typeface="Arial Unicode MS"/>
              </a:rPr>
              <a:t>人，座號分別為 </a:t>
            </a:r>
            <a:r>
              <a:rPr lang="en-US" altLang="zh-TW" sz="3200" b="1" kern="0" baseline="0" dirty="0">
                <a:latin typeface="Microsoft JhengHei" panose="020B0604030504040204" pitchFamily="34" charset="-120"/>
                <a:ea typeface="Microsoft JhengHei" panose="020B0604030504040204" pitchFamily="34" charset="-120"/>
                <a:cs typeface="Arial Unicode MS"/>
              </a:rPr>
              <a:t>1∼32 </a:t>
            </a:r>
            <a:r>
              <a:rPr lang="zh-TW" altLang="en-US" sz="3200" b="1" kern="0" baseline="0" dirty="0">
                <a:latin typeface="Microsoft JhengHei" panose="020B0604030504040204" pitchFamily="34" charset="-120"/>
                <a:ea typeface="Microsoft JhengHei" panose="020B0604030504040204" pitchFamily="34" charset="-120"/>
                <a:cs typeface="Arial Unicode MS"/>
              </a:rPr>
              <a:t>號，老師透過</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電腦進行抽籤，抽到的兩位同 學是今天的值日生。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完成條件</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br>
              <a:rPr lang="en-US" altLang="zh-TW" sz="3200" b="1" kern="0" baseline="0" dirty="0">
                <a:latin typeface="Microsoft JhengHei" panose="020B0604030504040204" pitchFamily="34" charset="-120"/>
                <a:ea typeface="Microsoft JhengHei" panose="020B0604030504040204" pitchFamily="34" charset="-120"/>
                <a:cs typeface="Arial Unicode MS"/>
              </a:rPr>
            </a:b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rPr>
              <a:t> 讓舞臺區呈現籤筒清單。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(2)</a:t>
            </a:r>
            <a:r>
              <a:rPr lang="zh-TW" altLang="en-US" sz="3200" b="1" kern="0" baseline="0" dirty="0">
                <a:latin typeface="Microsoft JhengHei" panose="020B0604030504040204" pitchFamily="34" charset="-120"/>
                <a:ea typeface="Microsoft JhengHei" panose="020B0604030504040204" pitchFamily="34" charset="-120"/>
                <a:cs typeface="Arial Unicode MS"/>
              </a:rPr>
              <a:t> 程式執行後， 籤筒要有 </a:t>
            </a:r>
            <a:r>
              <a:rPr lang="en-US" altLang="zh-TW" sz="3200" b="1" kern="0" baseline="0" dirty="0">
                <a:latin typeface="Microsoft JhengHei" panose="020B0604030504040204" pitchFamily="34" charset="-120"/>
                <a:ea typeface="Microsoft JhengHei" panose="020B0604030504040204" pitchFamily="34" charset="-120"/>
                <a:cs typeface="Arial Unicode MS"/>
              </a:rPr>
              <a:t>1∼32 </a:t>
            </a:r>
            <a:r>
              <a:rPr lang="zh-TW" altLang="en-US" sz="3200" b="1" kern="0" baseline="0" dirty="0">
                <a:latin typeface="Microsoft JhengHei" panose="020B0604030504040204" pitchFamily="34" charset="-120"/>
                <a:ea typeface="Microsoft JhengHei" panose="020B0604030504040204" pitchFamily="34" charset="-120"/>
                <a:cs typeface="Arial Unicode MS"/>
              </a:rPr>
              <a:t>號，老師說出：</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「按我抽出值日生！」 。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(3)</a:t>
            </a:r>
            <a:r>
              <a:rPr lang="zh-TW" altLang="en-US" sz="3200" b="1" kern="0" baseline="0" dirty="0">
                <a:latin typeface="Microsoft JhengHei" panose="020B0604030504040204" pitchFamily="34" charset="-120"/>
                <a:ea typeface="Microsoft JhengHei" panose="020B0604030504040204" pitchFamily="34" charset="-120"/>
                <a:cs typeface="Arial Unicode MS"/>
              </a:rPr>
              <a:t> 老師被點擊後， 隨機抽出座號，並依序說出：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「值日生是幾號」，共抽出兩位值日生。 </a:t>
            </a:r>
          </a:p>
          <a:p>
            <a:pPr eaLnBrk="1" hangingPunct="1">
              <a:lnSpc>
                <a:spcPct val="120000"/>
              </a:lnSpc>
              <a:defRPr/>
            </a:pPr>
            <a:endParaRPr lang="en"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3681449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1745362" y="72058"/>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43767" y="864146"/>
            <a:ext cx="9936857" cy="6552728"/>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舞臺與角色安排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背景：</a:t>
            </a:r>
            <a:r>
              <a:rPr lang="en"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Chalkboard </a:t>
            </a: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老師角色：</a:t>
            </a:r>
            <a:r>
              <a:rPr lang="en"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Abby</a:t>
            </a: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6" name="圖片 5">
            <a:extLst>
              <a:ext uri="{FF2B5EF4-FFF2-40B4-BE49-F238E27FC236}">
                <a16:creationId xmlns="" xmlns:a16="http://schemas.microsoft.com/office/drawing/2014/main" id="{FFFC38C0-D04A-CD31-BFFB-72ADB77FD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068" y="2232298"/>
            <a:ext cx="5970488" cy="4533980"/>
          </a:xfrm>
          <a:prstGeom prst="rect">
            <a:avLst/>
          </a:prstGeom>
        </p:spPr>
      </p:pic>
    </p:spTree>
    <p:extLst>
      <p:ext uri="{BB962C8B-B14F-4D97-AF65-F5344CB8AC3E}">
        <p14:creationId xmlns:p14="http://schemas.microsoft.com/office/powerpoint/2010/main" val="86764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1723682" y="84252"/>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2137709" y="1008162"/>
            <a:ext cx="3411538"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7" name="圖片 6">
            <a:extLst>
              <a:ext uri="{FF2B5EF4-FFF2-40B4-BE49-F238E27FC236}">
                <a16:creationId xmlns="" xmlns:a16="http://schemas.microsoft.com/office/drawing/2014/main" id="{154F4804-683E-61AE-548E-E5721C72A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84" y="1575594"/>
            <a:ext cx="1714500" cy="1574800"/>
          </a:xfrm>
          <a:prstGeom prst="rect">
            <a:avLst/>
          </a:prstGeom>
        </p:spPr>
      </p:pic>
      <p:pic>
        <p:nvPicPr>
          <p:cNvPr id="11" name="圖片 10">
            <a:extLst>
              <a:ext uri="{FF2B5EF4-FFF2-40B4-BE49-F238E27FC236}">
                <a16:creationId xmlns="" xmlns:a16="http://schemas.microsoft.com/office/drawing/2014/main" id="{B445A058-4606-1060-2132-7344EB7E8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554" y="1158646"/>
            <a:ext cx="3411537" cy="3489579"/>
          </a:xfrm>
          <a:prstGeom prst="rect">
            <a:avLst/>
          </a:prstGeom>
        </p:spPr>
      </p:pic>
      <p:pic>
        <p:nvPicPr>
          <p:cNvPr id="13" name="圖片 12">
            <a:extLst>
              <a:ext uri="{FF2B5EF4-FFF2-40B4-BE49-F238E27FC236}">
                <a16:creationId xmlns="" xmlns:a16="http://schemas.microsoft.com/office/drawing/2014/main" id="{B2BA7D83-B603-DF8A-0068-08A4A73A3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682" y="3810594"/>
            <a:ext cx="7471692" cy="3270104"/>
          </a:xfrm>
          <a:prstGeom prst="rect">
            <a:avLst/>
          </a:prstGeom>
        </p:spPr>
      </p:pic>
    </p:spTree>
    <p:extLst>
      <p:ext uri="{BB962C8B-B14F-4D97-AF65-F5344CB8AC3E}">
        <p14:creationId xmlns:p14="http://schemas.microsoft.com/office/powerpoint/2010/main" val="30105423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1511300"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sp>
        <p:nvSpPr>
          <p:cNvPr id="7" name="文字方塊 3">
            <a:extLst>
              <a:ext uri="{FF2B5EF4-FFF2-40B4-BE49-F238E27FC236}">
                <a16:creationId xmlns="" xmlns:a16="http://schemas.microsoft.com/office/drawing/2014/main" id="{661DE44D-E7D2-4242-90B7-5D2191FC531C}"/>
              </a:ext>
            </a:extLst>
          </p:cNvPr>
          <p:cNvSpPr txBox="1">
            <a:spLocks noChangeArrowheads="1"/>
          </p:cNvSpPr>
          <p:nvPr/>
        </p:nvSpPr>
        <p:spPr bwMode="auto">
          <a:xfrm>
            <a:off x="396875" y="1424593"/>
            <a:ext cx="8424863" cy="5184229"/>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魔術師將一疊撲克牌洗牌後，將撲克牌一張張發給現場的觀眾。</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請設計一個程式，將 </a:t>
            </a:r>
            <a:r>
              <a:rPr lang="en-US" altLang="zh-TW" sz="3200" b="1" kern="0" baseline="0" dirty="0">
                <a:latin typeface="Microsoft JhengHei" panose="020B0604030504040204" pitchFamily="34" charset="-120"/>
                <a:ea typeface="Microsoft JhengHei" panose="020B0604030504040204" pitchFamily="34" charset="-120"/>
                <a:cs typeface="Arial Unicode MS"/>
              </a:rPr>
              <a:t>13 </a:t>
            </a:r>
            <a:r>
              <a:rPr lang="zh-TW" altLang="en-US" sz="3200" b="1" kern="0" baseline="0" dirty="0">
                <a:latin typeface="Microsoft JhengHei" panose="020B0604030504040204" pitchFamily="34" charset="-120"/>
                <a:ea typeface="Microsoft JhengHei" panose="020B0604030504040204" pitchFamily="34" charset="-120"/>
                <a:cs typeface="Arial Unicode MS"/>
              </a:rPr>
              <a:t>張撲克牌洗牌後，依序將牌翻出。</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執行</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撲克發牌</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的程式，想一想這個範例程式是 如何運作的</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p:txBody>
      </p:sp>
      <p:pic>
        <p:nvPicPr>
          <p:cNvPr id="6" name="圖片 7">
            <a:hlinkClick r:id="rId2"/>
            <a:extLst>
              <a:ext uri="{FF2B5EF4-FFF2-40B4-BE49-F238E27FC236}">
                <a16:creationId xmlns="" xmlns:a16="http://schemas.microsoft.com/office/drawing/2014/main" id="{5127DDA5-0AFC-0B46-96EB-5DCEE51617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55" t="21407" r="4703" b="23062"/>
          <a:stretch>
            <a:fillRect/>
          </a:stretch>
        </p:blipFill>
        <p:spPr bwMode="auto">
          <a:xfrm>
            <a:off x="5256336" y="5475200"/>
            <a:ext cx="2372973" cy="145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6">
            <a:hlinkClick r:id="rId4" action="ppaction://hlinksldjump"/>
            <a:extLst>
              <a:ext uri="{FF2B5EF4-FFF2-40B4-BE49-F238E27FC236}">
                <a16:creationId xmlns="" xmlns:a16="http://schemas.microsoft.com/office/drawing/2014/main" id="{E70B25E0-B779-E342-BAB6-998A8A48F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738" y="5760690"/>
            <a:ext cx="88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170</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0" name="Rectangle 11">
            <a:hlinkClick r:id="rId6" action="ppaction://hlinkfile"/>
          </p:cNvPr>
          <p:cNvSpPr>
            <a:spLocks noChangeArrowheads="1"/>
          </p:cNvSpPr>
          <p:nvPr/>
        </p:nvSpPr>
        <p:spPr bwMode="auto">
          <a:xfrm>
            <a:off x="2680440" y="1003899"/>
            <a:ext cx="2719912" cy="369332"/>
          </a:xfrm>
          <a:prstGeom prst="rect">
            <a:avLst/>
          </a:prstGeom>
          <a:solidFill>
            <a:srgbClr val="CCFFFF"/>
          </a:solidFill>
          <a:ln w="9525">
            <a:solidFill>
              <a:srgbClr val="CCFFFF"/>
            </a:solidFill>
            <a:miter lim="800000"/>
            <a:headEnd/>
            <a:tailEnd/>
          </a:ln>
          <a:effectLst/>
        </p:spPr>
        <p:txBody>
          <a:bodyPr wrap="square" anchor="ctr" anchorCtr="1">
            <a:spAutoFit/>
          </a:bodyPr>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algn="just" eaLnBrk="1"/>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Scratch</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陣列篇</a:t>
            </a:r>
            <a:r>
              <a:rPr lang="en-US" altLang="zh-TW" sz="1800" u="sng" baseline="0" dirty="0" smtClean="0">
                <a:solidFill>
                  <a:srgbClr val="0000FF"/>
                </a:solidFill>
                <a:latin typeface="微軟正黑體" panose="020B0604030504040204" pitchFamily="34" charset="-120"/>
                <a:ea typeface="微軟正黑體" panose="020B0604030504040204" pitchFamily="34" charset="-120"/>
                <a:sym typeface="Arial"/>
              </a:rPr>
              <a:t>-</a:t>
            </a:r>
            <a:r>
              <a:rPr lang="zh-TW" altLang="en-US" sz="1800" u="sng" baseline="0" dirty="0" smtClean="0">
                <a:solidFill>
                  <a:srgbClr val="0000FF"/>
                </a:solidFill>
                <a:latin typeface="微軟正黑體" panose="020B0604030504040204" pitchFamily="34" charset="-120"/>
                <a:ea typeface="微軟正黑體" panose="020B0604030504040204" pitchFamily="34" charset="-120"/>
                <a:sym typeface="Arial"/>
              </a:rPr>
              <a:t>撲克發牌</a:t>
            </a:r>
            <a:endParaRPr lang="zh-TW" altLang="en-US" sz="1800" u="sng" baseline="0" dirty="0">
              <a:solidFill>
                <a:srgbClr val="0000FF"/>
              </a:solidFill>
              <a:latin typeface="微軟正黑體" panose="020B0604030504040204" pitchFamily="34" charset="-120"/>
              <a:ea typeface="微軟正黑體" panose="020B0604030504040204" pitchFamily="34" charset="-120"/>
              <a:sym typeface="Arial"/>
            </a:endParaRPr>
          </a:p>
        </p:txBody>
      </p:sp>
      <p:sp>
        <p:nvSpPr>
          <p:cNvPr id="11" name="AutoShape 12">
            <a:hlinkClick r:id="rId6" action="ppaction://hlinkfile"/>
          </p:cNvPr>
          <p:cNvSpPr>
            <a:spLocks noChangeArrowheads="1"/>
          </p:cNvSpPr>
          <p:nvPr/>
        </p:nvSpPr>
        <p:spPr bwMode="auto">
          <a:xfrm>
            <a:off x="1727944" y="936154"/>
            <a:ext cx="936625" cy="504825"/>
          </a:xfrm>
          <a:prstGeom prst="flowChartAlternateProcess">
            <a:avLst/>
          </a:prstGeom>
          <a:solidFill>
            <a:srgbClr val="0000FF"/>
          </a:solidFill>
          <a:ln w="25400">
            <a:solidFill>
              <a:srgbClr val="000080"/>
            </a:solidFill>
            <a:miter lim="800000"/>
            <a:headEnd/>
            <a:tailEnd/>
          </a:ln>
          <a:effectLst/>
        </p:spPr>
        <p:txBody>
          <a:bodyPr wrap="none" anchor="ctr" anchorCtr="1"/>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zh-TW" altLang="en-US" baseline="0" dirty="0" smtClean="0">
                <a:solidFill>
                  <a:prstClr val="white"/>
                </a:solidFill>
                <a:latin typeface="微軟正黑體" panose="020B0604030504040204" pitchFamily="34" charset="-120"/>
                <a:ea typeface="微軟正黑體" panose="020B0604030504040204" pitchFamily="34" charset="-120"/>
                <a:sym typeface="Arial"/>
              </a:rPr>
              <a:t>影片</a:t>
            </a:r>
            <a:endParaRPr lang="zh-TW" altLang="en-US" baseline="0" dirty="0">
              <a:solidFill>
                <a:prstClr val="white"/>
              </a:solidFill>
              <a:latin typeface="微軟正黑體" panose="020B0604030504040204" pitchFamily="34" charset="-120"/>
              <a:ea typeface="微軟正黑體" panose="020B0604030504040204" pitchFamily="34" charset="-120"/>
              <a:sym typeface="Arial"/>
            </a:endParaRPr>
          </a:p>
        </p:txBody>
      </p:sp>
    </p:spTree>
    <p:extLst>
      <p:ext uri="{BB962C8B-B14F-4D97-AF65-F5344CB8AC3E}">
        <p14:creationId xmlns:p14="http://schemas.microsoft.com/office/powerpoint/2010/main" val="22651175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1223888"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pic>
        <p:nvPicPr>
          <p:cNvPr id="8" name="圖片 6">
            <a:hlinkClick r:id="rId2" action="ppaction://hlinksldjump"/>
            <a:extLst>
              <a:ext uri="{FF2B5EF4-FFF2-40B4-BE49-F238E27FC236}">
                <a16:creationId xmlns="" xmlns:a16="http://schemas.microsoft.com/office/drawing/2014/main" id="{E70B25E0-B779-E342-BAB6-998A8A48F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5688682"/>
            <a:ext cx="88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B1E352AF-B813-D8C7-B42B-3DAA53CB893A}"/>
              </a:ext>
            </a:extLst>
          </p:cNvPr>
          <p:cNvPicPr>
            <a:picLocks noChangeAspect="1"/>
          </p:cNvPicPr>
          <p:nvPr/>
        </p:nvPicPr>
        <p:blipFill>
          <a:blip r:embed="rId4"/>
          <a:stretch>
            <a:fillRect/>
          </a:stretch>
        </p:blipFill>
        <p:spPr>
          <a:xfrm>
            <a:off x="0" y="1008162"/>
            <a:ext cx="4872038" cy="4119336"/>
          </a:xfrm>
          <a:prstGeom prst="rect">
            <a:avLst/>
          </a:prstGeom>
        </p:spPr>
      </p:pic>
      <p:pic>
        <p:nvPicPr>
          <p:cNvPr id="7" name="圖片 6">
            <a:extLst>
              <a:ext uri="{FF2B5EF4-FFF2-40B4-BE49-F238E27FC236}">
                <a16:creationId xmlns="" xmlns:a16="http://schemas.microsoft.com/office/drawing/2014/main" id="{B3B96059-7CB0-3E36-8E78-B54E433D0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2160" y="5041900"/>
            <a:ext cx="11953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 xmlns:a16="http://schemas.microsoft.com/office/drawing/2014/main" id="{69D4143A-58AC-4AD1-D25F-791ADDA2D4A6}"/>
              </a:ext>
            </a:extLst>
          </p:cNvPr>
          <p:cNvSpPr/>
          <p:nvPr/>
        </p:nvSpPr>
        <p:spPr bwMode="auto">
          <a:xfrm>
            <a:off x="6912520" y="5976714"/>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pic>
        <p:nvPicPr>
          <p:cNvPr id="3" name="Picture 2">
            <a:extLst>
              <a:ext uri="{FF2B5EF4-FFF2-40B4-BE49-F238E27FC236}">
                <a16:creationId xmlns="" xmlns:a16="http://schemas.microsoft.com/office/drawing/2014/main" id="{E78091F4-83A9-1285-DDF5-42CD22124A8F}"/>
              </a:ext>
            </a:extLst>
          </p:cNvPr>
          <p:cNvPicPr>
            <a:picLocks noChangeAspect="1"/>
          </p:cNvPicPr>
          <p:nvPr/>
        </p:nvPicPr>
        <p:blipFill>
          <a:blip r:embed="rId6"/>
          <a:stretch>
            <a:fillRect/>
          </a:stretch>
        </p:blipFill>
        <p:spPr>
          <a:xfrm>
            <a:off x="4872038" y="2450181"/>
            <a:ext cx="5064818" cy="4597949"/>
          </a:xfrm>
          <a:prstGeom prst="rect">
            <a:avLst/>
          </a:prstGeom>
        </p:spPr>
      </p:pic>
    </p:spTree>
    <p:extLst>
      <p:ext uri="{BB962C8B-B14F-4D97-AF65-F5344CB8AC3E}">
        <p14:creationId xmlns:p14="http://schemas.microsoft.com/office/powerpoint/2010/main" val="34533598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1223888"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pic>
        <p:nvPicPr>
          <p:cNvPr id="8" name="圖片 6">
            <a:hlinkClick r:id="rId2" action="ppaction://hlinksldjump"/>
            <a:extLst>
              <a:ext uri="{FF2B5EF4-FFF2-40B4-BE49-F238E27FC236}">
                <a16:creationId xmlns="" xmlns:a16="http://schemas.microsoft.com/office/drawing/2014/main" id="{E70B25E0-B779-E342-BAB6-998A8A48F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5688682"/>
            <a:ext cx="88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 xmlns:a16="http://schemas.microsoft.com/office/drawing/2014/main" id="{B629ACA7-FC6E-9ABD-65F1-7EDA464A83CF}"/>
              </a:ext>
            </a:extLst>
          </p:cNvPr>
          <p:cNvPicPr>
            <a:picLocks noChangeAspect="1"/>
          </p:cNvPicPr>
          <p:nvPr/>
        </p:nvPicPr>
        <p:blipFill>
          <a:blip r:embed="rId4"/>
          <a:stretch>
            <a:fillRect/>
          </a:stretch>
        </p:blipFill>
        <p:spPr>
          <a:xfrm>
            <a:off x="0" y="1008162"/>
            <a:ext cx="5040312" cy="4209646"/>
          </a:xfrm>
          <a:prstGeom prst="rect">
            <a:avLst/>
          </a:prstGeom>
        </p:spPr>
      </p:pic>
      <p:pic>
        <p:nvPicPr>
          <p:cNvPr id="5" name="Picture 4">
            <a:extLst>
              <a:ext uri="{FF2B5EF4-FFF2-40B4-BE49-F238E27FC236}">
                <a16:creationId xmlns="" xmlns:a16="http://schemas.microsoft.com/office/drawing/2014/main" id="{61535E7E-657B-29BA-1363-03D99781C0DD}"/>
              </a:ext>
            </a:extLst>
          </p:cNvPr>
          <p:cNvPicPr>
            <a:picLocks noChangeAspect="1"/>
          </p:cNvPicPr>
          <p:nvPr/>
        </p:nvPicPr>
        <p:blipFill>
          <a:blip r:embed="rId5"/>
          <a:stretch>
            <a:fillRect/>
          </a:stretch>
        </p:blipFill>
        <p:spPr>
          <a:xfrm>
            <a:off x="4961636" y="2689250"/>
            <a:ext cx="5080506" cy="3888432"/>
          </a:xfrm>
          <a:prstGeom prst="rect">
            <a:avLst/>
          </a:prstGeom>
        </p:spPr>
      </p:pic>
      <p:pic>
        <p:nvPicPr>
          <p:cNvPr id="7" name="圖片 6">
            <a:extLst>
              <a:ext uri="{FF2B5EF4-FFF2-40B4-BE49-F238E27FC236}">
                <a16:creationId xmlns="" xmlns:a16="http://schemas.microsoft.com/office/drawing/2014/main" id="{732E3376-7098-A8E1-8525-2111C4CC1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933" y="5041900"/>
            <a:ext cx="11953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170</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0465174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1223888"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sp>
        <p:nvSpPr>
          <p:cNvPr id="7" name="文字方塊 3">
            <a:extLst>
              <a:ext uri="{FF2B5EF4-FFF2-40B4-BE49-F238E27FC236}">
                <a16:creationId xmlns="" xmlns:a16="http://schemas.microsoft.com/office/drawing/2014/main" id="{BA6010A8-8681-7285-B385-C96A1536B9A4}"/>
              </a:ext>
            </a:extLst>
          </p:cNvPr>
          <p:cNvSpPr txBox="1">
            <a:spLocks noChangeArrowheads="1"/>
          </p:cNvSpPr>
          <p:nvPr/>
        </p:nvSpPr>
        <p:spPr bwMode="auto">
          <a:xfrm>
            <a:off x="503808" y="1236935"/>
            <a:ext cx="9001000" cy="489654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問題分析：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可以將這個程式範例拆解幾個部分如下</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01650" indent="-50165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1.</a:t>
            </a:r>
            <a:r>
              <a:rPr lang="zh-TW" altLang="en-US" sz="3600" b="1" kern="0" baseline="0" dirty="0">
                <a:latin typeface="Microsoft JhengHei" panose="020B0604030504040204" pitchFamily="34" charset="-120"/>
                <a:ea typeface="Microsoft JhengHei" panose="020B0604030504040204" pitchFamily="34" charset="-120"/>
                <a:cs typeface="Arial Unicode MS"/>
              </a:rPr>
              <a:t> 如何表示十三張撲克牌</a:t>
            </a:r>
            <a:r>
              <a:rPr lang="en-US" altLang="zh-TW" sz="3600" b="1" kern="0" baseline="0" dirty="0">
                <a:latin typeface="Microsoft JhengHei" panose="020B0604030504040204" pitchFamily="34" charset="-120"/>
                <a:ea typeface="Microsoft JhengHei" panose="020B0604030504040204" pitchFamily="34" charset="-120"/>
                <a:cs typeface="Arial Unicode MS"/>
              </a:rPr>
              <a:t>? </a:t>
            </a:r>
          </a:p>
          <a:p>
            <a:pPr marL="501650" indent="-501650" eaLnBrk="1" hangingPunct="1">
              <a:lnSpc>
                <a:spcPct val="120000"/>
              </a:lnSpc>
              <a:buAutoNum type="arabicPeriod" startAt="2"/>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如何進行洗牌</a:t>
            </a:r>
            <a:r>
              <a:rPr lang="en-US" altLang="zh-TW" sz="3600" b="1" kern="0" baseline="0" dirty="0">
                <a:latin typeface="Microsoft JhengHei" panose="020B0604030504040204" pitchFamily="34" charset="-120"/>
                <a:ea typeface="Microsoft JhengHei" panose="020B0604030504040204" pitchFamily="34" charset="-120"/>
                <a:cs typeface="Arial Unicode MS"/>
              </a:rPr>
              <a:t>? </a:t>
            </a:r>
          </a:p>
          <a:p>
            <a:pPr marL="501650" indent="-501650" eaLnBrk="1" hangingPunct="1">
              <a:lnSpc>
                <a:spcPct val="120000"/>
              </a:lnSpc>
              <a:buAutoNum type="arabicPeriod" startAt="2"/>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如何處理發牌動畫</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5"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171</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450851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1223888"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sp>
        <p:nvSpPr>
          <p:cNvPr id="7" name="文字方塊 3">
            <a:extLst>
              <a:ext uri="{FF2B5EF4-FFF2-40B4-BE49-F238E27FC236}">
                <a16:creationId xmlns="" xmlns:a16="http://schemas.microsoft.com/office/drawing/2014/main" id="{BA6010A8-8681-7285-B385-C96A1536B9A4}"/>
              </a:ext>
            </a:extLst>
          </p:cNvPr>
          <p:cNvSpPr txBox="1">
            <a:spLocks noChangeArrowheads="1"/>
          </p:cNvSpPr>
          <p:nvPr/>
        </p:nvSpPr>
        <p:spPr bwMode="auto">
          <a:xfrm>
            <a:off x="503808" y="1236935"/>
            <a:ext cx="9001000" cy="489654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問題分析</a:t>
            </a:r>
            <a:r>
              <a:rPr lang="en-US" altLang="zh-TW" sz="3600" b="1" kern="0" baseline="0" dirty="0">
                <a:latin typeface="Microsoft JhengHei" panose="020B0604030504040204" pitchFamily="34" charset="-120"/>
                <a:ea typeface="Microsoft JhengHei" panose="020B0604030504040204" pitchFamily="34" charset="-120"/>
                <a:cs typeface="Arial Unicode MS"/>
              </a:rPr>
              <a:t>1</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表示十三張撲克牌</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6" name="文字方塊 3">
            <a:extLst>
              <a:ext uri="{FF2B5EF4-FFF2-40B4-BE49-F238E27FC236}">
                <a16:creationId xmlns="" xmlns:a16="http://schemas.microsoft.com/office/drawing/2014/main" id="{84ABF873-07B0-BAFA-296F-41270EDDD1B7}"/>
              </a:ext>
            </a:extLst>
          </p:cNvPr>
          <p:cNvSpPr txBox="1">
            <a:spLocks noChangeArrowheads="1"/>
          </p:cNvSpPr>
          <p:nvPr/>
        </p:nvSpPr>
        <p:spPr bwMode="auto">
          <a:xfrm>
            <a:off x="1007864" y="2736354"/>
            <a:ext cx="6840760" cy="2664296"/>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想一想：</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06400" indent="-406400"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執行時，如何建立發牌角色</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執行時，如何建立撲克牌角色</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10"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171</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602207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32343" y="26988"/>
            <a:ext cx="8480377" cy="8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問題分析</a:t>
            </a:r>
            <a:r>
              <a:rPr lang="en-US" altLang="zh-TW" sz="4400" b="1" kern="0" baseline="0" dirty="0">
                <a:solidFill>
                  <a:schemeClr val="bg1"/>
                </a:solidFill>
                <a:latin typeface="Microsoft JhengHei" panose="020B0604030504040204" pitchFamily="34" charset="-120"/>
                <a:ea typeface="Microsoft JhengHei" panose="020B0604030504040204" pitchFamily="34" charset="-120"/>
                <a:cs typeface="Arial Unicode MS"/>
              </a:rPr>
              <a:t>2:</a:t>
            </a: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 如何洗牌？</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327893" y="1248349"/>
            <a:ext cx="9392939" cy="3108325"/>
          </a:xfrm>
          <a:prstGeom prst="rect">
            <a:avLst/>
          </a:prstGeom>
          <a:noFill/>
          <a:ln w="50800">
            <a:noFill/>
            <a:miter lim="800000"/>
            <a:headEnd/>
            <a:tailEnd/>
          </a:ln>
        </p:spPr>
        <p:txBody>
          <a:bodyPr lIns="36000" tIns="36000" rIns="36000" bIns="36000"/>
          <a:lstStyle/>
          <a:p>
            <a:pPr eaLnBrk="1" hangingPunct="1">
              <a:lnSpc>
                <a:spcPct val="120000"/>
              </a:lnSpc>
              <a:defRPr/>
            </a:pPr>
            <a:r>
              <a:rPr lang="en-US" altLang="zh-TW" sz="3400" b="1" kern="0" baseline="0" dirty="0">
                <a:latin typeface="Microsoft JhengHei" panose="020B0604030504040204" pitchFamily="34" charset="-120"/>
                <a:ea typeface="Microsoft JhengHei" panose="020B0604030504040204" pitchFamily="34" charset="-120"/>
                <a:cs typeface="Arial Unicode MS"/>
              </a:rPr>
              <a:t>1.</a:t>
            </a:r>
            <a:r>
              <a:rPr lang="zh-TW" altLang="en-US" sz="3400" b="1" kern="0" baseline="0" dirty="0">
                <a:latin typeface="Microsoft JhengHei" panose="020B0604030504040204" pitchFamily="34" charset="-120"/>
                <a:ea typeface="Microsoft JhengHei" panose="020B0604030504040204" pitchFamily="34" charset="-120"/>
                <a:cs typeface="Arial Unicode MS"/>
              </a:rPr>
              <a:t> 先將撲克牌依序放入牌堆清單中。</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4" name="Picture 3">
            <a:extLst>
              <a:ext uri="{FF2B5EF4-FFF2-40B4-BE49-F238E27FC236}">
                <a16:creationId xmlns="" xmlns:a16="http://schemas.microsoft.com/office/drawing/2014/main" id="{F98EC62D-A004-4840-684F-8AC47272601D}"/>
              </a:ext>
            </a:extLst>
          </p:cNvPr>
          <p:cNvPicPr>
            <a:picLocks noChangeAspect="1"/>
          </p:cNvPicPr>
          <p:nvPr/>
        </p:nvPicPr>
        <p:blipFill>
          <a:blip r:embed="rId2"/>
          <a:stretch>
            <a:fillRect/>
          </a:stretch>
        </p:blipFill>
        <p:spPr>
          <a:xfrm>
            <a:off x="608586" y="2417019"/>
            <a:ext cx="8863452" cy="3589560"/>
          </a:xfrm>
          <a:prstGeom prst="rect">
            <a:avLst/>
          </a:prstGeom>
        </p:spPr>
      </p:pic>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171</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146751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690533B2-CAE1-4D43-B912-23EE379DF7CC}"/>
              </a:ext>
            </a:extLst>
          </p:cNvPr>
          <p:cNvSpPr txBox="1">
            <a:spLocks/>
          </p:cNvSpPr>
          <p:nvPr/>
        </p:nvSpPr>
        <p:spPr bwMode="auto">
          <a:xfrm>
            <a:off x="287338" y="1350491"/>
            <a:ext cx="8497390"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06400" indent="-39211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◼︎陣列是由一組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相同資料型態</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多個變數</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所組成，它們使用</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同一個變數名稱</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，藉由</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索引值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來指定陣列中第幾個</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元素</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06400" indent="-392113">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◼︎可以把</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看成是一組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已經編好號碼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可以存放許多筆</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相同類型資料</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容器</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（如教室的置物櫃）。</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B9A64325-FC4D-FD47-BB35-BFCDE4AE7D74}"/>
              </a:ext>
            </a:extLst>
          </p:cNvPr>
          <p:cNvSpPr>
            <a:spLocks noGrp="1"/>
          </p:cNvSpPr>
          <p:nvPr>
            <p:ph type="title" idx="4294967295"/>
          </p:nvPr>
        </p:nvSpPr>
        <p:spPr>
          <a:xfrm>
            <a:off x="-534988" y="-215900"/>
            <a:ext cx="9072563" cy="1244600"/>
          </a:xfrm>
        </p:spPr>
        <p:txBody>
          <a:bodyPr/>
          <a:lstStyle/>
          <a:p>
            <a:pPr eaLnBrk="1" hangingPunct="1">
              <a:defRPr/>
            </a:pPr>
            <a:r>
              <a:rPr lang="zh-TW" altLang="zh-TW" sz="4800" b="1" kern="1200" dirty="0">
                <a:solidFill>
                  <a:srgbClr val="FFFFFF"/>
                </a:solidFill>
                <a:latin typeface="Microsoft JhengHei" panose="020B0604030504040204" pitchFamily="34" charset="-120"/>
                <a:ea typeface="Microsoft JhengHei" panose="020B0604030504040204" pitchFamily="34" charset="-120"/>
                <a:cs typeface="+mn-cs"/>
              </a:rPr>
              <a:t>陣列的概念</a:t>
            </a:r>
            <a:endParaRPr lang="zh-TW" altLang="zh-TW" dirty="0"/>
          </a:p>
        </p:txBody>
      </p:sp>
      <p:pic>
        <p:nvPicPr>
          <p:cNvPr id="3" name="Picture 2">
            <a:extLst>
              <a:ext uri="{FF2B5EF4-FFF2-40B4-BE49-F238E27FC236}">
                <a16:creationId xmlns="" xmlns:a16="http://schemas.microsoft.com/office/drawing/2014/main" id="{257985D7-CF6B-08A3-6CA3-080F9C980F16}"/>
              </a:ext>
            </a:extLst>
          </p:cNvPr>
          <p:cNvPicPr>
            <a:picLocks noChangeAspect="1"/>
          </p:cNvPicPr>
          <p:nvPr/>
        </p:nvPicPr>
        <p:blipFill>
          <a:blip r:embed="rId3"/>
          <a:stretch>
            <a:fillRect/>
          </a:stretch>
        </p:blipFill>
        <p:spPr>
          <a:xfrm>
            <a:off x="4001293" y="4248522"/>
            <a:ext cx="5749027" cy="237626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0490979D-CBAB-37F7-B79D-F5A592EAEF1B}"/>
              </a:ext>
            </a:extLst>
          </p:cNvPr>
          <p:cNvSpPr/>
          <p:nvPr/>
        </p:nvSpPr>
        <p:spPr bwMode="auto">
          <a:xfrm>
            <a:off x="6912520" y="5976714"/>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304351" y="26988"/>
            <a:ext cx="5888089" cy="8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問題分析</a:t>
            </a:r>
            <a:r>
              <a:rPr lang="en-US" altLang="zh-TW" sz="4400" b="1" kern="0" baseline="0" dirty="0">
                <a:solidFill>
                  <a:schemeClr val="bg1"/>
                </a:solidFill>
                <a:latin typeface="Microsoft JhengHei" panose="020B0604030504040204" pitchFamily="34" charset="-120"/>
                <a:ea typeface="Microsoft JhengHei" panose="020B0604030504040204" pitchFamily="34" charset="-120"/>
                <a:cs typeface="Arial Unicode MS"/>
              </a:rPr>
              <a:t>2:</a:t>
            </a: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 如何洗牌？</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327893" y="1248349"/>
            <a:ext cx="9392939" cy="3108325"/>
          </a:xfrm>
          <a:prstGeom prst="rect">
            <a:avLst/>
          </a:prstGeom>
          <a:noFill/>
          <a:ln w="50800">
            <a:noFill/>
            <a:miter lim="800000"/>
            <a:headEnd/>
            <a:tailEnd/>
          </a:ln>
        </p:spPr>
        <p:txBody>
          <a:bodyPr lIns="36000" tIns="36000" rIns="36000" bIns="36000"/>
          <a:lstStyle/>
          <a:p>
            <a:pPr eaLnBrk="1" hangingPunct="1">
              <a:lnSpc>
                <a:spcPct val="120000"/>
              </a:lnSpc>
              <a:defRPr/>
            </a:pPr>
            <a:r>
              <a:rPr lang="en-US" altLang="zh-TW" sz="3400" b="1" kern="0" baseline="0" dirty="0">
                <a:latin typeface="Microsoft JhengHei" panose="020B0604030504040204" pitchFamily="34" charset="-120"/>
                <a:ea typeface="Microsoft JhengHei" panose="020B0604030504040204" pitchFamily="34" charset="-120"/>
                <a:cs typeface="Arial Unicode MS"/>
              </a:rPr>
              <a:t>2. </a:t>
            </a:r>
            <a:r>
              <a:rPr lang="zh-TW" altLang="en-US" sz="3400" b="1" kern="0" baseline="0" dirty="0">
                <a:latin typeface="Microsoft JhengHei" panose="020B0604030504040204" pitchFamily="34" charset="-120"/>
                <a:ea typeface="Microsoft JhengHei" panose="020B0604030504040204" pitchFamily="34" charset="-120"/>
                <a:cs typeface="Arial Unicode MS"/>
              </a:rPr>
              <a:t>隨機抽出一張牌放入洗牌清單中，直到 </a:t>
            </a:r>
            <a:endParaRPr lang="en-US" altLang="zh-TW" sz="3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en-US" altLang="zh-TW" sz="3400" b="1" kern="0" baseline="0" dirty="0">
                <a:latin typeface="Microsoft JhengHei" panose="020B0604030504040204" pitchFamily="34" charset="-120"/>
                <a:ea typeface="Microsoft JhengHei" panose="020B0604030504040204" pitchFamily="34" charset="-120"/>
                <a:cs typeface="Arial Unicode MS"/>
              </a:rPr>
              <a:t>     13 </a:t>
            </a:r>
            <a:r>
              <a:rPr lang="zh-TW" altLang="en-US" sz="3400" b="1" kern="0" baseline="0" dirty="0">
                <a:latin typeface="Microsoft JhengHei" panose="020B0604030504040204" pitchFamily="34" charset="-120"/>
                <a:ea typeface="Microsoft JhengHei" panose="020B0604030504040204" pitchFamily="34" charset="-120"/>
                <a:cs typeface="Arial Unicode MS"/>
              </a:rPr>
              <a:t>張牌被抽完。</a:t>
            </a:r>
            <a:endParaRPr lang="en-US" altLang="zh-TW" sz="3400" b="1" kern="0" baseline="0" dirty="0">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2" name="Picture 1">
            <a:extLst>
              <a:ext uri="{FF2B5EF4-FFF2-40B4-BE49-F238E27FC236}">
                <a16:creationId xmlns="" xmlns:a16="http://schemas.microsoft.com/office/drawing/2014/main" id="{36024EC0-AE29-C929-63D6-32BF03945D6B}"/>
              </a:ext>
            </a:extLst>
          </p:cNvPr>
          <p:cNvPicPr>
            <a:picLocks noChangeAspect="1"/>
          </p:cNvPicPr>
          <p:nvPr/>
        </p:nvPicPr>
        <p:blipFill>
          <a:blip r:embed="rId2"/>
          <a:stretch>
            <a:fillRect/>
          </a:stretch>
        </p:blipFill>
        <p:spPr>
          <a:xfrm>
            <a:off x="2159992" y="2592337"/>
            <a:ext cx="6558288" cy="4439309"/>
          </a:xfrm>
          <a:prstGeom prst="rect">
            <a:avLst/>
          </a:prstGeom>
        </p:spPr>
      </p:pic>
    </p:spTree>
    <p:extLst>
      <p:ext uri="{BB962C8B-B14F-4D97-AF65-F5344CB8AC3E}">
        <p14:creationId xmlns:p14="http://schemas.microsoft.com/office/powerpoint/2010/main" val="570437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647824" y="26988"/>
            <a:ext cx="5616624" cy="8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如何處理發牌動畫？</a:t>
            </a:r>
          </a:p>
        </p:txBody>
      </p:sp>
      <p:pic>
        <p:nvPicPr>
          <p:cNvPr id="3" name="Picture 2">
            <a:extLst>
              <a:ext uri="{FF2B5EF4-FFF2-40B4-BE49-F238E27FC236}">
                <a16:creationId xmlns="" xmlns:a16="http://schemas.microsoft.com/office/drawing/2014/main" id="{B50109D0-4F9A-9833-9F66-ABE210EB76FD}"/>
              </a:ext>
            </a:extLst>
          </p:cNvPr>
          <p:cNvPicPr>
            <a:picLocks noChangeAspect="1"/>
          </p:cNvPicPr>
          <p:nvPr/>
        </p:nvPicPr>
        <p:blipFill>
          <a:blip r:embed="rId2"/>
          <a:stretch>
            <a:fillRect/>
          </a:stretch>
        </p:blipFill>
        <p:spPr>
          <a:xfrm>
            <a:off x="531812" y="1212850"/>
            <a:ext cx="9017000" cy="4775200"/>
          </a:xfrm>
          <a:prstGeom prst="rect">
            <a:avLst/>
          </a:prstGeom>
        </p:spPr>
      </p:pic>
      <p:sp>
        <p:nvSpPr>
          <p:cNvPr id="5"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172</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26180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520375" y="26988"/>
            <a:ext cx="5816081" cy="89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如何處理發牌動畫？</a:t>
            </a:r>
          </a:p>
        </p:txBody>
      </p:sp>
      <p:pic>
        <p:nvPicPr>
          <p:cNvPr id="2" name="Picture 1">
            <a:extLst>
              <a:ext uri="{FF2B5EF4-FFF2-40B4-BE49-F238E27FC236}">
                <a16:creationId xmlns="" xmlns:a16="http://schemas.microsoft.com/office/drawing/2014/main" id="{DC9DAEA1-4466-9E3D-47B8-662B706C1DE3}"/>
              </a:ext>
            </a:extLst>
          </p:cNvPr>
          <p:cNvPicPr>
            <a:picLocks noChangeAspect="1"/>
          </p:cNvPicPr>
          <p:nvPr/>
        </p:nvPicPr>
        <p:blipFill>
          <a:blip r:embed="rId2"/>
          <a:stretch>
            <a:fillRect/>
          </a:stretch>
        </p:blipFill>
        <p:spPr>
          <a:xfrm>
            <a:off x="493712" y="1403350"/>
            <a:ext cx="9093200" cy="4394200"/>
          </a:xfrm>
          <a:prstGeom prst="rect">
            <a:avLst/>
          </a:prstGeom>
        </p:spPr>
      </p:pic>
      <p:sp>
        <p:nvSpPr>
          <p:cNvPr id="6"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172</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033282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143768" y="26988"/>
            <a:ext cx="8480377" cy="89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如何處理發牌動畫？</a:t>
            </a:r>
          </a:p>
        </p:txBody>
      </p:sp>
      <p:pic>
        <p:nvPicPr>
          <p:cNvPr id="3" name="Picture 2">
            <a:extLst>
              <a:ext uri="{FF2B5EF4-FFF2-40B4-BE49-F238E27FC236}">
                <a16:creationId xmlns="" xmlns:a16="http://schemas.microsoft.com/office/drawing/2014/main" id="{BC851EB3-CE23-BB78-5B38-DA87FA19A0E9}"/>
              </a:ext>
            </a:extLst>
          </p:cNvPr>
          <p:cNvPicPr>
            <a:picLocks noChangeAspect="1"/>
          </p:cNvPicPr>
          <p:nvPr/>
        </p:nvPicPr>
        <p:blipFill>
          <a:blip r:embed="rId2"/>
          <a:stretch>
            <a:fillRect/>
          </a:stretch>
        </p:blipFill>
        <p:spPr>
          <a:xfrm>
            <a:off x="461962" y="2413000"/>
            <a:ext cx="9156700" cy="2374900"/>
          </a:xfrm>
          <a:prstGeom prst="rect">
            <a:avLst/>
          </a:prstGeom>
        </p:spPr>
      </p:pic>
      <p:sp>
        <p:nvSpPr>
          <p:cNvPr id="6"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172</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417864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80163" y="144066"/>
            <a:ext cx="10216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400" b="1" baseline="0" dirty="0">
                <a:solidFill>
                  <a:srgbClr val="FFFFFF"/>
                </a:solidFill>
                <a:latin typeface="Microsoft JhengHei" panose="020B0604030504040204" pitchFamily="34" charset="-120"/>
                <a:ea typeface="Microsoft JhengHei" panose="020B0604030504040204" pitchFamily="34" charset="-120"/>
              </a:rPr>
              <a:t>如何表示十三張撲克牌</a:t>
            </a:r>
            <a:r>
              <a:rPr lang="en-US" altLang="zh-TW" sz="44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4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202853" y="1284213"/>
            <a:ext cx="8509867" cy="3108325"/>
          </a:xfrm>
          <a:prstGeom prst="rect">
            <a:avLst/>
          </a:prstGeom>
          <a:noFill/>
          <a:ln w="50800">
            <a:noFill/>
            <a:miter lim="800000"/>
            <a:headEnd/>
            <a:tailEnd/>
          </a:ln>
        </p:spPr>
        <p:txBody>
          <a:bodyPr lIns="36000" tIns="36000" rIns="36000" bIns="36000"/>
          <a:lstStyle/>
          <a:p>
            <a:pPr marL="501650" indent="-50165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1. </a:t>
            </a: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角色</a:t>
            </a:r>
            <a:r>
              <a:rPr lang="zh-TW" altLang="en-US" sz="3600" b="1" kern="0" baseline="0" dirty="0">
                <a:latin typeface="Microsoft JhengHei" panose="020B0604030504040204" pitchFamily="34" charset="-120"/>
                <a:ea typeface="Microsoft JhengHei" panose="020B0604030504040204" pitchFamily="34" charset="-120"/>
                <a:cs typeface="Arial Unicode MS"/>
              </a:rPr>
              <a:t>，從電腦中匯入發牌、撲克牌角色。</a:t>
            </a: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6" name="Picture 5">
            <a:extLst>
              <a:ext uri="{FF2B5EF4-FFF2-40B4-BE49-F238E27FC236}">
                <a16:creationId xmlns="" xmlns:a16="http://schemas.microsoft.com/office/drawing/2014/main" id="{DAB590AF-8991-E1FA-3778-31DC0B07CE3C}"/>
              </a:ext>
            </a:extLst>
          </p:cNvPr>
          <p:cNvPicPr>
            <a:picLocks noChangeAspect="1"/>
          </p:cNvPicPr>
          <p:nvPr/>
        </p:nvPicPr>
        <p:blipFill>
          <a:blip r:embed="rId2"/>
          <a:stretch>
            <a:fillRect/>
          </a:stretch>
        </p:blipFill>
        <p:spPr>
          <a:xfrm>
            <a:off x="1439911" y="2887616"/>
            <a:ext cx="7445387" cy="3521146"/>
          </a:xfrm>
          <a:prstGeom prst="rect">
            <a:avLst/>
          </a:prstGeom>
        </p:spPr>
      </p:pic>
      <p:sp>
        <p:nvSpPr>
          <p:cNvPr id="9"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00300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18889" y="43290"/>
            <a:ext cx="10216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400" b="1" baseline="0" dirty="0">
                <a:solidFill>
                  <a:srgbClr val="FFFFFF"/>
                </a:solidFill>
                <a:latin typeface="Microsoft JhengHei" panose="020B0604030504040204" pitchFamily="34" charset="-120"/>
                <a:ea typeface="Microsoft JhengHei" panose="020B0604030504040204" pitchFamily="34" charset="-120"/>
              </a:rPr>
              <a:t>如何表示十三張撲克牌</a:t>
            </a:r>
            <a:r>
              <a:rPr lang="en-US" altLang="zh-TW" sz="44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4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346869" y="1193333"/>
            <a:ext cx="8509867" cy="3108325"/>
          </a:xfrm>
          <a:prstGeom prst="rect">
            <a:avLst/>
          </a:prstGeom>
          <a:noFill/>
          <a:ln w="50800">
            <a:noFill/>
            <a:miter lim="800000"/>
            <a:headEnd/>
            <a:tailEnd/>
          </a:ln>
        </p:spPr>
        <p:txBody>
          <a:bodyPr lIns="36000" tIns="36000" rIns="36000" bIns="36000"/>
          <a:lstStyle/>
          <a:p>
            <a:pPr marL="501650" indent="-50165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2.</a:t>
            </a:r>
            <a:r>
              <a:rPr lang="zh-TW" altLang="en-US" sz="3600" b="1" kern="0" baseline="0" dirty="0">
                <a:latin typeface="Microsoft JhengHei" panose="020B0604030504040204" pitchFamily="34" charset="-120"/>
                <a:ea typeface="Microsoft JhengHei" panose="020B0604030504040204" pitchFamily="34" charset="-120"/>
                <a:cs typeface="Arial Unicode MS"/>
              </a:rPr>
              <a:t> 在撲克牌的造型面板中，從電腦中匯入 </a:t>
            </a:r>
            <a:r>
              <a:rPr lang="en-US" altLang="zh-TW" sz="3600" b="1" kern="0" baseline="0" dirty="0">
                <a:latin typeface="Microsoft JhengHei" panose="020B0604030504040204" pitchFamily="34" charset="-120"/>
                <a:ea typeface="Microsoft JhengHei" panose="020B0604030504040204" pitchFamily="34" charset="-120"/>
                <a:cs typeface="Arial Unicode MS"/>
              </a:rPr>
              <a:t>1 ∼ 13 </a:t>
            </a:r>
            <a:r>
              <a:rPr lang="zh-TW" altLang="en-US" sz="3600" b="1" kern="0" baseline="0" dirty="0">
                <a:latin typeface="Microsoft JhengHei" panose="020B0604030504040204" pitchFamily="34" charset="-120"/>
                <a:ea typeface="Microsoft JhengHei" panose="020B0604030504040204" pitchFamily="34" charset="-120"/>
                <a:cs typeface="Arial Unicode MS"/>
              </a:rPr>
              <a:t>的點數造型。</a:t>
            </a: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2" name="Picture 1">
            <a:extLst>
              <a:ext uri="{FF2B5EF4-FFF2-40B4-BE49-F238E27FC236}">
                <a16:creationId xmlns="" xmlns:a16="http://schemas.microsoft.com/office/drawing/2014/main" id="{DE66B1EF-2C80-88FE-FDEF-AE01C2C9350C}"/>
              </a:ext>
            </a:extLst>
          </p:cNvPr>
          <p:cNvPicPr>
            <a:picLocks noChangeAspect="1"/>
          </p:cNvPicPr>
          <p:nvPr/>
        </p:nvPicPr>
        <p:blipFill>
          <a:blip r:embed="rId2"/>
          <a:stretch>
            <a:fillRect/>
          </a:stretch>
        </p:blipFill>
        <p:spPr>
          <a:xfrm>
            <a:off x="431800" y="2736354"/>
            <a:ext cx="9418097" cy="3219119"/>
          </a:xfrm>
          <a:prstGeom prst="rect">
            <a:avLst/>
          </a:prstGeom>
        </p:spPr>
      </p:pic>
      <p:sp>
        <p:nvSpPr>
          <p:cNvPr id="3" name="Rectangle 2">
            <a:extLst>
              <a:ext uri="{FF2B5EF4-FFF2-40B4-BE49-F238E27FC236}">
                <a16:creationId xmlns="" xmlns:a16="http://schemas.microsoft.com/office/drawing/2014/main" id="{E87A1511-CF04-DD18-26AE-9BFAC73380A2}"/>
              </a:ext>
            </a:extLst>
          </p:cNvPr>
          <p:cNvSpPr/>
          <p:nvPr/>
        </p:nvSpPr>
        <p:spPr>
          <a:xfrm>
            <a:off x="713669" y="5904706"/>
            <a:ext cx="7855035" cy="461665"/>
          </a:xfrm>
          <a:prstGeom prst="rect">
            <a:avLst/>
          </a:prstGeom>
        </p:spPr>
        <p:txBody>
          <a:bodyPr wrap="none">
            <a:spAutoFit/>
          </a:bodyPr>
          <a:lstStyle/>
          <a:p>
            <a:r>
              <a:rPr lang="zh-TW" altLang="en-US" sz="3600" b="1" dirty="0">
                <a:solidFill>
                  <a:srgbClr val="141413"/>
                </a:solidFill>
                <a:latin typeface="Microsoft JhengHei" panose="020B0604030504040204" pitchFamily="34" charset="-120"/>
                <a:ea typeface="Microsoft JhengHei" panose="020B0604030504040204" pitchFamily="34" charset="-120"/>
              </a:rPr>
              <a:t>想想看，撲克牌中的 </a:t>
            </a:r>
            <a:r>
              <a:rPr lang="en-US" sz="3600" b="1" dirty="0">
                <a:solidFill>
                  <a:srgbClr val="141413"/>
                </a:solidFill>
                <a:latin typeface="Microsoft JhengHei" panose="020B0604030504040204" pitchFamily="34" charset="-120"/>
                <a:ea typeface="Microsoft JhengHei" panose="020B0604030504040204" pitchFamily="34" charset="-120"/>
              </a:rPr>
              <a:t>A、K、 Q、J </a:t>
            </a:r>
            <a:r>
              <a:rPr lang="zh-TW" altLang="en-US" sz="3600" b="1" dirty="0">
                <a:solidFill>
                  <a:srgbClr val="141413"/>
                </a:solidFill>
                <a:latin typeface="Microsoft JhengHei" panose="020B0604030504040204" pitchFamily="34" charset="-120"/>
                <a:ea typeface="Microsoft JhengHei" panose="020B0604030504040204" pitchFamily="34" charset="-120"/>
              </a:rPr>
              <a:t>所對應的點數是多少</a:t>
            </a:r>
            <a:r>
              <a:rPr lang="en-US" altLang="zh-TW" sz="3600" b="1" dirty="0">
                <a:solidFill>
                  <a:srgbClr val="141413"/>
                </a:solidFill>
                <a:latin typeface="Microsoft JhengHei" panose="020B0604030504040204" pitchFamily="34" charset="-120"/>
                <a:ea typeface="Microsoft JhengHei" panose="020B0604030504040204" pitchFamily="34" charset="-120"/>
              </a:rPr>
              <a:t>?</a:t>
            </a:r>
            <a:endParaRPr lang="en-US" altLang="zh-TW" sz="3600" b="1" dirty="0">
              <a:solidFill>
                <a:srgbClr val="141413"/>
              </a:solidFill>
              <a:effectLst/>
              <a:latin typeface="Microsoft JhengHei" panose="020B0604030504040204" pitchFamily="34" charset="-120"/>
              <a:ea typeface="Microsoft JhengHei" panose="020B0604030504040204" pitchFamily="34" charset="-120"/>
            </a:endParaRPr>
          </a:p>
        </p:txBody>
      </p:sp>
      <p:sp>
        <p:nvSpPr>
          <p:cNvPr id="9"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952546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872373" y="0"/>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671364" y="1656234"/>
            <a:ext cx="8689428" cy="4464496"/>
          </a:xfrm>
          <a:prstGeom prst="rect">
            <a:avLst/>
          </a:prstGeom>
          <a:noFill/>
          <a:ln w="50800">
            <a:noFill/>
            <a:miter lim="800000"/>
            <a:headEnd/>
            <a:tailEnd/>
          </a:ln>
        </p:spPr>
        <p:txBody>
          <a:bodyPr lIns="36000" tIns="36000" rIns="36000" bIns="36000"/>
          <a:lstStyle/>
          <a:p>
            <a:pPr marL="742950" indent="-742950" eaLnBrk="1" hangingPunct="1">
              <a:lnSpc>
                <a:spcPct val="120000"/>
              </a:lnSpc>
              <a:buFont typeface="+mj-lt"/>
              <a:buAutoNum type="arabicPeriod" startAt="3"/>
              <a:defRPr/>
            </a:pPr>
            <a:r>
              <a:rPr lang="zh-TW" altLang="en-US" sz="4400" b="1" kern="0" baseline="0" dirty="0">
                <a:latin typeface="Microsoft JhengHei" panose="020B0604030504040204" pitchFamily="34" charset="-120"/>
                <a:ea typeface="Microsoft JhengHei" panose="020B0604030504040204" pitchFamily="34" charset="-120"/>
                <a:cs typeface="Arial Unicode MS"/>
              </a:rPr>
              <a:t>新增</a:t>
            </a: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清單</a:t>
            </a:r>
            <a:r>
              <a:rPr lang="zh-TW" altLang="en-US" sz="4400" b="1" kern="0" baseline="0" dirty="0">
                <a:latin typeface="Microsoft JhengHei" panose="020B0604030504040204" pitchFamily="34" charset="-120"/>
                <a:ea typeface="Microsoft JhengHei" panose="020B0604030504040204" pitchFamily="34" charset="-120"/>
                <a:cs typeface="Arial Unicode MS"/>
              </a:rPr>
              <a:t>，分別命名為牌堆、</a:t>
            </a: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en-US" altLang="zh-TW" sz="4400" b="1" kern="0" baseline="0" dirty="0">
                <a:latin typeface="Microsoft JhengHei" panose="020B0604030504040204" pitchFamily="34" charset="-120"/>
                <a:ea typeface="Microsoft JhengHei" panose="020B0604030504040204" pitchFamily="34" charset="-120"/>
                <a:cs typeface="Arial Unicode MS"/>
              </a:rPr>
              <a:t>     </a:t>
            </a:r>
            <a:r>
              <a:rPr lang="zh-TW" altLang="en-US" sz="4400" b="1" kern="0" baseline="0" dirty="0">
                <a:latin typeface="Microsoft JhengHei" panose="020B0604030504040204" pitchFamily="34" charset="-120"/>
                <a:ea typeface="Microsoft JhengHei" panose="020B0604030504040204" pitchFamily="34" charset="-120"/>
                <a:cs typeface="Arial Unicode MS"/>
              </a:rPr>
              <a:t>洗牌。</a:t>
            </a: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marL="742950" indent="-742950" eaLnBrk="1" hangingPunct="1">
              <a:lnSpc>
                <a:spcPct val="120000"/>
              </a:lnSpc>
              <a:buAutoNum type="arabicPeriod" startAt="4"/>
              <a:defRPr/>
            </a:pPr>
            <a:r>
              <a:rPr lang="zh-TW" altLang="en-US" sz="4400" b="1" kern="0" baseline="0" dirty="0">
                <a:latin typeface="Microsoft JhengHei" panose="020B0604030504040204" pitchFamily="34" charset="-120"/>
                <a:ea typeface="Microsoft JhengHei" panose="020B0604030504040204" pitchFamily="34" charset="-120"/>
                <a:cs typeface="Arial Unicode MS"/>
              </a:rPr>
              <a:t>新增</a:t>
            </a: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變數</a:t>
            </a:r>
            <a:r>
              <a:rPr lang="zh-TW" altLang="en-US" sz="4400" b="1" kern="0" baseline="0" dirty="0">
                <a:latin typeface="Microsoft JhengHei" panose="020B0604030504040204" pitchFamily="34" charset="-120"/>
                <a:ea typeface="Microsoft JhengHei" panose="020B0604030504040204" pitchFamily="34" charset="-120"/>
                <a:cs typeface="Arial Unicode MS"/>
              </a:rPr>
              <a:t>，分別命名為點數、</a:t>
            </a: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en-US" altLang="zh-TW" sz="4400" b="1" kern="0" baseline="0" dirty="0">
                <a:latin typeface="Microsoft JhengHei" panose="020B0604030504040204" pitchFamily="34" charset="-120"/>
                <a:ea typeface="Microsoft JhengHei" panose="020B0604030504040204" pitchFamily="34" charset="-120"/>
                <a:cs typeface="Arial Unicode MS"/>
              </a:rPr>
              <a:t>     </a:t>
            </a:r>
            <a:r>
              <a:rPr lang="zh-TW" altLang="en-US" sz="4400" b="1" kern="0" baseline="0" dirty="0">
                <a:latin typeface="Microsoft JhengHei" panose="020B0604030504040204" pitchFamily="34" charset="-120"/>
                <a:ea typeface="Microsoft JhengHei" panose="020B0604030504040204" pitchFamily="34" charset="-120"/>
                <a:cs typeface="Arial Unicode MS"/>
              </a:rPr>
              <a:t>第幾張牌。</a:t>
            </a: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719760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872373" y="0"/>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287784" y="1368202"/>
            <a:ext cx="9505056" cy="4471888"/>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5.</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依下方提示的積木進行組裝，依序</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將點數放入牌堆清單。</a:t>
            </a: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8" name="Picture 7">
            <a:extLst>
              <a:ext uri="{FF2B5EF4-FFF2-40B4-BE49-F238E27FC236}">
                <a16:creationId xmlns="" xmlns:a16="http://schemas.microsoft.com/office/drawing/2014/main" id="{43F40CD0-3441-687F-0334-46E0FE863943}"/>
              </a:ext>
            </a:extLst>
          </p:cNvPr>
          <p:cNvPicPr>
            <a:picLocks noChangeAspect="1"/>
          </p:cNvPicPr>
          <p:nvPr/>
        </p:nvPicPr>
        <p:blipFill>
          <a:blip r:embed="rId2"/>
          <a:stretch>
            <a:fillRect/>
          </a:stretch>
        </p:blipFill>
        <p:spPr>
          <a:xfrm>
            <a:off x="1799952" y="2728962"/>
            <a:ext cx="6113423" cy="3648333"/>
          </a:xfrm>
          <a:prstGeom prst="rect">
            <a:avLst/>
          </a:prstGeom>
        </p:spPr>
      </p:pic>
      <p:sp>
        <p:nvSpPr>
          <p:cNvPr id="10"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341185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872373" y="0"/>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287784" y="1251710"/>
            <a:ext cx="3096344" cy="5588828"/>
          </a:xfrm>
          <a:prstGeom prst="rect">
            <a:avLst/>
          </a:prstGeom>
          <a:noFill/>
          <a:ln w="50800">
            <a:noFill/>
            <a:miter lim="800000"/>
            <a:headEnd/>
            <a:tailEnd/>
          </a:ln>
        </p:spPr>
        <p:txBody>
          <a:bodyPr lIns="36000" tIns="36000" rIns="36000" bIns="36000"/>
          <a:lstStyle/>
          <a:p>
            <a:pPr marL="312738" indent="-312738"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想想看：</a:t>
            </a:r>
          </a:p>
          <a:p>
            <a:pPr marL="312738" indent="-312738" eaLnBrk="1" hangingPunct="1">
              <a:lnSpc>
                <a:spcPct val="120000"/>
              </a:lnSpc>
              <a:buFont typeface="Arial" panose="020B0604020202020204" pitchFamily="34" charset="0"/>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要在哪一個角色上組裝積木</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marL="312738" indent="-312738" eaLnBrk="1" hangingPunct="1">
              <a:lnSpc>
                <a:spcPct val="120000"/>
              </a:lnSpc>
              <a:buFont typeface="Arial" panose="020B0604020202020204" pitchFamily="34" charset="0"/>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將 </a:t>
            </a:r>
            <a:r>
              <a:rPr lang="en-US" altLang="zh-TW" sz="3200" b="1" kern="0" baseline="0" dirty="0">
                <a:latin typeface="Microsoft JhengHei" panose="020B0604030504040204" pitchFamily="34" charset="-120"/>
                <a:ea typeface="Microsoft JhengHei" panose="020B0604030504040204" pitchFamily="34" charset="-120"/>
                <a:cs typeface="Arial Unicode MS"/>
              </a:rPr>
              <a:t>1∼13 </a:t>
            </a:r>
            <a:r>
              <a:rPr lang="zh-TW" altLang="en-US" sz="3200" b="1" kern="0" baseline="0" dirty="0">
                <a:latin typeface="Microsoft JhengHei" panose="020B0604030504040204" pitchFamily="34" charset="-120"/>
                <a:ea typeface="Microsoft JhengHei" panose="020B0604030504040204" pitchFamily="34" charset="-120"/>
                <a:cs typeface="Arial Unicode MS"/>
              </a:rPr>
              <a:t>的點數</a:t>
            </a:r>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依序</a:t>
            </a:r>
            <a:r>
              <a:rPr lang="zh-TW" altLang="en-US" sz="3200" b="1" kern="0" baseline="0" dirty="0">
                <a:latin typeface="Microsoft JhengHei" panose="020B0604030504040204" pitchFamily="34" charset="-120"/>
                <a:ea typeface="Microsoft JhengHei" panose="020B0604030504040204" pitchFamily="34" charset="-120"/>
                <a:cs typeface="Arial Unicode MS"/>
              </a:rPr>
              <a:t>放入牌堆清單中。</a:t>
            </a:r>
          </a:p>
          <a:p>
            <a:pPr marL="312738" indent="-312738" eaLnBrk="1" hangingPunct="1">
              <a:lnSpc>
                <a:spcPct val="120000"/>
              </a:lnSpc>
              <a:buFont typeface="Arial" panose="020B0604020202020204" pitchFamily="34" charset="0"/>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為什麼最初要</a:t>
            </a:r>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顯示</a:t>
            </a:r>
            <a:r>
              <a:rPr lang="zh-TW" altLang="en-US" sz="3200" b="1" kern="0" baseline="0" dirty="0">
                <a:latin typeface="Microsoft JhengHei" panose="020B0604030504040204" pitchFamily="34" charset="-120"/>
                <a:ea typeface="Microsoft JhengHei" panose="020B0604030504040204" pitchFamily="34" charset="-120"/>
                <a:cs typeface="Arial Unicode MS"/>
              </a:rPr>
              <a:t>此撲克牌角色</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3" name="Picture 2">
            <a:extLst>
              <a:ext uri="{FF2B5EF4-FFF2-40B4-BE49-F238E27FC236}">
                <a16:creationId xmlns="" xmlns:a16="http://schemas.microsoft.com/office/drawing/2014/main" id="{599029E4-5CC3-1195-EB21-956AF64622AF}"/>
              </a:ext>
            </a:extLst>
          </p:cNvPr>
          <p:cNvPicPr>
            <a:picLocks noChangeAspect="1"/>
          </p:cNvPicPr>
          <p:nvPr/>
        </p:nvPicPr>
        <p:blipFill>
          <a:blip r:embed="rId2"/>
          <a:stretch>
            <a:fillRect/>
          </a:stretch>
        </p:blipFill>
        <p:spPr>
          <a:xfrm>
            <a:off x="3225438" y="1872258"/>
            <a:ext cx="6769462" cy="4039840"/>
          </a:xfrm>
          <a:prstGeom prst="rect">
            <a:avLst/>
          </a:prstGeom>
        </p:spPr>
      </p:pic>
      <p:sp>
        <p:nvSpPr>
          <p:cNvPr id="9"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8256358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872373" y="0"/>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287784" y="1936874"/>
            <a:ext cx="9505056" cy="4471888"/>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5.</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進行組裝，依序將</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點數放入牌堆清單。</a:t>
            </a:r>
          </a:p>
        </p:txBody>
      </p:sp>
      <p:pic>
        <p:nvPicPr>
          <p:cNvPr id="16" name="圖片 15">
            <a:extLst>
              <a:ext uri="{FF2B5EF4-FFF2-40B4-BE49-F238E27FC236}">
                <a16:creationId xmlns="" xmlns:a16="http://schemas.microsoft.com/office/drawing/2014/main" id="{26884D44-C619-8ACB-0101-3F574D728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8776" y="1224186"/>
            <a:ext cx="3365952" cy="5506352"/>
          </a:xfrm>
          <a:prstGeom prst="rect">
            <a:avLst/>
          </a:prstGeom>
        </p:spPr>
      </p:pic>
      <p:sp>
        <p:nvSpPr>
          <p:cNvPr id="6" name="文字方塊 3">
            <a:extLst>
              <a:ext uri="{FF2B5EF4-FFF2-40B4-BE49-F238E27FC236}">
                <a16:creationId xmlns="" xmlns:a16="http://schemas.microsoft.com/office/drawing/2014/main" id="{359D7C4C-154D-F49C-111B-9B58D956CEE4}"/>
              </a:ext>
            </a:extLst>
          </p:cNvPr>
          <p:cNvSpPr txBox="1">
            <a:spLocks noChangeArrowheads="1"/>
          </p:cNvSpPr>
          <p:nvPr/>
        </p:nvSpPr>
        <p:spPr bwMode="auto">
          <a:xfrm>
            <a:off x="3384129" y="4536555"/>
            <a:ext cx="2034648" cy="93610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173</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235134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690533B2-CAE1-4D43-B912-23EE379DF7CC}"/>
              </a:ext>
            </a:extLst>
          </p:cNvPr>
          <p:cNvSpPr txBox="1">
            <a:spLocks/>
          </p:cNvSpPr>
          <p:nvPr/>
        </p:nvSpPr>
        <p:spPr bwMode="auto">
          <a:xfrm>
            <a:off x="287784" y="1152179"/>
            <a:ext cx="8713414" cy="13684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◼︎班級置物櫃是</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陣列名稱</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，置物櫃的編號是</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索引值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置物櫃裡的物品是</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元素</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3" name="Picture 2">
            <a:extLst>
              <a:ext uri="{FF2B5EF4-FFF2-40B4-BE49-F238E27FC236}">
                <a16:creationId xmlns="" xmlns:a16="http://schemas.microsoft.com/office/drawing/2014/main" id="{EFB894A0-57E0-95C3-E5D1-AD2CAA7B4497}"/>
              </a:ext>
            </a:extLst>
          </p:cNvPr>
          <p:cNvPicPr>
            <a:picLocks noChangeAspect="1"/>
          </p:cNvPicPr>
          <p:nvPr/>
        </p:nvPicPr>
        <p:blipFill>
          <a:blip r:embed="rId3"/>
          <a:stretch>
            <a:fillRect/>
          </a:stretch>
        </p:blipFill>
        <p:spPr>
          <a:xfrm>
            <a:off x="865140" y="3168675"/>
            <a:ext cx="8013795" cy="3312368"/>
          </a:xfrm>
          <a:prstGeom prst="rect">
            <a:avLst/>
          </a:prstGeom>
        </p:spPr>
      </p:pic>
      <p:sp>
        <p:nvSpPr>
          <p:cNvPr id="5" name="TextBox 4">
            <a:extLst>
              <a:ext uri="{FF2B5EF4-FFF2-40B4-BE49-F238E27FC236}">
                <a16:creationId xmlns="" xmlns:a16="http://schemas.microsoft.com/office/drawing/2014/main" id="{19DDFB7B-D1D5-E143-D2EE-6FE91771C53B}"/>
              </a:ext>
            </a:extLst>
          </p:cNvPr>
          <p:cNvSpPr txBox="1"/>
          <p:nvPr/>
        </p:nvSpPr>
        <p:spPr>
          <a:xfrm>
            <a:off x="3011958" y="2664891"/>
            <a:ext cx="3720157" cy="584775"/>
          </a:xfrm>
          <a:prstGeom prst="rect">
            <a:avLst/>
          </a:prstGeom>
          <a:noFill/>
        </p:spPr>
        <p:txBody>
          <a:bodyPr wrap="square" rtlCol="0">
            <a:spAutoFit/>
          </a:bodyPr>
          <a:lstStyle/>
          <a:p>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陣列名稱</a:t>
            </a: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：置物櫃</a:t>
            </a:r>
            <a:endParaRPr lang="x-none" sz="3200" dirty="0">
              <a:latin typeface=""/>
              <a:ea typeface="Hei" pitchFamily="2" charset="-122"/>
            </a:endParaRPr>
          </a:p>
        </p:txBody>
      </p:sp>
      <p:sp>
        <p:nvSpPr>
          <p:cNvPr id="7" name="TextBox 6">
            <a:extLst>
              <a:ext uri="{FF2B5EF4-FFF2-40B4-BE49-F238E27FC236}">
                <a16:creationId xmlns="" xmlns:a16="http://schemas.microsoft.com/office/drawing/2014/main" id="{AEDA7594-7CEE-F2C6-9914-E747D789DD44}"/>
              </a:ext>
            </a:extLst>
          </p:cNvPr>
          <p:cNvSpPr txBox="1"/>
          <p:nvPr/>
        </p:nvSpPr>
        <p:spPr>
          <a:xfrm>
            <a:off x="4112247" y="6400051"/>
            <a:ext cx="1519581" cy="584775"/>
          </a:xfrm>
          <a:prstGeom prst="rect">
            <a:avLst/>
          </a:prstGeom>
          <a:noFill/>
        </p:spPr>
        <p:txBody>
          <a:bodyPr wrap="square" rtlCol="0">
            <a:spAutoFit/>
          </a:bodyPr>
          <a:lstStyle/>
          <a:p>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索引值</a:t>
            </a:r>
            <a:endParaRPr lang="x-none" sz="3200" dirty="0">
              <a:latin typeface=""/>
              <a:ea typeface="Hei" pitchFamily="2" charset="-122"/>
            </a:endParaRPr>
          </a:p>
        </p:txBody>
      </p:sp>
      <p:sp>
        <p:nvSpPr>
          <p:cNvPr id="8" name="TextBox 7">
            <a:extLst>
              <a:ext uri="{FF2B5EF4-FFF2-40B4-BE49-F238E27FC236}">
                <a16:creationId xmlns="" xmlns:a16="http://schemas.microsoft.com/office/drawing/2014/main" id="{064398DD-3891-9B11-5313-F26BB801397D}"/>
              </a:ext>
            </a:extLst>
          </p:cNvPr>
          <p:cNvSpPr txBox="1"/>
          <p:nvPr/>
        </p:nvSpPr>
        <p:spPr>
          <a:xfrm>
            <a:off x="280370" y="3913669"/>
            <a:ext cx="1519581" cy="584775"/>
          </a:xfrm>
          <a:prstGeom prst="rect">
            <a:avLst/>
          </a:prstGeom>
          <a:noFill/>
        </p:spPr>
        <p:txBody>
          <a:bodyPr wrap="square" rtlCol="0">
            <a:spAutoFit/>
          </a:bodyPr>
          <a:lstStyle/>
          <a:p>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元素</a:t>
            </a:r>
            <a:endParaRPr lang="x-none" sz="3200" dirty="0">
              <a:latin typeface=""/>
              <a:ea typeface="Hei" pitchFamily="2" charset="-122"/>
            </a:endParaRPr>
          </a:p>
        </p:txBody>
      </p:sp>
      <p:cxnSp>
        <p:nvCxnSpPr>
          <p:cNvPr id="9" name="Straight Arrow Connector 8">
            <a:extLst>
              <a:ext uri="{FF2B5EF4-FFF2-40B4-BE49-F238E27FC236}">
                <a16:creationId xmlns="" xmlns:a16="http://schemas.microsoft.com/office/drawing/2014/main" id="{1E818E2D-315F-EAD4-2DC4-5913F53A7895}"/>
              </a:ext>
            </a:extLst>
          </p:cNvPr>
          <p:cNvCxnSpPr>
            <a:cxnSpLocks/>
            <a:stCxn id="7" idx="1"/>
          </p:cNvCxnSpPr>
          <p:nvPr/>
        </p:nvCxnSpPr>
        <p:spPr bwMode="auto">
          <a:xfrm flipH="1" flipV="1">
            <a:off x="2736056" y="5256907"/>
            <a:ext cx="1376191" cy="1435532"/>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 xmlns:a16="http://schemas.microsoft.com/office/drawing/2014/main" id="{831503F2-E722-E85A-0EB4-F678ADFE150E}"/>
              </a:ext>
            </a:extLst>
          </p:cNvPr>
          <p:cNvCxnSpPr>
            <a:cxnSpLocks/>
          </p:cNvCxnSpPr>
          <p:nvPr/>
        </p:nvCxnSpPr>
        <p:spPr bwMode="auto">
          <a:xfrm>
            <a:off x="865140" y="4419122"/>
            <a:ext cx="986965" cy="637343"/>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157</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2" name="標題 1">
            <a:extLst>
              <a:ext uri="{FF2B5EF4-FFF2-40B4-BE49-F238E27FC236}">
                <a16:creationId xmlns="" xmlns:a16="http://schemas.microsoft.com/office/drawing/2014/main" id="{B9A64325-FC4D-FD47-BB35-BFCDE4AE7D74}"/>
              </a:ext>
            </a:extLst>
          </p:cNvPr>
          <p:cNvSpPr txBox="1">
            <a:spLocks/>
          </p:cNvSpPr>
          <p:nvPr/>
        </p:nvSpPr>
        <p:spPr bwMode="auto">
          <a:xfrm>
            <a:off x="-534988" y="-215900"/>
            <a:ext cx="9072563"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800" b="1" kern="1200" baseline="0" smtClean="0">
                <a:solidFill>
                  <a:srgbClr val="FFFFFF"/>
                </a:solidFill>
                <a:latin typeface="Microsoft JhengHei" panose="020B0604030504040204" pitchFamily="34" charset="-120"/>
                <a:ea typeface="Microsoft JhengHei" panose="020B0604030504040204" pitchFamily="34" charset="-120"/>
                <a:cs typeface="+mn-cs"/>
              </a:rPr>
              <a:t>陣列的概念</a:t>
            </a:r>
            <a:endParaRPr lang="zh-TW" altLang="zh-TW" kern="0" baseline="0" dirty="0"/>
          </a:p>
        </p:txBody>
      </p:sp>
    </p:spTree>
    <p:extLst>
      <p:ext uri="{BB962C8B-B14F-4D97-AF65-F5344CB8AC3E}">
        <p14:creationId xmlns:p14="http://schemas.microsoft.com/office/powerpoint/2010/main" val="34612768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872373" y="0"/>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287784" y="1564561"/>
            <a:ext cx="9505056" cy="4471888"/>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6.</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依下方提示的積木進行組裝，隨機抽出一張</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牌放入洗 牌清單中，直到 </a:t>
            </a:r>
            <a:r>
              <a:rPr lang="en-US" altLang="zh-TW" sz="3600" b="1" kern="0" baseline="0" dirty="0">
                <a:latin typeface="Microsoft JhengHei" panose="020B0604030504040204" pitchFamily="34" charset="-120"/>
                <a:ea typeface="Microsoft JhengHei" panose="020B0604030504040204" pitchFamily="34" charset="-120"/>
                <a:cs typeface="Arial Unicode MS"/>
              </a:rPr>
              <a:t>13 </a:t>
            </a:r>
            <a:r>
              <a:rPr lang="zh-TW" altLang="en-US" sz="3600" b="1" kern="0" baseline="0" dirty="0">
                <a:latin typeface="Microsoft JhengHei" panose="020B0604030504040204" pitchFamily="34" charset="-120"/>
                <a:ea typeface="Microsoft JhengHei" panose="020B0604030504040204" pitchFamily="34" charset="-120"/>
                <a:cs typeface="Arial Unicode MS"/>
              </a:rPr>
              <a:t>張牌被抽完。</a:t>
            </a: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2" name="Picture 1">
            <a:extLst>
              <a:ext uri="{FF2B5EF4-FFF2-40B4-BE49-F238E27FC236}">
                <a16:creationId xmlns="" xmlns:a16="http://schemas.microsoft.com/office/drawing/2014/main" id="{6425B108-4582-5A89-B608-07CEBE97D66C}"/>
              </a:ext>
            </a:extLst>
          </p:cNvPr>
          <p:cNvPicPr>
            <a:picLocks noChangeAspect="1"/>
          </p:cNvPicPr>
          <p:nvPr/>
        </p:nvPicPr>
        <p:blipFill>
          <a:blip r:embed="rId2"/>
          <a:stretch>
            <a:fillRect/>
          </a:stretch>
        </p:blipFill>
        <p:spPr>
          <a:xfrm>
            <a:off x="1007864" y="2996654"/>
            <a:ext cx="7950200" cy="3340100"/>
          </a:xfrm>
          <a:prstGeom prst="rect">
            <a:avLst/>
          </a:prstGeom>
        </p:spPr>
      </p:pic>
      <p:sp>
        <p:nvSpPr>
          <p:cNvPr id="9"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599075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872373" y="0"/>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287784" y="1564561"/>
            <a:ext cx="9505056" cy="4471888"/>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6.</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依下方提示的積木進行組裝，隨機抽出一張</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牌放入洗 牌清單中，直到 </a:t>
            </a:r>
            <a:r>
              <a:rPr lang="en-US" altLang="zh-TW" sz="3600" b="1" kern="0" baseline="0" dirty="0">
                <a:latin typeface="Microsoft JhengHei" panose="020B0604030504040204" pitchFamily="34" charset="-120"/>
                <a:ea typeface="Microsoft JhengHei" panose="020B0604030504040204" pitchFamily="34" charset="-120"/>
                <a:cs typeface="Arial Unicode MS"/>
              </a:rPr>
              <a:t>13 </a:t>
            </a:r>
            <a:r>
              <a:rPr lang="zh-TW" altLang="en-US" sz="3600" b="1" kern="0" baseline="0" dirty="0">
                <a:latin typeface="Microsoft JhengHei" panose="020B0604030504040204" pitchFamily="34" charset="-120"/>
                <a:ea typeface="Microsoft JhengHei" panose="020B0604030504040204" pitchFamily="34" charset="-120"/>
                <a:cs typeface="Arial Unicode MS"/>
              </a:rPr>
              <a:t>張牌被抽完。</a:t>
            </a: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3" name="圖片 2">
            <a:extLst>
              <a:ext uri="{FF2B5EF4-FFF2-40B4-BE49-F238E27FC236}">
                <a16:creationId xmlns="" xmlns:a16="http://schemas.microsoft.com/office/drawing/2014/main" id="{A167E382-0BC6-7D83-DD1C-EF042C627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888" y="3854395"/>
            <a:ext cx="7698104" cy="3130431"/>
          </a:xfrm>
          <a:prstGeom prst="rect">
            <a:avLst/>
          </a:prstGeom>
        </p:spPr>
      </p:pic>
      <p:sp>
        <p:nvSpPr>
          <p:cNvPr id="9" name="文字方塊 3">
            <a:extLst>
              <a:ext uri="{FF2B5EF4-FFF2-40B4-BE49-F238E27FC236}">
                <a16:creationId xmlns="" xmlns:a16="http://schemas.microsoft.com/office/drawing/2014/main" id="{521C2DC8-5251-15E0-0DFA-A0ECB272F817}"/>
              </a:ext>
            </a:extLst>
          </p:cNvPr>
          <p:cNvSpPr txBox="1">
            <a:spLocks noChangeArrowheads="1"/>
          </p:cNvSpPr>
          <p:nvPr/>
        </p:nvSpPr>
        <p:spPr bwMode="auto">
          <a:xfrm>
            <a:off x="1791254" y="3028981"/>
            <a:ext cx="2034648" cy="93610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10"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585902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647824" y="8032"/>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569877" y="1104650"/>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7.</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依下方提示的積木進行組裝，完成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發牌角色的動畫。</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5" name="圖片 4">
            <a:extLst>
              <a:ext uri="{FF2B5EF4-FFF2-40B4-BE49-F238E27FC236}">
                <a16:creationId xmlns="" xmlns:a16="http://schemas.microsoft.com/office/drawing/2014/main" id="{6887CAC5-2353-4A5A-FDD1-77BE7AE86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525" y="2738423"/>
            <a:ext cx="6451600" cy="3175000"/>
          </a:xfrm>
          <a:prstGeom prst="rect">
            <a:avLst/>
          </a:prstGeom>
        </p:spPr>
      </p:pic>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0381794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647824" y="8032"/>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47459" y="990893"/>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想一想：</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sp>
        <p:nvSpPr>
          <p:cNvPr id="8" name="文字方塊 3">
            <a:extLst>
              <a:ext uri="{FF2B5EF4-FFF2-40B4-BE49-F238E27FC236}">
                <a16:creationId xmlns="" xmlns:a16="http://schemas.microsoft.com/office/drawing/2014/main" id="{33987757-0AFE-4176-42EE-8918C00216FD}"/>
              </a:ext>
            </a:extLst>
          </p:cNvPr>
          <p:cNvSpPr txBox="1">
            <a:spLocks noChangeArrowheads="1"/>
          </p:cNvSpPr>
          <p:nvPr/>
        </p:nvSpPr>
        <p:spPr bwMode="auto">
          <a:xfrm>
            <a:off x="286390" y="1674969"/>
            <a:ext cx="9171295" cy="442914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200" b="1" kern="0" baseline="0" dirty="0">
                <a:latin typeface="Microsoft JhengHei" panose="020B0604030504040204" pitchFamily="34" charset="-120"/>
                <a:ea typeface="Microsoft JhengHei" panose="020B0604030504040204" pitchFamily="34" charset="-120"/>
                <a:cs typeface="Arial Unicode MS"/>
                <a:sym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200" b="1" kern="0" baseline="0" dirty="0">
                <a:latin typeface="Microsoft JhengHei" panose="020B0604030504040204" pitchFamily="34" charset="-120"/>
                <a:ea typeface="Microsoft JhengHei" panose="020B0604030504040204" pitchFamily="34" charset="-120"/>
                <a:cs typeface="Arial Unicode MS"/>
              </a:rPr>
              <a:t>如何執行當按下發牌角色， 撲克牌角色就會顯示第一張 點數的程式</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marL="406400" indent="-406400" eaLnBrk="1" hangingPunct="1">
              <a:lnSpc>
                <a:spcPct val="120000"/>
              </a:lnSpc>
              <a:defRPr/>
            </a:pPr>
            <a:r>
              <a:rPr lang="en-US" altLang="zh-TW" sz="3200" b="1" kern="0" baseline="0" dirty="0">
                <a:latin typeface="Microsoft JhengHei" panose="020B0604030504040204" pitchFamily="34" charset="-120"/>
                <a:ea typeface="Microsoft JhengHei" panose="020B0604030504040204" pitchFamily="34" charset="-120"/>
                <a:cs typeface="Arial Unicode MS"/>
              </a:rPr>
              <a:t>2.</a:t>
            </a:r>
            <a:r>
              <a:rPr lang="zh-TW" altLang="en-US" sz="3200" b="1" kern="0" baseline="0" dirty="0">
                <a:latin typeface="Microsoft JhengHei" panose="020B0604030504040204" pitchFamily="34" charset="-120"/>
                <a:ea typeface="Microsoft JhengHei" panose="020B0604030504040204" pitchFamily="34" charset="-120"/>
                <a:cs typeface="Arial Unicode MS"/>
              </a:rPr>
              <a:t> 如何執行每按一下發牌角色，撲克牌角色就會依洗牌清單中的項目編號依序選取相對應點數的程式</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p:txBody>
      </p:sp>
      <p:sp>
        <p:nvSpPr>
          <p:cNvPr id="9" name="文字方塊 3">
            <a:extLst>
              <a:ext uri="{FF2B5EF4-FFF2-40B4-BE49-F238E27FC236}">
                <a16:creationId xmlns="" xmlns:a16="http://schemas.microsoft.com/office/drawing/2014/main" id="{96BDB96E-BCAB-4171-5758-6F68CC249B65}"/>
              </a:ext>
            </a:extLst>
          </p:cNvPr>
          <p:cNvSpPr txBox="1">
            <a:spLocks noChangeArrowheads="1"/>
          </p:cNvSpPr>
          <p:nvPr/>
        </p:nvSpPr>
        <p:spPr bwMode="auto">
          <a:xfrm>
            <a:off x="286391" y="4680570"/>
            <a:ext cx="3385770" cy="1944216"/>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200" b="1" kern="0" baseline="0" dirty="0">
                <a:latin typeface="Microsoft JhengHei" panose="020B0604030504040204" pitchFamily="34" charset="-120"/>
                <a:ea typeface="Microsoft JhengHei" panose="020B0604030504040204" pitchFamily="34" charset="-120"/>
                <a:cs typeface="Arial Unicode MS"/>
                <a:sym typeface="Arial Unicode MS"/>
              </a:rPr>
              <a:t>3.</a:t>
            </a: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 為什麼最後發牌角色要隱藏</a:t>
            </a:r>
            <a:r>
              <a:rPr lang="en-US" altLang="zh-TW" sz="32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0" name="矩形 9">
            <a:extLst>
              <a:ext uri="{FF2B5EF4-FFF2-40B4-BE49-F238E27FC236}">
                <a16:creationId xmlns="" xmlns:a16="http://schemas.microsoft.com/office/drawing/2014/main" id="{8206174C-74BE-41BD-C95C-32F8E1A6E74B}"/>
              </a:ext>
            </a:extLst>
          </p:cNvPr>
          <p:cNvSpPr/>
          <p:nvPr/>
        </p:nvSpPr>
        <p:spPr bwMode="auto">
          <a:xfrm>
            <a:off x="6911589" y="5973310"/>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pic>
        <p:nvPicPr>
          <p:cNvPr id="11" name="圖片 10">
            <a:extLst>
              <a:ext uri="{FF2B5EF4-FFF2-40B4-BE49-F238E27FC236}">
                <a16:creationId xmlns="" xmlns:a16="http://schemas.microsoft.com/office/drawing/2014/main" id="{7C392149-CD3E-77AC-64F1-A02B95612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576" y="4157413"/>
            <a:ext cx="5452109" cy="2683125"/>
          </a:xfrm>
          <a:prstGeom prst="rect">
            <a:avLst/>
          </a:prstGeom>
        </p:spPr>
      </p:pic>
      <p:sp>
        <p:nvSpPr>
          <p:cNvPr id="13"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2323673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647824" y="8032"/>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569877" y="1104650"/>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7.</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依下方提示的積木進行組裝，完成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發牌角色的動畫。</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8" name="圖片 7">
            <a:extLst>
              <a:ext uri="{FF2B5EF4-FFF2-40B4-BE49-F238E27FC236}">
                <a16:creationId xmlns="" xmlns:a16="http://schemas.microsoft.com/office/drawing/2014/main" id="{4F3C6E12-1560-92E3-954F-E888062FB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87" y="3158440"/>
            <a:ext cx="6277675" cy="3682098"/>
          </a:xfrm>
          <a:prstGeom prst="rect">
            <a:avLst/>
          </a:prstGeom>
        </p:spPr>
      </p:pic>
      <p:sp>
        <p:nvSpPr>
          <p:cNvPr id="10" name="文字方塊 3">
            <a:extLst>
              <a:ext uri="{FF2B5EF4-FFF2-40B4-BE49-F238E27FC236}">
                <a16:creationId xmlns="" xmlns:a16="http://schemas.microsoft.com/office/drawing/2014/main" id="{27F72C2F-F9EF-C878-D374-E7F9D83B587F}"/>
              </a:ext>
            </a:extLst>
          </p:cNvPr>
          <p:cNvSpPr txBox="1">
            <a:spLocks noChangeArrowheads="1"/>
          </p:cNvSpPr>
          <p:nvPr/>
        </p:nvSpPr>
        <p:spPr bwMode="auto">
          <a:xfrm>
            <a:off x="5093896" y="3158440"/>
            <a:ext cx="2034648" cy="93610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11"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605199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647824" y="8032"/>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569877" y="1104650"/>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8.</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依下方提示的積木進行組裝，完成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發牌撲克牌的動畫。</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3" name="Picture 2">
            <a:extLst>
              <a:ext uri="{FF2B5EF4-FFF2-40B4-BE49-F238E27FC236}">
                <a16:creationId xmlns="" xmlns:a16="http://schemas.microsoft.com/office/drawing/2014/main" id="{357A852C-12EF-8621-C19A-7B083D19ACDA}"/>
              </a:ext>
            </a:extLst>
          </p:cNvPr>
          <p:cNvPicPr>
            <a:picLocks noChangeAspect="1"/>
          </p:cNvPicPr>
          <p:nvPr/>
        </p:nvPicPr>
        <p:blipFill>
          <a:blip r:embed="rId2"/>
          <a:stretch>
            <a:fillRect/>
          </a:stretch>
        </p:blipFill>
        <p:spPr>
          <a:xfrm>
            <a:off x="1445852" y="2704228"/>
            <a:ext cx="7194860" cy="3632526"/>
          </a:xfrm>
          <a:prstGeom prst="rect">
            <a:avLst/>
          </a:prstGeom>
        </p:spPr>
      </p:pic>
      <p:sp>
        <p:nvSpPr>
          <p:cNvPr id="9"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4078324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647824" y="8032"/>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47459" y="990893"/>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想一想：</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4293954"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sp>
        <p:nvSpPr>
          <p:cNvPr id="8" name="文字方塊 3">
            <a:extLst>
              <a:ext uri="{FF2B5EF4-FFF2-40B4-BE49-F238E27FC236}">
                <a16:creationId xmlns="" xmlns:a16="http://schemas.microsoft.com/office/drawing/2014/main" id="{33987757-0AFE-4176-42EE-8918C00216FD}"/>
              </a:ext>
            </a:extLst>
          </p:cNvPr>
          <p:cNvSpPr txBox="1">
            <a:spLocks noChangeArrowheads="1"/>
          </p:cNvSpPr>
          <p:nvPr/>
        </p:nvSpPr>
        <p:spPr bwMode="auto">
          <a:xfrm>
            <a:off x="286390" y="1674969"/>
            <a:ext cx="9171295" cy="442914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當發牌角色被按下時，撲克牌角色如何知道，並執行下 一個指令</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p:txBody>
      </p:sp>
      <p:pic>
        <p:nvPicPr>
          <p:cNvPr id="3" name="Picture 2">
            <a:extLst>
              <a:ext uri="{FF2B5EF4-FFF2-40B4-BE49-F238E27FC236}">
                <a16:creationId xmlns="" xmlns:a16="http://schemas.microsoft.com/office/drawing/2014/main" id="{357A852C-12EF-8621-C19A-7B083D19ACDA}"/>
              </a:ext>
            </a:extLst>
          </p:cNvPr>
          <p:cNvPicPr>
            <a:picLocks noChangeAspect="1"/>
          </p:cNvPicPr>
          <p:nvPr/>
        </p:nvPicPr>
        <p:blipFill>
          <a:blip r:embed="rId2"/>
          <a:stretch>
            <a:fillRect/>
          </a:stretch>
        </p:blipFill>
        <p:spPr>
          <a:xfrm>
            <a:off x="3672160" y="3308951"/>
            <a:ext cx="6048673" cy="3053842"/>
          </a:xfrm>
          <a:prstGeom prst="rect">
            <a:avLst/>
          </a:prstGeom>
        </p:spPr>
      </p:pic>
      <p:sp>
        <p:nvSpPr>
          <p:cNvPr id="9" name="文字方塊 3">
            <a:extLst>
              <a:ext uri="{FF2B5EF4-FFF2-40B4-BE49-F238E27FC236}">
                <a16:creationId xmlns="" xmlns:a16="http://schemas.microsoft.com/office/drawing/2014/main" id="{96BDB96E-BCAB-4171-5758-6F68CC249B65}"/>
              </a:ext>
            </a:extLst>
          </p:cNvPr>
          <p:cNvSpPr txBox="1">
            <a:spLocks noChangeArrowheads="1"/>
          </p:cNvSpPr>
          <p:nvPr/>
        </p:nvSpPr>
        <p:spPr bwMode="auto">
          <a:xfrm>
            <a:off x="286389" y="3095472"/>
            <a:ext cx="3122623" cy="3260330"/>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當再次按下發牌角色時，撲克牌角色如何顯示與洗牌清 單中相對應的點數</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p:txBody>
      </p:sp>
    </p:spTree>
    <p:extLst>
      <p:ext uri="{BB962C8B-B14F-4D97-AF65-F5344CB8AC3E}">
        <p14:creationId xmlns:p14="http://schemas.microsoft.com/office/powerpoint/2010/main" val="1270138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647824" y="8032"/>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569877" y="1104650"/>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8.</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依下方提示的積木進行組裝，完成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發牌撲克牌的動畫。</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4331851"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3" name="圖片 2">
            <a:extLst>
              <a:ext uri="{FF2B5EF4-FFF2-40B4-BE49-F238E27FC236}">
                <a16:creationId xmlns="" xmlns:a16="http://schemas.microsoft.com/office/drawing/2014/main" id="{3A6918D5-3E90-8A19-A188-746E62E63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438" y="2448322"/>
            <a:ext cx="4551194" cy="4968552"/>
          </a:xfrm>
          <a:prstGeom prst="rect">
            <a:avLst/>
          </a:prstGeom>
        </p:spPr>
      </p:pic>
      <p:sp>
        <p:nvSpPr>
          <p:cNvPr id="9" name="文字方塊 3">
            <a:extLst>
              <a:ext uri="{FF2B5EF4-FFF2-40B4-BE49-F238E27FC236}">
                <a16:creationId xmlns="" xmlns:a16="http://schemas.microsoft.com/office/drawing/2014/main" id="{2CCF14B7-99F8-0A73-60AC-D3AD2E42E8B8}"/>
              </a:ext>
            </a:extLst>
          </p:cNvPr>
          <p:cNvSpPr txBox="1">
            <a:spLocks noChangeArrowheads="1"/>
          </p:cNvSpPr>
          <p:nvPr/>
        </p:nvSpPr>
        <p:spPr bwMode="auto">
          <a:xfrm>
            <a:off x="1205464" y="4188618"/>
            <a:ext cx="2034648" cy="93610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10"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174</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106208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C7DB3B4-E5F6-863E-51BE-E335DE573873}"/>
              </a:ext>
            </a:extLst>
          </p:cNvPr>
          <p:cNvSpPr/>
          <p:nvPr/>
        </p:nvSpPr>
        <p:spPr bwMode="auto">
          <a:xfrm>
            <a:off x="7560592" y="5976714"/>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sp>
        <p:nvSpPr>
          <p:cNvPr id="4" name="矩形 3">
            <a:extLst>
              <a:ext uri="{FF2B5EF4-FFF2-40B4-BE49-F238E27FC236}">
                <a16:creationId xmlns="" xmlns:a16="http://schemas.microsoft.com/office/drawing/2014/main" id="{80F461E0-A3C2-3F44-AF3A-216E6399220C}"/>
              </a:ext>
            </a:extLst>
          </p:cNvPr>
          <p:cNvSpPr/>
          <p:nvPr/>
        </p:nvSpPr>
        <p:spPr>
          <a:xfrm>
            <a:off x="1745362" y="72058"/>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215899" y="936154"/>
            <a:ext cx="9504933"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latin typeface="Microsoft JhengHei" panose="020B0604030504040204" pitchFamily="34" charset="-120"/>
                <a:ea typeface="Microsoft JhengHei" panose="020B0604030504040204" pitchFamily="34" charset="-120"/>
                <a:cs typeface="Arial Unicode MS"/>
              </a:rPr>
              <a:t>    飯後甜點吃什麼？</a:t>
            </a:r>
            <a:endParaRPr lang="en-US" altLang="zh-TW" sz="40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 劇本</a:t>
            </a:r>
            <a:r>
              <a:rPr lang="en-US" altLang="zh-TW"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餐廳最近舉辦活動，準備了不同的飯後甜點贈送給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前五位客人，但每個甜點都只有一份，因此餐廳將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甜點進行編號，讓客人點選碗的時候，就會隨機抽</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出一個號碼，餐廳則提供對應的甜點。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2567676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C7DB3B4-E5F6-863E-51BE-E335DE573873}"/>
              </a:ext>
            </a:extLst>
          </p:cNvPr>
          <p:cNvSpPr/>
          <p:nvPr/>
        </p:nvSpPr>
        <p:spPr bwMode="auto">
          <a:xfrm>
            <a:off x="7560592" y="5976714"/>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sp>
        <p:nvSpPr>
          <p:cNvPr id="4" name="矩形 3">
            <a:extLst>
              <a:ext uri="{FF2B5EF4-FFF2-40B4-BE49-F238E27FC236}">
                <a16:creationId xmlns="" xmlns:a16="http://schemas.microsoft.com/office/drawing/2014/main" id="{80F461E0-A3C2-3F44-AF3A-216E6399220C}"/>
              </a:ext>
            </a:extLst>
          </p:cNvPr>
          <p:cNvSpPr/>
          <p:nvPr/>
        </p:nvSpPr>
        <p:spPr>
          <a:xfrm>
            <a:off x="359792" y="72058"/>
            <a:ext cx="5262979"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 飯後甜點吃什麼？</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390624" y="1368202"/>
            <a:ext cx="9144893" cy="1079500"/>
          </a:xfrm>
          <a:prstGeom prst="rect">
            <a:avLst/>
          </a:prstGeom>
          <a:noFill/>
          <a:ln w="50800">
            <a:noFill/>
            <a:miter lim="800000"/>
            <a:headEnd/>
            <a:tailEnd/>
          </a:ln>
        </p:spPr>
        <p:txBody>
          <a:bodyPr lIns="36000" tIns="36000" rIns="36000" bIns="36000"/>
          <a:lstStyle/>
          <a:p>
            <a:pPr eaLnBrk="1" hangingPunct="1">
              <a:defRPr/>
            </a:pPr>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完成條件</a:t>
            </a:r>
            <a:r>
              <a:rPr lang="en-US" altLang="zh-TW"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a:t>
            </a:r>
            <a:br>
              <a:rPr lang="en-US" altLang="zh-TW" sz="3200" b="1" kern="0" baseline="0" dirty="0">
                <a:solidFill>
                  <a:srgbClr val="C00000"/>
                </a:solidFill>
                <a:latin typeface="Microsoft JhengHei" panose="020B0604030504040204" pitchFamily="34" charset="-120"/>
                <a:ea typeface="Microsoft JhengHei" panose="020B0604030504040204" pitchFamily="34" charset="-120"/>
                <a:cs typeface="Arial Unicode MS"/>
              </a:rPr>
            </a:b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rPr>
              <a:t> 讓舞臺區呈現今日甜點和飯後甜點清單。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(2)</a:t>
            </a:r>
            <a:r>
              <a:rPr lang="zh-TW" altLang="en-US" sz="3200" b="1" kern="0" baseline="0" dirty="0">
                <a:latin typeface="Microsoft JhengHei" panose="020B0604030504040204" pitchFamily="34" charset="-120"/>
                <a:ea typeface="Microsoft JhengHei" panose="020B0604030504040204" pitchFamily="34" charset="-120"/>
                <a:cs typeface="Arial Unicode MS"/>
              </a:rPr>
              <a:t> 新增碗、甜點角色與其造型，造型編號：</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蘋果</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2 (</a:t>
            </a:r>
            <a:r>
              <a:rPr lang="zh-TW" altLang="en-US" sz="3200" b="1" kern="0" baseline="0" dirty="0">
                <a:latin typeface="Microsoft JhengHei" panose="020B0604030504040204" pitchFamily="34" charset="-120"/>
                <a:ea typeface="Microsoft JhengHei" panose="020B0604030504040204" pitchFamily="34" charset="-120"/>
                <a:cs typeface="Arial Unicode MS"/>
              </a:rPr>
              <a:t>香蕉</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3 (</a:t>
            </a:r>
            <a:r>
              <a:rPr lang="zh-TW" altLang="en-US" sz="3200" b="1" kern="0" baseline="0" dirty="0">
                <a:latin typeface="Microsoft JhengHei" panose="020B0604030504040204" pitchFamily="34" charset="-120"/>
                <a:ea typeface="Microsoft JhengHei" panose="020B0604030504040204" pitchFamily="34" charset="-120"/>
                <a:cs typeface="Arial Unicode MS"/>
              </a:rPr>
              <a:t>甜甜圈</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4 (</a:t>
            </a:r>
            <a:r>
              <a:rPr lang="zh-TW" altLang="en-US" sz="3200" b="1" kern="0" baseline="0" dirty="0">
                <a:latin typeface="Microsoft JhengHei" panose="020B0604030504040204" pitchFamily="34" charset="-120"/>
                <a:ea typeface="Microsoft JhengHei" panose="020B0604030504040204" pitchFamily="34" charset="-120"/>
                <a:cs typeface="Arial Unicode MS"/>
              </a:rPr>
              <a:t>柳橙</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5 (</a:t>
            </a:r>
            <a:r>
              <a:rPr lang="zh-TW" altLang="en-US" sz="3200" b="1" kern="0" baseline="0" dirty="0">
                <a:latin typeface="Microsoft JhengHei" panose="020B0604030504040204" pitchFamily="34" charset="-120"/>
                <a:ea typeface="Microsoft JhengHei" panose="020B0604030504040204" pitchFamily="34" charset="-120"/>
                <a:cs typeface="Arial Unicode MS"/>
              </a:rPr>
              <a:t>西瓜</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(3)</a:t>
            </a:r>
            <a:r>
              <a:rPr lang="zh-TW" altLang="en-US" sz="3200" b="1" kern="0" baseline="0" dirty="0">
                <a:latin typeface="Microsoft JhengHei" panose="020B0604030504040204" pitchFamily="34" charset="-120"/>
                <a:ea typeface="Microsoft JhengHei" panose="020B0604030504040204" pitchFamily="34" charset="-120"/>
                <a:cs typeface="Arial Unicode MS"/>
              </a:rPr>
              <a:t> 甜點角色的造型編號會對應今日甜點清單</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的項目內容順序。</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(4)</a:t>
            </a:r>
            <a:r>
              <a:rPr lang="zh-TW" altLang="en-US" sz="3200" b="1" kern="0" baseline="0" dirty="0">
                <a:latin typeface="Microsoft JhengHei" panose="020B0604030504040204" pitchFamily="34" charset="-120"/>
                <a:ea typeface="Microsoft JhengHei" panose="020B0604030504040204" pitchFamily="34" charset="-120"/>
                <a:cs typeface="Arial Unicode MS"/>
              </a:rPr>
              <a:t> 程式執行後， 點選碗時，隨機抽出一個飯後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甜點，並說出：「抽到的甜點編號是</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(5)</a:t>
            </a:r>
            <a:r>
              <a:rPr lang="zh-TW" altLang="en-US" sz="3200" b="1" kern="0" baseline="0" dirty="0">
                <a:latin typeface="Microsoft JhengHei" panose="020B0604030504040204" pitchFamily="34" charset="-120"/>
                <a:ea typeface="Microsoft JhengHei" panose="020B0604030504040204" pitchFamily="34" charset="-120"/>
                <a:cs typeface="Arial Unicode MS"/>
              </a:rPr>
              <a:t> 當甜點被抽完時， 碗會消失不見，避免有客</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人再次抽獎。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254638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690533B2-CAE1-4D43-B912-23EE379DF7CC}"/>
              </a:ext>
            </a:extLst>
          </p:cNvPr>
          <p:cNvSpPr txBox="1">
            <a:spLocks/>
          </p:cNvSpPr>
          <p:nvPr/>
        </p:nvSpPr>
        <p:spPr bwMode="auto">
          <a:xfrm>
            <a:off x="287784" y="1152179"/>
            <a:ext cx="8713414" cy="13684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◼︎右圖的陣列中，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8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年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1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班全班成績、座號及成績分別代表什麼？</a:t>
            </a: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12" name="◎ 電腦輔助學習趨勢…">
            <a:extLst>
              <a:ext uri="{FF2B5EF4-FFF2-40B4-BE49-F238E27FC236}">
                <a16:creationId xmlns="" xmlns:a16="http://schemas.microsoft.com/office/drawing/2014/main" id="{D102B365-D12A-11E7-F032-D5E7E85B3407}"/>
              </a:ext>
            </a:extLst>
          </p:cNvPr>
          <p:cNvSpPr txBox="1">
            <a:spLocks/>
          </p:cNvSpPr>
          <p:nvPr/>
        </p:nvSpPr>
        <p:spPr bwMode="auto">
          <a:xfrm>
            <a:off x="287784" y="2627934"/>
            <a:ext cx="3528392" cy="28447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FontTx/>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(A)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陣列名稱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54025" indent="-439738">
              <a:spcBef>
                <a:spcPts val="800"/>
              </a:spcBef>
              <a:buFontTx/>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(B)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索引值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54025" indent="-439738">
              <a:spcBef>
                <a:spcPts val="800"/>
              </a:spcBef>
              <a:buFontTx/>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(C)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元素</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10" name="Picture 9">
            <a:extLst>
              <a:ext uri="{FF2B5EF4-FFF2-40B4-BE49-F238E27FC236}">
                <a16:creationId xmlns="" xmlns:a16="http://schemas.microsoft.com/office/drawing/2014/main" id="{8AE32155-6E7B-8813-16F5-F6EAF03DDFAD}"/>
              </a:ext>
            </a:extLst>
          </p:cNvPr>
          <p:cNvPicPr>
            <a:picLocks noChangeAspect="1"/>
          </p:cNvPicPr>
          <p:nvPr/>
        </p:nvPicPr>
        <p:blipFill>
          <a:blip r:embed="rId3"/>
          <a:stretch>
            <a:fillRect/>
          </a:stretch>
        </p:blipFill>
        <p:spPr>
          <a:xfrm>
            <a:off x="4320232" y="2520603"/>
            <a:ext cx="5145180" cy="3916390"/>
          </a:xfrm>
          <a:prstGeom prst="rect">
            <a:avLst/>
          </a:prstGeom>
        </p:spPr>
      </p:pic>
      <p:sp>
        <p:nvSpPr>
          <p:cNvPr id="7" name="標題 1">
            <a:extLst>
              <a:ext uri="{FF2B5EF4-FFF2-40B4-BE49-F238E27FC236}">
                <a16:creationId xmlns="" xmlns:a16="http://schemas.microsoft.com/office/drawing/2014/main" id="{B9A64325-FC4D-FD47-BB35-BFCDE4AE7D74}"/>
              </a:ext>
            </a:extLst>
          </p:cNvPr>
          <p:cNvSpPr txBox="1">
            <a:spLocks/>
          </p:cNvSpPr>
          <p:nvPr/>
        </p:nvSpPr>
        <p:spPr bwMode="auto">
          <a:xfrm>
            <a:off x="-534988" y="-215900"/>
            <a:ext cx="9072563"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800" b="1" kern="1200" baseline="0" dirty="0" smtClean="0">
                <a:solidFill>
                  <a:srgbClr val="FFFFFF"/>
                </a:solidFill>
                <a:latin typeface="Microsoft JhengHei" panose="020B0604030504040204" pitchFamily="34" charset="-120"/>
                <a:ea typeface="Microsoft JhengHei" panose="020B0604030504040204" pitchFamily="34" charset="-120"/>
                <a:cs typeface="+mn-cs"/>
              </a:rPr>
              <a:t>陣列的概念</a:t>
            </a:r>
            <a:endParaRPr lang="zh-TW" altLang="zh-TW" kern="0" baseline="0" dirty="0"/>
          </a:p>
        </p:txBody>
      </p:sp>
      <p:sp>
        <p:nvSpPr>
          <p:cNvPr id="8"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157</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9948673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939333" y="50"/>
            <a:ext cx="5109091" cy="898387"/>
          </a:xfrm>
          <a:prstGeom prst="rect">
            <a:avLst/>
          </a:prstGeom>
        </p:spPr>
        <p:txBody>
          <a:bodyPr wrap="none">
            <a:spAutoFit/>
          </a:bodyPr>
          <a:lstStyle/>
          <a:p>
            <a:pPr eaLnBrk="1" hangingPunct="1">
              <a:lnSpc>
                <a:spcPct val="120000"/>
              </a:lnSpc>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舞臺與角色安排　</a:t>
            </a:r>
            <a:endParaRPr lang="en-US" altLang="zh-TW" sz="4800" b="1" kern="0" baseline="0" dirty="0">
              <a:solidFill>
                <a:schemeClr val="bg1"/>
              </a:solidFill>
              <a:latin typeface="Microsoft JhengHei" panose="020B0604030504040204" pitchFamily="34" charset="-120"/>
              <a:ea typeface="Microsoft JhengHei" panose="020B0604030504040204" pitchFamily="34" charset="-120"/>
              <a:cs typeface="Arial Unicode MS"/>
            </a:endParaRP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287784" y="1152178"/>
            <a:ext cx="9936857" cy="6552728"/>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背景：</a:t>
            </a:r>
            <a:r>
              <a:rPr lang="en" altLang="zh-TW" sz="2600" b="1" kern="0" baseline="0" dirty="0">
                <a:latin typeface="Microsoft JhengHei" panose="020B0604030504040204" pitchFamily="34" charset="-120"/>
                <a:ea typeface="Microsoft JhengHei" panose="020B0604030504040204" pitchFamily="34" charset="-120"/>
                <a:cs typeface="Arial Unicode MS"/>
              </a:rPr>
              <a:t>Party </a:t>
            </a:r>
            <a:r>
              <a:rPr lang="zh-TW" altLang="en-US" sz="2600" b="1" kern="0" baseline="0" dirty="0">
                <a:latin typeface="Microsoft JhengHei" panose="020B0604030504040204" pitchFamily="34" charset="-120"/>
                <a:ea typeface="Microsoft JhengHei" panose="020B0604030504040204" pitchFamily="34" charset="-120"/>
                <a:cs typeface="Arial Unicode MS"/>
              </a:rPr>
              <a:t>碗角色：</a:t>
            </a:r>
            <a:r>
              <a:rPr lang="en" altLang="zh-TW" sz="2600" b="1" kern="0" baseline="0" dirty="0">
                <a:latin typeface="Microsoft JhengHei" panose="020B0604030504040204" pitchFamily="34" charset="-120"/>
                <a:ea typeface="Microsoft JhengHei" panose="020B0604030504040204" pitchFamily="34" charset="-120"/>
                <a:cs typeface="Arial Unicode MS"/>
              </a:rPr>
              <a:t>Bowl</a:t>
            </a: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zh-TW" altLang="en-US" sz="2600" b="1" kern="0" baseline="0" dirty="0">
                <a:latin typeface="Microsoft JhengHei" panose="020B0604030504040204" pitchFamily="34" charset="-120"/>
                <a:ea typeface="Microsoft JhengHei" panose="020B0604030504040204" pitchFamily="34" charset="-120"/>
                <a:cs typeface="Arial Unicode MS"/>
              </a:rPr>
              <a:t>尺寸調整為 </a:t>
            </a:r>
            <a:r>
              <a:rPr lang="en-US" altLang="zh-TW" sz="2600" b="1" kern="0" baseline="0" dirty="0">
                <a:latin typeface="Microsoft JhengHei" panose="020B0604030504040204" pitchFamily="34" charset="-120"/>
                <a:ea typeface="Microsoft JhengHei" panose="020B0604030504040204" pitchFamily="34" charset="-120"/>
                <a:cs typeface="Arial Unicode MS"/>
              </a:rPr>
              <a:t>200%</a:t>
            </a:r>
            <a:r>
              <a:rPr lang="zh-TW" altLang="en-US" sz="2600" b="1" kern="0" baseline="0" dirty="0">
                <a:latin typeface="Microsoft JhengHei" panose="020B0604030504040204" pitchFamily="34" charset="-120"/>
                <a:ea typeface="Microsoft JhengHei" panose="020B0604030504040204" pitchFamily="34" charset="-120"/>
                <a:cs typeface="Arial Unicode MS"/>
              </a:rPr>
              <a:t>）</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甜點角色：</a:t>
            </a:r>
            <a:r>
              <a:rPr lang="en" altLang="zh-TW" sz="2600" b="1" kern="0" baseline="0" dirty="0">
                <a:latin typeface="Microsoft JhengHei" panose="020B0604030504040204" pitchFamily="34" charset="-120"/>
                <a:ea typeface="Microsoft JhengHei" panose="020B0604030504040204" pitchFamily="34" charset="-120"/>
                <a:cs typeface="Arial Unicode MS"/>
              </a:rPr>
              <a:t>Apple</a:t>
            </a:r>
            <a:r>
              <a:rPr lang="zh-TW" altLang="en-US" sz="2600" b="1" kern="0" baseline="0" dirty="0">
                <a:latin typeface="Microsoft JhengHei" panose="020B0604030504040204" pitchFamily="34" charset="-120"/>
                <a:ea typeface="Microsoft JhengHei" panose="020B0604030504040204" pitchFamily="34" charset="-120"/>
                <a:cs typeface="Arial Unicode MS"/>
              </a:rPr>
              <a:t>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zh-TW" altLang="en-US" sz="2600" b="1" kern="0" baseline="0" dirty="0">
                <a:latin typeface="Microsoft JhengHei" panose="020B0604030504040204" pitchFamily="34" charset="-120"/>
                <a:ea typeface="Microsoft JhengHei" panose="020B0604030504040204" pitchFamily="34" charset="-120"/>
                <a:cs typeface="Arial Unicode MS"/>
              </a:rPr>
              <a:t>新增造型：</a:t>
            </a:r>
            <a:r>
              <a:rPr lang="en" altLang="zh-TW" sz="2600" b="1" kern="0" baseline="0" dirty="0">
                <a:latin typeface="Microsoft JhengHei" panose="020B0604030504040204" pitchFamily="34" charset="-120"/>
                <a:ea typeface="Microsoft JhengHei" panose="020B0604030504040204" pitchFamily="34" charset="-120"/>
                <a:cs typeface="Arial Unicode MS"/>
              </a:rPr>
              <a:t>Bananas</a:t>
            </a: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en" altLang="zh-TW" sz="2600" b="1" kern="0" baseline="0" dirty="0" err="1">
                <a:latin typeface="Microsoft JhengHei" panose="020B0604030504040204" pitchFamily="34" charset="-120"/>
                <a:ea typeface="Microsoft JhengHei" panose="020B0604030504040204" pitchFamily="34" charset="-120"/>
                <a:cs typeface="Arial Unicode MS"/>
              </a:rPr>
              <a:t>Dount</a:t>
            </a: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en" altLang="zh-TW" sz="2600" b="1" kern="0" baseline="0" dirty="0">
                <a:latin typeface="Microsoft JhengHei" panose="020B0604030504040204" pitchFamily="34" charset="-120"/>
                <a:ea typeface="Microsoft JhengHei" panose="020B0604030504040204" pitchFamily="34" charset="-120"/>
                <a:cs typeface="Arial Unicode MS"/>
              </a:rPr>
              <a:t>Orange2-a</a:t>
            </a: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en" altLang="zh-TW" sz="2600" b="1" kern="0" baseline="0" dirty="0">
                <a:latin typeface="Microsoft JhengHei" panose="020B0604030504040204" pitchFamily="34" charset="-120"/>
                <a:ea typeface="Microsoft JhengHei" panose="020B0604030504040204" pitchFamily="34" charset="-120"/>
                <a:cs typeface="Arial Unicode MS"/>
              </a:rPr>
              <a:t>Watermelon-a</a:t>
            </a:r>
            <a:r>
              <a:rPr lang="zh-TW" altLang="en" sz="2600" b="1" kern="0" baseline="0" dirty="0">
                <a:latin typeface="Microsoft JhengHei" panose="020B0604030504040204" pitchFamily="34" charset="-120"/>
                <a:ea typeface="Microsoft JhengHei" panose="020B0604030504040204" pitchFamily="34" charset="-120"/>
                <a:cs typeface="Arial Unicode MS"/>
              </a:rPr>
              <a:t>）</a:t>
            </a:r>
            <a:endParaRPr lang="zh-TW" altLang="en-US" sz="26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CD62DF6D-F78B-731B-62C9-4CF722A14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20" y="2637119"/>
            <a:ext cx="6084319" cy="4536554"/>
          </a:xfrm>
          <a:prstGeom prst="rect">
            <a:avLst/>
          </a:prstGeom>
        </p:spPr>
      </p:pic>
    </p:spTree>
    <p:extLst>
      <p:ext uri="{BB962C8B-B14F-4D97-AF65-F5344CB8AC3E}">
        <p14:creationId xmlns:p14="http://schemas.microsoft.com/office/powerpoint/2010/main" val="24158746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1723682" y="84252"/>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188614" y="3479574"/>
            <a:ext cx="2115394"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2A62A3D1-60AD-7AB3-3B5D-D2129736C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15" y="1500454"/>
            <a:ext cx="1769801" cy="1393914"/>
          </a:xfrm>
          <a:prstGeom prst="rect">
            <a:avLst/>
          </a:prstGeom>
        </p:spPr>
      </p:pic>
      <p:sp>
        <p:nvSpPr>
          <p:cNvPr id="12" name="矩形 11">
            <a:extLst>
              <a:ext uri="{FF2B5EF4-FFF2-40B4-BE49-F238E27FC236}">
                <a16:creationId xmlns="" xmlns:a16="http://schemas.microsoft.com/office/drawing/2014/main" id="{46211146-5D5B-A316-DE66-2A9AFAD3B1F2}"/>
              </a:ext>
            </a:extLst>
          </p:cNvPr>
          <p:cNvSpPr/>
          <p:nvPr/>
        </p:nvSpPr>
        <p:spPr bwMode="auto">
          <a:xfrm>
            <a:off x="7560592" y="5976714"/>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pic>
        <p:nvPicPr>
          <p:cNvPr id="8" name="圖片 7">
            <a:extLst>
              <a:ext uri="{FF2B5EF4-FFF2-40B4-BE49-F238E27FC236}">
                <a16:creationId xmlns="" xmlns:a16="http://schemas.microsoft.com/office/drawing/2014/main" id="{A0E4C6B7-E062-0E15-1200-A39DF359FD4D}"/>
              </a:ext>
            </a:extLst>
          </p:cNvPr>
          <p:cNvPicPr>
            <a:picLocks noChangeAspect="1"/>
          </p:cNvPicPr>
          <p:nvPr/>
        </p:nvPicPr>
        <p:blipFill rotWithShape="1">
          <a:blip r:embed="rId3">
            <a:extLst>
              <a:ext uri="{28A0092B-C50C-407E-A947-70E740481C1C}">
                <a14:useLocalDpi xmlns:a14="http://schemas.microsoft.com/office/drawing/2010/main" val="0"/>
              </a:ext>
            </a:extLst>
          </a:blip>
          <a:srcRect t="2731"/>
          <a:stretch/>
        </p:blipFill>
        <p:spPr>
          <a:xfrm>
            <a:off x="2083316" y="1500454"/>
            <a:ext cx="6557101" cy="5544616"/>
          </a:xfrm>
          <a:prstGeom prst="rect">
            <a:avLst/>
          </a:prstGeom>
        </p:spPr>
      </p:pic>
    </p:spTree>
    <p:extLst>
      <p:ext uri="{BB962C8B-B14F-4D97-AF65-F5344CB8AC3E}">
        <p14:creationId xmlns:p14="http://schemas.microsoft.com/office/powerpoint/2010/main" val="20157973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1723682" y="84252"/>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188614" y="3479574"/>
            <a:ext cx="2115394"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2" name="矩形 11">
            <a:extLst>
              <a:ext uri="{FF2B5EF4-FFF2-40B4-BE49-F238E27FC236}">
                <a16:creationId xmlns="" xmlns:a16="http://schemas.microsoft.com/office/drawing/2014/main" id="{46211146-5D5B-A316-DE66-2A9AFAD3B1F2}"/>
              </a:ext>
            </a:extLst>
          </p:cNvPr>
          <p:cNvSpPr/>
          <p:nvPr/>
        </p:nvSpPr>
        <p:spPr bwMode="auto">
          <a:xfrm>
            <a:off x="7560592" y="5976714"/>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dirty="0">
              <a:ln>
                <a:noFill/>
              </a:ln>
              <a:solidFill>
                <a:schemeClr val="tx1"/>
              </a:solidFill>
              <a:effectLst/>
              <a:latin typeface="Arial" charset="0"/>
              <a:ea typeface="新細明體" charset="-120"/>
            </a:endParaRPr>
          </a:p>
        </p:txBody>
      </p:sp>
      <p:pic>
        <p:nvPicPr>
          <p:cNvPr id="6" name="圖片 5">
            <a:extLst>
              <a:ext uri="{FF2B5EF4-FFF2-40B4-BE49-F238E27FC236}">
                <a16:creationId xmlns="" xmlns:a16="http://schemas.microsoft.com/office/drawing/2014/main" id="{E412037D-D002-4B6C-7911-AC7F12149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2" y="1656234"/>
            <a:ext cx="1739900" cy="1612900"/>
          </a:xfrm>
          <a:prstGeom prst="rect">
            <a:avLst/>
          </a:prstGeom>
        </p:spPr>
      </p:pic>
      <p:pic>
        <p:nvPicPr>
          <p:cNvPr id="9" name="圖片 8">
            <a:extLst>
              <a:ext uri="{FF2B5EF4-FFF2-40B4-BE49-F238E27FC236}">
                <a16:creationId xmlns="" xmlns:a16="http://schemas.microsoft.com/office/drawing/2014/main" id="{9C5EF0EA-41FA-D315-13A9-E6C30113E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005" y="1656234"/>
            <a:ext cx="7519005" cy="5068190"/>
          </a:xfrm>
          <a:prstGeom prst="rect">
            <a:avLst/>
          </a:prstGeom>
        </p:spPr>
      </p:pic>
    </p:spTree>
    <p:extLst>
      <p:ext uri="{BB962C8B-B14F-4D97-AF65-F5344CB8AC3E}">
        <p14:creationId xmlns:p14="http://schemas.microsoft.com/office/powerpoint/2010/main" val="19782798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電腦輔助教學的趨勢">
            <a:extLst>
              <a:ext uri="{FF2B5EF4-FFF2-40B4-BE49-F238E27FC236}">
                <a16:creationId xmlns="" xmlns:a16="http://schemas.microsoft.com/office/drawing/2014/main" id="{D69CADFB-8AC0-EC4C-911B-75019FBDD63D}"/>
              </a:ext>
            </a:extLst>
          </p:cNvPr>
          <p:cNvSpPr txBox="1">
            <a:spLocks/>
          </p:cNvSpPr>
          <p:nvPr/>
        </p:nvSpPr>
        <p:spPr bwMode="auto">
          <a:xfrm>
            <a:off x="1260764" y="-101889"/>
            <a:ext cx="428360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normAutofit/>
          </a:bodyPr>
          <a:lstStyle>
            <a:lvl1pPr algn="ctr" defTabSz="1011238" rtl="0" eaLnBrk="0" fontAlgn="base" hangingPunct="0">
              <a:spcBef>
                <a:spcPct val="0"/>
              </a:spcBef>
              <a:spcAft>
                <a:spcPct val="0"/>
              </a:spcAft>
              <a:defRPr kumimoji="1" sz="4900" b="1">
                <a:solidFill>
                  <a:schemeClr val="accent3">
                    <a:lumOff val="44000"/>
                  </a:schemeClr>
                </a:solidFill>
                <a:latin typeface="華康中圓體"/>
                <a:ea typeface="華康中圓體"/>
                <a:cs typeface="華康中圓體"/>
                <a:sym typeface="華康中圓體"/>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a:defRPr>
                <a:latin typeface="Times New Roman"/>
                <a:ea typeface="Times New Roman"/>
                <a:cs typeface="Times New Roman"/>
                <a:sym typeface="Times New Roman"/>
              </a:defRPr>
            </a:pPr>
            <a:r>
              <a:rPr lang="zh-TW" altLang="en-US" sz="4800" kern="0" baseline="0" dirty="0">
                <a:solidFill>
                  <a:schemeClr val="bg1"/>
                </a:solidFill>
                <a:latin typeface="Microsoft JhengHei" panose="020B0604030504040204" pitchFamily="34" charset="-120"/>
                <a:ea typeface="Microsoft JhengHei" panose="020B0604030504040204" pitchFamily="34" charset="-120"/>
                <a:cs typeface="Times New Roman"/>
              </a:rPr>
              <a:t>問題與討論</a:t>
            </a:r>
          </a:p>
        </p:txBody>
      </p:sp>
      <p:sp>
        <p:nvSpPr>
          <p:cNvPr id="8" name="矩形 7">
            <a:extLst>
              <a:ext uri="{FF2B5EF4-FFF2-40B4-BE49-F238E27FC236}">
                <a16:creationId xmlns="" xmlns:a16="http://schemas.microsoft.com/office/drawing/2014/main" id="{3FCC31D2-7134-5040-B4B7-5B46057EEE36}"/>
              </a:ext>
            </a:extLst>
          </p:cNvPr>
          <p:cNvSpPr/>
          <p:nvPr/>
        </p:nvSpPr>
        <p:spPr>
          <a:xfrm>
            <a:off x="1491214" y="772816"/>
            <a:ext cx="6409917" cy="2827634"/>
          </a:xfrm>
          <a:prstGeom prst="rect">
            <a:avLst/>
          </a:prstGeom>
        </p:spPr>
        <p:txBody>
          <a:bodyPr wrap="square">
            <a:spAutoFit/>
          </a:bodyPr>
          <a:lstStyle/>
          <a:p>
            <a:pPr>
              <a:lnSpc>
                <a:spcPts val="11260"/>
              </a:lnSpc>
            </a:pPr>
            <a:r>
              <a:rPr lang="zh-TW" altLang="en-US" sz="8800" b="1" dirty="0">
                <a:latin typeface="微軟正黑體" panose="020B0604030504040204" pitchFamily="34" charset="-120"/>
                <a:ea typeface="微軟正黑體" panose="020B0604030504040204" pitchFamily="34" charset="-120"/>
              </a:rPr>
              <a:t>你還想知道什麼</a:t>
            </a:r>
            <a:r>
              <a:rPr lang="en-US" altLang="zh-TW" sz="8800" b="1" dirty="0">
                <a:latin typeface="微軟正黑體" panose="020B0604030504040204" pitchFamily="34" charset="-120"/>
                <a:ea typeface="微軟正黑體" panose="020B0604030504040204" pitchFamily="34" charset="-120"/>
              </a:rPr>
              <a:t>?</a:t>
            </a:r>
          </a:p>
          <a:p>
            <a:pPr>
              <a:lnSpc>
                <a:spcPts val="11260"/>
              </a:lnSpc>
            </a:pPr>
            <a:endParaRPr lang="zh-TW" altLang="en-US" sz="8000" dirty="0">
              <a:latin typeface="微軟正黑體" panose="020B0604030504040204" pitchFamily="34" charset="-120"/>
              <a:ea typeface="微軟正黑體" panose="020B0604030504040204" pitchFamily="34" charset="-120"/>
            </a:endParaRPr>
          </a:p>
        </p:txBody>
      </p:sp>
      <p:pic>
        <p:nvPicPr>
          <p:cNvPr id="11" name="圖片 5">
            <a:extLst>
              <a:ext uri="{FF2B5EF4-FFF2-40B4-BE49-F238E27FC236}">
                <a16:creationId xmlns="" xmlns:a16="http://schemas.microsoft.com/office/drawing/2014/main" id="{895ACC24-A7F2-0543-9D80-41EAC38D33F2}"/>
              </a:ext>
            </a:extLst>
          </p:cNvPr>
          <p:cNvPicPr>
            <a:picLocks noChangeAspect="1"/>
          </p:cNvPicPr>
          <p:nvPr/>
        </p:nvPicPr>
        <p:blipFill>
          <a:blip r:embed="rId2"/>
          <a:srcRect/>
          <a:stretch>
            <a:fillRect/>
          </a:stretch>
        </p:blipFill>
        <p:spPr bwMode="auto">
          <a:xfrm>
            <a:off x="2179494" y="2304306"/>
            <a:ext cx="4805034" cy="4529147"/>
          </a:xfrm>
          <a:prstGeom prst="rect">
            <a:avLst/>
          </a:prstGeom>
          <a:noFill/>
          <a:ln w="9525">
            <a:noFill/>
            <a:miter lim="800000"/>
            <a:headEnd/>
            <a:tailEnd/>
          </a:ln>
        </p:spPr>
      </p:pic>
    </p:spTree>
    <p:extLst>
      <p:ext uri="{BB962C8B-B14F-4D97-AF65-F5344CB8AC3E}">
        <p14:creationId xmlns:p14="http://schemas.microsoft.com/office/powerpoint/2010/main" val="916434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690533B2-CAE1-4D43-B912-23EE379DF7CC}"/>
              </a:ext>
            </a:extLst>
          </p:cNvPr>
          <p:cNvSpPr txBox="1">
            <a:spLocks/>
          </p:cNvSpPr>
          <p:nvPr/>
        </p:nvSpPr>
        <p:spPr bwMode="auto">
          <a:xfrm>
            <a:off x="287784" y="1152179"/>
            <a:ext cx="8713414" cy="13684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FontTx/>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◼︎右圖的陣列中，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8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年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1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班全班成績、座號及成績分別代表什麼？</a:t>
            </a: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FontTx/>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12" name="◎ 電腦輔助學習趨勢…">
            <a:extLst>
              <a:ext uri="{FF2B5EF4-FFF2-40B4-BE49-F238E27FC236}">
                <a16:creationId xmlns="" xmlns:a16="http://schemas.microsoft.com/office/drawing/2014/main" id="{D102B365-D12A-11E7-F032-D5E7E85B3407}"/>
              </a:ext>
            </a:extLst>
          </p:cNvPr>
          <p:cNvSpPr txBox="1">
            <a:spLocks/>
          </p:cNvSpPr>
          <p:nvPr/>
        </p:nvSpPr>
        <p:spPr bwMode="auto">
          <a:xfrm>
            <a:off x="287784" y="2627934"/>
            <a:ext cx="3528392" cy="28447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FontTx/>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(A)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陣列名稱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54025" indent="-439738">
              <a:spcBef>
                <a:spcPts val="800"/>
              </a:spcBef>
              <a:buFontTx/>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(B)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索引值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54025" indent="-439738">
              <a:spcBef>
                <a:spcPts val="800"/>
              </a:spcBef>
              <a:buFontTx/>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(C) </a:t>
            </a:r>
            <a:r>
              <a:rPr lang="zh-TW" altLang="en-US" sz="3600" b="1" kern="0" baseline="0" dirty="0" smtClean="0">
                <a:latin typeface="Microsoft JhengHei" panose="020B0604030504040204" pitchFamily="34" charset="-120"/>
                <a:ea typeface="Microsoft JhengHei" panose="020B0604030504040204" pitchFamily="34" charset="-120"/>
                <a:cs typeface="Arial Unicode MS"/>
                <a:sym typeface="Arial Unicode MS"/>
              </a:rPr>
              <a:t>元素</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10" name="Picture 9">
            <a:extLst>
              <a:ext uri="{FF2B5EF4-FFF2-40B4-BE49-F238E27FC236}">
                <a16:creationId xmlns="" xmlns:a16="http://schemas.microsoft.com/office/drawing/2014/main" id="{8AE32155-6E7B-8813-16F5-F6EAF03DDFAD}"/>
              </a:ext>
            </a:extLst>
          </p:cNvPr>
          <p:cNvPicPr>
            <a:picLocks noChangeAspect="1"/>
          </p:cNvPicPr>
          <p:nvPr/>
        </p:nvPicPr>
        <p:blipFill>
          <a:blip r:embed="rId3"/>
          <a:stretch>
            <a:fillRect/>
          </a:stretch>
        </p:blipFill>
        <p:spPr>
          <a:xfrm>
            <a:off x="3816176" y="2396580"/>
            <a:ext cx="5328592" cy="4055999"/>
          </a:xfrm>
          <a:prstGeom prst="rect">
            <a:avLst/>
          </a:prstGeom>
        </p:spPr>
      </p:pic>
      <p:sp>
        <p:nvSpPr>
          <p:cNvPr id="14" name="◎ 電腦輔助學習趨勢…">
            <a:extLst>
              <a:ext uri="{FF2B5EF4-FFF2-40B4-BE49-F238E27FC236}">
                <a16:creationId xmlns="" xmlns:a16="http://schemas.microsoft.com/office/drawing/2014/main" id="{97971582-2F39-62D7-A7DD-4767C2C6195A}"/>
              </a:ext>
            </a:extLst>
          </p:cNvPr>
          <p:cNvSpPr txBox="1">
            <a:spLocks/>
          </p:cNvSpPr>
          <p:nvPr/>
        </p:nvSpPr>
        <p:spPr bwMode="auto">
          <a:xfrm>
            <a:off x="8352680" y="4491470"/>
            <a:ext cx="936104" cy="693156"/>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FontTx/>
              <a:buNone/>
              <a:defRPr>
                <a:latin typeface="Arial Unicode MS"/>
                <a:ea typeface="Arial Unicode MS"/>
                <a:cs typeface="Arial Unicode MS"/>
                <a:sym typeface="Arial Unicode MS"/>
              </a:defRPr>
            </a:pPr>
            <a:r>
              <a:rPr lang="en-US" altLang="zh-TW" sz="28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(C)</a:t>
            </a:r>
            <a:endParaRPr lang="zh-TW" altLang="en-US" sz="2800" b="1" kern="0" baseline="0" dirty="0">
              <a:solidFill>
                <a:srgbClr val="C00000"/>
              </a:solidFill>
              <a:latin typeface="HEITI SC MEDIUM" pitchFamily="2" charset="-128"/>
              <a:ea typeface="HEITI SC MEDIUM" pitchFamily="2" charset="-128"/>
              <a:cs typeface="Calibri"/>
              <a:sym typeface="Calibri"/>
            </a:endParaRPr>
          </a:p>
        </p:txBody>
      </p:sp>
      <p:sp>
        <p:nvSpPr>
          <p:cNvPr id="15" name="◎ 電腦輔助學習趨勢…">
            <a:extLst>
              <a:ext uri="{FF2B5EF4-FFF2-40B4-BE49-F238E27FC236}">
                <a16:creationId xmlns="" xmlns:a16="http://schemas.microsoft.com/office/drawing/2014/main" id="{DA2D0089-BEC2-0247-BF79-036558739714}"/>
              </a:ext>
            </a:extLst>
          </p:cNvPr>
          <p:cNvSpPr txBox="1">
            <a:spLocks/>
          </p:cNvSpPr>
          <p:nvPr/>
        </p:nvSpPr>
        <p:spPr bwMode="auto">
          <a:xfrm>
            <a:off x="4104208" y="4491470"/>
            <a:ext cx="936104" cy="693156"/>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FontTx/>
              <a:buNone/>
              <a:defRPr>
                <a:latin typeface="Arial Unicode MS"/>
                <a:ea typeface="Arial Unicode MS"/>
                <a:cs typeface="Arial Unicode MS"/>
                <a:sym typeface="Arial Unicode MS"/>
              </a:defRPr>
            </a:pPr>
            <a:r>
              <a:rPr lang="en-US" altLang="zh-TW" sz="28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(B)</a:t>
            </a:r>
            <a:endParaRPr lang="zh-TW" altLang="en-US" sz="2800" b="1" kern="0" baseline="0" dirty="0">
              <a:solidFill>
                <a:srgbClr val="C00000"/>
              </a:solidFill>
              <a:latin typeface="HEITI SC MEDIUM" pitchFamily="2" charset="-128"/>
              <a:ea typeface="HEITI SC MEDIUM" pitchFamily="2" charset="-128"/>
              <a:cs typeface="Calibri"/>
              <a:sym typeface="Calibri"/>
            </a:endParaRPr>
          </a:p>
        </p:txBody>
      </p:sp>
      <p:sp>
        <p:nvSpPr>
          <p:cNvPr id="16" name="◎ 電腦輔助學習趨勢…">
            <a:extLst>
              <a:ext uri="{FF2B5EF4-FFF2-40B4-BE49-F238E27FC236}">
                <a16:creationId xmlns="" xmlns:a16="http://schemas.microsoft.com/office/drawing/2014/main" id="{76AE9E24-802B-7419-1096-5E719F572572}"/>
              </a:ext>
            </a:extLst>
          </p:cNvPr>
          <p:cNvSpPr txBox="1">
            <a:spLocks/>
          </p:cNvSpPr>
          <p:nvPr/>
        </p:nvSpPr>
        <p:spPr bwMode="auto">
          <a:xfrm>
            <a:off x="8352680" y="2520603"/>
            <a:ext cx="936104" cy="693156"/>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FontTx/>
              <a:buNone/>
              <a:defRPr>
                <a:latin typeface="Arial Unicode MS"/>
                <a:ea typeface="Arial Unicode MS"/>
                <a:cs typeface="Arial Unicode MS"/>
                <a:sym typeface="Arial Unicode MS"/>
              </a:defRPr>
            </a:pPr>
            <a:r>
              <a:rPr lang="en-US" altLang="zh-TW" sz="28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(A)</a:t>
            </a:r>
            <a:endParaRPr lang="zh-TW" altLang="en-US" sz="2800" b="1" kern="0" baseline="0" dirty="0">
              <a:solidFill>
                <a:srgbClr val="C00000"/>
              </a:solidFill>
              <a:latin typeface="HEITI SC MEDIUM" pitchFamily="2" charset="-128"/>
              <a:ea typeface="HEITI SC MEDIUM" pitchFamily="2" charset="-128"/>
              <a:cs typeface="Calibri"/>
              <a:sym typeface="Calibri"/>
            </a:endParaRPr>
          </a:p>
        </p:txBody>
      </p:sp>
      <p:sp>
        <p:nvSpPr>
          <p:cNvPr id="11" name="標題 1">
            <a:extLst>
              <a:ext uri="{FF2B5EF4-FFF2-40B4-BE49-F238E27FC236}">
                <a16:creationId xmlns="" xmlns:a16="http://schemas.microsoft.com/office/drawing/2014/main" id="{B9A64325-FC4D-FD47-BB35-BFCDE4AE7D74}"/>
              </a:ext>
            </a:extLst>
          </p:cNvPr>
          <p:cNvSpPr txBox="1">
            <a:spLocks/>
          </p:cNvSpPr>
          <p:nvPr/>
        </p:nvSpPr>
        <p:spPr bwMode="auto">
          <a:xfrm>
            <a:off x="-534988" y="-215900"/>
            <a:ext cx="9072563"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800" b="1" kern="1200" baseline="0" dirty="0" smtClean="0">
                <a:solidFill>
                  <a:srgbClr val="FFFFFF"/>
                </a:solidFill>
                <a:latin typeface="Microsoft JhengHei" panose="020B0604030504040204" pitchFamily="34" charset="-120"/>
                <a:ea typeface="Microsoft JhengHei" panose="020B0604030504040204" pitchFamily="34" charset="-120"/>
                <a:cs typeface="+mn-cs"/>
              </a:rPr>
              <a:t>陣列的概念</a:t>
            </a:r>
            <a:endParaRPr lang="zh-TW" altLang="zh-TW" kern="0" baseline="0" dirty="0"/>
          </a:p>
        </p:txBody>
      </p:sp>
      <p:sp>
        <p:nvSpPr>
          <p:cNvPr id="13" name="文字版面配置區 4"/>
          <p:cNvSpPr txBox="1">
            <a:spLocks/>
          </p:cNvSpPr>
          <p:nvPr/>
        </p:nvSpPr>
        <p:spPr bwMode="auto">
          <a:xfrm>
            <a:off x="8856736"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0" marR="0" lvl="0" indent="0" algn="l" defTabSz="1011238" rtl="0" eaLnBrk="0" fontAlgn="base" latinLnBrk="0" hangingPunct="0">
              <a:lnSpc>
                <a:spcPct val="100000"/>
              </a:lnSpc>
              <a:spcBef>
                <a:spcPct val="20000"/>
              </a:spcBef>
              <a:spcAft>
                <a:spcPct val="0"/>
              </a:spcAft>
              <a:buClrTx/>
              <a:buSzTx/>
              <a:buFontTx/>
              <a:buNone/>
              <a:tabLst/>
              <a:defRPr/>
            </a:pPr>
            <a:r>
              <a:rPr kumimoji="1" lang="en-US" altLang="zh-TW" sz="20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157</a:t>
            </a:r>
            <a:endParaRPr kumimoji="1" lang="zh-TW" altLang="en-US" sz="20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314382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1238" rtl="0" eaLnBrk="1" fontAlgn="base" latinLnBrk="0" hangingPunct="1">
          <a:lnSpc>
            <a:spcPct val="100000"/>
          </a:lnSpc>
          <a:spcBef>
            <a:spcPct val="0"/>
          </a:spcBef>
          <a:spcAft>
            <a:spcPct val="0"/>
          </a:spcAft>
          <a:buClrTx/>
          <a:buSzTx/>
          <a:buFontTx/>
          <a:buNone/>
          <a:tabLst/>
          <a:defRPr kumimoji="1" lang="zh-TW" altLang="en-US" sz="2000" b="0" i="0" u="none" strike="noStrike" cap="none" normalizeH="0" baseline="-25000" smtClean="0">
            <a:ln>
              <a:noFill/>
            </a:ln>
            <a:solidFill>
              <a:schemeClr val="tx1"/>
            </a:solidFill>
            <a:effectLst/>
            <a:latin typeface="Arial"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1238" rtl="0" eaLnBrk="1" fontAlgn="base" latinLnBrk="0" hangingPunct="1">
          <a:lnSpc>
            <a:spcPct val="100000"/>
          </a:lnSpc>
          <a:spcBef>
            <a:spcPct val="0"/>
          </a:spcBef>
          <a:spcAft>
            <a:spcPct val="0"/>
          </a:spcAft>
          <a:buClrTx/>
          <a:buSzTx/>
          <a:buFontTx/>
          <a:buNone/>
          <a:tabLst/>
          <a:defRPr kumimoji="1" lang="zh-TW" altLang="en-US" sz="2000" b="0" i="0" u="none" strike="noStrike" cap="none" normalizeH="0" baseline="-25000" smtClean="0">
            <a:ln>
              <a:noFill/>
            </a:ln>
            <a:solidFill>
              <a:schemeClr val="tx1"/>
            </a:solidFill>
            <a:effectLst/>
            <a:latin typeface="Arial" charset="0"/>
            <a:ea typeface="新細明體"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14862</TotalTime>
  <Words>2200</Words>
  <Application>Microsoft Office PowerPoint</Application>
  <PresentationFormat>自訂</PresentationFormat>
  <Paragraphs>430</Paragraphs>
  <Slides>83</Slides>
  <Notes>27</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83</vt:i4>
      </vt:variant>
    </vt:vector>
  </HeadingPairs>
  <TitlesOfParts>
    <vt:vector size="94" baseType="lpstr">
      <vt:lpstr>Arial Unicode MS</vt:lpstr>
      <vt:lpstr>Hei</vt:lpstr>
      <vt:lpstr>HEITI SC MEDIUM</vt:lpstr>
      <vt:lpstr>微軟正黑體</vt:lpstr>
      <vt:lpstr>微軟正黑體</vt:lpstr>
      <vt:lpstr>新細明體</vt:lpstr>
      <vt:lpstr>Arial</vt:lpstr>
      <vt:lpstr>Calibri</vt:lpstr>
      <vt:lpstr>Times New Roman</vt:lpstr>
      <vt:lpstr>Wingdings</vt:lpstr>
      <vt:lpstr>預設簡報設計</vt:lpstr>
      <vt:lpstr>PowerPoint 簡報</vt:lpstr>
      <vt:lpstr>PowerPoint 簡報</vt:lpstr>
      <vt:lpstr>目錄</vt:lpstr>
      <vt:lpstr>陣列與變數</vt:lpstr>
      <vt:lpstr>陣列與變數</vt:lpstr>
      <vt:lpstr>陣列的概念</vt:lpstr>
      <vt:lpstr>PowerPoint 簡報</vt:lpstr>
      <vt:lpstr>PowerPoint 簡報</vt:lpstr>
      <vt:lpstr>PowerPoint 簡報</vt:lpstr>
      <vt:lpstr>具有陣列概念的清單</vt:lpstr>
      <vt:lpstr>建立Scratch清單</vt:lpstr>
      <vt:lpstr>變數與清單差別 </vt:lpstr>
      <vt:lpstr>清單積木種類介紹</vt:lpstr>
      <vt:lpstr>PowerPoint 簡報</vt:lpstr>
      <vt:lpstr>PowerPoint 簡報</vt:lpstr>
      <vt:lpstr>PowerPoint 簡報</vt:lpstr>
      <vt:lpstr>PowerPoint 簡報</vt:lpstr>
      <vt:lpstr>PowerPoint 簡報</vt:lpstr>
      <vt:lpstr>PowerPoint 簡報</vt:lpstr>
      <vt:lpstr>清單的實作</vt:lpstr>
      <vt:lpstr>清單的實作</vt:lpstr>
      <vt:lpstr>清單實作：解題步驟</vt:lpstr>
      <vt:lpstr>清單實作：解題步驟</vt:lpstr>
      <vt:lpstr>清單實作：解題步驟</vt:lpstr>
      <vt:lpstr>參考答案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e00225</dc:creator>
  <cp:lastModifiedBy>呂唯楨</cp:lastModifiedBy>
  <cp:revision>499</cp:revision>
  <cp:lastPrinted>2021-01-02T02:44:57Z</cp:lastPrinted>
  <dcterms:created xsi:type="dcterms:W3CDTF">2007-12-05T03:43:27Z</dcterms:created>
  <dcterms:modified xsi:type="dcterms:W3CDTF">2022-07-18T09:06:14Z</dcterms:modified>
</cp:coreProperties>
</file>