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51"/>
  </p:notesMasterIdLst>
  <p:handoutMasterIdLst>
    <p:handoutMasterId r:id="rId52"/>
  </p:handoutMasterIdLst>
  <p:sldIdLst>
    <p:sldId id="270" r:id="rId2"/>
    <p:sldId id="257" r:id="rId3"/>
    <p:sldId id="343" r:id="rId4"/>
    <p:sldId id="301" r:id="rId5"/>
    <p:sldId id="300" r:id="rId6"/>
    <p:sldId id="302" r:id="rId7"/>
    <p:sldId id="349" r:id="rId8"/>
    <p:sldId id="297" r:id="rId9"/>
    <p:sldId id="293" r:id="rId10"/>
    <p:sldId id="296" r:id="rId11"/>
    <p:sldId id="295" r:id="rId12"/>
    <p:sldId id="298" r:id="rId13"/>
    <p:sldId id="294" r:id="rId14"/>
    <p:sldId id="310" r:id="rId15"/>
    <p:sldId id="259" r:id="rId16"/>
    <p:sldId id="299" r:id="rId17"/>
    <p:sldId id="303" r:id="rId18"/>
    <p:sldId id="304" r:id="rId19"/>
    <p:sldId id="306" r:id="rId20"/>
    <p:sldId id="307" r:id="rId21"/>
    <p:sldId id="308" r:id="rId22"/>
    <p:sldId id="311" r:id="rId23"/>
    <p:sldId id="313" r:id="rId24"/>
    <p:sldId id="314" r:id="rId25"/>
    <p:sldId id="346" r:id="rId26"/>
    <p:sldId id="315" r:id="rId27"/>
    <p:sldId id="323" r:id="rId28"/>
    <p:sldId id="322" r:id="rId29"/>
    <p:sldId id="324" r:id="rId30"/>
    <p:sldId id="325" r:id="rId31"/>
    <p:sldId id="326" r:id="rId32"/>
    <p:sldId id="327" r:id="rId33"/>
    <p:sldId id="328" r:id="rId34"/>
    <p:sldId id="316" r:id="rId35"/>
    <p:sldId id="332" r:id="rId36"/>
    <p:sldId id="333" r:id="rId37"/>
    <p:sldId id="335" r:id="rId38"/>
    <p:sldId id="337" r:id="rId39"/>
    <p:sldId id="336" r:id="rId40"/>
    <p:sldId id="347" r:id="rId41"/>
    <p:sldId id="348" r:id="rId42"/>
    <p:sldId id="338" r:id="rId43"/>
    <p:sldId id="345" r:id="rId44"/>
    <p:sldId id="260" r:id="rId45"/>
    <p:sldId id="339" r:id="rId46"/>
    <p:sldId id="342" r:id="rId47"/>
    <p:sldId id="341" r:id="rId48"/>
    <p:sldId id="350" r:id="rId49"/>
    <p:sldId id="331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/>
    <p:restoredTop sz="94464"/>
  </p:normalViewPr>
  <p:slideViewPr>
    <p:cSldViewPr snapToGrid="0" snapToObjects="1">
      <p:cViewPr varScale="1">
        <p:scale>
          <a:sx n="69" d="100"/>
          <a:sy n="69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28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5A161-52F7-48B1-BC3E-ABF131101ABB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3EAA-F7C9-4863-8881-2FCDE09F1F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70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7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B07EBBD-5CC1-0F4F-BC9F-27F0B8C4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5799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937056" y="150312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937056" y="150312"/>
            <a:ext cx="1206944" cy="3507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972568" y="176946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B07EBBD-5CC1-0F4F-BC9F-27F0B8C4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3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5L6oPNCSg" TargetMode="External"/><Relationship Id="rId7" Type="http://schemas.openxmlformats.org/officeDocument/2006/relationships/image" Target="../media/image5.svg"/><Relationship Id="rId2" Type="http://schemas.openxmlformats.org/officeDocument/2006/relationships/hyperlink" Target="https://news.ltn.com.tw/news/society/breakingnews/150711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taiwan.moe.gov.tw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tutor.moe.gov.tw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&#24433;&#29255;/&#36039;&#31185;/&#31532;1&#31456;/8&#19978;&#36039;&#31185;1-1&#36039;&#35338;&#23433;&#20840;&#33287;&#20523;&#29702;.mp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asc.org.tw/ADOC/index.htm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Me1eRxLjAY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tu.edu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du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ccessibility.moc.gov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qt.hle.com.tw/edisc3.html?tid=111_1_JTE_EBOOK_3_4&amp;tt=Ebook&amp;platform=Hanlin_Eboo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4jXCRFsiTw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1">
            <a:extLst>
              <a:ext uri="{FF2B5EF4-FFF2-40B4-BE49-F238E27FC236}">
                <a16:creationId xmlns:a16="http://schemas.microsoft.com/office/drawing/2014/main" xmlns="" id="{2E33AEDC-48CE-4A46-8DF3-733D3DC85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150981B1-886C-D943-A422-BE9E42837D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43300" y="6381750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pPr/>
              <a:t>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755650" y="1754188"/>
            <a:ext cx="8388350" cy="4757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600" dirty="0">
                <a:latin typeface="+mj-lt"/>
                <a:ea typeface="+mj-ea"/>
              </a:rPr>
              <a:t/>
            </a:r>
            <a:br>
              <a:rPr lang="en-US" altLang="zh-TW" sz="2600" dirty="0">
                <a:latin typeface="+mj-lt"/>
                <a:ea typeface="+mj-ea"/>
              </a:rPr>
            </a:br>
            <a:r>
              <a:rPr lang="en-US" altLang="zh-TW" sz="2600" dirty="0">
                <a:latin typeface="+mj-lt"/>
                <a:ea typeface="+mj-ea"/>
              </a:rPr>
              <a:t>1.</a:t>
            </a:r>
            <a:r>
              <a:rPr lang="zh-TW" altLang="en-US" sz="2600" dirty="0">
                <a:latin typeface="+mj-lt"/>
                <a:ea typeface="+mj-ea"/>
              </a:rPr>
              <a:t> 利用臺灣學術網路從事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營利性商業活動</a:t>
            </a:r>
            <a:r>
              <a:rPr lang="zh-TW" altLang="en-US" sz="2600" dirty="0">
                <a:latin typeface="+mj-lt"/>
                <a:ea typeface="+mj-ea"/>
              </a:rPr>
              <a:t>。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altLang="zh-TW" sz="2600" dirty="0">
                <a:latin typeface="+mj-lt"/>
                <a:ea typeface="+mj-ea"/>
              </a:rPr>
              <a:t>2.</a:t>
            </a:r>
            <a:r>
              <a:rPr lang="zh-TW" altLang="en-US" sz="2600" dirty="0">
                <a:latin typeface="+mj-lt"/>
                <a:ea typeface="+mj-ea"/>
              </a:rPr>
              <a:t> 存取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影響兒童及青少年身心健全發展</a:t>
            </a:r>
            <a:r>
              <a:rPr lang="zh-TW" altLang="en-US" sz="2600" dirty="0">
                <a:latin typeface="+mj-lt"/>
                <a:ea typeface="+mj-ea"/>
              </a:rPr>
              <a:t>之資訊。   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600" dirty="0">
                <a:latin typeface="+mj-lt"/>
                <a:ea typeface="+mj-ea"/>
              </a:rPr>
              <a:t>    但因教學或研究之必要，且已設置適當之 區隔保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600" dirty="0">
                <a:latin typeface="+mj-lt"/>
                <a:ea typeface="+mj-ea"/>
              </a:rPr>
              <a:t>    護機制者，不在此限。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altLang="zh-TW" sz="2600" dirty="0">
                <a:latin typeface="+mj-lt"/>
                <a:ea typeface="+mj-ea"/>
              </a:rPr>
              <a:t>3.</a:t>
            </a:r>
            <a:r>
              <a:rPr lang="zh-TW" altLang="en-US" sz="2600" dirty="0">
                <a:latin typeface="+mj-lt"/>
                <a:ea typeface="+mj-ea"/>
              </a:rPr>
              <a:t> 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非法使用</a:t>
            </a:r>
            <a:r>
              <a:rPr lang="zh-TW" altLang="en-US" sz="2600" dirty="0">
                <a:latin typeface="+mj-lt"/>
                <a:ea typeface="+mj-ea"/>
              </a:rPr>
              <a:t>他人帳號密碼、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破解</a:t>
            </a:r>
            <a:r>
              <a:rPr lang="zh-TW" altLang="en-US" sz="2600" dirty="0">
                <a:latin typeface="+mj-lt"/>
                <a:ea typeface="+mj-ea"/>
              </a:rPr>
              <a:t>使用電腦之保護措施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600" dirty="0">
                <a:latin typeface="+mj-lt"/>
                <a:ea typeface="+mj-ea"/>
              </a:rPr>
              <a:t>    或利用電腦系統之漏洞，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入侵</a:t>
            </a:r>
            <a:r>
              <a:rPr lang="zh-TW" altLang="en-US" sz="2600" dirty="0">
                <a:latin typeface="+mj-lt"/>
                <a:ea typeface="+mj-ea"/>
              </a:rPr>
              <a:t>他人之電腦或其相關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600" dirty="0">
                <a:latin typeface="+mj-lt"/>
                <a:ea typeface="+mj-ea"/>
              </a:rPr>
              <a:t>    設備。</a:t>
            </a:r>
            <a:br>
              <a:rPr lang="zh-TW" altLang="en-US" sz="2600" dirty="0">
                <a:latin typeface="+mj-lt"/>
                <a:ea typeface="+mj-ea"/>
              </a:rPr>
            </a:br>
            <a:r>
              <a:rPr lang="en-US" altLang="zh-TW" sz="2600" dirty="0">
                <a:latin typeface="+mj-lt"/>
                <a:ea typeface="+mj-ea"/>
              </a:rPr>
              <a:t>4.</a:t>
            </a:r>
            <a:r>
              <a:rPr lang="zh-TW" altLang="en-US" sz="2600" dirty="0">
                <a:latin typeface="+mj-lt"/>
                <a:ea typeface="+mj-ea"/>
              </a:rPr>
              <a:t> 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非法取得、刪除或變更他人電腦</a:t>
            </a:r>
            <a:r>
              <a:rPr lang="zh-TW" altLang="en-US" sz="2600" dirty="0">
                <a:latin typeface="+mj-lt"/>
                <a:ea typeface="+mj-ea"/>
              </a:rPr>
              <a:t>或其相關設備之電</a:t>
            </a:r>
            <a:endParaRPr lang="en-US" altLang="zh-TW" sz="26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600" dirty="0">
                <a:latin typeface="+mj-lt"/>
                <a:ea typeface="+mj-ea"/>
              </a:rPr>
              <a:t>    磁紀錄。</a:t>
            </a:r>
            <a:endParaRPr lang="en-US" altLang="zh-TW" sz="2600" dirty="0">
              <a:latin typeface="+mj-lt"/>
              <a:ea typeface="+mj-ea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04801" y="-155960"/>
            <a:ext cx="5534025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+mj-ea"/>
              </a:rPr>
              <a:t>臺灣學術網路規範</a:t>
            </a:r>
            <a:endParaRPr lang="zh-TW" altLang="en-US" sz="4800" dirty="0">
              <a:effectLst/>
              <a:latin typeface="+mj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2A26CCD-A066-4948-81A0-F602B9CA59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9</a:t>
            </a:fld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78C5CC4-15EE-E64A-8A4B-92D16E4D1C9A}"/>
              </a:ext>
            </a:extLst>
          </p:cNvPr>
          <p:cNvSpPr/>
          <p:nvPr/>
        </p:nvSpPr>
        <p:spPr>
          <a:xfrm>
            <a:off x="304801" y="1450590"/>
            <a:ext cx="8700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第九條：連線單位及其使用者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</a:rPr>
              <a:t>不得為下列行為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67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082675" y="2174875"/>
            <a:ext cx="8061325" cy="4527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+mj-lt"/>
                <a:ea typeface="+mj-ea"/>
              </a:rPr>
              <a:t>5.</a:t>
            </a:r>
            <a:r>
              <a:rPr lang="zh-TW" altLang="en-US" dirty="0">
                <a:latin typeface="+mj-lt"/>
                <a:ea typeface="+mj-ea"/>
              </a:rPr>
              <a:t> 非法以電腦程式或其他電磁方式</a:t>
            </a:r>
            <a:r>
              <a:rPr lang="zh-TW" altLang="en-US" dirty="0">
                <a:solidFill>
                  <a:srgbClr val="C00000"/>
                </a:solidFill>
                <a:latin typeface="+mj-lt"/>
                <a:ea typeface="+mj-ea"/>
              </a:rPr>
              <a:t>干擾他人電腦</a:t>
            </a:r>
            <a:r>
              <a:rPr lang="zh-TW" altLang="en-US" dirty="0">
                <a:latin typeface="+mj-lt"/>
                <a:ea typeface="+mj-ea"/>
              </a:rPr>
              <a:t>或其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相關設備。 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lt"/>
                <a:ea typeface="+mj-ea"/>
              </a:rPr>
              <a:t>6.</a:t>
            </a:r>
            <a:r>
              <a:rPr lang="zh-TW" altLang="en-US" dirty="0">
                <a:latin typeface="+mj-lt"/>
                <a:ea typeface="+mj-ea"/>
              </a:rPr>
              <a:t> 以任何方式</a:t>
            </a:r>
            <a:r>
              <a:rPr lang="zh-TW" altLang="en-US" dirty="0">
                <a:solidFill>
                  <a:srgbClr val="C00000"/>
                </a:solidFill>
                <a:latin typeface="+mj-lt"/>
                <a:ea typeface="+mj-ea"/>
              </a:rPr>
              <a:t>濫用網路資源</a:t>
            </a:r>
            <a:r>
              <a:rPr lang="zh-TW" altLang="en-US" dirty="0">
                <a:latin typeface="+mj-lt"/>
                <a:ea typeface="+mj-ea"/>
              </a:rPr>
              <a:t>，大量傳送電子垃圾郵件或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類似資訊，及其他影響臺灣學術網 路系統正常運作之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行為。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lt"/>
                <a:ea typeface="+mj-ea"/>
              </a:rPr>
              <a:t>7.</a:t>
            </a:r>
            <a:r>
              <a:rPr lang="zh-TW" altLang="en-US" dirty="0">
                <a:latin typeface="+mj-lt"/>
                <a:ea typeface="+mj-ea"/>
              </a:rPr>
              <a:t> 以電子郵件、線上談話、電子佈告欄或其他類似功能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之方法，從事散布謠言、詐欺、誹 謗、侮辱、猥褻、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騷擾、威脅或其他</a:t>
            </a:r>
            <a:r>
              <a:rPr lang="zh-TW" altLang="en-US" dirty="0">
                <a:solidFill>
                  <a:srgbClr val="C00000"/>
                </a:solidFill>
                <a:latin typeface="+mj-lt"/>
                <a:ea typeface="+mj-ea"/>
              </a:rPr>
              <a:t>違反社會善良風俗</a:t>
            </a:r>
            <a:r>
              <a:rPr lang="zh-TW" altLang="en-US" dirty="0">
                <a:latin typeface="+mj-lt"/>
                <a:ea typeface="+mj-ea"/>
              </a:rPr>
              <a:t>之資訊。 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lt"/>
                <a:ea typeface="+mj-ea"/>
              </a:rPr>
              <a:t>8.</a:t>
            </a:r>
            <a:r>
              <a:rPr lang="zh-TW" altLang="en-US" dirty="0">
                <a:latin typeface="+mj-lt"/>
                <a:ea typeface="+mj-ea"/>
              </a:rPr>
              <a:t> 其他不符臺灣學術網路設置目的之行為。 前項各款行</a:t>
            </a:r>
            <a:endParaRPr lang="en-US" altLang="zh-TW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為涉及不法情事者，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+mj-ea"/>
              </a:rPr>
              <a:t>使用者應依相關法令規定</a:t>
            </a:r>
            <a:r>
              <a:rPr lang="zh-TW" altLang="en-US" dirty="0">
                <a:solidFill>
                  <a:srgbClr val="C00000"/>
                </a:solidFill>
                <a:latin typeface="+mj-lt"/>
                <a:ea typeface="+mj-ea"/>
              </a:rPr>
              <a:t>自負法</a:t>
            </a:r>
            <a:endParaRPr lang="en-US" altLang="zh-TW" dirty="0">
              <a:solidFill>
                <a:srgbClr val="C0000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  <a:latin typeface="+mj-lt"/>
                <a:ea typeface="+mj-ea"/>
              </a:rPr>
              <a:t>    律責任</a:t>
            </a:r>
            <a:r>
              <a:rPr lang="zh-TW" altLang="en-US" dirty="0">
                <a:latin typeface="+mj-lt"/>
                <a:ea typeface="+mj-ea"/>
              </a:rPr>
              <a:t>。 </a:t>
            </a:r>
            <a:endParaRPr lang="zh-TW" altLang="en-US" sz="3600" dirty="0"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55B366C-2D50-0A46-A6F6-A0A88F895C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10</a:t>
            </a:fld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1A90382-0778-8446-BA54-F6C491F419CD}"/>
              </a:ext>
            </a:extLst>
          </p:cNvPr>
          <p:cNvSpPr/>
          <p:nvPr/>
        </p:nvSpPr>
        <p:spPr>
          <a:xfrm>
            <a:off x="322407" y="1434240"/>
            <a:ext cx="849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第九條：連線單位及其使用者不得為下列行為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304801" y="-155960"/>
            <a:ext cx="55340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smtClean="0">
                <a:latin typeface="+mj-ea"/>
              </a:rPr>
              <a:t>臺灣學術網路規範</a:t>
            </a:r>
            <a:endParaRPr lang="zh-TW" altLang="en-US" sz="4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99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48616" y="1552575"/>
            <a:ext cx="8388350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第十條：連線單位應要求其使用者尊重智慧</a:t>
            </a:r>
            <a:r>
              <a:rPr lang="zh-TW" altLang="en-US" b="1" dirty="0">
                <a:latin typeface="+mj-lt"/>
                <a:ea typeface="+mj-ea"/>
              </a:rPr>
              <a:t>財產權，</a:t>
            </a:r>
            <a:endParaRPr lang="en-US" altLang="zh-TW" sz="28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並不得為下列可能涉及侵害</a:t>
            </a:r>
            <a:r>
              <a:rPr lang="zh-TW" altLang="en-US" sz="2800" b="1" dirty="0">
                <a:solidFill>
                  <a:srgbClr val="C00000"/>
                </a:solidFill>
                <a:latin typeface="+mj-lt"/>
                <a:ea typeface="+mj-ea"/>
              </a:rPr>
              <a:t>網路智慧財產權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之行為</a:t>
            </a:r>
            <a:endParaRPr lang="en-US" altLang="zh-TW" sz="28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+mj-lt"/>
                <a:ea typeface="+mj-ea"/>
              </a:rPr>
              <a:t>    </a:t>
            </a:r>
            <a:r>
              <a:rPr lang="en-US" altLang="zh-TW" sz="2800" dirty="0">
                <a:latin typeface="+mj-lt"/>
                <a:ea typeface="+mj-ea"/>
              </a:rPr>
              <a:t>1.</a:t>
            </a:r>
            <a:r>
              <a:rPr lang="zh-TW" altLang="en-US" sz="2800" dirty="0">
                <a:latin typeface="+mj-lt"/>
                <a:ea typeface="+mj-ea"/>
              </a:rPr>
              <a:t> 使用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未經授權</a:t>
            </a:r>
            <a:r>
              <a:rPr lang="zh-TW" altLang="en-US" sz="2800" dirty="0">
                <a:latin typeface="+mj-lt"/>
                <a:ea typeface="+mj-ea"/>
              </a:rPr>
              <a:t>之電腦程式。</a:t>
            </a:r>
            <a:br>
              <a:rPr lang="zh-TW" altLang="en-US" sz="2800" dirty="0">
                <a:latin typeface="+mj-lt"/>
                <a:ea typeface="+mj-ea"/>
              </a:rPr>
            </a:br>
            <a:r>
              <a:rPr lang="zh-TW" altLang="en-US" sz="2800" dirty="0">
                <a:latin typeface="+mj-lt"/>
                <a:ea typeface="+mj-ea"/>
              </a:rPr>
              <a:t>    </a:t>
            </a:r>
            <a:r>
              <a:rPr lang="en-US" altLang="zh-TW" sz="2800" dirty="0">
                <a:latin typeface="+mj-lt"/>
                <a:ea typeface="+mj-ea"/>
              </a:rPr>
              <a:t>2.</a:t>
            </a:r>
            <a:r>
              <a:rPr lang="zh-TW" altLang="en-US" sz="2800" dirty="0">
                <a:latin typeface="+mj-lt"/>
                <a:ea typeface="+mj-ea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下載或重製</a:t>
            </a:r>
            <a:r>
              <a:rPr lang="zh-TW" altLang="en-US" sz="2800" dirty="0">
                <a:latin typeface="+mj-lt"/>
                <a:ea typeface="+mj-ea"/>
              </a:rPr>
              <a:t>受著作權法保護之著作。</a:t>
            </a:r>
            <a:endParaRPr lang="en-US" altLang="zh-TW" sz="28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lt"/>
                <a:ea typeface="+mj-ea"/>
              </a:rPr>
              <a:t>    </a:t>
            </a:r>
            <a:r>
              <a:rPr lang="en-US" altLang="zh-TW" sz="2800" dirty="0">
                <a:latin typeface="+mj-lt"/>
                <a:ea typeface="+mj-ea"/>
              </a:rPr>
              <a:t>3.</a:t>
            </a:r>
            <a:r>
              <a:rPr lang="zh-TW" altLang="en-US" sz="2800" dirty="0">
                <a:latin typeface="+mj-lt"/>
                <a:ea typeface="+mj-ea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未經著作權人之同意</a:t>
            </a:r>
            <a:r>
              <a:rPr lang="zh-TW" altLang="en-US" sz="2800" dirty="0">
                <a:latin typeface="+mj-lt"/>
                <a:ea typeface="+mj-ea"/>
              </a:rPr>
              <a:t>，將受保護之著作公開</a:t>
            </a:r>
            <a:endParaRPr lang="en-US" altLang="zh-TW" sz="28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    </a:t>
            </a:r>
            <a:r>
              <a:rPr lang="zh-TW" altLang="en-US" sz="2800" dirty="0">
                <a:latin typeface="+mj-lt"/>
                <a:ea typeface="+mj-ea"/>
              </a:rPr>
              <a:t>於網路上。 </a:t>
            </a:r>
            <a:endParaRPr lang="en-US" altLang="zh-TW" sz="28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lt"/>
                <a:ea typeface="+mj-ea"/>
              </a:rPr>
              <a:t>    </a:t>
            </a:r>
            <a:r>
              <a:rPr lang="en-US" altLang="zh-TW" sz="2800" dirty="0">
                <a:latin typeface="+mj-lt"/>
                <a:ea typeface="+mj-ea"/>
              </a:rPr>
              <a:t>4.</a:t>
            </a:r>
            <a:r>
              <a:rPr lang="zh-TW" altLang="en-US" sz="2800" dirty="0">
                <a:latin typeface="+mj-lt"/>
                <a:ea typeface="+mj-ea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任意轉載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電子佈告欄</a:t>
            </a:r>
            <a:r>
              <a:rPr lang="zh-TW" altLang="en-US" sz="2800" dirty="0">
                <a:latin typeface="+mj-lt"/>
                <a:ea typeface="+mj-ea"/>
              </a:rPr>
              <a:t>或其他線上討論區之文</a:t>
            </a:r>
            <a:endParaRPr lang="en-US" altLang="zh-TW" sz="28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lt"/>
                <a:ea typeface="+mj-ea"/>
              </a:rPr>
              <a:t>        </a:t>
            </a:r>
            <a:r>
              <a:rPr lang="zh-TW" altLang="en-US" sz="2800" dirty="0">
                <a:latin typeface="+mj-lt"/>
                <a:ea typeface="+mj-ea"/>
              </a:rPr>
              <a:t>章。 </a:t>
            </a:r>
            <a:endParaRPr lang="en-US" altLang="zh-TW" sz="28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lt"/>
                <a:ea typeface="+mj-ea"/>
              </a:rPr>
              <a:t>    </a:t>
            </a:r>
            <a:r>
              <a:rPr lang="en-US" altLang="zh-TW" sz="2800" dirty="0">
                <a:latin typeface="+mj-lt"/>
                <a:ea typeface="+mj-ea"/>
              </a:rPr>
              <a:t>5.</a:t>
            </a:r>
            <a:r>
              <a:rPr lang="zh-TW" altLang="en-US" sz="2800" dirty="0">
                <a:latin typeface="+mj-lt"/>
                <a:ea typeface="+mj-ea"/>
              </a:rPr>
              <a:t> 其他可能涉及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侵害智慧財產權</a:t>
            </a:r>
            <a:r>
              <a:rPr lang="zh-TW" altLang="en-US" sz="2800" dirty="0">
                <a:latin typeface="+mj-lt"/>
                <a:ea typeface="+mj-ea"/>
              </a:rPr>
              <a:t>爭議之行為。 </a:t>
            </a: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55B9413-E867-9B4B-8A6D-B61183CAFA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11</a:t>
            </a:fld>
            <a:endParaRPr kumimoji="1" lang="zh-TW" altLang="en-US" dirty="0"/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304801" y="-155960"/>
            <a:ext cx="55340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+mj-ea"/>
              </a:rPr>
              <a:t>臺灣學術網路規範</a:t>
            </a:r>
            <a:endParaRPr lang="zh-TW" altLang="en-US" sz="4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6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3346D11-B094-0349-81A7-3A20A864F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r="10951" b="9759"/>
          <a:stretch/>
        </p:blipFill>
        <p:spPr bwMode="auto">
          <a:xfrm>
            <a:off x="1180107" y="1331452"/>
            <a:ext cx="6779076" cy="41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6583A0F-FA80-7D49-84F9-3CE45255D9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12</a:t>
            </a:fld>
            <a:endParaRPr kumimoji="1"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9A87F40-CD2D-E646-AC50-85C1E482FC27}"/>
              </a:ext>
            </a:extLst>
          </p:cNvPr>
          <p:cNvSpPr/>
          <p:nvPr/>
        </p:nvSpPr>
        <p:spPr>
          <a:xfrm>
            <a:off x="1535068" y="5641045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校務行政人員有保護全校師生個資的責任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報 告 大 綱"/>
          <p:cNvSpPr txBox="1">
            <a:spLocks/>
          </p:cNvSpPr>
          <p:nvPr/>
        </p:nvSpPr>
        <p:spPr>
          <a:xfrm>
            <a:off x="304801" y="-155960"/>
            <a:ext cx="55340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+mj-ea"/>
              </a:rPr>
              <a:t>臺灣學術網路規範</a:t>
            </a:r>
            <a:endParaRPr lang="zh-TW" altLang="en-US" sz="4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5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13073"/>
            <a:ext cx="5064125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+mj-ea"/>
              </a:rPr>
              <a:t>資訊倫理規範 </a:t>
            </a:r>
            <a:endParaRPr lang="zh-TW" altLang="en-US" sz="4800" dirty="0">
              <a:effectLst/>
              <a:latin typeface="+mj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01C43840-C373-4F48-8123-35EDD141D1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13</a:t>
            </a:fld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691F49-E85D-A844-91D5-8951AE1BAF16}"/>
              </a:ext>
            </a:extLst>
          </p:cNvPr>
          <p:cNvSpPr/>
          <p:nvPr/>
        </p:nvSpPr>
        <p:spPr>
          <a:xfrm>
            <a:off x="1254414" y="907328"/>
            <a:ext cx="6456367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+mj-lt"/>
                <a:ea typeface="+mj-ea"/>
                <a:cs typeface="Calibri"/>
                <a:sym typeface="Calibri"/>
              </a:rPr>
              <a:t>【</a:t>
            </a:r>
            <a:r>
              <a:rPr lang="zh-TW" altLang="en-US" sz="3600" b="1" dirty="0">
                <a:latin typeface="+mj-lt"/>
                <a:ea typeface="+mj-ea"/>
                <a:cs typeface="Calibri"/>
                <a:sym typeface="Calibri"/>
              </a:rPr>
              <a:t>延伸探索</a:t>
            </a:r>
            <a:r>
              <a:rPr lang="en-US" altLang="zh-TW" sz="3600" b="1" dirty="0">
                <a:latin typeface="+mj-lt"/>
                <a:ea typeface="+mj-ea"/>
                <a:cs typeface="Calibri"/>
                <a:sym typeface="Calibri"/>
              </a:rPr>
              <a:t>】</a:t>
            </a:r>
            <a:r>
              <a:rPr lang="zh-TW" altLang="en-US" sz="3600" b="1" dirty="0">
                <a:latin typeface="+mj-lt"/>
                <a:ea typeface="+mj-ea"/>
                <a:sym typeface="Arial Unicode MS"/>
              </a:rPr>
              <a:t> </a:t>
            </a:r>
            <a:endParaRPr lang="en-US" altLang="zh-TW" sz="3600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+mj-lt"/>
                <a:ea typeface="+mj-ea"/>
                <a:sym typeface="Arial Unicode MS"/>
              </a:rPr>
              <a:t>        </a:t>
            </a:r>
            <a:r>
              <a:rPr lang="en-US" altLang="zh-TW" sz="3600" b="1" dirty="0">
                <a:latin typeface="+mj-lt"/>
                <a:ea typeface="+mj-ea"/>
                <a:sym typeface="Arial Unicode MS"/>
              </a:rPr>
              <a:t>1</a:t>
            </a:r>
            <a:r>
              <a:rPr lang="zh-TW" altLang="en-US" sz="3600" b="1" dirty="0">
                <a:latin typeface="+mj-lt"/>
                <a:ea typeface="+mj-ea"/>
                <a:sym typeface="Arial Unicode MS"/>
              </a:rPr>
              <a:t>元買車票統聯喊告，   </a:t>
            </a:r>
            <a:endParaRPr lang="en-US" altLang="zh-TW" sz="3600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+mj-lt"/>
                <a:ea typeface="+mj-ea"/>
                <a:sym typeface="Arial Unicode MS"/>
              </a:rPr>
              <a:t>        </a:t>
            </a:r>
            <a:r>
              <a:rPr lang="zh-TW" altLang="en-US" sz="3600" b="1" dirty="0" smtClean="0">
                <a:latin typeface="+mj-lt"/>
                <a:ea typeface="+mj-ea"/>
                <a:sym typeface="Arial Unicode MS"/>
              </a:rPr>
              <a:t>駭客</a:t>
            </a:r>
            <a:r>
              <a:rPr lang="zh-TW" altLang="en-US" sz="3600" b="1" dirty="0">
                <a:latin typeface="+mj-lt"/>
                <a:ea typeface="+mj-ea"/>
                <a:sym typeface="Arial Unicode MS"/>
              </a:rPr>
              <a:t>天才道歉</a:t>
            </a:r>
            <a:endParaRPr lang="en-US" altLang="zh-TW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+mj-lt"/>
                <a:ea typeface="+mj-ea"/>
                <a:sym typeface="Arial Unicode MS"/>
              </a:rPr>
              <a:t>新聞連結：</a:t>
            </a:r>
            <a:r>
              <a:rPr lang="en" altLang="zh-TW" b="1" dirty="0">
                <a:latin typeface="+mj-lt"/>
                <a:ea typeface="+mj-ea"/>
                <a:sym typeface="Arial Unicode MS"/>
              </a:rPr>
              <a:t> </a:t>
            </a:r>
            <a:r>
              <a:rPr lang="en" altLang="zh-TW" b="1" dirty="0">
                <a:latin typeface="+mj-lt"/>
                <a:ea typeface="+mj-ea"/>
                <a:sym typeface="Arial Unicode MS"/>
                <a:hlinkClick r:id="rId2"/>
              </a:rPr>
              <a:t>https://news.ltn.com.tw/news/society/breakingnews/1507112</a:t>
            </a:r>
            <a:r>
              <a:rPr lang="zh-TW" altLang="en-US" b="1" dirty="0">
                <a:latin typeface="+mj-lt"/>
                <a:ea typeface="+mj-ea"/>
                <a:sym typeface="Arial Unicode MS"/>
              </a:rPr>
              <a:t> </a:t>
            </a:r>
            <a:endParaRPr lang="en-US" altLang="zh-TW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+mj-lt"/>
                <a:ea typeface="+mj-ea"/>
                <a:sym typeface="Arial Unicode MS"/>
              </a:rPr>
              <a:t>影音連結：</a:t>
            </a:r>
            <a:r>
              <a:rPr lang="en" altLang="zh-TW" b="1" dirty="0">
                <a:latin typeface="+mj-lt"/>
                <a:ea typeface="+mj-ea"/>
                <a:sym typeface="Arial Unicode MS"/>
              </a:rPr>
              <a:t> </a:t>
            </a:r>
            <a:r>
              <a:rPr lang="zh-TW" altLang="en-US" b="1" dirty="0">
                <a:latin typeface="+mj-lt"/>
                <a:ea typeface="+mj-ea"/>
                <a:sym typeface="Arial Unicode MS"/>
              </a:rPr>
              <a:t>     </a:t>
            </a:r>
            <a:endParaRPr lang="en-US" altLang="zh-TW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b="1" dirty="0">
                <a:latin typeface="+mj-lt"/>
                <a:ea typeface="+mj-ea"/>
                <a:sym typeface="Arial Unicode MS"/>
                <a:hlinkClick r:id="rId3"/>
              </a:rPr>
              <a:t>https://www.youtube.com/watch?v=AI5L6oPNCSg</a:t>
            </a:r>
            <a:r>
              <a:rPr lang="zh-TW" altLang="en-US" b="1" dirty="0">
                <a:latin typeface="+mj-lt"/>
                <a:ea typeface="+mj-ea"/>
                <a:sym typeface="Arial Unicode MS"/>
              </a:rPr>
              <a:t> </a:t>
            </a:r>
            <a:endParaRPr lang="en-US" altLang="zh-TW" b="1" dirty="0">
              <a:latin typeface="+mj-lt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latin typeface="+mj-lt"/>
              <a:ea typeface="+mj-ea"/>
              <a:sym typeface="Arial Unicode MS"/>
            </a:endParaRPr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xmlns="" id="{B5CC41B7-096D-8A48-933C-157099F8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14241" r="6091" b="16535"/>
          <a:stretch/>
        </p:blipFill>
        <p:spPr>
          <a:xfrm>
            <a:off x="2806574" y="4061610"/>
            <a:ext cx="1238953" cy="981446"/>
          </a:xfrm>
          <a:prstGeom prst="rect">
            <a:avLst/>
          </a:prstGeom>
        </p:spPr>
      </p:pic>
      <p:pic>
        <p:nvPicPr>
          <p:cNvPr id="6" name="圖形 5" descr="住家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F0B869-9E70-FB41-8811-0B63B18641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1453" y="5592374"/>
            <a:ext cx="816429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42736" y="-66615"/>
            <a:ext cx="4973053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網路禮儀與規範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600502" y="1864519"/>
            <a:ext cx="8229600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網路禮儀</a:t>
            </a:r>
            <a:r>
              <a:rPr lang="en-US" altLang="zh-TW" sz="3600" dirty="0">
                <a:solidFill>
                  <a:schemeClr val="tx1"/>
                </a:solidFill>
                <a:latin typeface="+mj-lt"/>
                <a:ea typeface="+mj-ea"/>
              </a:rPr>
              <a:t>(Netiquette)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要讓所有的網 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  路使用者，行為得宜所發展出的一套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  禮儀規範，屬於資訊倫理的一部份。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dirty="0">
              <a:solidFill>
                <a:schemeClr val="tx1"/>
              </a:solidFill>
              <a:latin typeface="+mj-lt"/>
              <a:ea typeface="+mj-ea"/>
              <a:cs typeface="Calibri"/>
              <a:sym typeface="Calibri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</a:t>
            </a:r>
            <a:r>
              <a:rPr lang="zh-TW" altLang="en-US" sz="3600" dirty="0">
                <a:latin typeface="+mj-lt"/>
                <a:ea typeface="+mj-ea"/>
                <a:sym typeface="Arial Unicode MS"/>
              </a:rPr>
              <a:t>網路禮儀的內容類似日常生活</a:t>
            </a:r>
            <a:r>
              <a:rPr lang="zh-TW" altLang="en-US" sz="3600" dirty="0" smtClean="0">
                <a:latin typeface="+mj-lt"/>
                <a:ea typeface="+mj-ea"/>
                <a:sym typeface="Arial Unicode MS"/>
              </a:rPr>
              <a:t>中的禮節</a:t>
            </a:r>
            <a:r>
              <a:rPr lang="zh-TW" altLang="en-US" sz="3600" dirty="0">
                <a:latin typeface="+mj-lt"/>
                <a:ea typeface="+mj-ea"/>
                <a:sym typeface="Arial Unicode MS"/>
              </a:rPr>
              <a:t>，其基本原則都是「</a:t>
            </a:r>
            <a:r>
              <a:rPr lang="zh-TW" altLang="en-US" sz="3600" dirty="0">
                <a:solidFill>
                  <a:srgbClr val="C00000"/>
                </a:solidFill>
                <a:latin typeface="+mj-lt"/>
                <a:ea typeface="+mj-ea"/>
                <a:sym typeface="Arial Unicode MS"/>
              </a:rPr>
              <a:t>尊重</a:t>
            </a:r>
            <a:r>
              <a:rPr lang="zh-TW" altLang="en-US" sz="3600" dirty="0">
                <a:latin typeface="+mj-lt"/>
                <a:ea typeface="+mj-ea"/>
                <a:sym typeface="Arial Unicode MS"/>
              </a:rPr>
              <a:t>」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。</a:t>
            </a:r>
            <a:endParaRPr lang="zh-TW" altLang="en-US" sz="36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8A0F996-9FA0-CB47-BA0B-68DA97E97E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219200" y="-31216"/>
            <a:ext cx="455595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網路禮儀三原則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655093" y="1786901"/>
            <a:ext cx="8488907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600" dirty="0">
                <a:solidFill>
                  <a:schemeClr val="tx1"/>
                </a:solidFill>
                <a:latin typeface="+mj-lt"/>
                <a:ea typeface="+mj-ea"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建立友善與</a:t>
            </a:r>
            <a:r>
              <a:rPr lang="zh-TW" altLang="en-US" sz="3600" dirty="0">
                <a:solidFill>
                  <a:srgbClr val="C00000"/>
                </a:solidFill>
                <a:latin typeface="+mj-lt"/>
                <a:ea typeface="+mj-ea"/>
              </a:rPr>
              <a:t>尊重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的環境。 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600" dirty="0">
                <a:solidFill>
                  <a:schemeClr val="tx1"/>
                </a:solidFill>
                <a:latin typeface="+mj-lt"/>
                <a:ea typeface="+mj-ea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維護系統的安全與</a:t>
            </a:r>
            <a:r>
              <a:rPr lang="zh-TW" altLang="en-US" sz="3600" dirty="0">
                <a:solidFill>
                  <a:srgbClr val="C00000"/>
                </a:solidFill>
                <a:latin typeface="+mj-lt"/>
                <a:ea typeface="+mj-ea"/>
              </a:rPr>
              <a:t>個人隱私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600" dirty="0">
                <a:solidFill>
                  <a:schemeClr val="tx1"/>
                </a:solidFill>
                <a:latin typeface="+mj-lt"/>
                <a:ea typeface="+mj-ea"/>
              </a:rPr>
              <a:t>3.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 人際互動要</a:t>
            </a:r>
            <a:r>
              <a:rPr lang="zh-TW" altLang="en-US" sz="3600" dirty="0">
                <a:solidFill>
                  <a:srgbClr val="C00000"/>
                </a:solidFill>
                <a:latin typeface="+mj-lt"/>
                <a:ea typeface="+mj-ea"/>
              </a:rPr>
              <a:t>正確、簡潔與清楚</a:t>
            </a: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的表達。</a:t>
            </a:r>
            <a:endParaRPr lang="en-US" altLang="zh-TW" sz="3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B12574C-186C-7B47-A84A-D2D0B21546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15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203158" y="-112294"/>
            <a:ext cx="498909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網路禮儀的規範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600502" y="1208352"/>
            <a:ext cx="8060804" cy="81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4000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TW" sz="4000" dirty="0">
                <a:solidFill>
                  <a:srgbClr val="C00000"/>
                </a:solidFill>
                <a:latin typeface="+mj-lt"/>
                <a:ea typeface="+mj-ea"/>
              </a:rPr>
              <a:t>1.</a:t>
            </a:r>
            <a:r>
              <a:rPr lang="zh-TW" altLang="en-US" sz="4000" dirty="0">
                <a:solidFill>
                  <a:srgbClr val="C00000"/>
                </a:solidFill>
                <a:latin typeface="+mj-lt"/>
                <a:ea typeface="+mj-ea"/>
              </a:rPr>
              <a:t> 建立友善與尊重的</a:t>
            </a:r>
            <a:r>
              <a:rPr lang="zh-TW" altLang="en-US" sz="4000" dirty="0" smtClean="0">
                <a:solidFill>
                  <a:srgbClr val="C00000"/>
                </a:solidFill>
                <a:latin typeface="+mj-lt"/>
                <a:ea typeface="+mj-ea"/>
              </a:rPr>
              <a:t>環境</a:t>
            </a:r>
            <a:endParaRPr lang="zh-TW" altLang="en-US" sz="36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0D7F371-A398-7543-A3E1-9B98EAB11EAA}"/>
              </a:ext>
            </a:extLst>
          </p:cNvPr>
          <p:cNvSpPr/>
          <p:nvPr/>
        </p:nvSpPr>
        <p:spPr>
          <a:xfrm>
            <a:off x="331040" y="2018794"/>
            <a:ext cx="8481919" cy="440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對網路上的網友，要尊重與體諒，營造友善環境</a:t>
            </a:r>
            <a:endParaRPr lang="en-US" altLang="zh-TW" sz="2800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+mj-ea"/>
              </a:rPr>
              <a:t>1.	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在網路上發言時，要注意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基本的禮貌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+mj-ea"/>
              </a:rPr>
              <a:t>2.	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使用聊天室、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+mj-ea"/>
              </a:rPr>
              <a:t>Facebook…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等工具，</a:t>
            </a:r>
            <a:endParaRPr lang="en-US" altLang="zh-TW" sz="2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      尊重他人的發言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+mj-ea"/>
              </a:rPr>
              <a:t>3.	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如有人違反網路禮儀，盡量以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私密</a:t>
            </a:r>
            <a:endParaRPr lang="en-US" altLang="zh-TW" sz="2600" dirty="0">
              <a:solidFill>
                <a:srgbClr val="C00000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      訊息方式提醒對方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。  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+mj-ea"/>
              </a:rPr>
              <a:t>4.	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千萬</a:t>
            </a:r>
            <a:r>
              <a:rPr lang="zh-TW" altLang="en-US" sz="2600" dirty="0">
                <a:solidFill>
                  <a:srgbClr val="C00000"/>
                </a:solidFill>
                <a:latin typeface="+mj-lt"/>
                <a:ea typeface="+mj-ea"/>
              </a:rPr>
              <a:t>不要使用帶有歧視或偏見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+mj-ea"/>
              </a:rPr>
              <a:t>的字眼。</a:t>
            </a:r>
            <a:endParaRPr lang="en-US" altLang="zh-TW" sz="26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8FCE4DD-0E3C-3347-A56D-9C10DAE6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8" y="2655723"/>
            <a:ext cx="1859452" cy="35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24CC9C-E67A-524F-8CD3-5CACEDD31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16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87114" y="-86646"/>
            <a:ext cx="495701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網路禮儀的規範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45082" y="1480333"/>
            <a:ext cx="8060804" cy="81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4400" dirty="0">
                <a:solidFill>
                  <a:srgbClr val="C00000"/>
                </a:solidFill>
                <a:latin typeface="+mj-lt"/>
                <a:ea typeface="+mj-ea"/>
              </a:rPr>
              <a:t>2.</a:t>
            </a:r>
            <a:r>
              <a:rPr lang="zh-TW" altLang="en-US" sz="4400" dirty="0">
                <a:solidFill>
                  <a:srgbClr val="C00000"/>
                </a:solidFill>
                <a:latin typeface="+mj-lt"/>
                <a:ea typeface="+mj-ea"/>
              </a:rPr>
              <a:t> 維護系統的安全與個人隱私</a:t>
            </a:r>
            <a:endParaRPr lang="zh-TW" altLang="en-US" sz="44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0D7F371-A398-7543-A3E1-9B98EAB11EAA}"/>
              </a:ext>
            </a:extLst>
          </p:cNvPr>
          <p:cNvSpPr/>
          <p:nvPr/>
        </p:nvSpPr>
        <p:spPr>
          <a:xfrm>
            <a:off x="331040" y="2521257"/>
            <a:ext cx="8481919" cy="2952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利用網路互動時，要重視個人隱私及系統安全</a:t>
            </a:r>
            <a:endParaRPr lang="en-US" altLang="zh-TW" sz="32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+mj-lt"/>
                <a:ea typeface="+mj-ea"/>
              </a:rPr>
              <a:t>1.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勿寄發或轉貼疑似</a:t>
            </a:r>
            <a:r>
              <a:rPr lang="zh-TW" altLang="en-US" sz="3200" dirty="0">
                <a:solidFill>
                  <a:srgbClr val="C00000"/>
                </a:solidFill>
                <a:latin typeface="+mj-lt"/>
                <a:ea typeface="+mj-ea"/>
              </a:rPr>
              <a:t>有病毒的郵件或文件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+mj-lt"/>
                <a:ea typeface="+mj-ea"/>
              </a:rPr>
              <a:t>2.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切勿在網路上</a:t>
            </a:r>
            <a:r>
              <a:rPr lang="zh-TW" altLang="en-US" sz="3200" dirty="0">
                <a:solidFill>
                  <a:srgbClr val="C00000"/>
                </a:solidFill>
                <a:latin typeface="+mj-lt"/>
                <a:ea typeface="+mj-ea"/>
              </a:rPr>
              <a:t>暴露敏感的個資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+mj-lt"/>
                <a:ea typeface="+mj-ea"/>
              </a:rPr>
              <a:t>3.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+mj-lt"/>
                <a:ea typeface="+mj-ea"/>
              </a:rPr>
              <a:t>私人資訊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避免貼在公眾討論區上</a:t>
            </a:r>
            <a:r>
              <a:rPr lang="zh-TW" altLang="en-US" sz="3200" dirty="0" smtClean="0">
                <a:solidFill>
                  <a:schemeClr val="tx1"/>
                </a:solidFill>
                <a:latin typeface="+mj-lt"/>
                <a:ea typeface="+mj-ea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F908F72-623F-1B42-9ED7-5F7711E6DC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17</a:t>
            </a:fld>
            <a:endParaRPr kumimoji="1" lang="zh-TW" altLang="en-US" dirty="0"/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22946" y="-887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網路禮儀的規範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752155" y="1019682"/>
            <a:ext cx="8060804" cy="81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4000" dirty="0">
                <a:solidFill>
                  <a:srgbClr val="C00000"/>
                </a:solidFill>
                <a:latin typeface="+mj-lt"/>
                <a:ea typeface="+mj-ea"/>
              </a:rPr>
              <a:t>3.</a:t>
            </a:r>
            <a:r>
              <a:rPr lang="zh-TW" altLang="en-US" sz="4000" dirty="0">
                <a:solidFill>
                  <a:srgbClr val="C00000"/>
                </a:solidFill>
                <a:latin typeface="+mj-lt"/>
                <a:ea typeface="+mj-ea"/>
              </a:rPr>
              <a:t> 正確、簡潔與清楚的表達</a:t>
            </a:r>
            <a:endParaRPr lang="zh-TW" altLang="en-US" sz="40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0D7F371-A398-7543-A3E1-9B98EAB11EAA}"/>
              </a:ext>
            </a:extLst>
          </p:cNvPr>
          <p:cNvSpPr/>
          <p:nvPr/>
        </p:nvSpPr>
        <p:spPr>
          <a:xfrm>
            <a:off x="331040" y="1789527"/>
            <a:ext cx="8481919" cy="481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不正確或模糊的資訊，會降低彼此溝通的品質</a:t>
            </a:r>
            <a:endParaRPr lang="en-US" altLang="zh-TW" sz="32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電子郵件的主旨及內容要明確，一定要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    要署名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表示對收件者的尊重。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2.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張貼文章，用字遣詞應力求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正確且簡潔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電子郵件或貼文，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  應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再次確認無誤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，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432000" indent="-432000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  才寄出或張貼。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31CDC3C-3537-F848-866C-F5A614786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2" t="4652" r="15186" b="43232"/>
          <a:stretch/>
        </p:blipFill>
        <p:spPr bwMode="auto">
          <a:xfrm>
            <a:off x="4571998" y="4469249"/>
            <a:ext cx="3311237" cy="18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53E51E7-F039-E54B-99C1-541EEFA1E9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18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641218" y="-141015"/>
            <a:ext cx="3602038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dirty="0">
                <a:latin typeface="+mj-ea"/>
              </a:rPr>
              <a:t>目   錄</a:t>
            </a:r>
            <a:endParaRPr lang="zh-TW" altLang="en-US" dirty="0">
              <a:effectLst/>
              <a:latin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15001A3-F110-3B48-B529-17885EAAC4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BBB4DB0C-FC6C-9047-A9FB-712080E8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75" y="2008738"/>
            <a:ext cx="582665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dirty="0">
                <a:solidFill>
                  <a:schemeClr val="tx1"/>
                </a:solidFill>
                <a:latin typeface="+mj-lt"/>
                <a:ea typeface="+mn-ea"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  <a:ea typeface="+mn-ea"/>
                <a:hlinkClick r:id="" action="ppaction://hlinkshowjump?jump=nextslide"/>
              </a:rPr>
              <a:t>資訊倫理的意涵</a:t>
            </a:r>
            <a:endParaRPr lang="zh-TW" altLang="en-US" sz="3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124BB3FC-6D13-BB43-A86C-8B31631A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358" y="2973670"/>
            <a:ext cx="582216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dirty="0">
                <a:solidFill>
                  <a:schemeClr val="tx1"/>
                </a:solidFill>
                <a:latin typeface="+mj-lt"/>
                <a:ea typeface="+mj-ea"/>
              </a:rPr>
              <a:t>2.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  <a:hlinkClick r:id="rId2" action="ppaction://hlinksldjump"/>
              </a:rPr>
              <a:t>網路禮儀與規範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1643641D-DF7F-B445-BDEE-46F02501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911" y="3947566"/>
            <a:ext cx="582665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dirty="0">
                <a:solidFill>
                  <a:schemeClr val="tx1"/>
                </a:solidFill>
                <a:latin typeface="+mj-lt"/>
                <a:ea typeface="Yu Gothic UI" panose="020B0500000000000000" pitchFamily="34" charset="-128"/>
              </a:rPr>
              <a:t>3.</a:t>
            </a:r>
            <a:r>
              <a:rPr lang="zh-TW" altLang="en-US" sz="3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tx1"/>
                </a:solidFill>
                <a:latin typeface="+mj-lt"/>
                <a:ea typeface="+mj-ea"/>
                <a:hlinkClick r:id="rId3" action="ppaction://hlinksldjump"/>
              </a:rPr>
              <a:t>PAPA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  <a:hlinkClick r:id="rId3" action="ppaction://hlinksldjump"/>
              </a:rPr>
              <a:t>理論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xmlns="" id="{BD15746A-86AF-E448-AA15-CB1AEA635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394" y="4912498"/>
            <a:ext cx="582216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dirty="0">
                <a:solidFill>
                  <a:schemeClr val="tx1"/>
                </a:solidFill>
                <a:latin typeface="+mj-lt"/>
                <a:ea typeface="Yu Gothic UI" panose="020B0500000000000000" pitchFamily="34" charset="-128"/>
              </a:rPr>
              <a:t>4.</a:t>
            </a:r>
            <a:r>
              <a:rPr lang="zh-TW" altLang="en-US" sz="3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  <a:hlinkClick r:id="rId4" action="ppaction://hlinksldjump"/>
              </a:rPr>
              <a:t>數位落差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3"/>
          <p:cNvSpPr txBox="1"/>
          <p:nvPr/>
        </p:nvSpPr>
        <p:spPr>
          <a:xfrm>
            <a:off x="6553200" y="6245225"/>
            <a:ext cx="2411413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algn="r"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3</a:t>
            </a:r>
          </a:p>
        </p:txBody>
      </p:sp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299408" y="-6790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網路禮儀的詞彙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600502" y="1577318"/>
            <a:ext cx="806080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表情符號：在網路世界互動中，加上一些表情 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                符號，可添加趣味效果</a:t>
            </a:r>
            <a:endParaRPr lang="zh-TW" altLang="en-US" sz="28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83A2A38B-BC7C-D14C-8925-2570042A4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13238" b="16528"/>
          <a:stretch/>
        </p:blipFill>
        <p:spPr bwMode="auto">
          <a:xfrm>
            <a:off x="540000" y="3061444"/>
            <a:ext cx="8064000" cy="281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63E24F2-B54A-D248-9EF1-288234444A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19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71073" y="-59813"/>
            <a:ext cx="462012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網路禮儀的詞彙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356775" y="1331913"/>
            <a:ext cx="8060804" cy="81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縮寫字：網路聊天常用的縮寫來增加溝通效率</a:t>
            </a:r>
            <a:endParaRPr lang="zh-TW" altLang="en-US" sz="28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6665843-AE99-ED4D-A577-C4E84568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27463" b="7466"/>
          <a:stretch/>
        </p:blipFill>
        <p:spPr bwMode="auto">
          <a:xfrm>
            <a:off x="1171073" y="2142356"/>
            <a:ext cx="6414105" cy="41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E933002-6D3A-594B-A73C-01C16106A1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20</a:t>
            </a:fld>
            <a:endParaRPr kumimoji="1" lang="zh-TW" altLang="en-US" dirty="0"/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38687" y="-48510"/>
            <a:ext cx="49403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網路禮儀的詞彙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CE29569-2EE3-4948-B8D7-97575737E6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21</a:t>
            </a:fld>
            <a:endParaRPr kumimoji="1" lang="zh-TW" altLang="en-US" dirty="0"/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933095" y="1177620"/>
            <a:ext cx="8060804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網路詞彙多元化，又具有創意性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A3F7CCB2-A1B2-D242-915D-5EED82B69B74}"/>
              </a:ext>
            </a:extLst>
          </p:cNvPr>
          <p:cNvSpPr txBox="1">
            <a:spLocks/>
          </p:cNvSpPr>
          <p:nvPr/>
        </p:nvSpPr>
        <p:spPr>
          <a:xfrm>
            <a:off x="533503" y="2551545"/>
            <a:ext cx="8460396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Q.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下列這句話網路用語是什麼意思？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1"/>
                </a:solidFill>
                <a:latin typeface="+mj-lt"/>
                <a:ea typeface="+mj-ea"/>
              </a:rPr>
              <a:t>7456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+mj-ea"/>
              </a:rPr>
              <a:t>， 只有偶一ㄍ倫粉無聊，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+mj-ea"/>
              </a:rPr>
              <a:t>BJ4!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+mj-ea"/>
              </a:rPr>
              <a:t> ⋯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+mj-ea"/>
              </a:rPr>
              <a:t> (&gt;﹏&lt;)</a:t>
            </a:r>
            <a:r>
              <a:rPr lang="zh-TW" altLang="en-US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endParaRPr lang="en-US" altLang="zh-TW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F3447CFC-E494-A144-A873-AE36638D2B0B}"/>
              </a:ext>
            </a:extLst>
          </p:cNvPr>
          <p:cNvSpPr txBox="1">
            <a:spLocks/>
          </p:cNvSpPr>
          <p:nvPr/>
        </p:nvSpPr>
        <p:spPr>
          <a:xfrm>
            <a:off x="933095" y="4210693"/>
            <a:ext cx="8060804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氣死我了，只有我一個人很無聊，不解釋！</a:t>
            </a:r>
            <a:endParaRPr lang="en-US" altLang="zh-TW" sz="2800" dirty="0">
              <a:solidFill>
                <a:srgbClr val="C00000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⋯</a:t>
            </a:r>
            <a:r>
              <a:rPr lang="en-US" altLang="zh-TW" sz="2800" dirty="0">
                <a:solidFill>
                  <a:srgbClr val="C00000"/>
                </a:solidFill>
                <a:latin typeface="+mj-lt"/>
                <a:ea typeface="+mj-ea"/>
              </a:rPr>
              <a:t> (&gt;﹏&lt;)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endParaRPr lang="en-US" altLang="zh-TW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12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64566" y="-84467"/>
            <a:ext cx="582295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網路禮儀的詞彙</a:t>
            </a:r>
            <a:endParaRPr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3BF9CD0-9705-3845-B3A0-29898076B0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22</a:t>
            </a:fld>
            <a:endParaRPr kumimoji="1" lang="zh-TW" altLang="en-US" dirty="0"/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924446" y="1563670"/>
            <a:ext cx="8060804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zh-TW" altLang="en-US" sz="28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A3F7CCB2-A1B2-D242-915D-5EED82B69B74}"/>
              </a:ext>
            </a:extLst>
          </p:cNvPr>
          <p:cNvSpPr txBox="1">
            <a:spLocks/>
          </p:cNvSpPr>
          <p:nvPr/>
        </p:nvSpPr>
        <p:spPr>
          <a:xfrm>
            <a:off x="725310" y="1177620"/>
            <a:ext cx="8060804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Q1.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網路詞彙大考驗 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b="1" dirty="0">
                <a:latin typeface="+mj-lt"/>
                <a:ea typeface="+mj-ea"/>
              </a:rPr>
              <a:t>        </a:t>
            </a:r>
            <a:r>
              <a:rPr lang="en-US" altLang="zh-TW" sz="2800" b="1" dirty="0">
                <a:latin typeface="+mj-lt"/>
                <a:ea typeface="+mj-ea"/>
              </a:rPr>
              <a:t>1.</a:t>
            </a:r>
            <a:r>
              <a:rPr lang="zh-TW" altLang="en-US" sz="2800" b="1" dirty="0">
                <a:latin typeface="+mj-lt"/>
                <a:ea typeface="+mj-ea"/>
              </a:rPr>
              <a:t> </a:t>
            </a:r>
            <a:r>
              <a:rPr lang="zh-TW" altLang="zh-TW" sz="2800" b="1" dirty="0">
                <a:latin typeface="+mj-lt"/>
                <a:ea typeface="+mj-ea"/>
              </a:rPr>
              <a:t>黑人問號</a:t>
            </a:r>
            <a:endParaRPr lang="en-US" altLang="zh-TW" sz="2800" b="1" dirty="0"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      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b="1" dirty="0" err="1" smtClean="0">
                <a:solidFill>
                  <a:schemeClr val="tx1"/>
                </a:solidFill>
                <a:latin typeface="+mj-lt"/>
                <a:ea typeface="+mj-ea"/>
              </a:rPr>
              <a:t>orz</a:t>
            </a:r>
            <a:r>
              <a:rPr lang="zh-TW" altLang="en-US" sz="2800" b="1" dirty="0" smtClean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endParaRPr lang="en-US" altLang="zh-TW" sz="28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      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3.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GG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      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4.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See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+mj-lt"/>
                <a:ea typeface="+mj-ea"/>
              </a:rPr>
              <a:t>food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Q2.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跟同學討論一下，最近流行什麼網路用語？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8" name="圖形 7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01F10771-2134-E942-A989-A9B5A6B04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1453" y="5578519"/>
            <a:ext cx="816429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形 16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44D867-298C-BE43-8565-2188703A2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02611" y="6123215"/>
            <a:ext cx="734785" cy="734785"/>
          </a:xfrm>
          <a:prstGeom prst="rect">
            <a:avLst/>
          </a:prstGeom>
        </p:spPr>
      </p:pic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224589" y="-74197"/>
            <a:ext cx="531087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000" dirty="0" smtClean="0">
                <a:solidFill>
                  <a:schemeClr val="bg1"/>
                </a:solidFill>
                <a:latin typeface="+mj-lt"/>
                <a:ea typeface="+mj-ea"/>
              </a:rPr>
              <a:t>資訊倫理的</a:t>
            </a:r>
            <a:r>
              <a:rPr lang="en-US" altLang="zh-TW" sz="4000" dirty="0" smtClean="0">
                <a:solidFill>
                  <a:schemeClr val="bg1"/>
                </a:solidFill>
                <a:latin typeface="+mj-lt"/>
                <a:ea typeface="+mj-ea"/>
              </a:rPr>
              <a:t>PAPA</a:t>
            </a:r>
            <a:r>
              <a:rPr lang="zh-TW" altLang="en-US" sz="4000" dirty="0" smtClean="0">
                <a:solidFill>
                  <a:schemeClr val="bg1"/>
                </a:solidFill>
                <a:latin typeface="+mj-lt"/>
                <a:ea typeface="+mj-ea"/>
              </a:rPr>
              <a:t> 理論</a:t>
            </a:r>
            <a:endParaRPr sz="4000" dirty="0">
              <a:solidFill>
                <a:schemeClr val="bg1"/>
              </a:solidFill>
              <a:latin typeface="+mj-lt"/>
              <a:ea typeface="+mj-ea"/>
              <a:sym typeface="華康中圓體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6225278" y="1924449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CA6A517E-F564-E94A-BECD-6721AA1D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26" y="1649589"/>
            <a:ext cx="3461229" cy="914871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個人隱私權</a:t>
            </a:r>
            <a:endParaRPr lang="en-US" altLang="zh-TW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rivacy)</a:t>
            </a:r>
            <a:endParaRPr lang="zh-TW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11AFD2A5-056C-8E46-AF0C-3E47C62D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24" y="4881216"/>
            <a:ext cx="3461231" cy="915189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資訊近用權</a:t>
            </a:r>
            <a:endParaRPr lang="en-US" altLang="zh-TW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A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ccessibility)</a:t>
            </a:r>
            <a:endParaRPr lang="zh-TW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0BC539F1-08E1-7D47-997C-1A6157EA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26" y="3796913"/>
            <a:ext cx="3461230" cy="914871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財物所有權</a:t>
            </a:r>
            <a:endParaRPr lang="en-US" altLang="zh-TW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roperty)</a:t>
            </a:r>
            <a:endParaRPr lang="zh-TW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BCE32877-E3A1-0C45-AA34-7380D6CE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26" y="2723092"/>
            <a:ext cx="3461230" cy="915189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資料正確性</a:t>
            </a:r>
            <a:endParaRPr lang="en-US" altLang="zh-TW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+mn-lt"/>
                <a:ea typeface="+mn-ea"/>
              </a:rPr>
              <a:t>A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ccuracy)</a:t>
            </a:r>
            <a:endParaRPr lang="zh-TW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◎ 電腦輔助學習趨勢…">
            <a:extLst>
              <a:ext uri="{FF2B5EF4-FFF2-40B4-BE49-F238E27FC236}">
                <a16:creationId xmlns:a16="http://schemas.microsoft.com/office/drawing/2014/main" xmlns="" id="{074DD2F7-4A37-AD4D-B31F-18D70C79A22B}"/>
              </a:ext>
            </a:extLst>
          </p:cNvPr>
          <p:cNvSpPr txBox="1">
            <a:spLocks/>
          </p:cNvSpPr>
          <p:nvPr/>
        </p:nvSpPr>
        <p:spPr>
          <a:xfrm>
            <a:off x="224589" y="1719619"/>
            <a:ext cx="4735338" cy="452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1986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年梅森（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Mason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）提出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PAPA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理論，呼籲要尊重：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個人隱私權（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rivacy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資料正確性（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+mn-ea"/>
              </a:rPr>
              <a:t>A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ccuracy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財物所有權（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roperty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資訊近用權（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+mn-ea"/>
              </a:rPr>
              <a:t>A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ccessibility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E73E761-B061-4442-A07B-A8B2585373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23</a:t>
            </a:fld>
            <a:endParaRPr kumimoji="1" lang="zh-TW" altLang="en-US" dirty="0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145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9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22947" y="-111457"/>
            <a:ext cx="601579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TW" dirty="0">
                <a:solidFill>
                  <a:schemeClr val="bg1"/>
                </a:solidFill>
                <a:latin typeface="+mn-lt"/>
                <a:ea typeface="+mn-ea"/>
              </a:rPr>
              <a:t>PAPA</a:t>
            </a:r>
            <a:r>
              <a:rPr lang="zh-TW" altLang="en-US" dirty="0">
                <a:solidFill>
                  <a:schemeClr val="bg1"/>
                </a:solidFill>
                <a:latin typeface="+mn-lt"/>
                <a:ea typeface="+mn-ea"/>
              </a:rPr>
              <a:t>資訊倫理</a:t>
            </a:r>
            <a:endParaRPr dirty="0">
              <a:solidFill>
                <a:schemeClr val="bg1"/>
              </a:solidFill>
              <a:latin typeface="+mn-lt"/>
              <a:ea typeface="+mn-ea"/>
              <a:sym typeface="華康中圓體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FBD2F0E-B915-6545-A3E4-CC2CBA0F9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 bwMode="auto">
          <a:xfrm>
            <a:off x="5323765" y="2087492"/>
            <a:ext cx="3464445" cy="34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6F5EC33-1024-0743-8E0F-7B580F04867B}"/>
              </a:ext>
            </a:extLst>
          </p:cNvPr>
          <p:cNvSpPr/>
          <p:nvPr/>
        </p:nvSpPr>
        <p:spPr>
          <a:xfrm>
            <a:off x="373075" y="2807290"/>
            <a:ext cx="51790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+mn-lt"/>
                <a:ea typeface="+mn-ea"/>
              </a:rPr>
              <a:t>1. </a:t>
            </a:r>
            <a:r>
              <a:rPr lang="zh-TW" altLang="en-US" sz="3200" dirty="0">
                <a:latin typeface="+mn-lt"/>
                <a:ea typeface="+mn-ea"/>
              </a:rPr>
              <a:t>尊重個人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隱私權</a:t>
            </a:r>
            <a:r>
              <a:rPr lang="zh-TW" altLang="en-US" sz="3200" dirty="0">
                <a:latin typeface="+mn-lt"/>
                <a:ea typeface="+mn-ea"/>
              </a:rPr>
              <a:t>，避免</a:t>
            </a:r>
            <a:endParaRPr lang="en-US" altLang="zh-TW" sz="3200" dirty="0">
              <a:latin typeface="+mn-lt"/>
              <a:ea typeface="+mn-ea"/>
            </a:endParaRPr>
          </a:p>
          <a:p>
            <a:r>
              <a:rPr lang="zh-TW" altLang="en-US" sz="3200" dirty="0">
                <a:latin typeface="+mn-lt"/>
                <a:ea typeface="+mn-ea"/>
              </a:rPr>
              <a:t>    侵犯他人隱私權。</a:t>
            </a:r>
            <a:br>
              <a:rPr lang="zh-TW" altLang="en-US" sz="3200" dirty="0">
                <a:latin typeface="+mn-lt"/>
                <a:ea typeface="+mn-ea"/>
              </a:rPr>
            </a:br>
            <a:r>
              <a:rPr lang="en-US" altLang="zh-TW" sz="3200" dirty="0">
                <a:latin typeface="+mn-lt"/>
                <a:ea typeface="+mn-ea"/>
              </a:rPr>
              <a:t>2.</a:t>
            </a:r>
            <a:r>
              <a:rPr lang="zh-TW" altLang="en-US" sz="3200" dirty="0">
                <a:latin typeface="+mn-lt"/>
                <a:ea typeface="+mn-ea"/>
              </a:rPr>
              <a:t> 遵守對於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正確</a:t>
            </a:r>
            <a:r>
              <a:rPr lang="zh-TW" altLang="en-US" sz="3200" dirty="0">
                <a:latin typeface="+mn-lt"/>
                <a:ea typeface="+mn-ea"/>
              </a:rPr>
              <a:t>資訊的維   </a:t>
            </a:r>
            <a:endParaRPr lang="en-US" altLang="zh-TW" sz="3200" dirty="0">
              <a:latin typeface="+mn-lt"/>
              <a:ea typeface="+mn-ea"/>
            </a:endParaRPr>
          </a:p>
          <a:p>
            <a:r>
              <a:rPr lang="zh-TW" altLang="en-US" sz="3200" dirty="0">
                <a:latin typeface="+mn-lt"/>
                <a:ea typeface="+mn-ea"/>
              </a:rPr>
              <a:t>    護及傳播。</a:t>
            </a:r>
            <a:endParaRPr lang="en-US" altLang="zh-TW" sz="3200" dirty="0">
              <a:latin typeface="+mn-lt"/>
              <a:ea typeface="+mn-ea"/>
            </a:endParaRPr>
          </a:p>
          <a:p>
            <a:r>
              <a:rPr lang="en-US" altLang="zh-TW" sz="3200" dirty="0">
                <a:latin typeface="+mn-lt"/>
                <a:ea typeface="+mn-ea"/>
              </a:rPr>
              <a:t>3. </a:t>
            </a:r>
            <a:r>
              <a:rPr lang="zh-TW" altLang="en-US" sz="3200" dirty="0">
                <a:latin typeface="+mn-lt"/>
                <a:ea typeface="+mn-ea"/>
              </a:rPr>
              <a:t>尊重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所有權</a:t>
            </a:r>
            <a:r>
              <a:rPr lang="zh-TW" altLang="en-US" sz="3200" dirty="0">
                <a:latin typeface="+mn-lt"/>
                <a:ea typeface="+mn-ea"/>
              </a:rPr>
              <a:t>，避免觸法。</a:t>
            </a:r>
            <a:br>
              <a:rPr lang="zh-TW" altLang="en-US" sz="3200" dirty="0">
                <a:latin typeface="+mn-lt"/>
                <a:ea typeface="+mn-ea"/>
              </a:rPr>
            </a:br>
            <a:r>
              <a:rPr lang="en-US" altLang="zh-TW" sz="3200" dirty="0">
                <a:latin typeface="+mn-lt"/>
                <a:ea typeface="+mn-ea"/>
              </a:rPr>
              <a:t>4. 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近用資訊</a:t>
            </a:r>
            <a:r>
              <a:rPr lang="zh-TW" altLang="en-US" sz="3200" dirty="0">
                <a:latin typeface="+mn-lt"/>
                <a:ea typeface="+mn-ea"/>
              </a:rPr>
              <a:t>的公平性。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6CE84AB-C2C1-EB40-8788-6673FE48512C}"/>
              </a:ext>
            </a:extLst>
          </p:cNvPr>
          <p:cNvSpPr/>
          <p:nvPr/>
        </p:nvSpPr>
        <p:spPr>
          <a:xfrm>
            <a:off x="640471" y="1880886"/>
            <a:ext cx="4612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lt"/>
                <a:ea typeface="+mn-ea"/>
              </a:rPr>
              <a:t>PAPA</a:t>
            </a:r>
            <a:r>
              <a:rPr lang="zh-TW" altLang="en-US" sz="3600" dirty="0">
                <a:solidFill>
                  <a:schemeClr val="tx1"/>
                </a:solidFill>
                <a:latin typeface="+mn-lt"/>
                <a:ea typeface="+mn-ea"/>
              </a:rPr>
              <a:t>的主要內涵為：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900C259-81DA-8E4F-BD2B-D31BC9407F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24</a:t>
            </a:fld>
            <a:endParaRPr kumimoji="1" lang="zh-TW" altLang="en-US" dirty="0"/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145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30798" y="-74214"/>
            <a:ext cx="8229600" cy="1030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+mn-ea"/>
              </a:rPr>
              <a:t>隱私權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rivacy)</a:t>
            </a:r>
            <a:endParaRPr dirty="0">
              <a:solidFill>
                <a:schemeClr val="bg1"/>
              </a:solidFill>
              <a:latin typeface="+mn-lt"/>
              <a:ea typeface="+mn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64EBE5B-2362-D54D-9603-5B45D9B2EB70}"/>
              </a:ext>
            </a:extLst>
          </p:cNvPr>
          <p:cNvSpPr/>
          <p:nvPr/>
        </p:nvSpPr>
        <p:spPr>
          <a:xfrm>
            <a:off x="613440" y="1655598"/>
            <a:ext cx="8208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000" b="1" dirty="0">
                <a:latin typeface="+mn-lt"/>
                <a:ea typeface="+mn-ea"/>
              </a:rPr>
              <a:t>隱私權是個人有權決定自己的哪些資料應該保密，哪些可以公開，且不受他人侵犯的權力</a:t>
            </a:r>
            <a:r>
              <a:rPr lang="zh-TW" altLang="en-US" sz="3000" dirty="0">
                <a:latin typeface="+mn-lt"/>
                <a:ea typeface="+mn-ea"/>
              </a:rPr>
              <a:t>。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27EA82C-F097-FD41-BC3E-43CB2C6D1209}"/>
              </a:ext>
            </a:extLst>
          </p:cNvPr>
          <p:cNvSpPr/>
          <p:nvPr/>
        </p:nvSpPr>
        <p:spPr>
          <a:xfrm>
            <a:off x="539252" y="3029487"/>
            <a:ext cx="8445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數位公民應嚴守下列事項：</a:t>
            </a:r>
            <a:endParaRPr lang="en-US" altLang="zh-TW" sz="28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sz="2800" dirty="0">
                <a:latin typeface="+mn-lt"/>
                <a:ea typeface="+mn-ea"/>
              </a:rPr>
              <a:t>1. 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未經當事人同意</a:t>
            </a:r>
            <a:r>
              <a:rPr lang="zh-TW" altLang="en-US" sz="2800" dirty="0">
                <a:latin typeface="+mn-lt"/>
                <a:ea typeface="+mn-ea"/>
              </a:rPr>
              <a:t>，不應將他人個資傳送給第三者。</a:t>
            </a:r>
          </a:p>
          <a:p>
            <a:pPr>
              <a:lnSpc>
                <a:spcPct val="120000"/>
              </a:lnSpc>
            </a:pPr>
            <a:r>
              <a:rPr lang="en-US" altLang="zh-TW" sz="2800" dirty="0">
                <a:latin typeface="+mn-lt"/>
                <a:ea typeface="+mn-ea"/>
              </a:rPr>
              <a:t>2. </a:t>
            </a:r>
            <a:r>
              <a:rPr lang="zh-TW" altLang="en-US" sz="2800" dirty="0">
                <a:latin typeface="+mn-lt"/>
                <a:ea typeface="+mn-ea"/>
              </a:rPr>
              <a:t>資訊使用行為，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不應侵害他人的隱私</a:t>
            </a:r>
            <a:r>
              <a:rPr lang="zh-TW" altLang="en-US" sz="2800" dirty="0">
                <a:latin typeface="+mn-lt"/>
                <a:ea typeface="+mn-ea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TW" sz="2800" dirty="0">
                <a:latin typeface="+mn-lt"/>
                <a:ea typeface="+mn-ea"/>
              </a:rPr>
              <a:t>3. </a:t>
            </a:r>
            <a:r>
              <a:rPr lang="zh-TW" altLang="en-US" sz="2800" dirty="0">
                <a:latin typeface="+mn-lt"/>
                <a:ea typeface="+mn-ea"/>
              </a:rPr>
              <a:t>應避免在網路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公共討論區</a:t>
            </a:r>
            <a:r>
              <a:rPr lang="zh-TW" altLang="en-US" sz="2800" dirty="0">
                <a:latin typeface="+mn-lt"/>
                <a:ea typeface="+mn-ea"/>
              </a:rPr>
              <a:t>指名道姓討論私人事務。</a:t>
            </a:r>
          </a:p>
          <a:p>
            <a:pPr>
              <a:lnSpc>
                <a:spcPct val="120000"/>
              </a:lnSpc>
            </a:pPr>
            <a:r>
              <a:rPr lang="en-US" altLang="zh-TW" sz="2800" dirty="0">
                <a:latin typeface="+mn-lt"/>
                <a:ea typeface="+mn-ea"/>
              </a:rPr>
              <a:t>4. 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資訊管理者</a:t>
            </a:r>
            <a:r>
              <a:rPr lang="zh-TW" altLang="en-US" sz="2800" dirty="0">
                <a:latin typeface="+mn-lt"/>
                <a:ea typeface="+mn-ea"/>
              </a:rPr>
              <a:t>應該嚴守其專業倫理規範。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86A7286-2FD6-3147-BB95-C498A118A1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25</a:t>
            </a:fld>
            <a:endParaRPr kumimoji="1"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146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283369" y="-1048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+mn-ea"/>
              </a:rPr>
              <a:t>隱私權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rivacy)</a:t>
            </a:r>
            <a:endParaRPr dirty="0">
              <a:solidFill>
                <a:schemeClr val="bg1"/>
              </a:solidFill>
              <a:latin typeface="+mn-lt"/>
              <a:ea typeface="+mn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64EBE5B-2362-D54D-9603-5B45D9B2EB70}"/>
              </a:ext>
            </a:extLst>
          </p:cNvPr>
          <p:cNvSpPr/>
          <p:nvPr/>
        </p:nvSpPr>
        <p:spPr>
          <a:xfrm>
            <a:off x="613440" y="1559286"/>
            <a:ext cx="8208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rgbClr val="C00000"/>
                </a:solidFill>
                <a:latin typeface="+mn-lt"/>
                <a:ea typeface="+mn-ea"/>
              </a:rPr>
              <a:t>動動腦⋯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358DF30-EBA0-2441-B2EF-A1143D07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70"/>
          <a:stretch/>
        </p:blipFill>
        <p:spPr bwMode="auto">
          <a:xfrm>
            <a:off x="613440" y="2324114"/>
            <a:ext cx="7132046" cy="40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E442347-BEA5-8F48-B9CD-53129A2514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26</a:t>
            </a:fld>
            <a:endParaRPr kumimoji="1" lang="zh-TW" altLang="en-US" dirty="0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146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5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74821" y="-13264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lt"/>
                <a:ea typeface="+mj-ea"/>
              </a:rPr>
              <a:t>隱私權</a:t>
            </a:r>
            <a:r>
              <a:rPr lang="en" altLang="zh-TW" dirty="0">
                <a:solidFill>
                  <a:schemeClr val="bg1"/>
                </a:solidFill>
                <a:latin typeface="+mj-lt"/>
                <a:ea typeface="+mj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j-lt"/>
                <a:ea typeface="+mj-ea"/>
              </a:rPr>
              <a:t>P</a:t>
            </a:r>
            <a:r>
              <a:rPr lang="en" altLang="zh-TW" dirty="0">
                <a:solidFill>
                  <a:schemeClr val="bg1"/>
                </a:solidFill>
                <a:latin typeface="+mj-lt"/>
                <a:ea typeface="+mj-ea"/>
              </a:rPr>
              <a:t>rivacy)</a:t>
            </a:r>
            <a:endParaRPr dirty="0">
              <a:solidFill>
                <a:schemeClr val="bg1"/>
              </a:solidFill>
              <a:latin typeface="+mj-lt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6E9015-6CCD-A641-B6D3-3FCF81035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867" r="15006" b="28077"/>
          <a:stretch/>
        </p:blipFill>
        <p:spPr bwMode="auto">
          <a:xfrm>
            <a:off x="1357756" y="2756083"/>
            <a:ext cx="5741384" cy="37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ED95129-F44A-B34B-99EE-E6E0C62B60E1}"/>
              </a:ext>
            </a:extLst>
          </p:cNvPr>
          <p:cNvSpPr/>
          <p:nvPr/>
        </p:nvSpPr>
        <p:spPr>
          <a:xfrm>
            <a:off x="220331" y="1143272"/>
            <a:ext cx="82089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+mj-lt"/>
                <a:ea typeface="+mj-ea"/>
              </a:rPr>
              <a:t>疫情指揮中心公布新冠肺炎疫情狀況</a:t>
            </a:r>
            <a:r>
              <a:rPr lang="en-US" altLang="zh-TW" sz="2800" dirty="0">
                <a:latin typeface="+mj-lt"/>
                <a:ea typeface="+mj-ea"/>
              </a:rPr>
              <a:t>, </a:t>
            </a:r>
            <a:r>
              <a:rPr lang="zh-TW" altLang="en-US" sz="2800" dirty="0">
                <a:latin typeface="+mj-lt"/>
                <a:ea typeface="+mj-ea"/>
              </a:rPr>
              <a:t>都只公布</a:t>
            </a:r>
            <a:endParaRPr lang="en-US" altLang="zh-TW" sz="2800" dirty="0"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+mj-lt"/>
                <a:ea typeface="+mj-ea"/>
              </a:rPr>
              <a:t>確診者的人數、或是區域，沒有公佈其姓名，</a:t>
            </a:r>
            <a:endParaRPr lang="en-US" altLang="zh-TW" sz="2800" dirty="0"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+mj-lt"/>
                <a:ea typeface="+mj-ea"/>
              </a:rPr>
              <a:t>主要是在保護確診者的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個人隱私</a:t>
            </a:r>
            <a:r>
              <a:rPr lang="zh-TW" altLang="en-US" sz="2800" dirty="0">
                <a:latin typeface="+mj-lt"/>
                <a:ea typeface="+mj-ea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B79DE16-99C5-9540-B28A-E346ADF0A8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27</a:t>
            </a:fld>
            <a:endParaRPr kumimoji="1" lang="zh-TW" altLang="en-US" dirty="0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146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637132" y="-14243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j-lt"/>
                <a:ea typeface="+mj-ea"/>
              </a:rPr>
              <a:t>正確性</a:t>
            </a:r>
            <a:r>
              <a:rPr lang="en" altLang="zh-TW" dirty="0">
                <a:solidFill>
                  <a:schemeClr val="bg1"/>
                </a:solidFill>
                <a:latin typeface="+mj-lt"/>
                <a:ea typeface="+mj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j-lt"/>
                <a:ea typeface="+mj-ea"/>
              </a:rPr>
              <a:t>A</a:t>
            </a:r>
            <a:r>
              <a:rPr lang="en" altLang="zh-TW" dirty="0">
                <a:solidFill>
                  <a:schemeClr val="bg1"/>
                </a:solidFill>
                <a:latin typeface="+mj-lt"/>
                <a:ea typeface="+mj-ea"/>
              </a:rPr>
              <a:t>ccuracy)</a:t>
            </a:r>
            <a:endParaRPr dirty="0">
              <a:solidFill>
                <a:schemeClr val="bg1"/>
              </a:solidFill>
              <a:latin typeface="+mj-lt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64EBE5B-2362-D54D-9603-5B45D9B2EB70}"/>
              </a:ext>
            </a:extLst>
          </p:cNvPr>
          <p:cNvSpPr/>
          <p:nvPr/>
        </p:nvSpPr>
        <p:spPr>
          <a:xfrm>
            <a:off x="467518" y="1316606"/>
            <a:ext cx="820896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latin typeface="+mn-lt"/>
                <a:ea typeface="+mj-ea"/>
              </a:rPr>
              <a:t>資料提供者應有提供</a:t>
            </a:r>
            <a:r>
              <a:rPr lang="zh-TW" altLang="en-US" sz="3200" b="1" dirty="0">
                <a:solidFill>
                  <a:srgbClr val="C00000"/>
                </a:solidFill>
                <a:latin typeface="+mn-lt"/>
                <a:ea typeface="+mj-ea"/>
              </a:rPr>
              <a:t>正確資訊</a:t>
            </a:r>
            <a:r>
              <a:rPr lang="zh-TW" altLang="en-US" sz="3200" b="1" dirty="0">
                <a:latin typeface="+mn-lt"/>
                <a:ea typeface="+mj-ea"/>
              </a:rPr>
              <a:t>給使用者</a:t>
            </a:r>
            <a:endParaRPr lang="en-US" altLang="zh-TW" sz="3200" b="1" dirty="0"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3200" b="1" dirty="0">
                <a:latin typeface="+mn-lt"/>
                <a:ea typeface="+mj-ea"/>
              </a:rPr>
              <a:t>的義務與權利</a:t>
            </a:r>
            <a:r>
              <a:rPr lang="zh-TW" altLang="en-US" sz="3200" dirty="0">
                <a:latin typeface="+mn-lt"/>
                <a:ea typeface="+mj-ea"/>
              </a:rPr>
              <a:t>。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27EA82C-F097-FD41-BC3E-43CB2C6D1209}"/>
              </a:ext>
            </a:extLst>
          </p:cNvPr>
          <p:cNvSpPr/>
          <p:nvPr/>
        </p:nvSpPr>
        <p:spPr>
          <a:xfrm>
            <a:off x="540147" y="2732154"/>
            <a:ext cx="8208963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+mn-lt"/>
                <a:ea typeface="+mn-ea"/>
              </a:rPr>
              <a:t>數位公民應嚴守下列事項：</a:t>
            </a:r>
            <a:endParaRPr lang="en-US" altLang="zh-TW" sz="26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</a:t>
            </a:r>
            <a:r>
              <a:rPr lang="en-US" altLang="zh-TW" sz="2600" dirty="0">
                <a:latin typeface="+mn-lt"/>
                <a:ea typeface="+mn-ea"/>
              </a:rPr>
              <a:t>1.</a:t>
            </a:r>
            <a:r>
              <a:rPr lang="zh-TW" altLang="en-US" sz="2600" dirty="0">
                <a:latin typeface="+mn-lt"/>
                <a:ea typeface="+mn-ea"/>
              </a:rPr>
              <a:t> 切勿寄發或轉寄不實、可疑，或是</a:t>
            </a:r>
            <a:r>
              <a:rPr lang="zh-TW" altLang="en-US" sz="2600" dirty="0">
                <a:solidFill>
                  <a:srgbClr val="C00000"/>
                </a:solidFill>
                <a:latin typeface="+mn-lt"/>
                <a:ea typeface="+mn-ea"/>
              </a:rPr>
              <a:t>未經查證</a:t>
            </a:r>
            <a:r>
              <a:rPr lang="zh-TW" altLang="en-US" sz="2600" dirty="0">
                <a:latin typeface="+mn-lt"/>
                <a:ea typeface="+mn-ea"/>
              </a:rPr>
              <a:t>的郵件</a:t>
            </a:r>
            <a:endParaRPr lang="en-US" altLang="zh-TW" sz="26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    及貼文。</a:t>
            </a: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</a:t>
            </a:r>
            <a:r>
              <a:rPr lang="en-US" altLang="zh-TW" sz="2600" dirty="0">
                <a:latin typeface="+mn-lt"/>
                <a:ea typeface="+mn-ea"/>
              </a:rPr>
              <a:t>2.</a:t>
            </a:r>
            <a:r>
              <a:rPr lang="zh-TW" altLang="en-US" sz="2600" dirty="0">
                <a:latin typeface="+mn-lt"/>
                <a:ea typeface="+mn-ea"/>
              </a:rPr>
              <a:t> 從個資法的立法目的，不僅要保護個人的隱私，也</a:t>
            </a:r>
            <a:endParaRPr lang="en-US" altLang="zh-TW" sz="26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    要</a:t>
            </a:r>
            <a:r>
              <a:rPr lang="zh-TW" altLang="en-US" sz="2600" dirty="0">
                <a:solidFill>
                  <a:srgbClr val="C00000"/>
                </a:solidFill>
                <a:latin typeface="+mn-lt"/>
                <a:ea typeface="+mn-ea"/>
              </a:rPr>
              <a:t>維護個資的正確性</a:t>
            </a:r>
            <a:r>
              <a:rPr lang="zh-TW" altLang="en-US" sz="2600" dirty="0">
                <a:latin typeface="+mn-lt"/>
                <a:ea typeface="+mn-ea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</a:t>
            </a:r>
            <a:r>
              <a:rPr lang="en-US" altLang="zh-TW" sz="2600" dirty="0">
                <a:latin typeface="+mn-lt"/>
                <a:ea typeface="+mn-ea"/>
              </a:rPr>
              <a:t>3.</a:t>
            </a:r>
            <a:r>
              <a:rPr lang="zh-TW" altLang="en-US" sz="2600" dirty="0">
                <a:latin typeface="+mn-lt"/>
                <a:ea typeface="+mn-ea"/>
              </a:rPr>
              <a:t> 從資訊安全的角度看，</a:t>
            </a:r>
            <a:r>
              <a:rPr lang="zh-TW" altLang="en-US" sz="2600" dirty="0">
                <a:solidFill>
                  <a:srgbClr val="C00000"/>
                </a:solidFill>
                <a:latin typeface="+mn-lt"/>
                <a:ea typeface="+mn-ea"/>
              </a:rPr>
              <a:t>維持資訊的正確性</a:t>
            </a:r>
            <a:r>
              <a:rPr lang="zh-TW" altLang="en-US" sz="2600" dirty="0">
                <a:latin typeface="+mn-lt"/>
                <a:ea typeface="+mn-ea"/>
              </a:rPr>
              <a:t>，才能避</a:t>
            </a:r>
            <a:endParaRPr lang="en-US" altLang="zh-TW" sz="26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>
                <a:latin typeface="+mn-lt"/>
                <a:ea typeface="+mn-ea"/>
              </a:rPr>
              <a:t>      免資訊安全的風險。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A041F62-553D-4A4F-8930-BEDB846524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28</a:t>
            </a:fld>
            <a:endParaRPr kumimoji="1"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147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89FF0444-D202-4B40-BC1D-0C709CFD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4" y="2044781"/>
            <a:ext cx="5361709" cy="1384219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倫理與資訊倫理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06506C8B-C899-4243-AED8-FA3901F8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4" y="3866653"/>
            <a:ext cx="5361709" cy="1384219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資訊倫理規範與對象</a:t>
            </a:r>
          </a:p>
        </p:txBody>
      </p:sp>
      <p:sp>
        <p:nvSpPr>
          <p:cNvPr id="6" name="報 告 大 綱">
            <a:extLst>
              <a:ext uri="{FF2B5EF4-FFF2-40B4-BE49-F238E27FC236}">
                <a16:creationId xmlns:a16="http://schemas.microsoft.com/office/drawing/2014/main" xmlns="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254414" y="-47274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+mj-ea"/>
              </a:rPr>
              <a:t>資訊倫理的意涵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245738C-709F-4941-A117-A3E2F75072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637132" y="-10872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+mj-ea"/>
              </a:rPr>
              <a:t>正確性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j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n-lt"/>
                <a:ea typeface="+mj-ea"/>
              </a:rPr>
              <a:t>A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j-ea"/>
              </a:rPr>
              <a:t>ccuracy)</a:t>
            </a:r>
            <a:endParaRPr dirty="0">
              <a:solidFill>
                <a:schemeClr val="bg1"/>
              </a:solidFill>
              <a:latin typeface="+mn-lt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E1EC379-A507-9B41-8CBE-460D34AD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3750" r="12337" b="32610"/>
          <a:stretch/>
        </p:blipFill>
        <p:spPr bwMode="auto">
          <a:xfrm>
            <a:off x="1274618" y="3145283"/>
            <a:ext cx="5947385" cy="33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1059495-8031-4643-9028-6C74A86EEF0D}"/>
              </a:ext>
            </a:extLst>
          </p:cNvPr>
          <p:cNvSpPr/>
          <p:nvPr/>
        </p:nvSpPr>
        <p:spPr>
          <a:xfrm>
            <a:off x="300960" y="1027837"/>
            <a:ext cx="786973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latin typeface="+mn-lt"/>
                <a:ea typeface="+mn-ea"/>
              </a:rPr>
              <a:t>新冠肺炎流行之際，民眾可利用手機</a:t>
            </a:r>
            <a:r>
              <a:rPr lang="en-US" altLang="zh-TW" sz="2800" b="1" dirty="0">
                <a:latin typeface="+mn-lt"/>
                <a:ea typeface="+mn-ea"/>
              </a:rPr>
              <a:t>App</a:t>
            </a:r>
            <a:r>
              <a:rPr lang="zh-TW" altLang="en-US" sz="2800" b="1" dirty="0">
                <a:latin typeface="+mn-lt"/>
                <a:ea typeface="+mn-ea"/>
              </a:rPr>
              <a:t>上網</a:t>
            </a:r>
            <a:endParaRPr lang="en-US" altLang="zh-TW" sz="2800" b="1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latin typeface="+mn-lt"/>
                <a:ea typeface="+mn-ea"/>
              </a:rPr>
              <a:t>訂購口罩，曾經一天有七千多筆資料，如輸入</a:t>
            </a:r>
            <a:endParaRPr lang="en-US" altLang="zh-TW" sz="2800" b="1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latin typeface="+mn-lt"/>
                <a:ea typeface="+mn-ea"/>
              </a:rPr>
              <a:t>資料不完整或不正確，則無法完成購買手續，</a:t>
            </a:r>
            <a:endParaRPr lang="en-US" altLang="zh-TW" sz="2800" b="1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latin typeface="+mn-lt"/>
                <a:ea typeface="+mn-ea"/>
              </a:rPr>
              <a:t>這反應資料正確的重要性。</a:t>
            </a: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A7BC02D-B373-1D4C-8A2E-D9CA52A2E9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29</a:t>
            </a:fld>
            <a:endParaRPr kumimoji="1" lang="zh-TW" altLang="en-US" dirty="0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147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994610" y="-10460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n-ea"/>
                <a:ea typeface="+mn-ea"/>
              </a:rPr>
              <a:t>所有權</a:t>
            </a:r>
            <a:r>
              <a:rPr lang="en" altLang="zh-TW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" altLang="zh-TW" dirty="0">
                <a:solidFill>
                  <a:schemeClr val="bg1"/>
                </a:solidFill>
                <a:latin typeface="+mn-ea"/>
                <a:ea typeface="+mn-ea"/>
              </a:rPr>
              <a:t>roperty)</a:t>
            </a:r>
            <a:endParaRPr dirty="0">
              <a:solidFill>
                <a:schemeClr val="bg1"/>
              </a:solidFill>
              <a:latin typeface="+mn-ea"/>
              <a:ea typeface="+mn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E1D1D84-9613-3D42-B7E3-1929A7E8D65C}"/>
              </a:ext>
            </a:extLst>
          </p:cNvPr>
          <p:cNvSpPr/>
          <p:nvPr/>
        </p:nvSpPr>
        <p:spPr>
          <a:xfrm>
            <a:off x="613440" y="1655598"/>
            <a:ext cx="8208963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000" b="1" dirty="0">
                <a:latin typeface="+mn-lt"/>
                <a:ea typeface="+mn-ea"/>
              </a:rPr>
              <a:t>強調尊重他人所有權，使用者在利用、傳播與重製資訊產品時，應注意的權利與義務</a:t>
            </a:r>
            <a:r>
              <a:rPr lang="zh-TW" altLang="en-US" sz="3000" dirty="0">
                <a:latin typeface="+mn-lt"/>
                <a:ea typeface="+mn-ea"/>
              </a:rPr>
              <a:t>。 </a:t>
            </a:r>
            <a:endParaRPr lang="en-US" altLang="zh-TW" sz="30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endParaRPr lang="en-US" altLang="zh-TW" sz="30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000" dirty="0">
                <a:latin typeface="+mn-lt"/>
                <a:ea typeface="+mn-ea"/>
              </a:rPr>
              <a:t>數位公民要了解下列觀念：</a:t>
            </a:r>
            <a:endParaRPr lang="en-US" altLang="zh-TW" sz="30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000" dirty="0">
                <a:latin typeface="+mn-lt"/>
                <a:ea typeface="+mn-ea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 </a:t>
            </a:r>
            <a:r>
              <a:rPr lang="zh-TW" altLang="en-US" sz="3000" dirty="0">
                <a:latin typeface="+mn-lt"/>
                <a:ea typeface="+mn-ea"/>
              </a:rPr>
              <a:t>要</a:t>
            </a:r>
            <a:r>
              <a:rPr lang="zh-TW" altLang="en-US" sz="3000" dirty="0">
                <a:solidFill>
                  <a:srgbClr val="C00000"/>
                </a:solidFill>
                <a:latin typeface="+mn-lt"/>
                <a:ea typeface="+mn-ea"/>
              </a:rPr>
              <a:t>尊重</a:t>
            </a:r>
            <a:r>
              <a:rPr lang="zh-TW" altLang="en-US" sz="3000" dirty="0">
                <a:latin typeface="+mn-lt"/>
                <a:ea typeface="+mn-ea"/>
              </a:rPr>
              <a:t>資源擁有者具處置及利用的權力。</a:t>
            </a:r>
          </a:p>
          <a:p>
            <a:pPr>
              <a:lnSpc>
                <a:spcPct val="120000"/>
              </a:lnSpc>
            </a:pPr>
            <a:r>
              <a:rPr lang="zh-TW" altLang="en-US" sz="3000" dirty="0">
                <a:latin typeface="+mn-lt"/>
                <a:ea typeface="+mn-ea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3000" dirty="0">
                <a:latin typeface="+mn-lt"/>
                <a:ea typeface="+mn-ea"/>
              </a:rPr>
              <a:t> 要了解資訊使用行為</a:t>
            </a:r>
            <a:r>
              <a:rPr lang="zh-TW" altLang="en-US" sz="3000" dirty="0">
                <a:solidFill>
                  <a:srgbClr val="C00000"/>
                </a:solidFill>
                <a:latin typeface="+mn-lt"/>
                <a:ea typeface="+mn-ea"/>
              </a:rPr>
              <a:t>侵害他人的所有權</a:t>
            </a:r>
            <a:r>
              <a:rPr lang="zh-TW" altLang="en-US" sz="3000" dirty="0">
                <a:latin typeface="+mn-lt"/>
                <a:ea typeface="+mn-ea"/>
              </a:rPr>
              <a:t>，</a:t>
            </a:r>
            <a:endParaRPr lang="en-US" altLang="zh-TW" sz="30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000" dirty="0">
                <a:latin typeface="+mn-lt"/>
                <a:ea typeface="+mn-ea"/>
              </a:rPr>
              <a:t>      要負哪些責任。</a:t>
            </a:r>
          </a:p>
          <a:p>
            <a:pPr>
              <a:lnSpc>
                <a:spcPct val="120000"/>
              </a:lnSpc>
            </a:pP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0261D87-50A2-F444-B46C-D1C98D4979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30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42736" y="-1319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+mn-ea"/>
              </a:rPr>
              <a:t>所有權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" altLang="zh-TW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" altLang="zh-TW" dirty="0">
                <a:solidFill>
                  <a:schemeClr val="bg1"/>
                </a:solidFill>
                <a:latin typeface="+mn-lt"/>
                <a:ea typeface="+mn-ea"/>
              </a:rPr>
              <a:t>roperty)</a:t>
            </a:r>
            <a:endParaRPr dirty="0">
              <a:solidFill>
                <a:schemeClr val="bg1"/>
              </a:solidFill>
              <a:latin typeface="+mn-lt"/>
              <a:ea typeface="+mn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D30A036-21DD-E743-90A3-8F738BB4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r="7995"/>
          <a:stretch/>
        </p:blipFill>
        <p:spPr bwMode="auto">
          <a:xfrm>
            <a:off x="-7403" y="1524005"/>
            <a:ext cx="8537963" cy="48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076B349-E5E9-4248-B6F8-1DF8F0599C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31</a:t>
            </a:fld>
            <a:endParaRPr kumimoji="1"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0" y="-1048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3800" dirty="0">
                <a:solidFill>
                  <a:schemeClr val="bg1"/>
                </a:solidFill>
                <a:latin typeface="+mn-lt"/>
                <a:ea typeface="+mj-ea"/>
              </a:rPr>
              <a:t>資訊近用權</a:t>
            </a:r>
            <a:r>
              <a:rPr lang="en" altLang="zh-TW" sz="3800" dirty="0">
                <a:solidFill>
                  <a:schemeClr val="bg1"/>
                </a:solidFill>
                <a:latin typeface="+mn-lt"/>
                <a:ea typeface="+mj-ea"/>
              </a:rPr>
              <a:t>(</a:t>
            </a:r>
            <a:r>
              <a:rPr lang="en" altLang="zh-TW" sz="3800" dirty="0">
                <a:solidFill>
                  <a:srgbClr val="C00000"/>
                </a:solidFill>
                <a:latin typeface="+mn-lt"/>
                <a:ea typeface="+mj-ea"/>
              </a:rPr>
              <a:t>A</a:t>
            </a:r>
            <a:r>
              <a:rPr lang="en" altLang="zh-TW" sz="3800" dirty="0">
                <a:solidFill>
                  <a:schemeClr val="bg1"/>
                </a:solidFill>
                <a:latin typeface="+mn-lt"/>
                <a:ea typeface="+mj-ea"/>
              </a:rPr>
              <a:t>ccessibility)</a:t>
            </a:r>
            <a:endParaRPr sz="3800" dirty="0">
              <a:solidFill>
                <a:schemeClr val="bg1"/>
              </a:solidFill>
              <a:latin typeface="+mn-lt"/>
              <a:ea typeface="+mj-ea"/>
              <a:sym typeface="華康中圓體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3E0AA74B-9CB0-464C-AAB5-5C6245513837}"/>
              </a:ext>
            </a:extLst>
          </p:cNvPr>
          <p:cNvSpPr txBox="1">
            <a:spLocks/>
          </p:cNvSpPr>
          <p:nvPr/>
        </p:nvSpPr>
        <p:spPr>
          <a:xfrm>
            <a:off x="518615" y="1563670"/>
            <a:ext cx="8466635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497542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2634DD1-040F-4D48-BE0F-79494614AE48}"/>
              </a:ext>
            </a:extLst>
          </p:cNvPr>
          <p:cNvSpPr txBox="1">
            <a:spLocks/>
          </p:cNvSpPr>
          <p:nvPr/>
        </p:nvSpPr>
        <p:spPr>
          <a:xfrm>
            <a:off x="755650" y="1945808"/>
            <a:ext cx="7774910" cy="173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E1D1D84-9613-3D42-B7E3-1929A7E8D65C}"/>
              </a:ext>
            </a:extLst>
          </p:cNvPr>
          <p:cNvSpPr/>
          <p:nvPr/>
        </p:nvSpPr>
        <p:spPr>
          <a:xfrm>
            <a:off x="395932" y="1486074"/>
            <a:ext cx="846663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latin typeface="+mj-lt"/>
                <a:ea typeface="+mj-ea"/>
              </a:rPr>
              <a:t>無論是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弱勢族群、身處偏鄉、身心障礙⋯等因素，</a:t>
            </a:r>
            <a:r>
              <a:rPr lang="zh-TW" altLang="en-US" sz="3200" b="1" dirty="0">
                <a:solidFill>
                  <a:srgbClr val="C00000"/>
                </a:solidFill>
                <a:latin typeface="+mj-lt"/>
                <a:ea typeface="+mj-ea"/>
              </a:rPr>
              <a:t>人人應該都有使用資訊科技的權力</a:t>
            </a:r>
            <a:r>
              <a:rPr lang="zh-TW" altLang="en-US" sz="3200" b="1" dirty="0">
                <a:latin typeface="+mj-lt"/>
                <a:ea typeface="+mj-ea"/>
              </a:rPr>
              <a:t>。 </a:t>
            </a:r>
            <a:endParaRPr lang="en-US" altLang="zh-TW" sz="3200" b="1" dirty="0"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endParaRPr lang="en-US" altLang="zh-TW" sz="2800" dirty="0"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latin typeface="+mj-lt"/>
                <a:ea typeface="+mj-ea"/>
              </a:rPr>
              <a:t>資訊近用權主要在：</a:t>
            </a:r>
            <a:endParaRPr lang="en-US" altLang="zh-TW" sz="3200" dirty="0"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TW" sz="3200" dirty="0">
                <a:latin typeface="+mj-lt"/>
                <a:ea typeface="+mj-ea"/>
              </a:rPr>
              <a:t>1. </a:t>
            </a:r>
            <a:r>
              <a:rPr lang="zh-TW" altLang="en-US" sz="3200" dirty="0">
                <a:latin typeface="+mj-lt"/>
                <a:ea typeface="+mj-ea"/>
              </a:rPr>
              <a:t>維護</a:t>
            </a:r>
            <a:r>
              <a:rPr lang="zh-TW" altLang="en-US" sz="3200" dirty="0">
                <a:solidFill>
                  <a:srgbClr val="C00000"/>
                </a:solidFill>
                <a:latin typeface="+mj-lt"/>
                <a:ea typeface="+mj-ea"/>
              </a:rPr>
              <a:t>每個人</a:t>
            </a:r>
            <a:r>
              <a:rPr lang="zh-TW" altLang="en-US" sz="3200" dirty="0">
                <a:latin typeface="+mj-lt"/>
                <a:ea typeface="+mj-ea"/>
              </a:rPr>
              <a:t>對資訊使用的權利</a:t>
            </a:r>
          </a:p>
          <a:p>
            <a:pPr>
              <a:lnSpc>
                <a:spcPct val="120000"/>
              </a:lnSpc>
            </a:pPr>
            <a:r>
              <a:rPr lang="en-US" altLang="zh-TW" sz="3200" dirty="0">
                <a:latin typeface="+mj-lt"/>
                <a:ea typeface="+mj-ea"/>
              </a:rPr>
              <a:t>2. </a:t>
            </a:r>
            <a:r>
              <a:rPr lang="zh-TW" altLang="en-US" sz="3200" dirty="0">
                <a:latin typeface="+mj-lt"/>
                <a:ea typeface="+mj-ea"/>
              </a:rPr>
              <a:t>維護資訊</a:t>
            </a:r>
            <a:r>
              <a:rPr lang="zh-TW" altLang="en-US" sz="3200" dirty="0">
                <a:solidFill>
                  <a:srgbClr val="C00000"/>
                </a:solidFill>
                <a:latin typeface="+mj-lt"/>
                <a:ea typeface="+mj-ea"/>
              </a:rPr>
              <a:t>使用的公平性</a:t>
            </a:r>
          </a:p>
          <a:p>
            <a:pPr>
              <a:lnSpc>
                <a:spcPct val="120000"/>
              </a:lnSpc>
            </a:pPr>
            <a:r>
              <a:rPr lang="en-US" altLang="zh-TW" sz="3200" dirty="0">
                <a:latin typeface="+mj-lt"/>
                <a:ea typeface="+mj-ea"/>
              </a:rPr>
              <a:t>3. </a:t>
            </a:r>
            <a:r>
              <a:rPr lang="zh-TW" altLang="en-US" sz="3200" dirty="0">
                <a:latin typeface="+mj-lt"/>
                <a:ea typeface="+mj-ea"/>
              </a:rPr>
              <a:t>避免資訊「貧者愈貧，富者愈富」的現象。</a:t>
            </a:r>
          </a:p>
          <a:p>
            <a:pPr>
              <a:lnSpc>
                <a:spcPct val="120000"/>
              </a:lnSpc>
            </a:pPr>
            <a:endParaRPr lang="zh-TW" altLang="en-US" sz="2800" dirty="0">
              <a:latin typeface="+mj-lt"/>
              <a:ea typeface="+mj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8DA1847-0720-304E-AE20-595D964F0D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32</a:t>
            </a:fld>
            <a:endParaRPr kumimoji="1" lang="zh-TW" altLang="en-US" dirty="0"/>
          </a:p>
        </p:txBody>
      </p:sp>
      <p:pic>
        <p:nvPicPr>
          <p:cNvPr id="8" name="圖形 7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C64F01D1-75C7-8046-B9DD-2E81C8C0E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53425" y="5558015"/>
            <a:ext cx="734785" cy="734785"/>
          </a:xfrm>
          <a:prstGeom prst="rect">
            <a:avLst/>
          </a:prstGeom>
        </p:spPr>
      </p:pic>
      <p:sp>
        <p:nvSpPr>
          <p:cNvPr id="10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283368" y="-113530"/>
            <a:ext cx="423511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+mj-ea"/>
                <a:ea typeface="+mj-ea"/>
              </a:rPr>
              <a:t>數位落差</a:t>
            </a:r>
            <a:endParaRPr sz="4800"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4293440" y="3619362"/>
            <a:ext cx="127646" cy="1281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6D2344D0-8396-3D45-BF91-BE657C555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0036"/>
            <a:ext cx="5486400" cy="1598964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</a:rPr>
              <a:t>我國縮短數位落差的措施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6DA8B0EF-4769-5346-925D-9145E135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87133"/>
            <a:ext cx="5486400" cy="1599519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</a:rPr>
              <a:t>障礙者近用資訊的改善</a:t>
            </a:r>
          </a:p>
        </p:txBody>
      </p:sp>
      <p:pic>
        <p:nvPicPr>
          <p:cNvPr id="12" name="圖形 11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6C03A2F7-B835-004A-A10A-AB91AD762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0117" y="5538537"/>
            <a:ext cx="816429" cy="816429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A548D14-C1EB-7240-B9F4-D994E647A6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33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0" y="-15579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000" dirty="0">
                <a:solidFill>
                  <a:schemeClr val="bg1"/>
                </a:solidFill>
                <a:latin typeface="+mn-lt"/>
                <a:ea typeface="+mn-ea"/>
              </a:rPr>
              <a:t>我國縮短數位落差的措施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9C75E0-ECB0-9943-801C-B6D1B2ADA3C4}"/>
              </a:ext>
            </a:extLst>
          </p:cNvPr>
          <p:cNvSpPr/>
          <p:nvPr/>
        </p:nvSpPr>
        <p:spPr>
          <a:xfrm>
            <a:off x="549275" y="1593191"/>
            <a:ext cx="804545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+mn-lt"/>
                <a:ea typeface="+mj-ea"/>
              </a:rPr>
              <a:t>數位落差是指社會上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性別、族群、社經地位、居住環境</a:t>
            </a:r>
            <a:r>
              <a:rPr lang="zh-TW" altLang="en-US" sz="2800" dirty="0">
                <a:latin typeface="+mn-lt"/>
                <a:ea typeface="+mj-ea"/>
              </a:rPr>
              <a:t>等有差異者，近用</a:t>
            </a:r>
            <a:r>
              <a:rPr lang="en-US" altLang="zh-TW" sz="2800" dirty="0">
                <a:latin typeface="+mn-lt"/>
                <a:ea typeface="+mj-ea"/>
              </a:rPr>
              <a:t>3C</a:t>
            </a:r>
            <a:r>
              <a:rPr lang="zh-TW" altLang="en-US" sz="2800" dirty="0">
                <a:latin typeface="+mn-lt"/>
                <a:ea typeface="+mj-ea"/>
              </a:rPr>
              <a:t>數位產品或網路的機會不均等。</a:t>
            </a:r>
            <a:endParaRPr lang="en-US" altLang="zh-TW" sz="2800" dirty="0"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endParaRPr lang="en-US" altLang="zh-TW" sz="2800" dirty="0"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+mn-lt"/>
                <a:ea typeface="+mj-ea"/>
              </a:rPr>
              <a:t>在改善國內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城鄉數位落差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，政府主要的推動計畫有：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偏鄉數位應用推動計畫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2.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數位學伴</a:t>
            </a:r>
            <a:r>
              <a:rPr lang="zh-TW" altLang="en-US" sz="2800" dirty="0" smtClean="0">
                <a:solidFill>
                  <a:schemeClr val="tx1"/>
                </a:solidFill>
                <a:latin typeface="+mn-lt"/>
                <a:ea typeface="+mj-ea"/>
              </a:rPr>
              <a:t>計畫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E393BA7-47BA-FC4D-B51C-83A23AB77C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34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149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200526" y="-1348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4000" dirty="0">
                <a:solidFill>
                  <a:schemeClr val="bg1"/>
                </a:solidFill>
                <a:latin typeface="+mn-ea"/>
                <a:ea typeface="+mn-ea"/>
              </a:rPr>
              <a:t>偏鄉數位應用推動計畫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9C75E0-ECB0-9943-801C-B6D1B2ADA3C4}"/>
              </a:ext>
            </a:extLst>
          </p:cNvPr>
          <p:cNvSpPr/>
          <p:nvPr/>
        </p:nvSpPr>
        <p:spPr>
          <a:xfrm>
            <a:off x="755650" y="1590900"/>
            <a:ext cx="804545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在偏鄉設立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數位機會中心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(Digital Opportunity 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Center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；簡稱</a:t>
            </a:r>
            <a:r>
              <a:rPr lang="en-US" altLang="zh-TW" sz="2800" dirty="0">
                <a:solidFill>
                  <a:srgbClr val="C00000"/>
                </a:solidFill>
                <a:latin typeface="+mn-lt"/>
                <a:ea typeface="+mj-ea"/>
              </a:rPr>
              <a:t>DOC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），提供偏鄉民眾電腦與網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路應用之場所。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設置目的：提升偏鄉民眾之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電腦使用率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與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上網</a:t>
            </a:r>
            <a:endParaRPr lang="en-US" altLang="zh-TW" sz="2800" dirty="0">
              <a:solidFill>
                <a:srgbClr val="C00000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    率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，照顧偏鄉地區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學童之數位應用學習，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培植偏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鄉民眾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數位應用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能力，促進當地特色產業發展，   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以縮減數位落差。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計畫網站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j-ea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en" altLang="zh-TW" sz="3200" dirty="0">
                <a:latin typeface="+mn-lt"/>
                <a:ea typeface="+mj-ea"/>
                <a:hlinkClick r:id="rId2" tooltip="數位機會中心[開新視窗]"/>
              </a:rPr>
              <a:t>https://itaiwan.moe.gov.tw</a:t>
            </a:r>
            <a:r>
              <a:rPr lang="en" altLang="zh-TW" sz="3200" dirty="0" smtClean="0">
                <a:latin typeface="+mn-lt"/>
                <a:ea typeface="+mj-ea"/>
                <a:hlinkClick r:id="rId2" tooltip="數位機會中心[開新視窗]"/>
              </a:rPr>
              <a:t>/</a:t>
            </a:r>
          </a:p>
          <a:p>
            <a:pPr>
              <a:lnSpc>
                <a:spcPct val="120000"/>
              </a:lnSpc>
            </a:pPr>
            <a:endParaRPr lang="en-US" altLang="zh-TW" sz="2800" dirty="0"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92C9441-4045-2D42-B716-6C72F6BA73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35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58779" y="-46346"/>
            <a:ext cx="4892842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4800" dirty="0">
                <a:solidFill>
                  <a:schemeClr val="bg1"/>
                </a:solidFill>
                <a:latin typeface="+mn-ea"/>
                <a:ea typeface="+mn-ea"/>
              </a:rPr>
              <a:t>數位學伴計畫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9C75E0-ECB0-9943-801C-B6D1B2ADA3C4}"/>
              </a:ext>
            </a:extLst>
          </p:cNvPr>
          <p:cNvSpPr/>
          <p:nvPr/>
        </p:nvSpPr>
        <p:spPr>
          <a:xfrm>
            <a:off x="755650" y="1590900"/>
            <a:ext cx="8045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以大學的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學伴制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為概念，運用網路進行陪伴與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學習，招募、培訓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大學生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擔任偏遠地區數位機會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中心學童的學伴。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藉由網路視訊設備與線上學習平臺，讓教學端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大學生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與學習端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國中小學童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以定時、定點、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集體方式，每週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堂課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(45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分鐘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堂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進行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一對一</a:t>
            </a:r>
            <a:endParaRPr lang="en-US" altLang="zh-TW" sz="2800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線上即時陪伴與學習 。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計畫網站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en" altLang="zh-TW" sz="2800" dirty="0">
                <a:latin typeface="+mn-lt"/>
                <a:ea typeface="+mn-ea"/>
                <a:hlinkClick r:id="rId2" tooltip="數位學伴[開新視窗]"/>
              </a:rPr>
              <a:t>https://etutor.moe.gov.tw/</a:t>
            </a:r>
            <a:endParaRPr lang="en-US" altLang="zh-TW" sz="280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DACA323-1411-D04D-A9F4-2897716DEC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36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90863" y="-153558"/>
            <a:ext cx="5486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4800" dirty="0">
                <a:solidFill>
                  <a:schemeClr val="bg1"/>
                </a:solidFill>
                <a:latin typeface="+mj-ea"/>
                <a:ea typeface="+mj-ea"/>
              </a:rPr>
              <a:t>數位學伴計畫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390222" y="4032076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36EC55B1-0338-5348-BE41-9743F3889D9C}"/>
              </a:ext>
            </a:extLst>
          </p:cNvPr>
          <p:cNvGrpSpPr/>
          <p:nvPr/>
        </p:nvGrpSpPr>
        <p:grpSpPr>
          <a:xfrm>
            <a:off x="424543" y="2921748"/>
            <a:ext cx="8285811" cy="3035300"/>
            <a:chOff x="424543" y="3060031"/>
            <a:chExt cx="8285811" cy="30353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FDC6C78C-EAF2-C24D-8164-E73AE9E55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40" y="3657618"/>
              <a:ext cx="5437414" cy="243771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CE874868-92E1-CD4F-BA1B-437A1A91B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43" y="3060031"/>
              <a:ext cx="2848397" cy="3035300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3025AB5-E0C9-5746-A42C-0EDA2C3D2827}"/>
              </a:ext>
            </a:extLst>
          </p:cNvPr>
          <p:cNvSpPr/>
          <p:nvPr/>
        </p:nvSpPr>
        <p:spPr>
          <a:xfrm>
            <a:off x="424543" y="1619901"/>
            <a:ext cx="7954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由</a:t>
            </a:r>
            <a:r>
              <a:rPr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大學生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擔任偏鄉學童的數位學伴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透過網路與課輔平台，進行</a:t>
            </a:r>
            <a:r>
              <a:rPr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一對一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線上即時陪伴與學習。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5C34A182-BCCF-2A48-B8F2-E7885F317A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37</a:t>
            </a:fld>
            <a:endParaRPr kumimoji="1" lang="zh-TW" altLang="en-US" dirty="0"/>
          </a:p>
        </p:txBody>
      </p:sp>
      <p:sp>
        <p:nvSpPr>
          <p:cNvPr id="9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8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29553" y="-163513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4800" dirty="0">
                <a:solidFill>
                  <a:schemeClr val="bg1"/>
                </a:solidFill>
                <a:latin typeface="+mj-ea"/>
                <a:ea typeface="+mj-ea"/>
              </a:rPr>
              <a:t>數位鳳凰計畫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E231F967-9D29-EE4C-ADF8-891758031E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38</a:t>
            </a:fld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014601" y="227175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AA8452-6FB5-344E-A062-4C3837774E3F}"/>
              </a:ext>
            </a:extLst>
          </p:cNvPr>
          <p:cNvSpPr/>
          <p:nvPr/>
        </p:nvSpPr>
        <p:spPr>
          <a:xfrm>
            <a:off x="371619" y="1787568"/>
            <a:ext cx="8400761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latin typeface="+mn-lt"/>
                <a:ea typeface="+mj-ea"/>
              </a:rPr>
              <a:t>「</a:t>
            </a:r>
            <a:r>
              <a:rPr lang="en" altLang="zh-TW" sz="2800" dirty="0">
                <a:solidFill>
                  <a:srgbClr val="C00000"/>
                </a:solidFill>
                <a:latin typeface="+mn-lt"/>
                <a:ea typeface="+mj-ea"/>
              </a:rPr>
              <a:t>Women Up </a:t>
            </a:r>
            <a:r>
              <a:rPr lang="zh-TW" altLang="en-US" sz="2800" dirty="0">
                <a:latin typeface="+mn-lt"/>
                <a:ea typeface="+mj-ea"/>
              </a:rPr>
              <a:t>數位鳳凰計畫 」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是臺灣微軟公司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 贊助推動的縮短數位落差的計畫 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  <a:cs typeface="Arial Unicode MS"/>
                <a:sym typeface="Arial Unicode MS"/>
              </a:rPr>
              <a:t>◼︎  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社會學家認為社會傳統對女性的刻板印象，以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  及受家務牽絆等，而少了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資訊近用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的機會，呈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  現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數位落差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的現象。 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  <a:cs typeface="Arial Unicode MS"/>
                <a:sym typeface="Arial Unicode MS"/>
              </a:rPr>
              <a:t>◼︎  「</a:t>
            </a:r>
            <a:r>
              <a:rPr lang="zh-TW" altLang="en-US" sz="2800" dirty="0">
                <a:latin typeface="+mn-lt"/>
                <a:ea typeface="+mj-ea"/>
              </a:rPr>
              <a:t>數位鳳凰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計畫」讓婦女接受科技相關訓練，</a:t>
            </a:r>
            <a:endParaRPr lang="en-US" altLang="zh-TW" sz="2800" dirty="0">
              <a:solidFill>
                <a:schemeClr val="tx1"/>
              </a:solidFill>
              <a:latin typeface="+mn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       提升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j-ea"/>
              </a:rPr>
              <a:t>婦女族群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j-ea"/>
              </a:rPr>
              <a:t>資訊素養與運用資訊科技的能力。 </a:t>
            </a:r>
          </a:p>
        </p:txBody>
      </p:sp>
    </p:spTree>
    <p:extLst>
      <p:ext uri="{BB962C8B-B14F-4D97-AF65-F5344CB8AC3E}">
        <p14:creationId xmlns:p14="http://schemas.microsoft.com/office/powerpoint/2010/main" val="34477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99891" y="1971425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◼︎ 社會上的風俗習慣、規範、慣例，泛指個人</a:t>
            </a:r>
            <a:r>
              <a:rPr lang="zh-TW" altLang="en-US" dirty="0">
                <a:latin typeface="+mj-ea"/>
                <a:ea typeface="+mj-ea"/>
                <a:cs typeface="Arial Unicode MS"/>
                <a:sym typeface="Arial Unicode MS"/>
              </a:rPr>
              <a:t>在日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     常生活中的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行為規範，</a:t>
            </a:r>
            <a:r>
              <a:rPr lang="zh-TW" altLang="en-US" dirty="0">
                <a:latin typeface="+mj-ea"/>
                <a:ea typeface="+mj-ea"/>
                <a:sym typeface="Arial Unicode MS"/>
              </a:rPr>
              <a:t>用以判斷個人行為是否</a:t>
            </a:r>
            <a:endParaRPr lang="en-US" altLang="zh-TW" dirty="0">
              <a:latin typeface="+mj-ea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latin typeface="+mj-ea"/>
                <a:ea typeface="+mj-ea"/>
                <a:sym typeface="Arial Unicode MS"/>
              </a:rPr>
              <a:t>     正確的準則 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dirty="0">
              <a:solidFill>
                <a:srgbClr val="FF0000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◼︎ 我們常聽到家庭倫理、校園倫理、企業倫理⋯，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     「倫理」可說是群體的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道德規範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系統。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latin typeface="+mj-ea"/>
                <a:ea typeface="+mj-ea"/>
                <a:cs typeface="Arial Unicode MS"/>
                <a:sym typeface="Arial Unicode MS"/>
              </a:rPr>
              <a:t>◼︎ 如果做了不符合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倫理基準</a:t>
            </a:r>
            <a:r>
              <a:rPr lang="zh-TW" altLang="en-US" dirty="0">
                <a:latin typeface="+mj-ea"/>
                <a:ea typeface="+mj-ea"/>
                <a:cs typeface="Arial Unicode MS"/>
                <a:sym typeface="Arial Unicode MS"/>
              </a:rPr>
              <a:t>的事，會被認為是做</a:t>
            </a:r>
            <a:endParaRPr lang="en-US" altLang="zh-TW" dirty="0"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latin typeface="+mj-ea"/>
                <a:ea typeface="+mj-ea"/>
                <a:cs typeface="Arial Unicode MS"/>
                <a:sym typeface="Arial Unicode MS"/>
              </a:rPr>
              <a:t>     了不道德的行為</a:t>
            </a:r>
            <a:r>
              <a:rPr lang="zh-TW" altLang="en-US" dirty="0" smtClean="0">
                <a:latin typeface="+mj-ea"/>
                <a:ea typeface="+mj-ea"/>
                <a:cs typeface="Arial Unicode MS"/>
                <a:sym typeface="Arial Unicode MS"/>
              </a:rPr>
              <a:t>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2769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+mj-ea"/>
              </a:rPr>
              <a:t>資訊倫理的意涵 </a:t>
            </a:r>
            <a:endParaRPr lang="zh-TW" altLang="en-US" sz="4400" dirty="0">
              <a:effectLst/>
              <a:latin typeface="+mj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35EE85B-692B-174B-B46E-6A5C7AFF2DAD}"/>
              </a:ext>
            </a:extLst>
          </p:cNvPr>
          <p:cNvSpPr/>
          <p:nvPr/>
        </p:nvSpPr>
        <p:spPr>
          <a:xfrm>
            <a:off x="299891" y="1217173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+mj-ea"/>
                <a:ea typeface="+mj-ea"/>
                <a:cs typeface="Calibri"/>
                <a:sym typeface="Calibri"/>
              </a:rPr>
              <a:t>什麼是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倫理</a:t>
            </a:r>
            <a:r>
              <a:rPr lang="en-US" altLang="zh-TW" sz="3600" b="1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(ethic)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</a:t>
            </a:fld>
            <a:endParaRPr kumimoji="1" lang="zh-TW" altLang="en-US" dirty="0"/>
          </a:p>
        </p:txBody>
      </p:sp>
      <p:sp>
        <p:nvSpPr>
          <p:cNvPr id="10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002131" y="1367884"/>
            <a:ext cx="1909657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倫理</a:t>
            </a:r>
            <a:endParaRPr lang="zh-TW" altLang="en-US" sz="18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049635" y="130013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344705" y="-134835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4800" dirty="0">
                <a:solidFill>
                  <a:schemeClr val="bg1"/>
                </a:solidFill>
                <a:latin typeface="+mj-lt"/>
                <a:ea typeface="+mj-ea"/>
              </a:rPr>
              <a:t>ADOC</a:t>
            </a:r>
            <a:r>
              <a:rPr lang="zh-TW" altLang="en-US" sz="4800" dirty="0">
                <a:solidFill>
                  <a:schemeClr val="bg1"/>
                </a:solidFill>
                <a:latin typeface="+mj-lt"/>
                <a:ea typeface="+mj-ea"/>
              </a:rPr>
              <a:t>計畫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2F82F7C-49A8-EF43-852E-D06D67BF79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39</a:t>
            </a:fld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AA8452-6FB5-344E-A062-4C3837774E3F}"/>
              </a:ext>
            </a:extLst>
          </p:cNvPr>
          <p:cNvSpPr/>
          <p:nvPr/>
        </p:nvSpPr>
        <p:spPr>
          <a:xfrm>
            <a:off x="755650" y="1590900"/>
            <a:ext cx="804545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  </a:t>
            </a:r>
            <a:r>
              <a:rPr lang="en" altLang="zh-TW" sz="2800" dirty="0">
                <a:latin typeface="+mj-lt"/>
                <a:ea typeface="+mj-ea"/>
              </a:rPr>
              <a:t>ADOC </a:t>
            </a:r>
            <a:r>
              <a:rPr lang="zh-TW" altLang="en-US" sz="2800" dirty="0">
                <a:latin typeface="+mj-lt"/>
                <a:ea typeface="+mj-ea"/>
              </a:rPr>
              <a:t>是</a:t>
            </a:r>
            <a:r>
              <a:rPr lang="en-US" altLang="zh-TW" sz="2800" dirty="0">
                <a:latin typeface="+mj-lt"/>
                <a:ea typeface="+mj-ea"/>
              </a:rPr>
              <a:t>APEC </a:t>
            </a:r>
            <a:r>
              <a:rPr lang="zh-TW" altLang="en-US" sz="2800" dirty="0">
                <a:latin typeface="+mj-lt"/>
                <a:ea typeface="+mj-ea"/>
              </a:rPr>
              <a:t>數位機會中心 </a:t>
            </a:r>
            <a:r>
              <a:rPr lang="en-US" altLang="zh-TW" sz="2800" dirty="0">
                <a:latin typeface="+mj-lt"/>
                <a:ea typeface="+mj-ea"/>
              </a:rPr>
              <a:t>(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</a:rPr>
              <a:t>A</a:t>
            </a:r>
            <a:r>
              <a:rPr lang="en" altLang="zh-TW" sz="2800" dirty="0">
                <a:latin typeface="+mj-lt"/>
                <a:ea typeface="+mj-ea"/>
              </a:rPr>
              <a:t>PEC 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</a:rPr>
              <a:t>D</a:t>
            </a:r>
            <a:r>
              <a:rPr lang="en" altLang="zh-TW" sz="2800" dirty="0">
                <a:latin typeface="+mj-lt"/>
                <a:ea typeface="+mj-ea"/>
              </a:rPr>
              <a:t>igital 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    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</a:rPr>
              <a:t>O</a:t>
            </a:r>
            <a:r>
              <a:rPr lang="en" altLang="zh-TW" sz="2800" dirty="0">
                <a:latin typeface="+mj-lt"/>
                <a:ea typeface="+mj-ea"/>
              </a:rPr>
              <a:t>pportunity 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</a:rPr>
              <a:t>C</a:t>
            </a:r>
            <a:r>
              <a:rPr lang="en" altLang="zh-TW" sz="2800" dirty="0">
                <a:latin typeface="+mj-lt"/>
                <a:ea typeface="+mj-ea"/>
              </a:rPr>
              <a:t>enter</a:t>
            </a:r>
            <a:r>
              <a:rPr lang="zh-TW" altLang="en-US" sz="2800" dirty="0">
                <a:latin typeface="+mj-lt"/>
                <a:ea typeface="+mj-ea"/>
              </a:rPr>
              <a:t>）的簡稱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在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ea typeface="+mj-ea"/>
              </a:rPr>
              <a:t>2003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年由當年的中央研究院李遠哲院長提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 出，主要是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善用我國資通訊科技之優勢與資</a:t>
            </a:r>
            <a:endParaRPr lang="en-US" altLang="zh-TW" sz="2800" dirty="0">
              <a:solidFill>
                <a:srgbClr val="C00000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    源，協助亞太區域縮短數位落差轉化為數位</a:t>
            </a:r>
            <a:endParaRPr lang="en-US" altLang="zh-TW" sz="2800" dirty="0">
              <a:solidFill>
                <a:srgbClr val="C00000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     機會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參與計畫的經濟體包括：智利、印尼、巴紐、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祕魯、菲律賓、越南、泰國等。 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20000"/>
              </a:lnSpc>
            </a:pPr>
            <a:endParaRPr lang="zh-TW" altLang="en-US" sz="28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22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AA8452-6FB5-344E-A062-4C3837774E3F}"/>
              </a:ext>
            </a:extLst>
          </p:cNvPr>
          <p:cNvSpPr/>
          <p:nvPr/>
        </p:nvSpPr>
        <p:spPr>
          <a:xfrm>
            <a:off x="471055" y="1590900"/>
            <a:ext cx="833004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在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2007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年由當年參加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APEC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領袖會議的宏碁集團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 施振榮董事長提出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ADOC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2.0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的概念。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ADOC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2.0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建構跨會員體的公私部門合作平臺，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推廣 </a:t>
            </a:r>
            <a:r>
              <a:rPr lang="en" altLang="zh-TW" sz="2800" dirty="0">
                <a:solidFill>
                  <a:schemeClr val="tx1"/>
                </a:solidFill>
                <a:latin typeface="+mn-lt"/>
                <a:ea typeface="+mn-ea"/>
              </a:rPr>
              <a:t>ADOC 2.0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培訓中心，提供「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普及且平價</a:t>
            </a:r>
            <a:r>
              <a:rPr lang="zh-TW" altLang="en" sz="2800" dirty="0">
                <a:solidFill>
                  <a:schemeClr val="tx1"/>
                </a:solidFill>
                <a:latin typeface="+mn-lt"/>
                <a:ea typeface="+mn-ea"/>
              </a:rPr>
              <a:t>」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   </a:t>
            </a:r>
            <a:endParaRPr lang="en-US" altLang="zh-TW" sz="2800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的「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數位機會設備</a:t>
            </a:r>
            <a:r>
              <a:rPr lang="zh-TW" altLang="en" sz="2800" dirty="0">
                <a:solidFill>
                  <a:schemeClr val="tx1"/>
                </a:solidFill>
                <a:latin typeface="+mn-lt"/>
                <a:ea typeface="+mn-ea"/>
              </a:rPr>
              <a:t>」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ADOC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n-lt"/>
                <a:ea typeface="+mn-ea"/>
              </a:rPr>
              <a:t>2.0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的目標是透過電腦知識與資訊科技應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    用培訓課程，來協助會員國</a:t>
            </a: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婦女、兒童、弱勢</a:t>
            </a:r>
            <a:endParaRPr lang="en-US" altLang="zh-TW" sz="2800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+mn-lt"/>
                <a:ea typeface="+mn-ea"/>
              </a:rPr>
              <a:t>    團體與中小企業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，具備資訊知識與應用能力。 </a:t>
            </a:r>
            <a:endParaRPr lang="en-US" altLang="zh-TW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【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計畫網站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】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  <a:hlinkClick r:id="rId2"/>
              </a:rPr>
              <a:t>https://www.ctasc.org.tw/ADOC/index.htm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9E8EE0BC-21C0-CF4B-BCB2-CB4ACE6CF1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40</a:t>
            </a:fld>
            <a:endParaRPr kumimoji="1" lang="zh-TW" altLang="en-US" dirty="0"/>
          </a:p>
        </p:txBody>
      </p:sp>
      <p:sp>
        <p:nvSpPr>
          <p:cNvPr id="7" name="電腦輔助教學的趨勢"/>
          <p:cNvSpPr txBox="1">
            <a:spLocks/>
          </p:cNvSpPr>
          <p:nvPr/>
        </p:nvSpPr>
        <p:spPr>
          <a:xfrm>
            <a:off x="1251283" y="-1479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4800" dirty="0" smtClean="0">
                <a:solidFill>
                  <a:schemeClr val="bg1"/>
                </a:solidFill>
                <a:latin typeface="+mj-lt"/>
                <a:ea typeface="+mj-ea"/>
              </a:rPr>
              <a:t>ADOC</a:t>
            </a:r>
            <a:r>
              <a:rPr lang="zh-TW" altLang="en-US" sz="4800" dirty="0" smtClean="0">
                <a:solidFill>
                  <a:schemeClr val="bg1"/>
                </a:solidFill>
                <a:latin typeface="+mj-lt"/>
                <a:ea typeface="+mj-ea"/>
              </a:rPr>
              <a:t>計畫</a:t>
            </a:r>
            <a:endParaRPr lang="zh-TW" altLang="en-US" sz="4800" dirty="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0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-16995" y="-1150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bg1"/>
                </a:solidFill>
                <a:latin typeface="+mn-lt"/>
                <a:ea typeface="+mn-ea"/>
              </a:rPr>
              <a:t>障礙者近用資訊的改善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AA8452-6FB5-344E-A062-4C3837774E3F}"/>
              </a:ext>
            </a:extLst>
          </p:cNvPr>
          <p:cNvSpPr/>
          <p:nvPr/>
        </p:nvSpPr>
        <p:spPr>
          <a:xfrm>
            <a:off x="312304" y="1618609"/>
            <a:ext cx="804545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身心障礙者使用電腦與網路，往往會面臨</a:t>
            </a:r>
            <a:endParaRPr lang="en-US" altLang="zh-TW" sz="32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    許多障礙，無法自如的操作。</a:t>
            </a:r>
            <a:endParaRPr lang="en-US" altLang="zh-TW" sz="3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20000"/>
              </a:lnSpc>
              <a:buFontTx/>
              <a:buAutoNum type="arabicPeriod"/>
            </a:pPr>
            <a:endParaRPr lang="zh-TW" altLang="en-US" sz="3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447675" indent="-447675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我們常用的</a:t>
            </a:r>
            <a:r>
              <a:rPr lang="en-US" altLang="zh-TW" sz="3200" dirty="0">
                <a:solidFill>
                  <a:schemeClr val="tx1"/>
                </a:solidFill>
                <a:latin typeface="+mn-lt"/>
                <a:ea typeface="+mn-ea"/>
              </a:rPr>
              <a:t>windows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作業系統，針對</a:t>
            </a:r>
            <a:r>
              <a:rPr lang="zh-TW" altLang="en-US" sz="3200" dirty="0" smtClean="0">
                <a:solidFill>
                  <a:schemeClr val="tx1"/>
                </a:solidFill>
                <a:latin typeface="+mn-lt"/>
                <a:ea typeface="+mn-ea"/>
              </a:rPr>
              <a:t>身心障礙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使用者提供有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朗讀文字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功能及</a:t>
            </a:r>
            <a:r>
              <a:rPr lang="zh-TW" altLang="en-US" sz="3200" dirty="0" smtClean="0">
                <a:solidFill>
                  <a:srgbClr val="C00000"/>
                </a:solidFill>
                <a:latin typeface="+mn-lt"/>
                <a:ea typeface="+mn-ea"/>
              </a:rPr>
              <a:t>文字放大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程式⋯等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+mn-ea"/>
              </a:rPr>
              <a:t>協助工具</a:t>
            </a:r>
            <a:r>
              <a:rPr lang="zh-TW" altLang="en-US" sz="3200" dirty="0" smtClean="0">
                <a:solidFill>
                  <a:schemeClr val="tx1"/>
                </a:solidFill>
                <a:latin typeface="+mn-lt"/>
                <a:ea typeface="+mn-ea"/>
              </a:rPr>
              <a:t>選項，協助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身心</a:t>
            </a:r>
            <a:r>
              <a:rPr lang="zh-TW" altLang="en-US" sz="3200" dirty="0" smtClean="0">
                <a:solidFill>
                  <a:schemeClr val="tx1"/>
                </a:solidFill>
                <a:latin typeface="+mn-lt"/>
                <a:ea typeface="+mn-ea"/>
              </a:rPr>
              <a:t>障礙者</a:t>
            </a:r>
            <a:r>
              <a:rPr lang="zh-TW" altLang="en-US" sz="3200" dirty="0">
                <a:solidFill>
                  <a:schemeClr val="tx1"/>
                </a:solidFill>
                <a:latin typeface="+mn-lt"/>
                <a:ea typeface="+mn-ea"/>
              </a:rPr>
              <a:t>能較方便的使用電腦。 </a:t>
            </a:r>
          </a:p>
          <a:p>
            <a:pPr>
              <a:lnSpc>
                <a:spcPct val="120000"/>
              </a:lnSpc>
            </a:pPr>
            <a:endParaRPr lang="zh-TW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550E8B31-1DE1-6A48-A5E5-3B703B037F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41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0" y="-127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障礙者近用資訊的改善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7394B37-3A2E-0942-AFE3-57FA8438E1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42</a:t>
            </a:fld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BD984-8A21-ED46-B09F-071E01F07791}"/>
              </a:ext>
            </a:extLst>
          </p:cNvPr>
          <p:cNvSpPr txBox="1"/>
          <p:nvPr/>
        </p:nvSpPr>
        <p:spPr>
          <a:xfrm>
            <a:off x="2415654" y="204716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AA8452-6FB5-344E-A062-4C3837774E3F}"/>
              </a:ext>
            </a:extLst>
          </p:cNvPr>
          <p:cNvSpPr/>
          <p:nvPr/>
        </p:nvSpPr>
        <p:spPr>
          <a:xfrm>
            <a:off x="755650" y="1590900"/>
            <a:ext cx="8045450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Tx/>
              <a:buAutoNum type="arabicPeriod"/>
            </a:pPr>
            <a:endParaRPr lang="zh-TW" altLang="en-US" sz="28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</a:pPr>
            <a:endParaRPr lang="zh-TW" altLang="en-US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6947BA-7E1C-6D40-9C03-7943F15AA63F}"/>
              </a:ext>
            </a:extLst>
          </p:cNvPr>
          <p:cNvSpPr/>
          <p:nvPr/>
        </p:nvSpPr>
        <p:spPr>
          <a:xfrm>
            <a:off x="549275" y="1872849"/>
            <a:ext cx="8045449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+mj-ea"/>
                <a:ea typeface="+mj-ea"/>
                <a:cs typeface="Calibri"/>
                <a:sym typeface="Calibri"/>
              </a:rPr>
              <a:t>【</a:t>
            </a:r>
            <a:r>
              <a:rPr lang="zh-TW" altLang="en-US" sz="3200" b="1" dirty="0">
                <a:latin typeface="+mj-ea"/>
                <a:ea typeface="+mj-ea"/>
                <a:cs typeface="Calibri"/>
                <a:sym typeface="Calibri"/>
              </a:rPr>
              <a:t>延伸探索</a:t>
            </a:r>
            <a:r>
              <a:rPr lang="en-US" altLang="zh-TW" sz="3200" b="1" dirty="0">
                <a:latin typeface="+mj-ea"/>
                <a:ea typeface="+mj-ea"/>
                <a:cs typeface="Calibri"/>
                <a:sym typeface="Calibri"/>
              </a:rPr>
              <a:t>】</a:t>
            </a:r>
            <a:r>
              <a:rPr lang="zh-TW" altLang="en-US" sz="3200" b="1" dirty="0">
                <a:latin typeface="+mj-ea"/>
                <a:ea typeface="+mj-ea"/>
                <a:sym typeface="Arial Unicode MS"/>
              </a:rPr>
              <a:t> 視覺障礙者的近用資訊的問題</a:t>
            </a:r>
            <a:endParaRPr lang="en-US" altLang="zh-TW" sz="3200" b="1" dirty="0">
              <a:latin typeface="+mj-ea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latin typeface="+mj-ea"/>
              <a:ea typeface="+mj-ea"/>
              <a:sym typeface="Arial Unicode MS"/>
            </a:endParaRPr>
          </a:p>
        </p:txBody>
      </p:sp>
      <p:pic>
        <p:nvPicPr>
          <p:cNvPr id="7" name="圖片 5">
            <a:hlinkClick r:id="rId2"/>
            <a:extLst>
              <a:ext uri="{FF2B5EF4-FFF2-40B4-BE49-F238E27FC236}">
                <a16:creationId xmlns:a16="http://schemas.microsoft.com/office/drawing/2014/main" xmlns="" id="{69D232A2-8BB3-F741-9F98-771372AA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2708714" y="3060964"/>
            <a:ext cx="3295311" cy="20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從電腦教室到教室電腦"/>
          <p:cNvSpPr txBox="1">
            <a:spLocks noGrp="1"/>
          </p:cNvSpPr>
          <p:nvPr>
            <p:ph type="title" idx="4294967295"/>
          </p:nvPr>
        </p:nvSpPr>
        <p:spPr>
          <a:xfrm>
            <a:off x="1039450" y="-85725"/>
            <a:ext cx="48863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>
                <a:latin typeface="+mj-ea"/>
                <a:ea typeface="+mj-ea"/>
              </a:rPr>
              <a:t>無障礙網頁設計</a:t>
            </a:r>
            <a:endParaRPr dirty="0">
              <a:latin typeface="+mj-ea"/>
              <a:ea typeface="+mj-ea"/>
              <a:sym typeface="華康中圓體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AAB851AC-59AD-1C45-BD13-1291B9022E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43</a:t>
            </a:fld>
            <a:endParaRPr kumimoji="1" lang="zh-TW" altLang="en-US" dirty="0"/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F8F72E96-E556-8643-BF13-2ED9E1DBFDE9}"/>
              </a:ext>
            </a:extLst>
          </p:cNvPr>
          <p:cNvSpPr txBox="1">
            <a:spLocks/>
          </p:cNvSpPr>
          <p:nvPr/>
        </p:nvSpPr>
        <p:spPr>
          <a:xfrm>
            <a:off x="2225222" y="4409301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D343DF1-126F-C14C-8321-7726321639AE}"/>
              </a:ext>
            </a:extLst>
          </p:cNvPr>
          <p:cNvSpPr/>
          <p:nvPr/>
        </p:nvSpPr>
        <p:spPr>
          <a:xfrm>
            <a:off x="755650" y="1590900"/>
            <a:ext cx="8045450" cy="159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我國規範政府的網站，必需符合基本的無障礙網頁之設計，這可讓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某些障別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的身心障礙者得以享有資訊近用權。</a:t>
            </a:r>
            <a:endParaRPr lang="zh-TW" altLang="en-US" sz="2800" dirty="0">
              <a:latin typeface="+mj-lt"/>
              <a:ea typeface="+mj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9B1B9AAC-541D-F445-8835-268C82A5E869}"/>
              </a:ext>
            </a:extLst>
          </p:cNvPr>
          <p:cNvSpPr/>
          <p:nvPr/>
        </p:nvSpPr>
        <p:spPr>
          <a:xfrm>
            <a:off x="933378" y="6072008"/>
            <a:ext cx="768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  <a:hlinkClick r:id="rId2"/>
              </a:rPr>
              <a:t>台灣大學網站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通過無障礙網頁檢測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的標章認證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1" name="圖片 20">
            <a:hlinkClick r:id="rId2"/>
            <a:extLst>
              <a:ext uri="{FF2B5EF4-FFF2-40B4-BE49-F238E27FC236}">
                <a16:creationId xmlns:a16="http://schemas.microsoft.com/office/drawing/2014/main" xmlns="" id="{93BCD93C-E3CA-4345-8218-A515D482E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91" y="3165498"/>
            <a:ext cx="4810287" cy="2707710"/>
          </a:xfrm>
          <a:prstGeom prst="rect">
            <a:avLst/>
          </a:prstGeom>
        </p:spPr>
      </p:pic>
      <p:pic>
        <p:nvPicPr>
          <p:cNvPr id="22" name="圖片 21">
            <a:hlinkClick r:id="rId2"/>
            <a:extLst>
              <a:ext uri="{FF2B5EF4-FFF2-40B4-BE49-F238E27FC236}">
                <a16:creationId xmlns:a16="http://schemas.microsoft.com/office/drawing/2014/main" xmlns="" id="{E6C2CA74-E168-6947-8797-76598102C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78" y="4288017"/>
            <a:ext cx="32512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F8F72E96-E556-8643-BF13-2ED9E1DBFDE9}"/>
              </a:ext>
            </a:extLst>
          </p:cNvPr>
          <p:cNvSpPr txBox="1">
            <a:spLocks/>
          </p:cNvSpPr>
          <p:nvPr/>
        </p:nvSpPr>
        <p:spPr>
          <a:xfrm>
            <a:off x="2225222" y="4409301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D343DF1-126F-C14C-8321-7726321639AE}"/>
              </a:ext>
            </a:extLst>
          </p:cNvPr>
          <p:cNvSpPr/>
          <p:nvPr/>
        </p:nvSpPr>
        <p:spPr>
          <a:xfrm>
            <a:off x="755650" y="1590900"/>
            <a:ext cx="804545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通過無障礙網頁檢測的網站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，都會在</a:t>
            </a:r>
            <a:r>
              <a:rPr lang="zh-TW" altLang="en-US" sz="2800" spc="-60" dirty="0">
                <a:solidFill>
                  <a:srgbClr val="C00000"/>
                </a:solidFill>
                <a:latin typeface="+mn-lt"/>
                <a:ea typeface="+mn-ea"/>
              </a:rPr>
              <a:t>網站首頁的最下方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，標注合格的等級標章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endParaRPr lang="zh-TW" altLang="en-US" sz="2800" dirty="0">
              <a:latin typeface="+mn-lt"/>
              <a:ea typeface="+mn-ea"/>
            </a:endParaRPr>
          </a:p>
        </p:txBody>
      </p:sp>
      <p:pic>
        <p:nvPicPr>
          <p:cNvPr id="12" name="圖片 11">
            <a:hlinkClick r:id="rId2"/>
            <a:extLst>
              <a:ext uri="{FF2B5EF4-FFF2-40B4-BE49-F238E27FC236}">
                <a16:creationId xmlns:a16="http://schemas.microsoft.com/office/drawing/2014/main" xmlns="" id="{FD40787B-ED00-A946-8FA0-51EE363E3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48" y="2898422"/>
            <a:ext cx="5023365" cy="2715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C50770C4-041C-CA47-B042-A997D604F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63" y="4520090"/>
            <a:ext cx="3111322" cy="10940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8A09576-9CF9-E344-9ECE-A31AA91BA402}"/>
              </a:ext>
            </a:extLst>
          </p:cNvPr>
          <p:cNvSpPr/>
          <p:nvPr/>
        </p:nvSpPr>
        <p:spPr>
          <a:xfrm>
            <a:off x="1738326" y="5781221"/>
            <a:ext cx="768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  <a:hlinkClick r:id="rId2"/>
              </a:rPr>
              <a:t>教育部網站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通過無障礙網頁檢測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2A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的標章認證</a:t>
            </a: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3F0FF4D-C05B-AF41-9879-2AAF0366F1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44</a:t>
            </a:fld>
            <a:endParaRPr kumimoji="1" lang="zh-TW" altLang="en-US" dirty="0"/>
          </a:p>
        </p:txBody>
      </p:sp>
      <p:sp>
        <p:nvSpPr>
          <p:cNvPr id="9" name="從電腦教室到教室電腦"/>
          <p:cNvSpPr txBox="1">
            <a:spLocks/>
          </p:cNvSpPr>
          <p:nvPr/>
        </p:nvSpPr>
        <p:spPr>
          <a:xfrm>
            <a:off x="1039450" y="-85725"/>
            <a:ext cx="4886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 smtClean="0">
                <a:latin typeface="+mj-ea"/>
                <a:ea typeface="+mj-ea"/>
                <a:cs typeface="Times New Roman"/>
                <a:sym typeface="Times New Roman"/>
              </a:rPr>
              <a:t>無障礙網頁設計</a:t>
            </a:r>
            <a:endParaRPr lang="zh-TW" altLang="en-US" dirty="0">
              <a:latin typeface="+mj-ea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4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F8F72E96-E556-8643-BF13-2ED9E1DBFDE9}"/>
              </a:ext>
            </a:extLst>
          </p:cNvPr>
          <p:cNvSpPr txBox="1">
            <a:spLocks/>
          </p:cNvSpPr>
          <p:nvPr/>
        </p:nvSpPr>
        <p:spPr>
          <a:xfrm>
            <a:off x="2225222" y="4409301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D343DF1-126F-C14C-8321-7726321639AE}"/>
              </a:ext>
            </a:extLst>
          </p:cNvPr>
          <p:cNvSpPr/>
          <p:nvPr/>
        </p:nvSpPr>
        <p:spPr>
          <a:xfrm>
            <a:off x="549275" y="1369610"/>
            <a:ext cx="804545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因身心障礙者含有許多不同的類別，僅以目前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的設計方式，無法讓各種障別的身心障礙者受惠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F8AC87F-4FE9-3E48-B8DA-A4297AEA96E8}"/>
              </a:ext>
            </a:extLst>
          </p:cNvPr>
          <p:cNvSpPr/>
          <p:nvPr/>
        </p:nvSpPr>
        <p:spPr>
          <a:xfrm>
            <a:off x="1111107" y="5907128"/>
            <a:ext cx="768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「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  <a:hlinkClick r:id="rId2"/>
              </a:rPr>
              <a:t>文化部無障礙服務專區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」網站通過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+mn-ea"/>
              </a:rPr>
              <a:t>3A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的標章認證</a:t>
            </a:r>
            <a:endParaRPr lang="zh-TW" altLang="en-US" dirty="0">
              <a:latin typeface="+mn-lt"/>
              <a:ea typeface="+mn-ea"/>
            </a:endParaRPr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9EA7255B-89E2-2A4F-AF2C-AE7CFA6FE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0" y="2649405"/>
            <a:ext cx="5747657" cy="303997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0624C45-E82C-484E-840C-899DDD29E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32" y="4191550"/>
            <a:ext cx="3696154" cy="130015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D2BCC40-1AF2-6041-BE33-3DB33A01EA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45</a:t>
            </a:fld>
            <a:endParaRPr kumimoji="1" lang="zh-TW" altLang="en-US" dirty="0"/>
          </a:p>
        </p:txBody>
      </p:sp>
      <p:sp>
        <p:nvSpPr>
          <p:cNvPr id="9" name="從電腦教室到教室電腦"/>
          <p:cNvSpPr txBox="1">
            <a:spLocks/>
          </p:cNvSpPr>
          <p:nvPr/>
        </p:nvSpPr>
        <p:spPr>
          <a:xfrm>
            <a:off x="1039450" y="-85725"/>
            <a:ext cx="4886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dirty="0" smtClean="0">
                <a:latin typeface="+mj-ea"/>
                <a:ea typeface="+mj-ea"/>
                <a:cs typeface="Times New Roman"/>
                <a:sym typeface="Times New Roman"/>
              </a:rPr>
              <a:t>無障礙網頁設計</a:t>
            </a:r>
            <a:endParaRPr lang="zh-TW" altLang="en-US" dirty="0">
              <a:latin typeface="+mj-ea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1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從電腦教室到教室電腦"/>
          <p:cNvSpPr txBox="1">
            <a:spLocks noGrp="1"/>
          </p:cNvSpPr>
          <p:nvPr>
            <p:ph type="title" idx="4294967295"/>
          </p:nvPr>
        </p:nvSpPr>
        <p:spPr>
          <a:xfrm>
            <a:off x="1165411" y="-961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+mn-lt"/>
                <a:ea typeface="+mn-ea"/>
              </a:rPr>
              <a:t>數位落差</a:t>
            </a:r>
            <a:endParaRPr sz="4800" dirty="0">
              <a:latin typeface="+mn-lt"/>
              <a:ea typeface="+mn-ea"/>
              <a:sym typeface="華康中圓體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46509A1-3734-CF4C-8A81-767D2EE91A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46</a:t>
            </a:fld>
            <a:endParaRPr kumimoji="1" lang="zh-TW" altLang="en-US" dirty="0"/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F8F72E96-E556-8643-BF13-2ED9E1DBFDE9}"/>
              </a:ext>
            </a:extLst>
          </p:cNvPr>
          <p:cNvSpPr txBox="1">
            <a:spLocks/>
          </p:cNvSpPr>
          <p:nvPr/>
        </p:nvSpPr>
        <p:spPr>
          <a:xfrm>
            <a:off x="2225222" y="4409301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D343DF1-126F-C14C-8321-7726321639AE}"/>
              </a:ext>
            </a:extLst>
          </p:cNvPr>
          <p:cNvSpPr/>
          <p:nvPr/>
        </p:nvSpPr>
        <p:spPr>
          <a:xfrm>
            <a:off x="571500" y="1590900"/>
            <a:ext cx="8229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為增進身心障礙者的</a:t>
            </a:r>
            <a:r>
              <a:rPr lang="zh-TW" altLang="en-US" sz="2800" spc="-60" dirty="0">
                <a:solidFill>
                  <a:srgbClr val="C00000"/>
                </a:solidFill>
                <a:latin typeface="+mn-lt"/>
                <a:ea typeface="+mn-ea"/>
              </a:rPr>
              <a:t>資訊近用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，著作權第 </a:t>
            </a:r>
            <a:r>
              <a:rPr lang="en-US" altLang="zh-TW" sz="2800" spc="-60" dirty="0">
                <a:solidFill>
                  <a:schemeClr val="tx1"/>
                </a:solidFill>
                <a:latin typeface="+mn-lt"/>
                <a:ea typeface="+mn-ea"/>
              </a:rPr>
              <a:t>53 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條規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   定：「中央或地方政府機關、非營利機構或團體、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   依法立案之各級學校，為專供視覺障礙者、學習障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   礙者、聽覺障礙者或其他感知著作有困難之障礙者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   使用之目的，得以</a:t>
            </a:r>
            <a:r>
              <a:rPr lang="zh-TW" altLang="en-US" sz="2800" spc="-60" dirty="0">
                <a:solidFill>
                  <a:srgbClr val="C00000"/>
                </a:solidFill>
                <a:latin typeface="+mn-lt"/>
                <a:ea typeface="+mn-ea"/>
              </a:rPr>
              <a:t>翻譯、點字、錄音、數位轉換、</a:t>
            </a:r>
            <a:endParaRPr lang="en-US" altLang="zh-TW" sz="2800" spc="-60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rgbClr val="C00000"/>
                </a:solidFill>
                <a:latin typeface="+mn-lt"/>
                <a:ea typeface="+mn-ea"/>
              </a:rPr>
              <a:t>   口述影像、附加手語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或其他方式利用已公開發表之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   著作」。</a:t>
            </a: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endParaRPr lang="en-US" altLang="zh-TW" sz="2800" spc="-6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Arial Unicode MS"/>
                <a:sym typeface="Arial Unicode MS"/>
              </a:rPr>
              <a:t>◼︎ </a:t>
            </a:r>
            <a:r>
              <a:rPr lang="zh-TW" altLang="en-US" sz="2800" spc="-60" dirty="0">
                <a:solidFill>
                  <a:schemeClr val="tx1"/>
                </a:solidFill>
                <a:latin typeface="+mn-lt"/>
                <a:ea typeface="+mn-ea"/>
              </a:rPr>
              <a:t>這種立法，可縮短身心障礙者的數位落差 ！</a:t>
            </a:r>
            <a:endParaRPr lang="zh-TW" altLang="en-US" sz="2800" dirty="0">
              <a:latin typeface="+mn-lt"/>
              <a:ea typeface="+mn-ea"/>
            </a:endParaRPr>
          </a:p>
        </p:txBody>
      </p:sp>
      <p:pic>
        <p:nvPicPr>
          <p:cNvPr id="7" name="圖形 6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64B27840-492A-204B-B188-19D78D4E5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64285" y="5558895"/>
            <a:ext cx="816429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1643896"/>
            <a:ext cx="7603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章已經全部學習完畢，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點擊速測派按鈕進行第 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章的題目練習！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電腦輔助教學的趨勢"/>
          <p:cNvSpPr txBox="1">
            <a:spLocks/>
          </p:cNvSpPr>
          <p:nvPr/>
        </p:nvSpPr>
        <p:spPr>
          <a:xfrm>
            <a:off x="1043608" y="-123825"/>
            <a:ext cx="8100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線上派卷</a:t>
            </a:r>
            <a:endParaRPr lang="zh-TW" alt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20" y="3345835"/>
            <a:ext cx="2907062" cy="871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3" y="4217035"/>
            <a:ext cx="3874416" cy="11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2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78151" y="-4762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+mj-ea"/>
                <a:ea typeface="+mj-ea"/>
                <a:sym typeface="華康中圓體"/>
              </a:rPr>
              <a:t>問題與討論</a:t>
            </a:r>
            <a:endParaRPr sz="4800" dirty="0">
              <a:solidFill>
                <a:schemeClr val="bg1"/>
              </a:solidFill>
              <a:latin typeface="+mj-ea"/>
              <a:ea typeface="+mj-ea"/>
              <a:sym typeface="華康中圓體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6A6F1FD-6A82-984E-8B9C-6E92D4A2E191}"/>
              </a:ext>
            </a:extLst>
          </p:cNvPr>
          <p:cNvSpPr/>
          <p:nvPr/>
        </p:nvSpPr>
        <p:spPr>
          <a:xfrm>
            <a:off x="1187116" y="1518108"/>
            <a:ext cx="65021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atin typeface="+mn-lt"/>
                <a:ea typeface="+mn-ea"/>
              </a:rPr>
              <a:t>你還想知道什麼</a:t>
            </a:r>
            <a:r>
              <a:rPr lang="en-US" altLang="zh-TW" sz="6600" b="1" dirty="0">
                <a:latin typeface="+mn-lt"/>
                <a:ea typeface="+mn-ea"/>
              </a:rPr>
              <a:t>?</a:t>
            </a:r>
          </a:p>
          <a:p>
            <a:endParaRPr lang="zh-TW" altLang="en-US" sz="6600" dirty="0">
              <a:latin typeface="+mn-lt"/>
              <a:ea typeface="+mn-ea"/>
            </a:endParaRPr>
          </a:p>
        </p:txBody>
      </p:sp>
      <p:pic>
        <p:nvPicPr>
          <p:cNvPr id="27" name="圖片 5">
            <a:extLst>
              <a:ext uri="{FF2B5EF4-FFF2-40B4-BE49-F238E27FC236}">
                <a16:creationId xmlns:a16="http://schemas.microsoft.com/office/drawing/2014/main" xmlns="" id="{6E072C09-1B44-3A40-9D53-B216104D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047" y="2707069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428103" y="-193963"/>
            <a:ext cx="5839114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+mj-ea"/>
                <a:sym typeface="Arial"/>
              </a:rPr>
              <a:t>資訊倫理規範與對象 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29CB9751-FF21-5D4A-AA2C-306500F6011E}"/>
              </a:ext>
            </a:extLst>
          </p:cNvPr>
          <p:cNvSpPr txBox="1">
            <a:spLocks/>
          </p:cNvSpPr>
          <p:nvPr/>
        </p:nvSpPr>
        <p:spPr>
          <a:xfrm>
            <a:off x="214051" y="1682149"/>
            <a:ext cx="8521933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◼︎ 「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資訊倫理」是資訊化社會中，使用資</a:t>
            </a:r>
            <a:endParaRPr lang="en-US" altLang="zh-TW" sz="3600" dirty="0">
              <a:latin typeface="+mj-ea"/>
              <a:ea typeface="+mj-ea"/>
              <a:sym typeface="Arial Unicode MS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dirty="0">
                <a:latin typeface="+mj-ea"/>
                <a:ea typeface="+mj-ea"/>
                <a:sym typeface="Arial Unicode MS"/>
              </a:rPr>
              <a:t>      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訊科技必須遵守的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  <a:sym typeface="Arial Unicode MS"/>
              </a:rPr>
              <a:t>規範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。</a:t>
            </a:r>
            <a:endParaRPr lang="zh-TW" altLang="en-US" sz="3600" dirty="0">
              <a:solidFill>
                <a:srgbClr val="FF0000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◼︎  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資訊倫理的</a:t>
            </a: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sym typeface="Arial Unicode MS"/>
              </a:rPr>
              <a:t>適用對象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，除了資訊從業人</a:t>
            </a:r>
            <a:endParaRPr lang="en-US" altLang="zh-TW" sz="3600" dirty="0">
              <a:latin typeface="+mj-ea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dirty="0">
                <a:latin typeface="+mj-ea"/>
                <a:ea typeface="+mj-ea"/>
                <a:sym typeface="Arial Unicode MS"/>
              </a:rPr>
              <a:t>     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員之外，包括廣大的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  <a:sym typeface="Arial Unicode MS"/>
              </a:rPr>
              <a:t>一般使用者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。</a:t>
            </a:r>
            <a:endParaRPr lang="en-US" altLang="zh-TW" sz="3600" dirty="0">
              <a:latin typeface="+mj-ea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◼︎「</a:t>
            </a:r>
            <a:r>
              <a:rPr lang="zh-TW" altLang="en-US" sz="3600" dirty="0">
                <a:latin typeface="+mj-ea"/>
                <a:ea typeface="+mj-ea"/>
                <a:sym typeface="Arial Unicode MS"/>
              </a:rPr>
              <a:t>資訊倫理規範」是用來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維繫資訊社會</a:t>
            </a:r>
            <a:endParaRPr lang="en-US" altLang="zh-TW" sz="3600" dirty="0">
              <a:solidFill>
                <a:srgbClr val="C00000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     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  <a:cs typeface="Arial Unicode MS"/>
                <a:sym typeface="Arial Unicode MS"/>
              </a:rPr>
              <a:t>的秩序</a:t>
            </a: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，希望建構一個安全與安心的使</a:t>
            </a:r>
            <a:endParaRPr lang="en-US" altLang="zh-TW" sz="3600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     </a:t>
            </a:r>
            <a:r>
              <a:rPr lang="zh-TW" altLang="en-US" sz="36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用環境</a:t>
            </a:r>
            <a:r>
              <a:rPr lang="zh-TW" altLang="en-US" sz="3600" dirty="0" smtClean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。</a:t>
            </a:r>
            <a:endParaRPr lang="zh-TW" altLang="en-US" sz="3600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93963CF-8A64-2E4B-9600-CCD2844C72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</a:t>
            </a:fld>
            <a:endParaRPr kumimoji="1" lang="zh-TW" altLang="en-US" dirty="0"/>
          </a:p>
        </p:txBody>
      </p:sp>
      <p:sp>
        <p:nvSpPr>
          <p:cNvPr id="8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0" y="-166688"/>
            <a:ext cx="5926138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+mj-ea"/>
                <a:sym typeface="Arial"/>
              </a:rPr>
              <a:t>      問題討論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50ECC37-91AC-424C-B749-D17DACD3CF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5</a:t>
            </a:fld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691F49-E85D-A844-91D5-8951AE1BAF16}"/>
              </a:ext>
            </a:extLst>
          </p:cNvPr>
          <p:cNvSpPr/>
          <p:nvPr/>
        </p:nvSpPr>
        <p:spPr>
          <a:xfrm>
            <a:off x="377825" y="1526144"/>
            <a:ext cx="8128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dirty="0">
                <a:solidFill>
                  <a:srgbClr val="C00000"/>
                </a:solidFill>
                <a:latin typeface="+mj-ea"/>
                <a:ea typeface="+mj-ea"/>
                <a:cs typeface="Calibri"/>
                <a:sym typeface="Calibri"/>
              </a:rPr>
              <a:t>動動腦</a:t>
            </a:r>
            <a:endParaRPr lang="en-US" altLang="zh-TW" sz="4000" dirty="0">
              <a:solidFill>
                <a:srgbClr val="C00000"/>
              </a:solidFill>
              <a:latin typeface="+mj-ea"/>
              <a:ea typeface="+mj-ea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dirty="0">
                <a:latin typeface="+mj-ea"/>
                <a:ea typeface="+mj-ea"/>
                <a:cs typeface="Calibri"/>
                <a:sym typeface="Calibri"/>
              </a:rPr>
              <a:t>    在使用電腦與網路的</a:t>
            </a:r>
            <a:r>
              <a:rPr lang="zh-TW" altLang="en-US" sz="4000" dirty="0">
                <a:latin typeface="+mj-ea"/>
                <a:ea typeface="+mj-ea"/>
                <a:sym typeface="Arial Unicode MS"/>
              </a:rPr>
              <a:t>資訊化社會</a:t>
            </a:r>
            <a:endParaRPr lang="en-US" altLang="zh-TW" sz="4000" dirty="0">
              <a:latin typeface="+mj-ea"/>
              <a:ea typeface="+mj-ea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dirty="0">
                <a:latin typeface="+mj-ea"/>
                <a:ea typeface="+mj-ea"/>
                <a:sym typeface="Arial Unicode MS"/>
              </a:rPr>
              <a:t>    中</a:t>
            </a:r>
            <a:r>
              <a:rPr lang="zh-TW" altLang="en-US" sz="4000" dirty="0">
                <a:latin typeface="+mj-ea"/>
                <a:ea typeface="+mj-ea"/>
                <a:cs typeface="Calibri"/>
                <a:sym typeface="Calibri"/>
              </a:rPr>
              <a:t>，你的生活經驗中，可能有哪</a:t>
            </a:r>
            <a:endParaRPr lang="en-US" altLang="zh-TW" sz="4000" dirty="0">
              <a:latin typeface="+mj-ea"/>
              <a:ea typeface="+mj-ea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dirty="0">
                <a:latin typeface="+mj-ea"/>
                <a:ea typeface="+mj-ea"/>
                <a:cs typeface="Calibri"/>
                <a:sym typeface="Calibri"/>
              </a:rPr>
              <a:t>    些行為是違反「資訊</a:t>
            </a: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  <a:cs typeface="Arial Unicode MS"/>
                <a:sym typeface="Arial Unicode MS"/>
              </a:rPr>
              <a:t>倫理」？</a:t>
            </a:r>
            <a:endParaRPr lang="en-US" altLang="zh-TW" sz="4000" dirty="0">
              <a:solidFill>
                <a:schemeClr val="tx1"/>
              </a:solidFill>
              <a:latin typeface="+mj-ea"/>
              <a:ea typeface="+mj-ea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721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50ECC37-91AC-424C-B749-D17DACD3CF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6</a:t>
            </a:fld>
            <a:endParaRPr kumimoji="1" lang="zh-TW" altLang="en-US" dirty="0"/>
          </a:p>
        </p:txBody>
      </p:sp>
      <p:sp>
        <p:nvSpPr>
          <p:cNvPr id="5" name="文字方塊 3">
            <a:extLst>
              <a:ext uri="{FF2B5EF4-FFF2-40B4-BE49-F238E27FC236}">
                <a16:creationId xmlns:a16="http://schemas.microsoft.com/office/drawing/2014/main" xmlns="" id="{AE4C463E-3B60-5844-A878-A9834672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702" y="1837994"/>
            <a:ext cx="5753134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hangingPunct="1">
              <a:lnSpc>
                <a:spcPct val="120000"/>
              </a:lnSpc>
              <a:defRPr/>
            </a:pPr>
            <a:r>
              <a:rPr lang="zh-TW" altLang="en-US" sz="4400" dirty="0">
                <a:latin typeface="+mj-ea"/>
                <a:ea typeface="+mj-ea"/>
                <a:cs typeface="Arial Unicode MS"/>
              </a:rPr>
              <a:t>影片賞析：籃球隊長</a:t>
            </a:r>
            <a:endParaRPr lang="en-US" altLang="zh-TW" sz="4400" dirty="0">
              <a:latin typeface="+mj-ea"/>
              <a:ea typeface="+mj-ea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4400" dirty="0">
              <a:latin typeface="+mj-ea"/>
              <a:ea typeface="+mj-ea"/>
              <a:cs typeface="Arial Unicode MS"/>
            </a:endParaRPr>
          </a:p>
        </p:txBody>
      </p:sp>
      <p:pic>
        <p:nvPicPr>
          <p:cNvPr id="6" name="圖片 5">
            <a:hlinkClick r:id="rId2"/>
            <a:extLst>
              <a:ext uri="{FF2B5EF4-FFF2-40B4-BE49-F238E27FC236}">
                <a16:creationId xmlns:a16="http://schemas.microsoft.com/office/drawing/2014/main" xmlns="" id="{80B3498C-76F3-C94C-89E8-36E9B057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2709140" y="3059926"/>
            <a:ext cx="3386859" cy="2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7382B4F-5880-F240-B690-28657C69E081}"/>
              </a:ext>
            </a:extLst>
          </p:cNvPr>
          <p:cNvSpPr/>
          <p:nvPr/>
        </p:nvSpPr>
        <p:spPr>
          <a:xfrm>
            <a:off x="2633007" y="54876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【</a:t>
            </a:r>
            <a:r>
              <a:rPr lang="zh-TW" altLang="en-US" dirty="0">
                <a:latin typeface="+mj-ea"/>
                <a:ea typeface="+mj-ea"/>
              </a:rPr>
              <a:t>白絲帶基金會公益短片</a:t>
            </a:r>
            <a:r>
              <a:rPr lang="en-US" altLang="zh-TW" dirty="0">
                <a:latin typeface="+mj-ea"/>
                <a:ea typeface="+mj-ea"/>
              </a:rPr>
              <a:t>】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報 告 大 綱"/>
          <p:cNvSpPr txBox="1">
            <a:spLocks/>
          </p:cNvSpPr>
          <p:nvPr/>
        </p:nvSpPr>
        <p:spPr>
          <a:xfrm>
            <a:off x="1799794" y="-159220"/>
            <a:ext cx="3492646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 smtClean="0">
                <a:latin typeface="+mj-ea"/>
                <a:sym typeface="Arial"/>
              </a:rPr>
              <a:t>資訊倫理</a:t>
            </a:r>
            <a:endParaRPr lang="zh-TW" altLang="en-US" sz="4400" dirty="0">
              <a:latin typeface="+mj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755650" y="1573213"/>
            <a:ext cx="8388350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cs typeface="Arial Unicode MS"/>
                <a:sym typeface="Arial Unicode MS"/>
              </a:rPr>
              <a:t>◼︎ </a:t>
            </a:r>
            <a:r>
              <a:rPr lang="zh-TW" altLang="en-US" dirty="0"/>
              <a:t>資訊社會的人際互動多元且複雜，須要一套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    倫理規範</a:t>
            </a:r>
            <a:r>
              <a:rPr lang="zh-TW" altLang="en-US" dirty="0"/>
              <a:t>，來維持虛擬世界的秩序。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cs typeface="Arial Unicode MS"/>
                <a:sym typeface="Arial Unicode MS"/>
              </a:rPr>
              <a:t>◼︎</a:t>
            </a:r>
            <a:r>
              <a:rPr lang="zh-TW" altLang="en-US" dirty="0"/>
              <a:t> 資訊倫理具體而言，就是人們使用資訊科技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的</a:t>
            </a:r>
            <a:r>
              <a:rPr lang="zh-TW" altLang="en-US" dirty="0">
                <a:solidFill>
                  <a:srgbClr val="C00000"/>
                </a:solidFill>
              </a:rPr>
              <a:t>行為準則</a:t>
            </a:r>
            <a:r>
              <a:rPr lang="zh-TW" altLang="en-US" dirty="0"/>
              <a:t>。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cs typeface="Arial Unicode MS"/>
                <a:sym typeface="Arial Unicode MS"/>
              </a:rPr>
              <a:t>◼︎</a:t>
            </a:r>
            <a:r>
              <a:rPr lang="zh-TW" altLang="en-US" dirty="0"/>
              <a:t> 提供網路系統者，都會制訂</a:t>
            </a:r>
            <a:r>
              <a:rPr lang="zh-TW" altLang="en-US" dirty="0">
                <a:solidFill>
                  <a:srgbClr val="C00000"/>
                </a:solidFill>
              </a:rPr>
              <a:t>使用規範</a:t>
            </a:r>
            <a:r>
              <a:rPr lang="zh-TW" altLang="en-US" dirty="0"/>
              <a:t>，違反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規範者，可能受到不同程度的使用限制。 </a:t>
            </a:r>
            <a:endParaRPr lang="zh-TW" altLang="en-US" dirty="0">
              <a:effectLst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8366" y="-64169"/>
            <a:ext cx="6078287" cy="994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+mj-ea"/>
              </a:rPr>
              <a:t>資訊倫理的意涵 </a:t>
            </a:r>
            <a:endParaRPr lang="zh-TW" altLang="en-US" sz="4800" dirty="0">
              <a:effectLst/>
              <a:latin typeface="+mj-ea"/>
            </a:endParaRPr>
          </a:p>
        </p:txBody>
      </p:sp>
      <p:pic>
        <p:nvPicPr>
          <p:cNvPr id="5" name="圖形 4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BD4D6DB6-39A1-0C4E-B1BE-F0CC248B7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4379" y="5497409"/>
            <a:ext cx="881744" cy="881744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578A852-B1BC-F942-84A3-8011A8D8A3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7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082675" y="3473450"/>
            <a:ext cx="8061325" cy="4195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dirty="0">
                <a:solidFill>
                  <a:schemeClr val="tx1"/>
                </a:solidFill>
                <a:ea typeface="標楷體" pitchFamily="65" charset="-120"/>
                <a:cs typeface="Arial Unicode MS"/>
                <a:sym typeface="Arial Unicode MS"/>
              </a:rPr>
              <a:t>   </a:t>
            </a:r>
            <a:endParaRPr lang="en-US" altLang="zh-TW" sz="3600" dirty="0">
              <a:solidFill>
                <a:schemeClr val="tx1"/>
              </a:solidFill>
              <a:ea typeface="標楷體" pitchFamily="65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82675" y="-133187"/>
            <a:ext cx="5063259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+mj-ea"/>
              </a:rPr>
              <a:t>臺灣學術網路</a:t>
            </a:r>
            <a:endParaRPr lang="zh-TW" altLang="en-US" sz="4800" dirty="0">
              <a:effectLst/>
              <a:latin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18615" y="1621314"/>
            <a:ext cx="8060804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 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我們學校的校園網路受到「臺灣學術網路」的 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</a:rPr>
              <a:t>    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規範</a:t>
            </a: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</a:t>
            </a:r>
            <a:r>
              <a:rPr lang="zh-TW" altLang="en-US" sz="2800" b="1" dirty="0">
                <a:latin typeface="+mj-lt"/>
                <a:ea typeface="+mj-ea"/>
                <a:cs typeface="Calibri"/>
                <a:sym typeface="Calibri"/>
              </a:rPr>
              <a:t>臺灣學術網路</a:t>
            </a:r>
            <a:r>
              <a:rPr lang="zh-TW" altLang="en" sz="2800" b="1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：</a:t>
            </a:r>
            <a:endParaRPr lang="en" altLang="zh-TW" sz="2800" b="1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</a:t>
            </a: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簡稱</a:t>
            </a:r>
            <a:r>
              <a:rPr lang="en" altLang="zh-TW" sz="2800" dirty="0" err="1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TANet</a:t>
            </a:r>
            <a:r>
              <a:rPr lang="zh-TW" altLang="en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是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  <a:cs typeface="Arial Unicode MS"/>
                <a:sym typeface="Arial Unicode MS"/>
              </a:rPr>
              <a:t>T</a:t>
            </a: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aiwan 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  <a:cs typeface="Arial Unicode MS"/>
                <a:sym typeface="Arial Unicode MS"/>
              </a:rPr>
              <a:t>A</a:t>
            </a: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cademic </a:t>
            </a:r>
            <a:r>
              <a:rPr lang="en" altLang="zh-TW" sz="2800" dirty="0">
                <a:solidFill>
                  <a:srgbClr val="C00000"/>
                </a:solidFill>
                <a:latin typeface="+mj-lt"/>
                <a:ea typeface="+mj-ea"/>
                <a:cs typeface="Arial Unicode MS"/>
                <a:sym typeface="Arial Unicode MS"/>
              </a:rPr>
              <a:t>Net</a:t>
            </a:r>
            <a:r>
              <a:rPr lang="en" altLang="zh-TW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work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的  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  縮寫，是教育部主管各教育單位與學術單位共同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  建構的一個全國性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  <a:cs typeface="Arial Unicode MS"/>
                <a:sym typeface="Arial Unicode MS"/>
              </a:rPr>
              <a:t>教學研究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用網際網路系統。</a:t>
            </a:r>
            <a:endParaRPr lang="en-US" altLang="zh-TW" sz="2800" dirty="0">
              <a:solidFill>
                <a:schemeClr val="tx1"/>
              </a:solidFill>
              <a:latin typeface="+mj-lt"/>
              <a:ea typeface="+mj-ea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◼︎ </a:t>
            </a:r>
            <a:r>
              <a:rPr lang="en" altLang="zh-TW" sz="2800" dirty="0" err="1">
                <a:latin typeface="+mj-lt"/>
                <a:ea typeface="+mj-ea"/>
              </a:rPr>
              <a:t>TANet</a:t>
            </a:r>
            <a:r>
              <a:rPr lang="zh-TW" altLang="en-US" sz="2800" dirty="0">
                <a:latin typeface="+mj-lt"/>
                <a:ea typeface="+mj-ea"/>
              </a:rPr>
              <a:t>是我國</a:t>
            </a:r>
            <a:r>
              <a:rPr lang="zh-TW" altLang="en-US" sz="2800" dirty="0">
                <a:solidFill>
                  <a:srgbClr val="C00000"/>
                </a:solidFill>
                <a:latin typeface="+mj-lt"/>
                <a:ea typeface="+mj-ea"/>
              </a:rPr>
              <a:t>各級學校網路</a:t>
            </a:r>
            <a:r>
              <a:rPr lang="zh-TW" altLang="en-US" sz="2800" dirty="0">
                <a:latin typeface="+mj-lt"/>
                <a:ea typeface="+mj-ea"/>
              </a:rPr>
              <a:t>及資訊教育的平台， </a:t>
            </a:r>
            <a:endParaRPr lang="en-US" altLang="zh-TW" sz="2800" dirty="0">
              <a:latin typeface="+mj-lt"/>
              <a:ea typeface="+mj-ea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dirty="0">
                <a:latin typeface="+mj-lt"/>
                <a:ea typeface="+mj-ea"/>
              </a:rPr>
              <a:t>   各連線單位必須遵守「臺灣學術網路規範」</a:t>
            </a:r>
            <a:r>
              <a:rPr lang="zh-TW" altLang="en-US" sz="2800" dirty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+mj-lt"/>
                <a:ea typeface="+mj-ea"/>
                <a:cs typeface="Arial Unicode MS"/>
                <a:sym typeface="Arial Unicode MS"/>
              </a:rPr>
              <a:t>。</a:t>
            </a:r>
            <a:endParaRPr lang="zh-TW" altLang="en-US" sz="2800" dirty="0">
              <a:latin typeface="+mj-lt"/>
              <a:ea typeface="+mj-ea"/>
              <a:cs typeface="Calibri"/>
              <a:sym typeface="Calibr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FD7F65B-ACC6-844F-A07A-C470461DA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8</a:t>
            </a:fld>
            <a:endParaRPr kumimoji="1" lang="zh-TW" altLang="en-US" dirty="0"/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58239" y="122507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141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3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2624</Words>
  <Application>Microsoft Office PowerPoint</Application>
  <PresentationFormat>如螢幕大小 (4:3)</PresentationFormat>
  <Paragraphs>384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2" baseType="lpstr">
      <vt:lpstr>Arial Unicode MS</vt:lpstr>
      <vt:lpstr>HEITI SC MEDIUM</vt:lpstr>
      <vt:lpstr>Helvetica Neue</vt:lpstr>
      <vt:lpstr>Yu Gothic UI</vt:lpstr>
      <vt:lpstr>華康中圓體</vt:lpstr>
      <vt:lpstr>Microsoft JhengHei</vt:lpstr>
      <vt:lpstr>Microsoft JhengHei</vt:lpstr>
      <vt:lpstr>標楷體</vt:lpstr>
      <vt:lpstr>Arial</vt:lpstr>
      <vt:lpstr>Calibri</vt:lpstr>
      <vt:lpstr>Times New Roman</vt:lpstr>
      <vt:lpstr>Verdana</vt:lpstr>
      <vt:lpstr>自訂設計</vt:lpstr>
      <vt:lpstr>PowerPoint 簡報</vt:lpstr>
      <vt:lpstr>目   錄</vt:lpstr>
      <vt:lpstr>PowerPoint 簡報</vt:lpstr>
      <vt:lpstr>資訊倫理的意涵 </vt:lpstr>
      <vt:lpstr>資訊倫理規範與對象 </vt:lpstr>
      <vt:lpstr>      問題討論</vt:lpstr>
      <vt:lpstr>PowerPoint 簡報</vt:lpstr>
      <vt:lpstr>資訊倫理的意涵 </vt:lpstr>
      <vt:lpstr>臺灣學術網路</vt:lpstr>
      <vt:lpstr>臺灣學術網路規範</vt:lpstr>
      <vt:lpstr>PowerPoint 簡報</vt:lpstr>
      <vt:lpstr>PowerPoint 簡報</vt:lpstr>
      <vt:lpstr>PowerPoint 簡報</vt:lpstr>
      <vt:lpstr>資訊倫理規範 </vt:lpstr>
      <vt:lpstr>網路禮儀與規範</vt:lpstr>
      <vt:lpstr>網路禮儀三原則</vt:lpstr>
      <vt:lpstr>網路禮儀的規範</vt:lpstr>
      <vt:lpstr>網路禮儀的規範</vt:lpstr>
      <vt:lpstr>網路禮儀的規範</vt:lpstr>
      <vt:lpstr>網路禮儀的詞彙</vt:lpstr>
      <vt:lpstr>網路禮儀的詞彙</vt:lpstr>
      <vt:lpstr>網路禮儀的詞彙</vt:lpstr>
      <vt:lpstr>網路禮儀的詞彙</vt:lpstr>
      <vt:lpstr>資訊倫理的PAPA 理論</vt:lpstr>
      <vt:lpstr>PAPA資訊倫理</vt:lpstr>
      <vt:lpstr>隱私權(Privacy)</vt:lpstr>
      <vt:lpstr>隱私權(Privacy)</vt:lpstr>
      <vt:lpstr>隱私權(Privacy)</vt:lpstr>
      <vt:lpstr>正確性(Accuracy)</vt:lpstr>
      <vt:lpstr>正確性(Accuracy)</vt:lpstr>
      <vt:lpstr>所有權(Property)</vt:lpstr>
      <vt:lpstr>所有權(Property)</vt:lpstr>
      <vt:lpstr>資訊近用權(Accessibility)</vt:lpstr>
      <vt:lpstr>數位落差</vt:lpstr>
      <vt:lpstr>我國縮短數位落差的措施</vt:lpstr>
      <vt:lpstr>偏鄉數位應用推動計畫</vt:lpstr>
      <vt:lpstr>數位學伴計畫</vt:lpstr>
      <vt:lpstr>數位學伴計畫</vt:lpstr>
      <vt:lpstr>數位鳳凰計畫</vt:lpstr>
      <vt:lpstr>ADOC計畫</vt:lpstr>
      <vt:lpstr>PowerPoint 簡報</vt:lpstr>
      <vt:lpstr>障礙者近用資訊的改善</vt:lpstr>
      <vt:lpstr>障礙者近用資訊的改善</vt:lpstr>
      <vt:lpstr>無障礙網頁設計</vt:lpstr>
      <vt:lpstr>PowerPoint 簡報</vt:lpstr>
      <vt:lpstr>PowerPoint 簡報</vt:lpstr>
      <vt:lpstr>數位落差</vt:lpstr>
      <vt:lpstr>PowerPoint 簡報</vt:lpstr>
      <vt:lpstr>問題與討論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呂唯楨</cp:lastModifiedBy>
  <cp:revision>312</cp:revision>
  <cp:lastPrinted>2020-12-09T06:19:55Z</cp:lastPrinted>
  <dcterms:modified xsi:type="dcterms:W3CDTF">2022-07-18T08:41:32Z</dcterms:modified>
</cp:coreProperties>
</file>