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54" r:id="rId1"/>
  </p:sldMasterIdLst>
  <p:notesMasterIdLst>
    <p:notesMasterId r:id="rId55"/>
  </p:notesMasterIdLst>
  <p:sldIdLst>
    <p:sldId id="270" r:id="rId2"/>
    <p:sldId id="368" r:id="rId3"/>
    <p:sldId id="369" r:id="rId4"/>
    <p:sldId id="370" r:id="rId5"/>
    <p:sldId id="371" r:id="rId6"/>
    <p:sldId id="372" r:id="rId7"/>
    <p:sldId id="373" r:id="rId8"/>
    <p:sldId id="375" r:id="rId9"/>
    <p:sldId id="374" r:id="rId10"/>
    <p:sldId id="376" r:id="rId11"/>
    <p:sldId id="377" r:id="rId12"/>
    <p:sldId id="378" r:id="rId13"/>
    <p:sldId id="379" r:id="rId14"/>
    <p:sldId id="380" r:id="rId15"/>
    <p:sldId id="381" r:id="rId16"/>
    <p:sldId id="383" r:id="rId17"/>
    <p:sldId id="382" r:id="rId18"/>
    <p:sldId id="386" r:id="rId19"/>
    <p:sldId id="385" r:id="rId20"/>
    <p:sldId id="387" r:id="rId21"/>
    <p:sldId id="384" r:id="rId22"/>
    <p:sldId id="301" r:id="rId23"/>
    <p:sldId id="350" r:id="rId24"/>
    <p:sldId id="351" r:id="rId25"/>
    <p:sldId id="353" r:id="rId26"/>
    <p:sldId id="354" r:id="rId27"/>
    <p:sldId id="356" r:id="rId28"/>
    <p:sldId id="357" r:id="rId29"/>
    <p:sldId id="358" r:id="rId30"/>
    <p:sldId id="359" r:id="rId31"/>
    <p:sldId id="360" r:id="rId32"/>
    <p:sldId id="390" r:id="rId33"/>
    <p:sldId id="389" r:id="rId34"/>
    <p:sldId id="391" r:id="rId35"/>
    <p:sldId id="392" r:id="rId36"/>
    <p:sldId id="393" r:id="rId37"/>
    <p:sldId id="394" r:id="rId38"/>
    <p:sldId id="395" r:id="rId39"/>
    <p:sldId id="396" r:id="rId40"/>
    <p:sldId id="397" r:id="rId41"/>
    <p:sldId id="398" r:id="rId42"/>
    <p:sldId id="399" r:id="rId43"/>
    <p:sldId id="403" r:id="rId44"/>
    <p:sldId id="404" r:id="rId45"/>
    <p:sldId id="405" r:id="rId46"/>
    <p:sldId id="406" r:id="rId47"/>
    <p:sldId id="400" r:id="rId48"/>
    <p:sldId id="401" r:id="rId49"/>
    <p:sldId id="402" r:id="rId50"/>
    <p:sldId id="362" r:id="rId51"/>
    <p:sldId id="364" r:id="rId52"/>
    <p:sldId id="365" r:id="rId53"/>
    <p:sldId id="366" r:id="rId5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DA24"/>
    <a:srgbClr val="FF2F92"/>
    <a:srgbClr val="FF1CB8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92" autoAdjust="0"/>
    <p:restoredTop sz="94377"/>
  </p:normalViewPr>
  <p:slideViewPr>
    <p:cSldViewPr snapToGrid="0" snapToObjects="1">
      <p:cViewPr varScale="1">
        <p:scale>
          <a:sx n="85" d="100"/>
          <a:sy n="85" d="100"/>
        </p:scale>
        <p:origin x="13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7676181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0009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85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xmlns="" id="{DB07EBBD-5CC1-0F4F-BC9F-27F0B8C4E0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75"/>
            <a:ext cx="9144000" cy="6857999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7937056" y="150312"/>
            <a:ext cx="1206944" cy="3507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7972568" y="176946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07266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BAA96517-6A71-334F-9DD0-F055D6453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3C32DD58-9901-DE41-8063-4E26E5CB2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7B0BB71-F03F-7E41-8EFB-60DDC0E7A0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4EE6B0B7-BFA9-7E4D-BC2B-BF94EC036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92D5DDA0-C1FF-4845-99AB-B43B19F2B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11F02-FD3D-A443-9C1D-CDC1AFB2EDF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3194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8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圖片 1">
            <a:extLst>
              <a:ext uri="{FF2B5EF4-FFF2-40B4-BE49-F238E27FC236}">
                <a16:creationId xmlns:a16="http://schemas.microsoft.com/office/drawing/2014/main" xmlns="" id="{2E33AEDC-48CE-4A46-8DF3-733D3DC853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xmlns="" id="{150981B1-886C-D943-A422-BE9E42837DA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3543300" y="6381750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pPr/>
              <a:t>0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63979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老師請同學上網搜尋畫家的畫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作，學生可以下載這些找到的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畫作圖片，並存於自己的電腦，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也可以轉發給其他同學。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9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4379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老師請同學上網搜尋畫家的畫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作，學生可以下載這些找到的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畫作圖片，並存於自己的電腦，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也可以轉發給其他同學。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10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582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註冊網路新會員時，輸入他人的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身分證字號，可以保護自己個資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安全。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11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50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註冊網路新會員時，輸入他人的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身分證字號，可以保護自己個資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安全。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12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061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學校或政府機關可提供各類學習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障礙者，以翻譯、點字、語音及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手語等方式 來利用已公開發表的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著作。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13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664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學校或政府機關可提供各類學習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障礙者，以翻譯、點字、語音及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手語等方式 來利用已公開發表的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著作。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14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303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偏遠地區學生受限於電腦設備與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網際網路未能普及，使得其學習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的效果無法 與都會地區學生並駕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齊驅，這主要說明了數位落差的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現象。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15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9671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偏遠地區學生受限於電腦設備與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網際網路未能普及，使得其學習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的效果無法 與都會地區學生並駕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齊驅，這主要說明了數位落差的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現象。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16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95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7293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網路世界的溝通應盡量使用火星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文、英文縮寫、表情符號等等，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才能快速且 清楚表達想說的話。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17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61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7293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網路世界的溝通應盡量使用火星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文、英文縮寫、表情符號等等，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才能快速且 清楚表達想說的話。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18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118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阿顯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想知道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星兒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的期末成績，但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星兒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不想告訴他，於是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阿顯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去問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老師，老師可以告訴他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星兒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的分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數。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63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在各地方的公共圖書館增置電腦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設備也可消除數位落差。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19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9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在各地方的公共圖書館增置電腦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設備也可消除數位落差。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20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640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倫理與下列哪一個詞關係較為密切？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良知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能力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興趣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人格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21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39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93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倫理與下列哪一個詞關係較為密切？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良知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能力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興趣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人格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2219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22</a:t>
            </a:fld>
            <a:endParaRPr kumimoji="1" lang="zh-TW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A2644598-3179-A142-BFA1-7B811BE0E164}"/>
              </a:ext>
            </a:extLst>
          </p:cNvPr>
          <p:cNvSpPr/>
          <p:nvPr/>
        </p:nvSpPr>
        <p:spPr>
          <a:xfrm>
            <a:off x="505464" y="5589685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關鍵字：資訊倫理</a:t>
            </a:r>
          </a:p>
        </p:txBody>
      </p:sp>
      <p:sp>
        <p:nvSpPr>
          <p:cNvPr id="6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39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498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有同學違反學校網路使用規範，下列哪一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項為較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不可能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的處罰？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書面警告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限制使用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停止使用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送警法辦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23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39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14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有同學違反學校網路使用規範，下列哪一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項為較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不可能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的處罰？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書面警告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限制使用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停止使用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送警法辦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2219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24</a:t>
            </a:fld>
            <a:endParaRPr kumimoji="1"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0CA39EBD-4463-104E-97F6-5B3AEA3648A4}"/>
              </a:ext>
            </a:extLst>
          </p:cNvPr>
          <p:cNvSpPr/>
          <p:nvPr/>
        </p:nvSpPr>
        <p:spPr>
          <a:xfrm>
            <a:off x="780792" y="5882073"/>
            <a:ext cx="59298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關鍵字：台灣學術網路管理規範</a:t>
            </a:r>
          </a:p>
        </p:txBody>
      </p:sp>
      <p:sp>
        <p:nvSpPr>
          <p:cNvPr id="6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39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774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在網路上書寫電子郵件或社交網站貼文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時，下列哪一項較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不重要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字型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正確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清楚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簡潔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25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39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037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63449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在網路上書寫電子郵件或社交網站貼文時，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下列哪一項較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不重要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字型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正確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清楚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簡潔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2219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26</a:t>
            </a:fld>
            <a:endParaRPr kumimoji="1"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2061F465-A3F1-2E42-8D15-79B79BA23EC3}"/>
              </a:ext>
            </a:extLst>
          </p:cNvPr>
          <p:cNvSpPr/>
          <p:nvPr/>
        </p:nvSpPr>
        <p:spPr>
          <a:xfrm>
            <a:off x="761918" y="5602698"/>
            <a:ext cx="3467616" cy="11798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關鍵字：網路禮儀</a:t>
            </a:r>
          </a:p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7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39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651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數位落差與下列哪一項關係較為密切？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隱私權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正確性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所有權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近用權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2219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27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39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457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數位落差與下列哪一項關係較為密切？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隱私權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正確性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所有權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(D)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近用權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3239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28</a:t>
            </a:fld>
            <a:endParaRPr kumimoji="1"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DF9BDC57-A8AB-A746-B1E7-C2D76F8B4DE6}"/>
              </a:ext>
            </a:extLst>
          </p:cNvPr>
          <p:cNvSpPr/>
          <p:nvPr/>
        </p:nvSpPr>
        <p:spPr>
          <a:xfrm>
            <a:off x="761918" y="5602698"/>
            <a:ext cx="57919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關鍵字：數位落差、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PAPA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理論</a:t>
            </a:r>
          </a:p>
        </p:txBody>
      </p:sp>
      <p:sp>
        <p:nvSpPr>
          <p:cNvPr id="6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39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714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阿顯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想知道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星兒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的期末成績，但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星兒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不想告訴他，於是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阿顯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去問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老師，老師可以告訴他</a:t>
            </a:r>
            <a:r>
              <a:rPr lang="zh-TW" altLang="en-US" sz="36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星兒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的分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數。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</a:t>
            </a:fld>
            <a:endParaRPr kumimoji="1" lang="zh-TW" altLang="en-US" dirty="0"/>
          </a:p>
        </p:txBody>
      </p:sp>
      <p:sp>
        <p:nvSpPr>
          <p:cNvPr id="6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707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下列哪一項與網路禮儀的原則關係較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不密切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遣詞用字力求正確、簡潔與清楚。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儘量用圖像或表情符號，以增加趣味。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注意安全與隱私。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表達友善與尊重。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29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39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102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下列哪一項與網路禮儀的原則關係較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不密切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遣詞用字力求正確、簡潔與清楚。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儘量用圖像或表情符號，以增加趣味。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注意安全與隱私。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表達友善與尊重。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30</a:t>
            </a:fld>
            <a:endParaRPr kumimoji="1"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5E912AF9-79C6-3445-8755-85063A7F94A9}"/>
              </a:ext>
            </a:extLst>
          </p:cNvPr>
          <p:cNvSpPr/>
          <p:nvPr/>
        </p:nvSpPr>
        <p:spPr>
          <a:xfrm>
            <a:off x="761918" y="5602698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關鍵字：網路禮儀</a:t>
            </a:r>
          </a:p>
        </p:txBody>
      </p:sp>
      <p:sp>
        <p:nvSpPr>
          <p:cNvPr id="6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39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715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在網路上交友時，下列哪一種做法較能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維護自己的安全與權益？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不要任意透露自己的電話或地址。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相約見面的地點要隱密。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不要向家長透露交友的情形，免得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他們責罵。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借錢給網友時，要給現金，不要匯款。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31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40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0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586060" y="18006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在網路上交友時，下列哪一種做法較能維 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護自己的安全與權益 ？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不要任意透露自己的電話或地址。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相約見面的地點要隱密。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不要向家長透露交友的情形，免得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他們責罵。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借錢給網友時，要給現金，不要匯款。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32</a:t>
            </a:fld>
            <a:endParaRPr kumimoji="1"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5E912AF9-79C6-3445-8755-85063A7F94A9}"/>
              </a:ext>
            </a:extLst>
          </p:cNvPr>
          <p:cNvSpPr/>
          <p:nvPr/>
        </p:nvSpPr>
        <p:spPr>
          <a:xfrm>
            <a:off x="1033384" y="5702714"/>
            <a:ext cx="42883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關鍵字：網路交友安全</a:t>
            </a:r>
          </a:p>
        </p:txBody>
      </p:sp>
      <p:sp>
        <p:nvSpPr>
          <p:cNvPr id="6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40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535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328882" y="1629158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有關網路禮儀的敘述，下列何者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錯誤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網路的使用中，需要建立一個友善且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尊重的環境。</a:t>
            </a:r>
            <a:b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</a:b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人際互動要正確且清楚地表達想說的話。 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不喜歡某人時，可以大家一起抨擊他，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用一些歧視或較難聽的字眼來攻擊。</a:t>
            </a:r>
            <a:b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</a:b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不要轉發或張貼有病毒的郵件或文章。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33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40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360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54343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7.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有關網路禮儀的敘述，下列何者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錯誤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網路的使用中，需要建立一個友善且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尊重的環境。</a:t>
            </a:r>
            <a:b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</a:b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人際互動要正確且清楚地表達想說的話。 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不喜歡某人時，可以大家一起抨擊他，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用一些歧視或較難聽的字眼來攻擊。</a:t>
            </a:r>
            <a:b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</a:b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不要轉發或張貼有病毒的郵件或文章。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34</a:t>
            </a:fld>
            <a:endParaRPr kumimoji="1"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DE6A4FE3-8D3D-49C0-D6FC-E26275136C5E}"/>
              </a:ext>
            </a:extLst>
          </p:cNvPr>
          <p:cNvSpPr/>
          <p:nvPr/>
        </p:nvSpPr>
        <p:spPr>
          <a:xfrm>
            <a:off x="761918" y="5602698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關鍵字：網路禮儀</a:t>
            </a:r>
          </a:p>
        </p:txBody>
      </p:sp>
      <p:sp>
        <p:nvSpPr>
          <p:cNvPr id="6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40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714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54343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「網友發動人肉搜索」可能引發何種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資訊倫理的爭議？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所有權 </a:t>
            </a:r>
            <a:b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</a:b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隱私權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正確性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近用權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35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40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561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54343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「網友發動人肉搜索」可能引發何種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資訊倫理的爭議？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所有權 </a:t>
            </a:r>
            <a:b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</a:b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隱私權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正確性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近用權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36</a:t>
            </a:fld>
            <a:endParaRPr kumimoji="1"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2A23EA2D-DDBE-9A5D-01E6-ECAD9B70E734}"/>
              </a:ext>
            </a:extLst>
          </p:cNvPr>
          <p:cNvSpPr/>
          <p:nvPr/>
        </p:nvSpPr>
        <p:spPr>
          <a:xfrm>
            <a:off x="761918" y="5602698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關鍵字：資訊倫理</a:t>
            </a:r>
          </a:p>
        </p:txBody>
      </p:sp>
      <p:sp>
        <p:nvSpPr>
          <p:cNvPr id="6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40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25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543430"/>
            <a:ext cx="8343356" cy="45859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根據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梅森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所提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PAPA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資訊倫理模式，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若圖書館在其網站上提供來源不明或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錯誤的資料，有違以下何者？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隱私權</a:t>
            </a:r>
            <a:b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</a:b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正確性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所有權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近用權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37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40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43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543430"/>
            <a:ext cx="8343356" cy="45859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根據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梅森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所提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PAPA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資訊倫理模式，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若圖書館在其網站上提供來源不明或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錯誤的資料，有違以下何者？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隱私權</a:t>
            </a:r>
            <a:b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</a:b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正確性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所有權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近用權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38</a:t>
            </a:fld>
            <a:endParaRPr kumimoji="1"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21B5A3D0-244B-EF66-39D8-C181A176DCFE}"/>
              </a:ext>
            </a:extLst>
          </p:cNvPr>
          <p:cNvSpPr/>
          <p:nvPr/>
        </p:nvSpPr>
        <p:spPr>
          <a:xfrm>
            <a:off x="761918" y="5602698"/>
            <a:ext cx="3852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PAPA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理論</a:t>
            </a:r>
          </a:p>
        </p:txBody>
      </p:sp>
      <p:sp>
        <p:nvSpPr>
          <p:cNvPr id="6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40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041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143143" y="1772035"/>
            <a:ext cx="8886553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倫理是人們從小受到長輩的教導、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社會文化的薰陶，無形中內化形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成個人的 行為準則與是非善惡的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價值觀。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18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54343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教育部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於民國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93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至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97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年在偏遠鄉鎮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設立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數位機會中心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，其主要目的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不包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括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以下何者？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均衡城市與偏遠鄉鎮的數位應用。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為縮減城鄉數位落差。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推動全國民眾的數位人權。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推動全國鄉鎮圖書館一人一書。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39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40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829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54343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教育部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於民國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93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至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97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年在偏遠鄉鎮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設立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數位機會中心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，其主要目的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不包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括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以下何者？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均衡城市與偏遠鄉鎮的數位應用。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為縮減城鄉數位落差。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推動全國民眾的數位人權。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推動全國鄉鎮圖書館一人一書。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40</a:t>
            </a:fld>
            <a:endParaRPr kumimoji="1"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E14554F7-54FC-5A81-47DA-33479FB16C6F}"/>
              </a:ext>
            </a:extLst>
          </p:cNvPr>
          <p:cNvSpPr/>
          <p:nvPr/>
        </p:nvSpPr>
        <p:spPr>
          <a:xfrm>
            <a:off x="761918" y="5602698"/>
            <a:ext cx="35702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7" indent="-358775">
              <a:spcBef>
                <a:spcPts val="800"/>
              </a:spcBef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關鍵字：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數位落差</a:t>
            </a:r>
          </a:p>
        </p:txBody>
      </p:sp>
      <p:sp>
        <p:nvSpPr>
          <p:cNvPr id="6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40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670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41</a:t>
            </a:fld>
            <a:endParaRPr kumimoji="1" lang="zh-TW" altLang="en-US" dirty="0"/>
          </a:p>
        </p:txBody>
      </p:sp>
      <p:sp>
        <p:nvSpPr>
          <p:cNvPr id="2" name="圓角矩形 1">
            <a:extLst>
              <a:ext uri="{FF2B5EF4-FFF2-40B4-BE49-F238E27FC236}">
                <a16:creationId xmlns:a16="http://schemas.microsoft.com/office/drawing/2014/main" xmlns="" id="{B5E382DF-C0CA-C991-A7E1-16B624697A59}"/>
              </a:ext>
            </a:extLst>
          </p:cNvPr>
          <p:cNvSpPr/>
          <p:nvPr/>
        </p:nvSpPr>
        <p:spPr>
          <a:xfrm>
            <a:off x="616333" y="1752161"/>
            <a:ext cx="7615237" cy="430179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u="sng" dirty="0">
                <a:solidFill>
                  <a:schemeClr val="tx1"/>
                </a:solidFill>
              </a:rPr>
              <a:t>小林</a:t>
            </a:r>
            <a:r>
              <a:rPr lang="zh-TW" altLang="en-US" sz="3600" b="1" dirty="0">
                <a:solidFill>
                  <a:schemeClr val="tx1"/>
                </a:solidFill>
              </a:rPr>
              <a:t>在玩遊戲時因為隊友玩得不好，心生不滿而在遊戲中辱罵隊友</a:t>
            </a:r>
            <a:r>
              <a:rPr lang="zh-TW" altLang="en-US" sz="3600" b="1" u="sng" dirty="0">
                <a:solidFill>
                  <a:schemeClr val="tx1"/>
                </a:solidFill>
              </a:rPr>
              <a:t>香香</a:t>
            </a:r>
            <a:r>
              <a:rPr lang="zh-TW" altLang="en-US" sz="3600" b="1" dirty="0">
                <a:solidFill>
                  <a:schemeClr val="tx1"/>
                </a:solidFill>
              </a:rPr>
              <a:t>，導致</a:t>
            </a:r>
            <a:r>
              <a:rPr lang="zh-TW" altLang="en-US" sz="3600" b="1" u="sng" dirty="0">
                <a:solidFill>
                  <a:schemeClr val="tx1"/>
                </a:solidFill>
              </a:rPr>
              <a:t>香香</a:t>
            </a:r>
            <a:r>
              <a:rPr lang="zh-TW" altLang="en-US" sz="3600" b="1" dirty="0">
                <a:solidFill>
                  <a:schemeClr val="tx1"/>
                </a:solidFill>
              </a:rPr>
              <a:t>心靈受創，不敢再玩那款遊戲，</a:t>
            </a:r>
            <a:r>
              <a:rPr lang="zh-TW" altLang="en-US" sz="3600" b="1" u="sng" dirty="0">
                <a:solidFill>
                  <a:schemeClr val="tx1"/>
                </a:solidFill>
              </a:rPr>
              <a:t>香香</a:t>
            </a:r>
            <a:r>
              <a:rPr lang="zh-TW" altLang="en-US" sz="3600" b="1" dirty="0">
                <a:solidFill>
                  <a:schemeClr val="tx1"/>
                </a:solidFill>
              </a:rPr>
              <a:t>的好友</a:t>
            </a:r>
            <a:r>
              <a:rPr lang="zh-TW" altLang="en-US" sz="3600" b="1" u="sng" dirty="0">
                <a:solidFill>
                  <a:schemeClr val="tx1"/>
                </a:solidFill>
              </a:rPr>
              <a:t>小熏</a:t>
            </a:r>
            <a:r>
              <a:rPr lang="zh-TW" altLang="en-US" sz="3600" b="1" dirty="0">
                <a:solidFill>
                  <a:schemeClr val="tx1"/>
                </a:solidFill>
              </a:rPr>
              <a:t>因為看不下去進而將對話截圖，並告訴</a:t>
            </a:r>
            <a:r>
              <a:rPr lang="zh-TW" altLang="en-US" sz="3600" b="1" u="sng" dirty="0">
                <a:solidFill>
                  <a:schemeClr val="tx1"/>
                </a:solidFill>
              </a:rPr>
              <a:t>小林</a:t>
            </a:r>
            <a:r>
              <a:rPr lang="zh-TW" altLang="en-US" sz="3600" b="1" dirty="0">
                <a:solidFill>
                  <a:schemeClr val="tx1"/>
                </a:solidFill>
              </a:rPr>
              <a:t>要告他妨害名譽罪。</a:t>
            </a:r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41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363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42</a:t>
            </a:fld>
            <a:endParaRPr kumimoji="1" lang="zh-TW" altLang="en-US" dirty="0"/>
          </a:p>
        </p:txBody>
      </p:sp>
      <p:sp>
        <p:nvSpPr>
          <p:cNvPr id="5" name="◎ 電腦輔助學習趨勢…">
            <a:extLst>
              <a:ext uri="{FF2B5EF4-FFF2-40B4-BE49-F238E27FC236}">
                <a16:creationId xmlns:a16="http://schemas.microsoft.com/office/drawing/2014/main" xmlns="" id="{DA10EBDF-1D1A-00D3-B064-167E6B97E12E}"/>
              </a:ext>
            </a:extLst>
          </p:cNvPr>
          <p:cNvSpPr txBox="1">
            <a:spLocks/>
          </p:cNvSpPr>
          <p:nvPr/>
        </p:nvSpPr>
        <p:spPr>
          <a:xfrm>
            <a:off x="337258" y="1686310"/>
            <a:ext cx="8743678" cy="4195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請問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小林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的行為是否已經觸法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是，可能觸犯妨害名譽罪。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否，網路遊戲上以暱稱互相稱呼，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    所以不構成犯罪。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否，網路上也有言論自由權，想說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    什麼就說什麼。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否，是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小熏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截圖的，不能當作證據。</a:t>
            </a:r>
          </a:p>
          <a:p>
            <a:pPr marL="179387" indent="-358775">
              <a:spcBef>
                <a:spcPts val="800"/>
              </a:spcBef>
              <a:buFont typeface="Arial" panose="020B0604020202020204" pitchFamily="34" charset="0"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41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50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43</a:t>
            </a:fld>
            <a:endParaRPr kumimoji="1" lang="zh-TW" altLang="en-US" dirty="0"/>
          </a:p>
        </p:txBody>
      </p:sp>
      <p:sp>
        <p:nvSpPr>
          <p:cNvPr id="5" name="◎ 電腦輔助學習趨勢…">
            <a:extLst>
              <a:ext uri="{FF2B5EF4-FFF2-40B4-BE49-F238E27FC236}">
                <a16:creationId xmlns:a16="http://schemas.microsoft.com/office/drawing/2014/main" xmlns="" id="{DA10EBDF-1D1A-00D3-B064-167E6B97E12E}"/>
              </a:ext>
            </a:extLst>
          </p:cNvPr>
          <p:cNvSpPr txBox="1">
            <a:spLocks/>
          </p:cNvSpPr>
          <p:nvPr/>
        </p:nvSpPr>
        <p:spPr>
          <a:xfrm>
            <a:off x="195364" y="1686310"/>
            <a:ext cx="8948636" cy="4195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1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</a:t>
            </a:r>
            <a:r>
              <a:rPr lang="en" altLang="zh-TW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 </a:t>
            </a: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請問下列何者屬於良好的網路使用態度</a:t>
            </a:r>
            <a:r>
              <a:rPr lang="en-US" altLang="zh-TW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</a:t>
            </a:r>
            <a:r>
              <a:rPr lang="en-US" altLang="zh-TW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1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小林</a:t>
            </a: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在網路上告訴網友他家地址，</a:t>
            </a:r>
            <a:endParaRPr lang="en-US" altLang="zh-TW" sz="31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    方便約聊天。 </a:t>
            </a:r>
            <a:b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</a:b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en" altLang="zh-TW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en-US" altLang="zh-TW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1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香香</a:t>
            </a: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分享他人貼文時會註明出處。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</a:t>
            </a:r>
            <a:r>
              <a:rPr lang="en-US" altLang="zh-TW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1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小熏</a:t>
            </a: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習慣一天持續玩網路遊戲好幾</a:t>
            </a:r>
            <a:endParaRPr lang="en-US" altLang="zh-TW" sz="31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   個小時不間斷。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</a:t>
            </a:r>
            <a:r>
              <a:rPr lang="en-US" altLang="zh-TW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1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小達</a:t>
            </a:r>
            <a:r>
              <a:rPr lang="zh-TW" altLang="en-US" sz="31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常常在線上觀看免費的盜版影片。 </a:t>
            </a:r>
          </a:p>
          <a:p>
            <a:pPr marL="179387" indent="-358775">
              <a:spcBef>
                <a:spcPts val="800"/>
              </a:spcBef>
              <a:buFont typeface="Arial" panose="020B0604020202020204" pitchFamily="34" charset="0"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1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41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50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44</a:t>
            </a:fld>
            <a:endParaRPr kumimoji="1" lang="zh-TW" altLang="en-US" dirty="0"/>
          </a:p>
        </p:txBody>
      </p:sp>
      <p:sp>
        <p:nvSpPr>
          <p:cNvPr id="5" name="◎ 電腦輔助學習趨勢…">
            <a:extLst>
              <a:ext uri="{FF2B5EF4-FFF2-40B4-BE49-F238E27FC236}">
                <a16:creationId xmlns:a16="http://schemas.microsoft.com/office/drawing/2014/main" xmlns="" id="{DA10EBDF-1D1A-00D3-B064-167E6B97E12E}"/>
              </a:ext>
            </a:extLst>
          </p:cNvPr>
          <p:cNvSpPr txBox="1">
            <a:spLocks/>
          </p:cNvSpPr>
          <p:nvPr/>
        </p:nvSpPr>
        <p:spPr>
          <a:xfrm>
            <a:off x="337258" y="1686310"/>
            <a:ext cx="8743678" cy="4195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請問下列何者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不是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正確的網路禮儀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網路發言前，應注重禮節。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與人交談時應避免歧視或偏見的字眼。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若有人在群組不小心違反網路禮儀，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  應馬上在群組上提醒他人。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每個人都有言論自由權，因此要尊重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    每個人的意見 。</a:t>
            </a:r>
          </a:p>
          <a:p>
            <a:pPr marL="179387" indent="-358775">
              <a:spcBef>
                <a:spcPts val="800"/>
              </a:spcBef>
              <a:buFont typeface="Arial" panose="020B0604020202020204" pitchFamily="34" charset="0"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41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070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45</a:t>
            </a:fld>
            <a:endParaRPr kumimoji="1" lang="zh-TW" altLang="en-US" dirty="0"/>
          </a:p>
        </p:txBody>
      </p:sp>
      <p:sp>
        <p:nvSpPr>
          <p:cNvPr id="5" name="◎ 電腦輔助學習趨勢…">
            <a:extLst>
              <a:ext uri="{FF2B5EF4-FFF2-40B4-BE49-F238E27FC236}">
                <a16:creationId xmlns:a16="http://schemas.microsoft.com/office/drawing/2014/main" xmlns="" id="{DA10EBDF-1D1A-00D3-B064-167E6B97E12E}"/>
              </a:ext>
            </a:extLst>
          </p:cNvPr>
          <p:cNvSpPr txBox="1">
            <a:spLocks/>
          </p:cNvSpPr>
          <p:nvPr/>
        </p:nvSpPr>
        <p:spPr>
          <a:xfrm>
            <a:off x="337258" y="1686310"/>
            <a:ext cx="8743678" cy="4195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最後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小熏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沒有提告成功，請問最可能的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原因為何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不是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香香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自己截圖的。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截圖中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小林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並未指名道姓。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小林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一直不承認有辱罵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香香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不是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香香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提告的。</a:t>
            </a:r>
          </a:p>
          <a:p>
            <a:pPr marL="179387" indent="-358775">
              <a:spcBef>
                <a:spcPts val="800"/>
              </a:spcBef>
              <a:buFont typeface="Arial" panose="020B0604020202020204" pitchFamily="34" charset="0"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41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89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xmlns="" id="{B20527A4-54F6-4192-463D-1C5459A44B9A}"/>
              </a:ext>
            </a:extLst>
          </p:cNvPr>
          <p:cNvSpPr/>
          <p:nvPr/>
        </p:nvSpPr>
        <p:spPr bwMode="auto">
          <a:xfrm>
            <a:off x="6666689" y="502024"/>
            <a:ext cx="2445793" cy="13267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112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0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配合題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46</a:t>
            </a:fld>
            <a:endParaRPr kumimoji="1" lang="zh-TW" altLang="en-US" dirty="0"/>
          </a:p>
        </p:txBody>
      </p:sp>
      <p:sp>
        <p:nvSpPr>
          <p:cNvPr id="4" name="◎ 電腦輔助學習趨勢…">
            <a:extLst>
              <a:ext uri="{FF2B5EF4-FFF2-40B4-BE49-F238E27FC236}">
                <a16:creationId xmlns:a16="http://schemas.microsoft.com/office/drawing/2014/main" xmlns="" id="{448EFC8E-4B63-3363-00A3-AE3C4E39B21E}"/>
              </a:ext>
            </a:extLst>
          </p:cNvPr>
          <p:cNvSpPr txBox="1">
            <a:spLocks/>
          </p:cNvSpPr>
          <p:nvPr/>
        </p:nvSpPr>
        <p:spPr>
          <a:xfrm>
            <a:off x="128587" y="3090867"/>
            <a:ext cx="8815387" cy="4195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未經當事人同意，將他人個資傳送給第三者 。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dirty="0">
                <a:sym typeface="Arial Unicode MS"/>
              </a:rPr>
              <a:t>民間公益團體推動送二手電腦至偏遠山區的</a:t>
            </a:r>
            <a:endParaRPr lang="en-US" altLang="zh-TW" dirty="0"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dirty="0">
                <a:sym typeface="Arial Unicode MS"/>
              </a:rPr>
              <a:t>            活動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  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 3.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老師請同學上網搜尋畫家的畫作，學生下載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這些找到的畫作圖片後，轉發給 其他同學。  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.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寄發不實的貼文，或是轉寄可疑、未經查證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的郵件及貼文。 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Font typeface="Arial" panose="020B0604020202020204" pitchFamily="34" charset="0"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A1D18649-82C8-F368-63D7-34CBCCEE2D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24" y="1016464"/>
            <a:ext cx="8515075" cy="1870959"/>
          </a:xfrm>
          <a:prstGeom prst="rect">
            <a:avLst/>
          </a:prstGeom>
        </p:spPr>
      </p:pic>
      <p:sp>
        <p:nvSpPr>
          <p:cNvPr id="10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42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79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xmlns="" id="{B20527A4-54F6-4192-463D-1C5459A44B9A}"/>
              </a:ext>
            </a:extLst>
          </p:cNvPr>
          <p:cNvSpPr/>
          <p:nvPr/>
        </p:nvSpPr>
        <p:spPr bwMode="auto">
          <a:xfrm>
            <a:off x="6666689" y="503368"/>
            <a:ext cx="2445793" cy="13178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112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0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配合題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47</a:t>
            </a:fld>
            <a:endParaRPr kumimoji="1" lang="zh-TW" altLang="en-US" dirty="0"/>
          </a:p>
        </p:txBody>
      </p:sp>
      <p:sp>
        <p:nvSpPr>
          <p:cNvPr id="4" name="◎ 電腦輔助學習趨勢…">
            <a:extLst>
              <a:ext uri="{FF2B5EF4-FFF2-40B4-BE49-F238E27FC236}">
                <a16:creationId xmlns:a16="http://schemas.microsoft.com/office/drawing/2014/main" xmlns="" id="{448EFC8E-4B63-3363-00A3-AE3C4E39B21E}"/>
              </a:ext>
            </a:extLst>
          </p:cNvPr>
          <p:cNvSpPr txBox="1">
            <a:spLocks/>
          </p:cNvSpPr>
          <p:nvPr/>
        </p:nvSpPr>
        <p:spPr>
          <a:xfrm>
            <a:off x="128587" y="2976569"/>
            <a:ext cx="8815387" cy="4195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教育部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積極推動數位學伴，民間則有 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Women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Up 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數位鳳凰計畫。 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6.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要預約接種疫苗時，填寫正確的個人資料，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才能有效預約。  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 7.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雖然病情持續擴散，政府單位每日公布確診病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例時，只用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[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案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+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數字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]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、大約 幾歲、居住在哪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一區，而非直接公布確診者的姓名及居住地。  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Font typeface="Arial" panose="020B0604020202020204" pitchFamily="34" charset="0"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A1D18649-82C8-F368-63D7-34CBCCEE2D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09" y="961479"/>
            <a:ext cx="8323200" cy="1828800"/>
          </a:xfrm>
          <a:prstGeom prst="rect">
            <a:avLst/>
          </a:prstGeom>
        </p:spPr>
      </p:pic>
      <p:sp>
        <p:nvSpPr>
          <p:cNvPr id="9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42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864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xmlns="" id="{B20527A4-54F6-4192-463D-1C5459A44B9A}"/>
              </a:ext>
            </a:extLst>
          </p:cNvPr>
          <p:cNvSpPr/>
          <p:nvPr/>
        </p:nvSpPr>
        <p:spPr bwMode="auto">
          <a:xfrm>
            <a:off x="6689549" y="496129"/>
            <a:ext cx="2445793" cy="128560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112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0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7905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配合題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48</a:t>
            </a:fld>
            <a:endParaRPr kumimoji="1" lang="zh-TW" altLang="en-US" dirty="0"/>
          </a:p>
        </p:txBody>
      </p:sp>
      <p:sp>
        <p:nvSpPr>
          <p:cNvPr id="4" name="◎ 電腦輔助學習趨勢…">
            <a:extLst>
              <a:ext uri="{FF2B5EF4-FFF2-40B4-BE49-F238E27FC236}">
                <a16:creationId xmlns:a16="http://schemas.microsoft.com/office/drawing/2014/main" xmlns="" id="{448EFC8E-4B63-3363-00A3-AE3C4E39B21E}"/>
              </a:ext>
            </a:extLst>
          </p:cNvPr>
          <p:cNvSpPr txBox="1">
            <a:spLocks/>
          </p:cNvSpPr>
          <p:nvPr/>
        </p:nvSpPr>
        <p:spPr>
          <a:xfrm>
            <a:off x="0" y="3233737"/>
            <a:ext cx="8815387" cy="4195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.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網路上流傳著破解軟體程式，使原本要付費的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程式可以免費取得。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9.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國外某醫院病人用藥的品項輸入錯誤，致使病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人誤服藥品後，病情加重。   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)10.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學校或政府機關提供各類學習障礙者，以翻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譯、點字、語音及手語等方式來 利用已公開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發表的著作。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Font typeface="Arial" panose="020B0604020202020204" pitchFamily="34" charset="0"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A1D18649-82C8-F368-63D7-34CBCCEE2D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89" y="961479"/>
            <a:ext cx="8437768" cy="1853973"/>
          </a:xfrm>
          <a:prstGeom prst="rect">
            <a:avLst/>
          </a:prstGeom>
        </p:spPr>
      </p:pic>
      <p:sp>
        <p:nvSpPr>
          <p:cNvPr id="9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42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389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72203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4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倫理是人們從小受到長輩的教導、</a:t>
            </a:r>
            <a:endParaRPr lang="en-US" altLang="zh-TW" sz="34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社會文化的薰陶，無形中內化形</a:t>
            </a:r>
            <a:endParaRPr lang="en-US" altLang="zh-TW" sz="34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成個人的 行為準則與是非善惡的</a:t>
            </a:r>
            <a:endParaRPr lang="en-US" altLang="zh-TW" sz="34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400" b="1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價值觀。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400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586431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如果你家裡或你有一部還可以使用，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但是想要換新的電腦，請你從資訊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倫理的觀點思考，要如何處理舊的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電腦比較理想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107921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小組討論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49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43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62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800644" y="1156940"/>
            <a:ext cx="7484374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如何處理舊的電腦比較理想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？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1.</a:t>
            </a:r>
            <a:r>
              <a:rPr lang="zh-TW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即將報廢或還可以使用的電腦及周邊設備，</a:t>
            </a:r>
            <a:endParaRPr lang="en-US" altLang="zh-TW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</a:t>
            </a: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</a:t>
            </a:r>
            <a:r>
              <a:rPr lang="zh-TW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不要隨便丟棄，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會</a:t>
            </a:r>
            <a:r>
              <a:rPr lang="zh-TW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造成環境污染。</a:t>
            </a: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/>
            </a:r>
            <a:b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</a:br>
            <a:endParaRPr lang="en-US" altLang="zh-TW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2.</a:t>
            </a:r>
            <a:r>
              <a:rPr lang="zh-TW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若有非營利機構蒐集舊電腦，可送給此種</a:t>
            </a:r>
            <a:endParaRPr lang="en-US" altLang="zh-TW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</a:t>
            </a: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</a:t>
            </a:r>
            <a:r>
              <a:rPr lang="zh-TW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機構，待其整修後再轉送給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有</a:t>
            </a:r>
            <a:r>
              <a:rPr lang="zh-TW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需要的人。</a:t>
            </a:r>
            <a:endParaRPr lang="en-US" altLang="zh-TW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</a:t>
            </a:r>
            <a:endParaRPr lang="en-US" altLang="zh-TW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3.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如果</a:t>
            </a:r>
            <a:r>
              <a:rPr lang="zh-TW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有家境清寒的同學需要，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可以考慮</a:t>
            </a:r>
            <a:r>
              <a:rPr lang="zh-TW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就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</a:t>
            </a:r>
            <a:endParaRPr lang="en-US" altLang="zh-TW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</a:t>
            </a:r>
            <a:r>
              <a:rPr lang="en-US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</a:t>
            </a:r>
            <a:r>
              <a:rPr lang="zh-TW" altLang="zh-TW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直接送給同學使用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。</a:t>
            </a:r>
            <a:endParaRPr lang="zh-TW" altLang="zh-TW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107921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小組討論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50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43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826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800644" y="1586431"/>
            <a:ext cx="7581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學生因數位落差也會影響課業學習。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如果你發現有同學資訊科技的學習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不如你或是學不太會例如學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Scratch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程式語言，你要如何協助他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/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她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107921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小組討論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51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43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067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75631" y="1331118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我們要如何協助同學來學習資訊科技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1.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在複習或是實作練習時，可以邀請比較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不會的同學共同參與。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/>
            </a:r>
            <a:b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</a:b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2.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如果你在資訊方面的學習的能力較好，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可以主動自願當小老師或是小組長，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Arial Unicode MS"/>
              </a:rPr>
              <a:t>  並幫助學習較有困難的同學。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107921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小組討論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52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43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9701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網路的使用雖然方便快速，卻也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降低了溝通的品質，人與人之間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的距離也可能越來越遠，少了點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人情味。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5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527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網路的使用雖然方便快速，卻也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降低了溝通的品質，人與人之間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的距離也可能越來越遠，少了點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人情味。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6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057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看到某明星的不雅照散布在群組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中，應立即分享給身邊的朋友們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一起欣賞。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7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06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57447" y="1772035"/>
            <a:ext cx="838649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看到某明星的不雅照散布在群組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中，應立即分享給身邊的朋友們</a:t>
            </a:r>
            <a:endParaRPr lang="en-US" altLang="zh-TW" sz="36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一起欣賞。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254414" y="-50769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BDB428A4-9376-8B45-A328-D2AD3CEE6E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14600" y="6492874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t>8</a:t>
            </a:fld>
            <a:endParaRPr kumimoji="1" lang="zh-TW" altLang="en-US" dirty="0"/>
          </a:p>
        </p:txBody>
      </p:sp>
      <p:sp>
        <p:nvSpPr>
          <p:cNvPr id="5" name="文字版面配置區 4"/>
          <p:cNvSpPr txBox="1">
            <a:spLocks/>
          </p:cNvSpPr>
          <p:nvPr/>
        </p:nvSpPr>
        <p:spPr bwMode="auto">
          <a:xfrm>
            <a:off x="8056851" y="126908"/>
            <a:ext cx="719512" cy="31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22325" indent="-3159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63650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70063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74888" indent="-252413" algn="l" defTabSz="10112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320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1892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464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03688" indent="-252413" algn="l" defTabSz="1011238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10112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38</a:t>
            </a:r>
            <a:endParaRPr kumimoji="1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560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3328</TotalTime>
  <Words>1318</Words>
  <Application>Microsoft Office PowerPoint</Application>
  <PresentationFormat>如螢幕大小 (4:3)</PresentationFormat>
  <Paragraphs>430</Paragraphs>
  <Slides>53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53</vt:i4>
      </vt:variant>
    </vt:vector>
  </HeadingPairs>
  <TitlesOfParts>
    <vt:vector size="61" baseType="lpstr">
      <vt:lpstr>Arial Unicode MS</vt:lpstr>
      <vt:lpstr>Helvetica Neue</vt:lpstr>
      <vt:lpstr>Microsoft JhengHei</vt:lpstr>
      <vt:lpstr>Microsoft JhengHei</vt:lpstr>
      <vt:lpstr>新細明體</vt:lpstr>
      <vt:lpstr>Arial</vt:lpstr>
      <vt:lpstr>Garamond</vt:lpstr>
      <vt:lpstr>自訂設計</vt:lpstr>
      <vt:lpstr>PowerPoint 簡報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素養題</vt:lpstr>
      <vt:lpstr>素養題</vt:lpstr>
      <vt:lpstr>素養題</vt:lpstr>
      <vt:lpstr>素養題</vt:lpstr>
      <vt:lpstr>素養題</vt:lpstr>
      <vt:lpstr>配合題</vt:lpstr>
      <vt:lpstr>配合題</vt:lpstr>
      <vt:lpstr>配合題</vt:lpstr>
      <vt:lpstr>小組討論</vt:lpstr>
      <vt:lpstr>小組討論</vt:lpstr>
      <vt:lpstr>小組討論</vt:lpstr>
      <vt:lpstr>小組討論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cp:lastModifiedBy>陳又維</cp:lastModifiedBy>
  <cp:revision>234</cp:revision>
  <cp:lastPrinted>2020-12-09T06:19:55Z</cp:lastPrinted>
  <dcterms:modified xsi:type="dcterms:W3CDTF">2022-07-01T07:51:29Z</dcterms:modified>
</cp:coreProperties>
</file>