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>
  <p:sldMasterIdLst>
    <p:sldMasterId id="2147483666" r:id="rId1"/>
    <p:sldMasterId id="2147483654" r:id="rId2"/>
  </p:sldMasterIdLst>
  <p:notesMasterIdLst>
    <p:notesMasterId r:id="rId53"/>
  </p:notesMasterIdLst>
  <p:sldIdLst>
    <p:sldId id="272" r:id="rId3"/>
    <p:sldId id="368" r:id="rId4"/>
    <p:sldId id="369" r:id="rId5"/>
    <p:sldId id="370" r:id="rId6"/>
    <p:sldId id="371" r:id="rId7"/>
    <p:sldId id="372" r:id="rId8"/>
    <p:sldId id="373" r:id="rId9"/>
    <p:sldId id="375" r:id="rId10"/>
    <p:sldId id="374" r:id="rId11"/>
    <p:sldId id="376" r:id="rId12"/>
    <p:sldId id="377" r:id="rId13"/>
    <p:sldId id="378" r:id="rId14"/>
    <p:sldId id="379" r:id="rId15"/>
    <p:sldId id="380" r:id="rId16"/>
    <p:sldId id="381" r:id="rId17"/>
    <p:sldId id="383" r:id="rId18"/>
    <p:sldId id="382" r:id="rId19"/>
    <p:sldId id="386" r:id="rId20"/>
    <p:sldId id="400" r:id="rId21"/>
    <p:sldId id="401" r:id="rId22"/>
    <p:sldId id="384" r:id="rId23"/>
    <p:sldId id="385" r:id="rId24"/>
    <p:sldId id="387" r:id="rId25"/>
    <p:sldId id="388" r:id="rId26"/>
    <p:sldId id="389" r:id="rId27"/>
    <p:sldId id="390" r:id="rId28"/>
    <p:sldId id="391" r:id="rId29"/>
    <p:sldId id="392" r:id="rId30"/>
    <p:sldId id="393" r:id="rId31"/>
    <p:sldId id="394" r:id="rId32"/>
    <p:sldId id="395" r:id="rId33"/>
    <p:sldId id="402" r:id="rId34"/>
    <p:sldId id="403" r:id="rId35"/>
    <p:sldId id="404" r:id="rId36"/>
    <p:sldId id="405" r:id="rId37"/>
    <p:sldId id="406" r:id="rId38"/>
    <p:sldId id="407" r:id="rId39"/>
    <p:sldId id="408" r:id="rId40"/>
    <p:sldId id="409" r:id="rId41"/>
    <p:sldId id="410" r:id="rId42"/>
    <p:sldId id="411" r:id="rId43"/>
    <p:sldId id="412" r:id="rId44"/>
    <p:sldId id="413" r:id="rId45"/>
    <p:sldId id="414" r:id="rId46"/>
    <p:sldId id="415" r:id="rId47"/>
    <p:sldId id="416" r:id="rId48"/>
    <p:sldId id="396" r:id="rId49"/>
    <p:sldId id="399" r:id="rId50"/>
    <p:sldId id="397" r:id="rId51"/>
    <p:sldId id="398" r:id="rId52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E3CECE"/>
          </a:solidFill>
        </a:fill>
      </a:tcStyle>
    </a:wholeTbl>
    <a:band2H>
      <a:tcTxStyle/>
      <a:tcStyle>
        <a:tcBdr/>
        <a:fill>
          <a:solidFill>
            <a:srgbClr val="F1E8E8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04"/>
    <p:restoredTop sz="94550"/>
  </p:normalViewPr>
  <p:slideViewPr>
    <p:cSldViewPr snapToGrid="0" snapToObjects="1">
      <p:cViewPr varScale="1">
        <p:scale>
          <a:sx n="89" d="100"/>
          <a:sy n="89" d="100"/>
        </p:scale>
        <p:origin x="12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ableStyles" Target="tableStyles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C83518-5DE8-EC47-B4CD-2A7DA7005A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9666273-E4DF-0A44-A804-B6E1A98113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</a:p>
        </p:txBody>
      </p:sp>
    </p:spTree>
    <p:extLst>
      <p:ext uri="{BB962C8B-B14F-4D97-AF65-F5344CB8AC3E}">
        <p14:creationId xmlns:p14="http://schemas.microsoft.com/office/powerpoint/2010/main" val="3911534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8D9A19-F2B3-9148-BDE5-EAFC0C8A4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5668629-055A-2743-8643-43AA78D66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E17B68B-E621-0E40-9813-6DB7A924B9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BCE4D89-6C39-EE4B-9024-5BAF44994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1FF969A-277C-3240-B647-F81B7DFB2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83F2-6B53-464C-A97D-F88AC86D211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4093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520AC16F-7EC6-AC45-AF80-E1A6DB7659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kumimoji="1"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BCC31785-FC19-664B-AB9E-ABB8065FB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A984D5F-E0E5-154E-B94E-F14465ACB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83F2-6B53-464C-A97D-F88AC86D211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86890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3860800" y="6398260"/>
            <a:ext cx="2411413" cy="459740"/>
          </a:xfrm>
          <a:prstGeom prst="rect">
            <a:avLst/>
          </a:prstGeom>
        </p:spPr>
        <p:txBody>
          <a:bodyPr anchor="t"/>
          <a:lstStyle>
            <a:lvl1pPr algn="l">
              <a:defRPr sz="1200"/>
            </a:lvl1pPr>
          </a:lstStyle>
          <a:p>
            <a:fld id="{86CB4B4D-7CA3-9044-876B-883B54F8677D}" type="slidenum">
              <a:rPr lang="en-US" altLang="zh-TW" smtClean="0"/>
              <a:pPr/>
              <a:t>‹#›</a:t>
            </a:fld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30456846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775FD39-6E47-2F4A-8104-3A99A7B14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960C577-E0A0-E84A-AB56-71A6725DC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DBE07AC-F2B0-2D46-82A4-C81CA86D74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883F2-6B53-464C-A97D-F88AC86D211E}" type="slidenum">
              <a:rPr kumimoji="1" lang="zh-TW" altLang="en-US" smtClean="0"/>
              <a:t>‹#›</a:t>
            </a:fld>
            <a:endParaRPr kumimoji="1" lang="zh-TW" alt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D3BAEDD5-2F71-004D-A7BB-F7BBA2333DF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83"/>
            <a:ext cx="9144000" cy="685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34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73" r:id="rId3"/>
    <p:sldLayoutId id="2147483678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775FD39-6E47-2F4A-8104-3A99A7B14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960C577-E0A0-E84A-AB56-71A6725DC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DBE07AC-F2B0-2D46-82A4-C81CA86D74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883F2-6B53-464C-A97D-F88AC86D211E}" type="slidenum">
              <a:rPr kumimoji="1" lang="zh-TW" altLang="en-US" smtClean="0"/>
              <a:t>‹#›</a:t>
            </a:fld>
            <a:endParaRPr kumimoji="1" lang="zh-TW" alt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D3BAEDD5-2F71-004D-A7BB-F7BBA2333D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83"/>
            <a:ext cx="9144000" cy="685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6483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圖片 1">
            <a:extLst>
              <a:ext uri="{FF2B5EF4-FFF2-40B4-BE49-F238E27FC236}">
                <a16:creationId xmlns:a16="http://schemas.microsoft.com/office/drawing/2014/main" id="{6A744F43-8488-4443-8BA6-22C8EA6A36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3CA3B64-88C2-174A-B8B3-67986CEE9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83F2-6B53-464C-A97D-F88AC86D211E}" type="slidenum">
              <a:rPr kumimoji="1" lang="zh-TW" altLang="en-US" smtClean="0"/>
              <a:t>0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430488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864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5.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6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小華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因朋友的慫恿與請求，開始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在網路上販賣毒品，由於是朋友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的請求，所以</a:t>
            </a:r>
            <a:r>
              <a:rPr lang="zh-TW" altLang="en-US" sz="36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小華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不會觸法。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9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64379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864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X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5.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6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小華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因朋友的慫恿與請求，開始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在網路上販賣毒品，由於是朋友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的請求，所以</a:t>
            </a:r>
            <a:r>
              <a:rPr lang="zh-TW" altLang="en-US" sz="36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小華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不會觸法。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10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6582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864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6.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如果公務人員違反個人資料保護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法，其所受到的刑責將較非公務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人員重二分之一。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11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8350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864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O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6.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如果公務人員違反個人資料保護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法，其所受到的刑責將較非公務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人員重二分之一。 </a:t>
            </a: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12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00619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864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7.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可以不經過著作人同意，在餐廳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大聲播放合法的音樂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CD</a:t>
            </a:r>
            <a:r>
              <a:rPr lang="zh-TW" altLang="en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，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不會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違法。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13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86645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864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X</a:t>
            </a:r>
            <a:r>
              <a:rPr lang="zh-TW" altLang="en-US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7.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可以不經過著作人同意，在餐廳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大聲播放合法的音樂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CD</a:t>
            </a:r>
            <a:r>
              <a:rPr lang="zh-TW" altLang="en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，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不會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違法。 </a:t>
            </a: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14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73034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864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8.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販售盜版光碟的人所受到的刑責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會較使用盜版光碟的人嚴重，因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此勿以身試法。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15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89671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864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O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8.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販售盜版光碟的人所受到的刑責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會較使用盜版光碟的人嚴重，因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此勿以身試法。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16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6695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7293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9.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6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小林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將客戶資料賣給補習班，</a:t>
            </a:r>
            <a:endParaRPr lang="en-US" altLang="zh-TW" sz="3600" b="1" u="sng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6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小林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可能會觸犯著作權法。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17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5461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7293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X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9.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6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小林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將客戶資料賣給補習班，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6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小林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可能會觸犯著作權法。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18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11188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52936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目前尚無法律規範電腦的犯罪，  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因此在社群媒體上可以任意妄為。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1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64631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864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10.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因為有花錢租借漫畫，得到漫畫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的所有權，因此可以用手機拍下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漫畫內容分享在網路上。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19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894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67224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X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10.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因為有花錢租借漫畫，得到漫畫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  的所有權，因此可以用手機拍下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  漫畫內容分享在網路上。 </a:t>
            </a: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20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86401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147933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下列有關法律與倫理規範的敘述，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哪一項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未必正確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？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法律比倫理規範重要。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倫理規範是自律，發自於良知，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以約束自己的行為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法律為他律，以外在的力量制裁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違法的行為。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人類社會先有倫理規範再有法律。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21</a:t>
            </a:fld>
            <a:endParaRPr kumimoji="1" lang="zh-TW" altLang="en-US" dirty="0"/>
          </a:p>
        </p:txBody>
      </p:sp>
      <p:sp>
        <p:nvSpPr>
          <p:cNvPr id="5" name="報 告 大 綱">
            <a:extLst>
              <a:ext uri="{FF2B5EF4-FFF2-40B4-BE49-F238E27FC236}">
                <a16:creationId xmlns:a16="http://schemas.microsoft.com/office/drawing/2014/main" id="{D9CC654B-1428-CB19-02B3-FD93AAA77504}"/>
              </a:ext>
            </a:extLst>
          </p:cNvPr>
          <p:cNvSpPr txBox="1">
            <a:spLocks/>
          </p:cNvSpPr>
          <p:nvPr/>
        </p:nvSpPr>
        <p:spPr>
          <a:xfrm>
            <a:off x="1640182" y="-7905"/>
            <a:ext cx="5437332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80205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83452" y="1173691"/>
            <a:ext cx="8161787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下列有關法律與倫理規範的敘述，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哪一項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未必正確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？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法律比倫理規範重要。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倫理規範是自律，發自於良知，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以約束自己的行為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法律為他律，以外在的力量制裁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違法的行為。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人類社會先有倫理規範再有法律。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22</a:t>
            </a:fld>
            <a:endParaRPr kumimoji="1" lang="zh-TW" altLang="en-US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70323D38-FA6C-B941-A567-467B66F69C1F}"/>
              </a:ext>
            </a:extLst>
          </p:cNvPr>
          <p:cNvSpPr/>
          <p:nvPr/>
        </p:nvSpPr>
        <p:spPr>
          <a:xfrm>
            <a:off x="1254414" y="5908099"/>
            <a:ext cx="3877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關鍵字：法律與倫理</a:t>
            </a:r>
          </a:p>
        </p:txBody>
      </p:sp>
      <p:sp>
        <p:nvSpPr>
          <p:cNvPr id="6" name="報 告 大 綱">
            <a:extLst>
              <a:ext uri="{FF2B5EF4-FFF2-40B4-BE49-F238E27FC236}">
                <a16:creationId xmlns:a16="http://schemas.microsoft.com/office/drawing/2014/main" id="{3D4EF3B3-5941-2FE4-EE9F-DB6FF52D3C78}"/>
              </a:ext>
            </a:extLst>
          </p:cNvPr>
          <p:cNvSpPr txBox="1">
            <a:spLocks/>
          </p:cNvSpPr>
          <p:nvPr/>
        </p:nvSpPr>
        <p:spPr>
          <a:xfrm>
            <a:off x="1640182" y="-7905"/>
            <a:ext cx="5437332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1317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97146" y="1133410"/>
            <a:ext cx="8140272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下列哪一項後果造成的損害比較嚴重？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(A)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利用電腦系統之漏洞，而入侵他人之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電腦或其相關設備。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(B)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刪除或變更他人電腦或其相關設備之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電磁紀錄。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(C)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無故以電腦程式或其他電磁方式干擾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他人電腦或其相關設備。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(D)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製作專供犯罪的電腦程式給自己或他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人使用，以致損害於公眾或他人。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23</a:t>
            </a:fld>
            <a:endParaRPr kumimoji="1" lang="zh-TW" altLang="en-US" dirty="0"/>
          </a:p>
        </p:txBody>
      </p:sp>
      <p:sp>
        <p:nvSpPr>
          <p:cNvPr id="5" name="報 告 大 綱">
            <a:extLst>
              <a:ext uri="{FF2B5EF4-FFF2-40B4-BE49-F238E27FC236}">
                <a16:creationId xmlns:a16="http://schemas.microsoft.com/office/drawing/2014/main" id="{BF423A06-2C2E-C392-87FA-305A3D35BC3E}"/>
              </a:ext>
            </a:extLst>
          </p:cNvPr>
          <p:cNvSpPr txBox="1">
            <a:spLocks/>
          </p:cNvSpPr>
          <p:nvPr/>
        </p:nvSpPr>
        <p:spPr>
          <a:xfrm>
            <a:off x="1640182" y="-7905"/>
            <a:ext cx="5437332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41059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394131" y="1091850"/>
            <a:ext cx="7932457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下列哪一項後果造成的損害比較嚴重？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(A)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利用電腦系統之漏洞，而入侵他人之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電腦或其相關設備。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(B)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刪除或變更他人電腦或其相關設備之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電磁紀錄。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(C)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無故以電腦程式或其他電磁方式干擾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他人電腦或其相關設備。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(D)	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製作專供犯罪的電腦程式給自己或他</a:t>
            </a:r>
            <a:endParaRPr lang="en-US" altLang="zh-TW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人使用，以致損害於公眾或他人。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24</a:t>
            </a:fld>
            <a:endParaRPr kumimoji="1" lang="zh-TW" altLang="en-US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9FB8E3DB-D645-E349-A555-DB4F30996B1B}"/>
              </a:ext>
            </a:extLst>
          </p:cNvPr>
          <p:cNvSpPr/>
          <p:nvPr/>
        </p:nvSpPr>
        <p:spPr>
          <a:xfrm>
            <a:off x="1330619" y="6049096"/>
            <a:ext cx="46987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關鍵字：妨害電腦使用罪</a:t>
            </a:r>
          </a:p>
        </p:txBody>
      </p:sp>
      <p:sp>
        <p:nvSpPr>
          <p:cNvPr id="6" name="報 告 大 綱">
            <a:extLst>
              <a:ext uri="{FF2B5EF4-FFF2-40B4-BE49-F238E27FC236}">
                <a16:creationId xmlns:a16="http://schemas.microsoft.com/office/drawing/2014/main" id="{8AF8A0FA-2437-8787-01A8-18AC4D17227C}"/>
              </a:ext>
            </a:extLst>
          </p:cNvPr>
          <p:cNvSpPr txBox="1">
            <a:spLocks/>
          </p:cNvSpPr>
          <p:nvPr/>
        </p:nvSpPr>
        <p:spPr>
          <a:xfrm>
            <a:off x="1640182" y="-7905"/>
            <a:ext cx="5437332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33742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560379" y="1715301"/>
            <a:ext cx="87436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下列哪一項網路販售是合法的？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(A)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將來路不明的影音光碟在網路再販售。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(B)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將買來的合法影音光碟在網路再販售。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(C)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將買來的盜版影音光碟在網路再販售。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(D)	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將從網路買來的盜版影音光碟在網路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再販售。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25</a:t>
            </a:fld>
            <a:endParaRPr kumimoji="1" lang="zh-TW" altLang="en-US" dirty="0"/>
          </a:p>
        </p:txBody>
      </p:sp>
      <p:sp>
        <p:nvSpPr>
          <p:cNvPr id="5" name="報 告 大 綱">
            <a:extLst>
              <a:ext uri="{FF2B5EF4-FFF2-40B4-BE49-F238E27FC236}">
                <a16:creationId xmlns:a16="http://schemas.microsoft.com/office/drawing/2014/main" id="{22F754BC-FF2D-45E1-EFCD-4C43CD2CB79D}"/>
              </a:ext>
            </a:extLst>
          </p:cNvPr>
          <p:cNvSpPr txBox="1">
            <a:spLocks/>
          </p:cNvSpPr>
          <p:nvPr/>
        </p:nvSpPr>
        <p:spPr>
          <a:xfrm>
            <a:off x="1640182" y="-7905"/>
            <a:ext cx="5437332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42714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560379" y="1715301"/>
            <a:ext cx="87436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下列哪一項網路販售是合法的？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(A)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將來路不明的影音光碟在網路再販售。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(B)	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將買來的合法影音光碟在網路再販售。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(C)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將買來的盜版影音光碟在網路再販售。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(D)	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將從網路買來的盜版影音光碟在網路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再販售。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26</a:t>
            </a:fld>
            <a:endParaRPr kumimoji="1" lang="zh-TW" altLang="en-US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39054829-E9F3-2644-B2F6-FA0A0BC12828}"/>
              </a:ext>
            </a:extLst>
          </p:cNvPr>
          <p:cNvSpPr/>
          <p:nvPr/>
        </p:nvSpPr>
        <p:spPr>
          <a:xfrm>
            <a:off x="1001792" y="5509471"/>
            <a:ext cx="42883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4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關鍵字：網路犯罪</a:t>
            </a:r>
          </a:p>
        </p:txBody>
      </p:sp>
      <p:sp>
        <p:nvSpPr>
          <p:cNvPr id="6" name="報 告 大 綱">
            <a:extLst>
              <a:ext uri="{FF2B5EF4-FFF2-40B4-BE49-F238E27FC236}">
                <a16:creationId xmlns:a16="http://schemas.microsoft.com/office/drawing/2014/main" id="{2661D82F-6D32-FE23-38E0-C0E5CBA1D6E4}"/>
              </a:ext>
            </a:extLst>
          </p:cNvPr>
          <p:cNvSpPr txBox="1">
            <a:spLocks/>
          </p:cNvSpPr>
          <p:nvPr/>
        </p:nvSpPr>
        <p:spPr>
          <a:xfrm>
            <a:off x="1640182" y="-7905"/>
            <a:ext cx="5437332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1130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560379" y="1715301"/>
            <a:ext cx="87436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下列哪一項刑責較重？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(A)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網路販賣色情或暴力出版品等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(B)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網路販賣武器彈藥槍刀械等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(C)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網路販賣毒品、麻醉藥品等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(D)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網路販賣贓物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27</a:t>
            </a:fld>
            <a:endParaRPr kumimoji="1" lang="zh-TW" altLang="en-US" dirty="0"/>
          </a:p>
        </p:txBody>
      </p:sp>
      <p:sp>
        <p:nvSpPr>
          <p:cNvPr id="5" name="報 告 大 綱">
            <a:extLst>
              <a:ext uri="{FF2B5EF4-FFF2-40B4-BE49-F238E27FC236}">
                <a16:creationId xmlns:a16="http://schemas.microsoft.com/office/drawing/2014/main" id="{A2F88114-9AAF-86F9-91C6-C2F9C2AEEDF2}"/>
              </a:ext>
            </a:extLst>
          </p:cNvPr>
          <p:cNvSpPr txBox="1">
            <a:spLocks/>
          </p:cNvSpPr>
          <p:nvPr/>
        </p:nvSpPr>
        <p:spPr>
          <a:xfrm>
            <a:off x="1640182" y="-7905"/>
            <a:ext cx="5437332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04154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560379" y="1715301"/>
            <a:ext cx="87436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下列哪一項刑責較重？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(A)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網路販賣色情或暴力出版品等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(B)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網路販賣武器彈藥槍刀械等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(C)	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網路販賣毒品、麻醉藥品等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(D)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網路販賣贓物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28</a:t>
            </a:fld>
            <a:endParaRPr kumimoji="1" lang="zh-TW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4FBA385-0878-344F-B86F-BB7CCD36F102}"/>
              </a:ext>
            </a:extLst>
          </p:cNvPr>
          <p:cNvSpPr/>
          <p:nvPr/>
        </p:nvSpPr>
        <p:spPr>
          <a:xfrm>
            <a:off x="1071067" y="5315505"/>
            <a:ext cx="42883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4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關鍵字：網路犯罪</a:t>
            </a:r>
          </a:p>
        </p:txBody>
      </p:sp>
      <p:sp>
        <p:nvSpPr>
          <p:cNvPr id="6" name="報 告 大 綱">
            <a:extLst>
              <a:ext uri="{FF2B5EF4-FFF2-40B4-BE49-F238E27FC236}">
                <a16:creationId xmlns:a16="http://schemas.microsoft.com/office/drawing/2014/main" id="{428C08F9-C165-C767-CF89-9C3F2AC42B11}"/>
              </a:ext>
            </a:extLst>
          </p:cNvPr>
          <p:cNvSpPr txBox="1">
            <a:spLocks/>
          </p:cNvSpPr>
          <p:nvPr/>
        </p:nvSpPr>
        <p:spPr>
          <a:xfrm>
            <a:off x="1640182" y="-7905"/>
            <a:ext cx="5437332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72307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70081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X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目前尚無法律規範電腦的犯罪，  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因此在社群媒體上可以任意妄為。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2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9707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560379" y="1715301"/>
            <a:ext cx="87436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5.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公務人員經手大量人民的個人資料，若假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借職務上的權力或管理個人資料之便，故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意違法，下列哪一項可能是最嚴厲的處罰？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(A)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記過處分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(B)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賠錢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(C)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暫停職務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(D)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處有期徒刑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29</a:t>
            </a:fld>
            <a:endParaRPr kumimoji="1" lang="zh-TW" altLang="en-US" dirty="0"/>
          </a:p>
        </p:txBody>
      </p:sp>
      <p:sp>
        <p:nvSpPr>
          <p:cNvPr id="5" name="報 告 大 綱">
            <a:extLst>
              <a:ext uri="{FF2B5EF4-FFF2-40B4-BE49-F238E27FC236}">
                <a16:creationId xmlns:a16="http://schemas.microsoft.com/office/drawing/2014/main" id="{14C8813D-920A-7873-68B2-D3A744C69440}"/>
              </a:ext>
            </a:extLst>
          </p:cNvPr>
          <p:cNvSpPr txBox="1">
            <a:spLocks/>
          </p:cNvSpPr>
          <p:nvPr/>
        </p:nvSpPr>
        <p:spPr>
          <a:xfrm>
            <a:off x="1640182" y="-7905"/>
            <a:ext cx="5437332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9413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560379" y="1715301"/>
            <a:ext cx="87436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5.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公務人員經手大量人民的個人資料，若假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借職務上的權力或管理個人資料之便，故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意違法，下列哪一項可能是最嚴厲的處罰？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(A)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記過處分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(B)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賠錢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(C)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暫停職務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(D)	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處有期徒刑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30</a:t>
            </a:fld>
            <a:endParaRPr kumimoji="1" lang="zh-TW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814ECFFC-E784-1F4E-A3AB-1FCD5C1E59DF}"/>
              </a:ext>
            </a:extLst>
          </p:cNvPr>
          <p:cNvSpPr/>
          <p:nvPr/>
        </p:nvSpPr>
        <p:spPr>
          <a:xfrm>
            <a:off x="1057210" y="5557121"/>
            <a:ext cx="43396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關鍵字：個資法罰則</a:t>
            </a:r>
          </a:p>
        </p:txBody>
      </p:sp>
      <p:sp>
        <p:nvSpPr>
          <p:cNvPr id="6" name="報 告 大 綱">
            <a:extLst>
              <a:ext uri="{FF2B5EF4-FFF2-40B4-BE49-F238E27FC236}">
                <a16:creationId xmlns:a16="http://schemas.microsoft.com/office/drawing/2014/main" id="{8ECE76CE-D0F5-671B-25BA-8EA6C21DD468}"/>
              </a:ext>
            </a:extLst>
          </p:cNvPr>
          <p:cNvSpPr txBox="1">
            <a:spLocks/>
          </p:cNvSpPr>
          <p:nvPr/>
        </p:nvSpPr>
        <p:spPr>
          <a:xfrm>
            <a:off x="1640182" y="-7905"/>
            <a:ext cx="5437332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36599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560379" y="1715301"/>
            <a:ext cx="87436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6.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翰翰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使用外部程式進入他人私人相簿，並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下載至個人電腦中，請問他觸犯了何種犯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罪行為？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(A)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網路詐欺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(B)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妨害電腦使用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(C)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發表不當言論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(D)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網路色情 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31</a:t>
            </a:fld>
            <a:endParaRPr kumimoji="1" lang="zh-TW" altLang="en-US" dirty="0"/>
          </a:p>
        </p:txBody>
      </p:sp>
      <p:sp>
        <p:nvSpPr>
          <p:cNvPr id="5" name="報 告 大 綱">
            <a:extLst>
              <a:ext uri="{FF2B5EF4-FFF2-40B4-BE49-F238E27FC236}">
                <a16:creationId xmlns:a16="http://schemas.microsoft.com/office/drawing/2014/main" id="{14C8813D-920A-7873-68B2-D3A744C69440}"/>
              </a:ext>
            </a:extLst>
          </p:cNvPr>
          <p:cNvSpPr txBox="1">
            <a:spLocks/>
          </p:cNvSpPr>
          <p:nvPr/>
        </p:nvSpPr>
        <p:spPr>
          <a:xfrm>
            <a:off x="1640182" y="-7905"/>
            <a:ext cx="5437332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79004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560379" y="1715301"/>
            <a:ext cx="87436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6.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翰翰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使用外部程式進入他人私人相簿，並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下載至個人電腦中，請問他觸犯了何種犯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罪行為？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(A)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網路詐欺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(B)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妨害電腦使用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發表不當言論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網路色情 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32</a:t>
            </a:fld>
            <a:endParaRPr kumimoji="1" lang="zh-TW" altLang="en-US" dirty="0"/>
          </a:p>
        </p:txBody>
      </p:sp>
      <p:sp>
        <p:nvSpPr>
          <p:cNvPr id="5" name="報 告 大 綱">
            <a:extLst>
              <a:ext uri="{FF2B5EF4-FFF2-40B4-BE49-F238E27FC236}">
                <a16:creationId xmlns:a16="http://schemas.microsoft.com/office/drawing/2014/main" id="{14C8813D-920A-7873-68B2-D3A744C69440}"/>
              </a:ext>
            </a:extLst>
          </p:cNvPr>
          <p:cNvSpPr txBox="1">
            <a:spLocks/>
          </p:cNvSpPr>
          <p:nvPr/>
        </p:nvSpPr>
        <p:spPr>
          <a:xfrm>
            <a:off x="1640182" y="-7905"/>
            <a:ext cx="5437332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B7CA39F6-4108-FE22-DCC7-F27380F8E6D8}"/>
              </a:ext>
            </a:extLst>
          </p:cNvPr>
          <p:cNvSpPr txBox="1"/>
          <p:nvPr/>
        </p:nvSpPr>
        <p:spPr>
          <a:xfrm>
            <a:off x="1403754" y="5683151"/>
            <a:ext cx="58595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關鍵字：妨害電腦使用罪</a:t>
            </a:r>
          </a:p>
        </p:txBody>
      </p:sp>
    </p:spTree>
    <p:extLst>
      <p:ext uri="{BB962C8B-B14F-4D97-AF65-F5344CB8AC3E}">
        <p14:creationId xmlns:p14="http://schemas.microsoft.com/office/powerpoint/2010/main" val="1387235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560379" y="1629573"/>
            <a:ext cx="87436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7.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請問在網路上販售未吃完的安眠藥是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否有罪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為什麼？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(A)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無罪，可以在網路上分享藥物的效果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並販售。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(B)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無罪，安眠藥不屬於管制藥物。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(C)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有罪，網路上不得販售安眠藥。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(D)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有罪，應銷售全新未拆裝之藥品。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33</a:t>
            </a:fld>
            <a:endParaRPr kumimoji="1" lang="zh-TW" altLang="en-US" dirty="0"/>
          </a:p>
        </p:txBody>
      </p:sp>
      <p:sp>
        <p:nvSpPr>
          <p:cNvPr id="5" name="報 告 大 綱">
            <a:extLst>
              <a:ext uri="{FF2B5EF4-FFF2-40B4-BE49-F238E27FC236}">
                <a16:creationId xmlns:a16="http://schemas.microsoft.com/office/drawing/2014/main" id="{14C8813D-920A-7873-68B2-D3A744C69440}"/>
              </a:ext>
            </a:extLst>
          </p:cNvPr>
          <p:cNvSpPr txBox="1">
            <a:spLocks/>
          </p:cNvSpPr>
          <p:nvPr/>
        </p:nvSpPr>
        <p:spPr>
          <a:xfrm>
            <a:off x="1640182" y="-7905"/>
            <a:ext cx="5437332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63130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560379" y="1629573"/>
            <a:ext cx="87436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7.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請問在網路上販售未吃完的安眠藥是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否有罪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為什麼？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(A)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無罪，可以在網路上分享藥物的效果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並販售。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(B)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無罪，安眠藥不屬於管制藥物。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(C)	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有罪，網路上不得販售安眠藥。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(D)	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有罪，應銷售全新未拆裝之藥品。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34</a:t>
            </a:fld>
            <a:endParaRPr kumimoji="1" lang="zh-TW" altLang="en-US" dirty="0"/>
          </a:p>
        </p:txBody>
      </p:sp>
      <p:sp>
        <p:nvSpPr>
          <p:cNvPr id="5" name="報 告 大 綱">
            <a:extLst>
              <a:ext uri="{FF2B5EF4-FFF2-40B4-BE49-F238E27FC236}">
                <a16:creationId xmlns:a16="http://schemas.microsoft.com/office/drawing/2014/main" id="{14C8813D-920A-7873-68B2-D3A744C69440}"/>
              </a:ext>
            </a:extLst>
          </p:cNvPr>
          <p:cNvSpPr txBox="1">
            <a:spLocks/>
          </p:cNvSpPr>
          <p:nvPr/>
        </p:nvSpPr>
        <p:spPr>
          <a:xfrm>
            <a:off x="1640182" y="-7905"/>
            <a:ext cx="5437332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97B7113-96D6-D794-6A65-EE1B1B3EEC69}"/>
              </a:ext>
            </a:extLst>
          </p:cNvPr>
          <p:cNvSpPr txBox="1"/>
          <p:nvPr/>
        </p:nvSpPr>
        <p:spPr>
          <a:xfrm>
            <a:off x="1403754" y="5683151"/>
            <a:ext cx="58595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關鍵字：網路犯罪</a:t>
            </a:r>
          </a:p>
        </p:txBody>
      </p:sp>
    </p:spTree>
    <p:extLst>
      <p:ext uri="{BB962C8B-B14F-4D97-AF65-F5344CB8AC3E}">
        <p14:creationId xmlns:p14="http://schemas.microsoft.com/office/powerpoint/2010/main" val="329843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560379" y="1629573"/>
            <a:ext cx="87436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8.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小林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懷疑女朋友出軌，因此未經女友同意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就登入她的信箱閱讀信件，請問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小林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可能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觸犯何種罪刑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(A)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入侵電腦或其相關設備罪。 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破壞電磁紀錄罪。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干擾電腦或其相關設備罪 。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作犯罪電腦程式罪 。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35</a:t>
            </a:fld>
            <a:endParaRPr kumimoji="1" lang="zh-TW" altLang="en-US" dirty="0"/>
          </a:p>
        </p:txBody>
      </p:sp>
      <p:sp>
        <p:nvSpPr>
          <p:cNvPr id="5" name="報 告 大 綱">
            <a:extLst>
              <a:ext uri="{FF2B5EF4-FFF2-40B4-BE49-F238E27FC236}">
                <a16:creationId xmlns:a16="http://schemas.microsoft.com/office/drawing/2014/main" id="{14C8813D-920A-7873-68B2-D3A744C69440}"/>
              </a:ext>
            </a:extLst>
          </p:cNvPr>
          <p:cNvSpPr txBox="1">
            <a:spLocks/>
          </p:cNvSpPr>
          <p:nvPr/>
        </p:nvSpPr>
        <p:spPr>
          <a:xfrm>
            <a:off x="1640182" y="-7905"/>
            <a:ext cx="5437332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95376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560379" y="1629573"/>
            <a:ext cx="87436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8.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小林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懷疑女朋友出軌，因此未經女友同意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就登入她的信箱閱讀信件，請問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小林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可能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觸犯何種罪刑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(A)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入侵電腦或其相關設備罪。 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破壞電磁紀錄罪。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干擾電腦或其相關設備罪 。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作犯罪電腦程式罪 。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36</a:t>
            </a:fld>
            <a:endParaRPr kumimoji="1" lang="zh-TW" altLang="en-US" dirty="0"/>
          </a:p>
        </p:txBody>
      </p:sp>
      <p:sp>
        <p:nvSpPr>
          <p:cNvPr id="5" name="報 告 大 綱">
            <a:extLst>
              <a:ext uri="{FF2B5EF4-FFF2-40B4-BE49-F238E27FC236}">
                <a16:creationId xmlns:a16="http://schemas.microsoft.com/office/drawing/2014/main" id="{14C8813D-920A-7873-68B2-D3A744C69440}"/>
              </a:ext>
            </a:extLst>
          </p:cNvPr>
          <p:cNvSpPr txBox="1">
            <a:spLocks/>
          </p:cNvSpPr>
          <p:nvPr/>
        </p:nvSpPr>
        <p:spPr>
          <a:xfrm>
            <a:off x="1640182" y="-7905"/>
            <a:ext cx="5437332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7BE7023B-4860-C82D-E435-A07236A09A8C}"/>
              </a:ext>
            </a:extLst>
          </p:cNvPr>
          <p:cNvSpPr txBox="1"/>
          <p:nvPr/>
        </p:nvSpPr>
        <p:spPr>
          <a:xfrm>
            <a:off x="1403754" y="5683151"/>
            <a:ext cx="58595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關鍵字：妨害電腦使用罪</a:t>
            </a:r>
          </a:p>
        </p:txBody>
      </p:sp>
    </p:spTree>
    <p:extLst>
      <p:ext uri="{BB962C8B-B14F-4D97-AF65-F5344CB8AC3E}">
        <p14:creationId xmlns:p14="http://schemas.microsoft.com/office/powerpoint/2010/main" val="2544216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560379" y="1629573"/>
            <a:ext cx="87436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9.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當疑似發現電腦中毒時，應立即採取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什麼行動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撥打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119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。  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(B) </a:t>
            </a:r>
            <a:r>
              <a:rPr lang="zh-TW" altLang="en-US" sz="3200" dirty="0">
                <a:sym typeface="Arial Unicode MS"/>
              </a:rPr>
              <a:t>備份重要的資料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。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關閉防火牆。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(D)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繼續使用無傷大雅。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37</a:t>
            </a:fld>
            <a:endParaRPr kumimoji="1" lang="zh-TW" altLang="en-US" dirty="0"/>
          </a:p>
        </p:txBody>
      </p:sp>
      <p:sp>
        <p:nvSpPr>
          <p:cNvPr id="5" name="報 告 大 綱">
            <a:extLst>
              <a:ext uri="{FF2B5EF4-FFF2-40B4-BE49-F238E27FC236}">
                <a16:creationId xmlns:a16="http://schemas.microsoft.com/office/drawing/2014/main" id="{14C8813D-920A-7873-68B2-D3A744C69440}"/>
              </a:ext>
            </a:extLst>
          </p:cNvPr>
          <p:cNvSpPr txBox="1">
            <a:spLocks/>
          </p:cNvSpPr>
          <p:nvPr/>
        </p:nvSpPr>
        <p:spPr>
          <a:xfrm>
            <a:off x="1640182" y="-7905"/>
            <a:ext cx="5437332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1919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560379" y="1629573"/>
            <a:ext cx="87436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9.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當疑似發現電腦中毒時，應立即採取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什麼行動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撥打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119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。  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(B) </a:t>
            </a:r>
            <a:r>
              <a:rPr lang="zh-TW" altLang="en-US" sz="3200" dirty="0">
                <a:solidFill>
                  <a:srgbClr val="C00000"/>
                </a:solidFill>
                <a:sym typeface="Arial Unicode MS"/>
              </a:rPr>
              <a:t>備份重要的資料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。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關閉防火牆。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(D)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繼續使用無傷大雅。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38</a:t>
            </a:fld>
            <a:endParaRPr kumimoji="1" lang="zh-TW" altLang="en-US" dirty="0"/>
          </a:p>
        </p:txBody>
      </p:sp>
      <p:sp>
        <p:nvSpPr>
          <p:cNvPr id="5" name="報 告 大 綱">
            <a:extLst>
              <a:ext uri="{FF2B5EF4-FFF2-40B4-BE49-F238E27FC236}">
                <a16:creationId xmlns:a16="http://schemas.microsoft.com/office/drawing/2014/main" id="{14C8813D-920A-7873-68B2-D3A744C69440}"/>
              </a:ext>
            </a:extLst>
          </p:cNvPr>
          <p:cNvSpPr txBox="1">
            <a:spLocks/>
          </p:cNvSpPr>
          <p:nvPr/>
        </p:nvSpPr>
        <p:spPr>
          <a:xfrm>
            <a:off x="1640182" y="-7905"/>
            <a:ext cx="5437332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79275855-9EB6-234F-2AF2-A48502960E84}"/>
              </a:ext>
            </a:extLst>
          </p:cNvPr>
          <p:cNvSpPr txBox="1"/>
          <p:nvPr/>
        </p:nvSpPr>
        <p:spPr>
          <a:xfrm>
            <a:off x="1403754" y="5683151"/>
            <a:ext cx="58595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關鍵字：資訊安全</a:t>
            </a:r>
          </a:p>
        </p:txBody>
      </p:sp>
    </p:spTree>
    <p:extLst>
      <p:ext uri="{BB962C8B-B14F-4D97-AF65-F5344CB8AC3E}">
        <p14:creationId xmlns:p14="http://schemas.microsoft.com/office/powerpoint/2010/main" val="2033072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864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隨著網路購物的興起，網路行銷     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的詐騙案件也日益增加 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3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61187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560379" y="1629573"/>
            <a:ext cx="87436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10. 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小寶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發現有一篇文章寫得很好，因此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他將文章儲存到自己瀏覽器的書籤中，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以便隨時觀看，請問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小寶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有沒有觸法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沒有，因為儲存到書籤只是為了方便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隨時觀看。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(B)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已觸法，違反妨害電腦使用罪。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已觸法，違反重製權。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(D)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沒有，因為他只儲存了一篇文章。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39</a:t>
            </a:fld>
            <a:endParaRPr kumimoji="1" lang="zh-TW" altLang="en-US" dirty="0"/>
          </a:p>
        </p:txBody>
      </p:sp>
      <p:sp>
        <p:nvSpPr>
          <p:cNvPr id="5" name="報 告 大 綱">
            <a:extLst>
              <a:ext uri="{FF2B5EF4-FFF2-40B4-BE49-F238E27FC236}">
                <a16:creationId xmlns:a16="http://schemas.microsoft.com/office/drawing/2014/main" id="{14C8813D-920A-7873-68B2-D3A744C69440}"/>
              </a:ext>
            </a:extLst>
          </p:cNvPr>
          <p:cNvSpPr txBox="1">
            <a:spLocks/>
          </p:cNvSpPr>
          <p:nvPr/>
        </p:nvSpPr>
        <p:spPr>
          <a:xfrm>
            <a:off x="1640182" y="-7905"/>
            <a:ext cx="5437332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64851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560379" y="1629573"/>
            <a:ext cx="87436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10. 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小寶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發現有一篇文章寫得很好，因此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他將文章儲存到自己瀏覽器的書籤中，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以便隨時觀看，請問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小寶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有沒有觸法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(A)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沒有，因為儲存到書籤只是為了方便</a:t>
            </a:r>
            <a:endParaRPr lang="en-US" altLang="zh-TW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隨時觀看。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(B)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已觸法，違反妨害電腦使用罪。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已觸法，違反重製權。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(D)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沒有，因為他只儲存了一篇文章。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40</a:t>
            </a:fld>
            <a:endParaRPr kumimoji="1" lang="zh-TW" altLang="en-US" dirty="0"/>
          </a:p>
        </p:txBody>
      </p:sp>
      <p:sp>
        <p:nvSpPr>
          <p:cNvPr id="5" name="報 告 大 綱">
            <a:extLst>
              <a:ext uri="{FF2B5EF4-FFF2-40B4-BE49-F238E27FC236}">
                <a16:creationId xmlns:a16="http://schemas.microsoft.com/office/drawing/2014/main" id="{14C8813D-920A-7873-68B2-D3A744C69440}"/>
              </a:ext>
            </a:extLst>
          </p:cNvPr>
          <p:cNvSpPr txBox="1">
            <a:spLocks/>
          </p:cNvSpPr>
          <p:nvPr/>
        </p:nvSpPr>
        <p:spPr>
          <a:xfrm>
            <a:off x="1640182" y="-7905"/>
            <a:ext cx="5437332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97CEC2B-789F-687A-6B71-209B4D11490D}"/>
              </a:ext>
            </a:extLst>
          </p:cNvPr>
          <p:cNvSpPr txBox="1"/>
          <p:nvPr/>
        </p:nvSpPr>
        <p:spPr>
          <a:xfrm>
            <a:off x="1403754" y="5940335"/>
            <a:ext cx="58595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關鍵字：著作權 合理使用原則</a:t>
            </a:r>
          </a:p>
        </p:txBody>
      </p:sp>
    </p:spTree>
    <p:extLst>
      <p:ext uri="{BB962C8B-B14F-4D97-AF65-F5344CB8AC3E}">
        <p14:creationId xmlns:p14="http://schemas.microsoft.com/office/powerpoint/2010/main" val="201674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CC9E8997-766C-BA42-F86B-462E44303C68}"/>
              </a:ext>
            </a:extLst>
          </p:cNvPr>
          <p:cNvSpPr/>
          <p:nvPr/>
        </p:nvSpPr>
        <p:spPr>
          <a:xfrm>
            <a:off x="6911999" y="0"/>
            <a:ext cx="2232001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412196" y="41248"/>
            <a:ext cx="5178738" cy="93689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19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素養題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612448" y="6347160"/>
            <a:ext cx="1959552" cy="347760"/>
          </a:xfrm>
        </p:spPr>
        <p:txBody>
          <a:bodyPr/>
          <a:lstStyle/>
          <a:p>
            <a:pPr defTabSz="870925"/>
            <a:fld id="{F3911F02-FD3D-A443-9C1D-CDC1AFB2EDF7}" type="slidenum">
              <a:rPr lang="zh-TW" altLang="en-US" kern="0" baseline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870925"/>
              <a:t>41</a:t>
            </a:fld>
            <a:endParaRPr lang="zh-TW" altLang="en-US" kern="0" baseline="0" dirty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" name="圓角矩形 1">
            <a:extLst>
              <a:ext uri="{FF2B5EF4-FFF2-40B4-BE49-F238E27FC236}">
                <a16:creationId xmlns:a16="http://schemas.microsoft.com/office/drawing/2014/main" id="{B5E382DF-C0CA-C991-A7E1-16B624697A59}"/>
              </a:ext>
            </a:extLst>
          </p:cNvPr>
          <p:cNvSpPr/>
          <p:nvPr/>
        </p:nvSpPr>
        <p:spPr>
          <a:xfrm>
            <a:off x="342900" y="978139"/>
            <a:ext cx="8501063" cy="571678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870925">
              <a:lnSpc>
                <a:spcPts val="3520"/>
              </a:lnSpc>
            </a:pPr>
            <a:r>
              <a:rPr lang="zh-TW" altLang="en-US" sz="2600" b="1" u="sng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小華</a:t>
            </a:r>
            <a:r>
              <a:rPr lang="zh-TW" altLang="en-US" sz="2600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為某大學的學生，與同班同學</a:t>
            </a:r>
            <a:r>
              <a:rPr lang="zh-TW" altLang="en-US" sz="2600" b="1" u="sng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小林</a:t>
            </a:r>
            <a:r>
              <a:rPr lang="zh-TW" altLang="en-US" sz="2600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及</a:t>
            </a:r>
            <a:r>
              <a:rPr lang="zh-TW" altLang="en-US" sz="2600" b="1" u="sng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阿達</a:t>
            </a:r>
            <a:r>
              <a:rPr lang="zh-TW" altLang="en-US" sz="2600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在校外合租一層樓居住。</a:t>
            </a:r>
            <a:r>
              <a:rPr lang="zh-TW" altLang="en-US" sz="2600" b="1" u="sng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阿達</a:t>
            </a:r>
            <a:r>
              <a:rPr lang="zh-TW" altLang="en-US" sz="2600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及</a:t>
            </a:r>
            <a:r>
              <a:rPr lang="zh-TW" altLang="en-US" sz="2600" b="1" u="sng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小林</a:t>
            </a:r>
            <a:r>
              <a:rPr lang="zh-TW" altLang="en-US" sz="2600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家中 經濟小康，足以供給其每個月的房租、水電費及生活費。但</a:t>
            </a:r>
            <a:r>
              <a:rPr lang="zh-TW" altLang="en-US" sz="2600" b="1" u="sng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小華</a:t>
            </a:r>
            <a:r>
              <a:rPr lang="zh-TW" altLang="en-US" sz="2600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自高中畢業後就讀大學全靠助學貸款，除了課業外，平時也要想辦法為經濟找出路。</a:t>
            </a:r>
            <a:r>
              <a:rPr lang="zh-TW" altLang="en-US" sz="2600" b="1" u="sng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小林</a:t>
            </a:r>
            <a:r>
              <a:rPr lang="zh-TW" altLang="en-US" sz="2600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、</a:t>
            </a:r>
            <a:r>
              <a:rPr lang="zh-TW" altLang="en-US" sz="2600" b="1" u="sng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阿達</a:t>
            </a:r>
            <a:r>
              <a:rPr lang="zh-TW" altLang="en-US" sz="2600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及</a:t>
            </a:r>
            <a:r>
              <a:rPr lang="zh-TW" altLang="en-US" sz="2600" b="1" u="sng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小華</a:t>
            </a:r>
            <a:r>
              <a:rPr lang="zh-TW" altLang="en-US" sz="2600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平時都有下載音樂收聽的習慣，有時會跟同學借盜版光碟看最新電影，也常常為了寫報告在網路上抓文章來使用。由於</a:t>
            </a:r>
            <a:r>
              <a:rPr lang="zh-TW" altLang="en-US" sz="2600" b="1" u="sng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小華</a:t>
            </a:r>
            <a:r>
              <a:rPr lang="zh-TW" altLang="en-US" sz="2600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有經濟上的困難，所以商業腦筋動得特別快，將一些借來及買來的盜版光碟，拷貝好幾份於網站上販賣。</a:t>
            </a:r>
            <a:r>
              <a:rPr lang="zh-TW" altLang="en-US" sz="2600" b="1" u="sng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阿達</a:t>
            </a:r>
            <a:r>
              <a:rPr lang="zh-TW" altLang="en-US" sz="2600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及</a:t>
            </a:r>
            <a:r>
              <a:rPr lang="zh-TW" altLang="en-US" sz="2600" b="1" u="sng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小林</a:t>
            </a:r>
            <a:r>
              <a:rPr lang="zh-TW" altLang="en-US" sz="2600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雖然知道</a:t>
            </a:r>
            <a:r>
              <a:rPr lang="zh-TW" altLang="en-US" sz="2600" b="1" u="sng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小華</a:t>
            </a:r>
            <a:r>
              <a:rPr lang="zh-TW" altLang="en-US" sz="2600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好像有在網站販賣盜版光碟，但因生活無虞，且忙於校園生活，故並無參與。 </a:t>
            </a:r>
          </a:p>
        </p:txBody>
      </p:sp>
    </p:spTree>
    <p:extLst>
      <p:ext uri="{BB962C8B-B14F-4D97-AF65-F5344CB8AC3E}">
        <p14:creationId xmlns:p14="http://schemas.microsoft.com/office/powerpoint/2010/main" val="873635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967124C4-DA7F-4E95-01D1-334E697E10CE}"/>
              </a:ext>
            </a:extLst>
          </p:cNvPr>
          <p:cNvSpPr/>
          <p:nvPr/>
        </p:nvSpPr>
        <p:spPr>
          <a:xfrm>
            <a:off x="7119383" y="5519114"/>
            <a:ext cx="2024618" cy="12410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sz="2177"/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412196" y="12672"/>
            <a:ext cx="5178738" cy="93689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19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素養題</a:t>
            </a:r>
          </a:p>
        </p:txBody>
      </p:sp>
      <p:sp>
        <p:nvSpPr>
          <p:cNvPr id="5" name="◎ 電腦輔助學習趨勢…">
            <a:extLst>
              <a:ext uri="{FF2B5EF4-FFF2-40B4-BE49-F238E27FC236}">
                <a16:creationId xmlns:a16="http://schemas.microsoft.com/office/drawing/2014/main" id="{DA10EBDF-1D1A-00D3-B064-167E6B97E12E}"/>
              </a:ext>
            </a:extLst>
          </p:cNvPr>
          <p:cNvSpPr txBox="1">
            <a:spLocks/>
          </p:cNvSpPr>
          <p:nvPr/>
        </p:nvSpPr>
        <p:spPr>
          <a:xfrm>
            <a:off x="289621" y="1774004"/>
            <a:ext cx="8725793" cy="3996216"/>
          </a:xfrm>
          <a:prstGeom prst="rect">
            <a:avLst/>
          </a:prstGeom>
        </p:spPr>
        <p:txBody>
          <a:bodyPr vert="horz" lIns="87091" tIns="43546" rIns="87091" bIns="43546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0858" indent="-341717" defTabSz="870925">
              <a:spcBef>
                <a:spcPts val="762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" altLang="zh-TW" sz="3048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</a:t>
            </a:r>
            <a:r>
              <a:rPr lang="en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) </a:t>
            </a: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</a:t>
            </a: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關於上述文章，</a:t>
            </a:r>
            <a:r>
              <a:rPr lang="zh-TW" altLang="en-US" sz="3048" b="1" u="sng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小華</a:t>
            </a: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可能違反哪種法律 </a:t>
            </a:r>
            <a:r>
              <a:rPr lang="en-US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 </a:t>
            </a: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0858" indent="-341717" defTabSz="870925">
              <a:spcBef>
                <a:spcPts val="762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著作權法 </a:t>
            </a:r>
          </a:p>
          <a:p>
            <a:pPr marL="170858" indent="-341717" defTabSz="870925">
              <a:spcBef>
                <a:spcPts val="762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en-US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 </a:t>
            </a: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兒童及少年福利法</a:t>
            </a:r>
            <a:endParaRPr lang="en-US" altLang="zh-TW" sz="3048" b="1" dirty="0">
              <a:solidFill>
                <a:prstClr val="black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0858" indent="-341717" defTabSz="870925">
              <a:spcBef>
                <a:spcPts val="762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en-US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製作電腦犯罪程式</a:t>
            </a:r>
            <a:endParaRPr lang="en-US" altLang="zh-TW" sz="3048" b="1" dirty="0">
              <a:solidFill>
                <a:prstClr val="black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0858" indent="-341717" defTabSz="870925">
              <a:spcBef>
                <a:spcPts val="762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en-US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</a:t>
            </a: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個人資料保護法 </a:t>
            </a:r>
          </a:p>
          <a:p>
            <a:pPr marL="170858" indent="-341717" defTabSz="870925">
              <a:spcBef>
                <a:spcPts val="762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048" b="1" dirty="0">
              <a:solidFill>
                <a:prstClr val="black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0858" indent="-341717" defTabSz="870925">
              <a:spcBef>
                <a:spcPts val="762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5508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967124C4-DA7F-4E95-01D1-334E697E10CE}"/>
              </a:ext>
            </a:extLst>
          </p:cNvPr>
          <p:cNvSpPr/>
          <p:nvPr/>
        </p:nvSpPr>
        <p:spPr>
          <a:xfrm>
            <a:off x="7119383" y="5519114"/>
            <a:ext cx="2024618" cy="12410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sz="2177"/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412196" y="12672"/>
            <a:ext cx="5178738" cy="93689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19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素養題</a:t>
            </a:r>
          </a:p>
        </p:txBody>
      </p:sp>
      <p:sp>
        <p:nvSpPr>
          <p:cNvPr id="5" name="◎ 電腦輔助學習趨勢…">
            <a:extLst>
              <a:ext uri="{FF2B5EF4-FFF2-40B4-BE49-F238E27FC236}">
                <a16:creationId xmlns:a16="http://schemas.microsoft.com/office/drawing/2014/main" id="{DA10EBDF-1D1A-00D3-B064-167E6B97E12E}"/>
              </a:ext>
            </a:extLst>
          </p:cNvPr>
          <p:cNvSpPr txBox="1">
            <a:spLocks/>
          </p:cNvSpPr>
          <p:nvPr/>
        </p:nvSpPr>
        <p:spPr>
          <a:xfrm>
            <a:off x="289621" y="1774004"/>
            <a:ext cx="8725793" cy="3996216"/>
          </a:xfrm>
          <a:prstGeom prst="rect">
            <a:avLst/>
          </a:prstGeom>
        </p:spPr>
        <p:txBody>
          <a:bodyPr vert="horz" lIns="87091" tIns="43546" rIns="87091" bIns="43546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0858" indent="-341717" defTabSz="870925">
              <a:spcBef>
                <a:spcPts val="762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" altLang="zh-TW" sz="3048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</a:t>
            </a:r>
            <a:r>
              <a:rPr lang="en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) </a:t>
            </a: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</a:t>
            </a: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由於小華、小林與阿達有下載音樂收聽的</a:t>
            </a:r>
            <a:endParaRPr lang="en-US" altLang="zh-TW" sz="3048" b="1" dirty="0">
              <a:solidFill>
                <a:prstClr val="black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0858" indent="-341717" defTabSz="870925">
              <a:spcBef>
                <a:spcPts val="762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習慣，因此他們可能觸犯哪一種罪刑</a:t>
            </a:r>
            <a:r>
              <a:rPr lang="en-US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 </a:t>
            </a: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0858" indent="-341717" defTabSz="870925">
              <a:spcBef>
                <a:spcPts val="762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無罪</a:t>
            </a:r>
            <a:endParaRPr lang="en-US" altLang="zh-TW" sz="3048" b="1" dirty="0">
              <a:solidFill>
                <a:prstClr val="black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0858" indent="-341717" defTabSz="870925">
              <a:spcBef>
                <a:spcPts val="762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en-US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重製罪 </a:t>
            </a:r>
            <a:endParaRPr lang="en-US" altLang="zh-TW" sz="3048" b="1" dirty="0">
              <a:solidFill>
                <a:prstClr val="black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0858" indent="-341717" defTabSz="870925">
              <a:spcBef>
                <a:spcPts val="762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en-US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 </a:t>
            </a: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個人資料保護法 </a:t>
            </a:r>
            <a:endParaRPr lang="en-US" altLang="zh-TW" sz="3048" b="1" dirty="0">
              <a:solidFill>
                <a:prstClr val="black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0858" indent="-341717" defTabSz="870925">
              <a:spcBef>
                <a:spcPts val="762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en-US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</a:t>
            </a: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竊盜罪 </a:t>
            </a:r>
          </a:p>
          <a:p>
            <a:pPr marL="170858" indent="-341717" defTabSz="870925">
              <a:spcBef>
                <a:spcPts val="762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0858" indent="-341717" defTabSz="870925">
              <a:spcBef>
                <a:spcPts val="762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55033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967124C4-DA7F-4E95-01D1-334E697E10CE}"/>
              </a:ext>
            </a:extLst>
          </p:cNvPr>
          <p:cNvSpPr/>
          <p:nvPr/>
        </p:nvSpPr>
        <p:spPr>
          <a:xfrm>
            <a:off x="7119383" y="5519114"/>
            <a:ext cx="2024618" cy="12410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sz="2177"/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412196" y="12672"/>
            <a:ext cx="5178738" cy="93689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19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素養題</a:t>
            </a:r>
          </a:p>
        </p:txBody>
      </p:sp>
      <p:sp>
        <p:nvSpPr>
          <p:cNvPr id="5" name="◎ 電腦輔助學習趨勢…">
            <a:extLst>
              <a:ext uri="{FF2B5EF4-FFF2-40B4-BE49-F238E27FC236}">
                <a16:creationId xmlns:a16="http://schemas.microsoft.com/office/drawing/2014/main" id="{DA10EBDF-1D1A-00D3-B064-167E6B97E12E}"/>
              </a:ext>
            </a:extLst>
          </p:cNvPr>
          <p:cNvSpPr txBox="1">
            <a:spLocks/>
          </p:cNvSpPr>
          <p:nvPr/>
        </p:nvSpPr>
        <p:spPr>
          <a:xfrm>
            <a:off x="289621" y="1774004"/>
            <a:ext cx="8725793" cy="3996216"/>
          </a:xfrm>
          <a:prstGeom prst="rect">
            <a:avLst/>
          </a:prstGeom>
        </p:spPr>
        <p:txBody>
          <a:bodyPr vert="horz" lIns="87091" tIns="43546" rIns="87091" bIns="43546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0858" indent="-341717" defTabSz="870925">
              <a:spcBef>
                <a:spcPts val="762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" altLang="zh-TW" sz="3048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</a:t>
            </a:r>
            <a:r>
              <a:rPr lang="en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) </a:t>
            </a: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3.</a:t>
            </a: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請問下列何者在著作權法的保障範圍內</a:t>
            </a:r>
            <a:r>
              <a:rPr lang="en-US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 </a:t>
            </a: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0858" indent="-341717" defTabSz="870925">
              <a:spcBef>
                <a:spcPts val="762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音樂 </a:t>
            </a:r>
            <a:endParaRPr lang="en-US" altLang="zh-TW" sz="3048" b="1" dirty="0">
              <a:solidFill>
                <a:prstClr val="black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0858" indent="-341717" defTabSz="870925">
              <a:spcBef>
                <a:spcPts val="762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en-US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錄影檔 </a:t>
            </a:r>
            <a:endParaRPr lang="en-US" altLang="zh-TW" sz="3048" b="1" dirty="0">
              <a:solidFill>
                <a:prstClr val="black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0858" indent="-341717" defTabSz="870925">
              <a:spcBef>
                <a:spcPts val="762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en-US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警察筆錄檔 </a:t>
            </a:r>
            <a:endParaRPr lang="en-US" altLang="zh-TW" sz="3048" b="1" dirty="0">
              <a:solidFill>
                <a:prstClr val="black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0858" indent="-341717" defTabSz="870925">
              <a:spcBef>
                <a:spcPts val="762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en-US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</a:t>
            </a: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以上皆是 </a:t>
            </a:r>
          </a:p>
          <a:p>
            <a:pPr marL="170858" indent="-341717" defTabSz="870925">
              <a:spcBef>
                <a:spcPts val="762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0858" indent="-341717" defTabSz="870925">
              <a:spcBef>
                <a:spcPts val="762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9158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967124C4-DA7F-4E95-01D1-334E697E10CE}"/>
              </a:ext>
            </a:extLst>
          </p:cNvPr>
          <p:cNvSpPr/>
          <p:nvPr/>
        </p:nvSpPr>
        <p:spPr>
          <a:xfrm>
            <a:off x="7119383" y="5519114"/>
            <a:ext cx="2024618" cy="12410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sz="2177"/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412196" y="12672"/>
            <a:ext cx="5178738" cy="93689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19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素養題</a:t>
            </a:r>
          </a:p>
        </p:txBody>
      </p:sp>
      <p:sp>
        <p:nvSpPr>
          <p:cNvPr id="5" name="◎ 電腦輔助學習趨勢…">
            <a:extLst>
              <a:ext uri="{FF2B5EF4-FFF2-40B4-BE49-F238E27FC236}">
                <a16:creationId xmlns:a16="http://schemas.microsoft.com/office/drawing/2014/main" id="{DA10EBDF-1D1A-00D3-B064-167E6B97E12E}"/>
              </a:ext>
            </a:extLst>
          </p:cNvPr>
          <p:cNvSpPr txBox="1">
            <a:spLocks/>
          </p:cNvSpPr>
          <p:nvPr/>
        </p:nvSpPr>
        <p:spPr>
          <a:xfrm>
            <a:off x="289621" y="1774004"/>
            <a:ext cx="8725793" cy="3996216"/>
          </a:xfrm>
          <a:prstGeom prst="rect">
            <a:avLst/>
          </a:prstGeom>
        </p:spPr>
        <p:txBody>
          <a:bodyPr vert="horz" lIns="87091" tIns="43546" rIns="87091" bIns="43546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0858" indent="-341717" defTabSz="870925">
              <a:spcBef>
                <a:spcPts val="762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" altLang="zh-TW" sz="3048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</a:t>
            </a:r>
            <a:r>
              <a:rPr lang="en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) </a:t>
            </a: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4.</a:t>
            </a: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關於</a:t>
            </a:r>
            <a:r>
              <a:rPr lang="zh-TW" altLang="en-US" sz="3048" b="1" u="sng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小華</a:t>
            </a: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的行為，下列何者所犯的罪刑</a:t>
            </a:r>
            <a:endParaRPr lang="en-US" altLang="zh-TW" sz="3048" b="1" dirty="0">
              <a:solidFill>
                <a:prstClr val="black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0858" indent="-341717" defTabSz="870925">
              <a:spcBef>
                <a:spcPts val="762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刑度最為嚴重</a:t>
            </a:r>
            <a:r>
              <a:rPr lang="en-US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 </a:t>
            </a: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0858" indent="-341717" defTabSz="870925">
              <a:spcBef>
                <a:spcPts val="762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下載盜版音樂 </a:t>
            </a:r>
          </a:p>
          <a:p>
            <a:pPr marL="170858" indent="-341717" defTabSz="870925">
              <a:spcBef>
                <a:spcPts val="762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en-US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上網擷取文章內容 </a:t>
            </a:r>
            <a:endParaRPr lang="en-US" altLang="zh-TW" sz="3048" b="1" dirty="0">
              <a:solidFill>
                <a:prstClr val="black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0858" indent="-341717" defTabSz="870925">
              <a:spcBef>
                <a:spcPts val="762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en-US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販賣盜版光碟</a:t>
            </a:r>
            <a:b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</a:b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</a:t>
            </a:r>
            <a:r>
              <a:rPr lang="en-US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</a:t>
            </a: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都一樣嚴重 </a:t>
            </a:r>
          </a:p>
          <a:p>
            <a:pPr marL="170858" indent="-341717" defTabSz="870925">
              <a:spcBef>
                <a:spcPts val="762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48" b="1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endParaRPr lang="zh-TW" altLang="en-US" sz="3048" b="1" dirty="0">
              <a:solidFill>
                <a:prstClr val="black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0858" indent="-341717" defTabSz="870925">
              <a:spcBef>
                <a:spcPts val="762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48" b="1" dirty="0">
                <a:solidFill>
                  <a:prstClr val="black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16080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69435" y="1123300"/>
            <a:ext cx="8517377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現代人經常以網路進行購物，也是一種既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輕鬆又便利的購物方式。雖然網路購物有其方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便性，但也有很多在網路上虛設，詐騙消費者，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不得不慎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!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有關網路購物，請你以學習本章的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心得及生活經驗，回答下列問題：</a:t>
            </a:r>
          </a:p>
          <a:p>
            <a:pPr marL="334962" indent="-514350">
              <a:spcBef>
                <a:spcPts val="800"/>
              </a:spcBef>
              <a:buAutoNum type="arabicParenBoth"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在網路購物前，要如何選擇可靠的商家？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334962" indent="-514350">
              <a:spcBef>
                <a:spcPts val="800"/>
              </a:spcBef>
              <a:buFont typeface="Arial" panose="020B0604020202020204" pitchFamily="34" charset="0"/>
              <a:buAutoNum type="arabicParenBoth"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萬一購物付款後卻未收到商品，或是收到 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的品與所訂購的不同，網路商店可能違反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什麼法律？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(3)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如果遇到這種情形，你要如何處理？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2219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討論題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46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3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560379" y="1715301"/>
            <a:ext cx="87436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334962" indent="-514350">
              <a:spcBef>
                <a:spcPts val="800"/>
              </a:spcBef>
              <a:buAutoNum type="arabicParenBoth"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在網路購物前，要如何選擇可靠的商家？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334962" indent="-514350">
              <a:spcBef>
                <a:spcPts val="800"/>
              </a:spcBef>
              <a:buAutoNum type="arabicParenBoth"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可先上網查詢此商場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/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商家的買家評價</a:t>
            </a:r>
            <a:endParaRPr lang="en-US" altLang="zh-TW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及貨物交易量。</a:t>
            </a:r>
            <a:endParaRPr lang="en-US" altLang="zh-TW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b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</a:b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交易的平臺是否為知名或較熟悉的網站</a:t>
            </a:r>
            <a:endParaRPr lang="en-US" altLang="zh-TW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如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:</a:t>
            </a:r>
            <a:r>
              <a:rPr lang="en-US" altLang="zh-TW" sz="3200" b="1" dirty="0" err="1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PChome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、蝦皮⋯等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 </a:t>
            </a: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2219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討論題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47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82053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386467" y="1479773"/>
            <a:ext cx="87436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(2)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萬一購物付款後卻未收到商品，或是收到 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的品與所訂購的不同，網路商店可能違反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什麼法律？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   若這種情形，對方可能犯了刑法的詐欺罪。 </a:t>
            </a: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2219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討論題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48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09413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864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O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隨著網路購物的興起，網路行銷     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的詐騙案件也日益增加 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4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34008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479773"/>
            <a:ext cx="8743678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(3)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如果遇到這種情形，你要如何處理？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可向非營利機構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如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: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消費者文教基金會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檢舉，或直接報警處理。</a:t>
            </a:r>
            <a:endParaRPr lang="en-US" altLang="zh-TW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b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</a:b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轉知親朋好友，避免他人再次上當。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2219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討論題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49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756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864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設計電腦病毒程式癱瘓他人電腦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可能會面臨刑法的刑責，因此不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可貿然設計病毒程式。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5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25270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864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O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設計電腦病毒程式癱瘓他人電腦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可能會面臨刑法的刑責，因此不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可貿然設計病毒程式。 </a:t>
            </a: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6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8057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864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在網路上販售盜版影音光碟會侵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害著作人的散布權，可能會觸犯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刑法與民法。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7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2506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864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O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在網路上販售盜版影音光碟會侵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害著作人的散布權，可能會觸犯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刑法與民法。 </a:t>
            </a: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8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85604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8F8F8F"/>
      </a:accent3>
      <a:accent4>
        <a:srgbClr val="70707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6983</TotalTime>
  <Words>2897</Words>
  <Application>Microsoft Macintosh PowerPoint</Application>
  <PresentationFormat>如螢幕大小 (4:3)</PresentationFormat>
  <Paragraphs>359</Paragraphs>
  <Slides>50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50</vt:i4>
      </vt:variant>
    </vt:vector>
  </HeadingPairs>
  <TitlesOfParts>
    <vt:vector size="58" baseType="lpstr">
      <vt:lpstr>Microsoft JhengHei</vt:lpstr>
      <vt:lpstr>Arial Unicode MS</vt:lpstr>
      <vt:lpstr>Arial</vt:lpstr>
      <vt:lpstr>Calibri</vt:lpstr>
      <vt:lpstr>Calibri Light</vt:lpstr>
      <vt:lpstr>Helvetica Neue</vt:lpstr>
      <vt:lpstr>1_自訂設計</vt:lpstr>
      <vt:lpstr>自訂設計</vt:lpstr>
      <vt:lpstr>PowerPoint 簡報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素養題</vt:lpstr>
      <vt:lpstr>素養題</vt:lpstr>
      <vt:lpstr>素養題</vt:lpstr>
      <vt:lpstr>素養題</vt:lpstr>
      <vt:lpstr>素養題</vt:lpstr>
      <vt:lpstr>討論題</vt:lpstr>
      <vt:lpstr>討論題</vt:lpstr>
      <vt:lpstr>討論題</vt:lpstr>
      <vt:lpstr>討論題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cp:lastModifiedBy>林雲龍</cp:lastModifiedBy>
  <cp:revision>318</cp:revision>
  <cp:lastPrinted>2020-12-09T06:19:55Z</cp:lastPrinted>
  <dcterms:modified xsi:type="dcterms:W3CDTF">2022-06-17T04:01:55Z</dcterms:modified>
</cp:coreProperties>
</file>