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</p:sldMasterIdLst>
  <p:notesMasterIdLst>
    <p:notesMasterId r:id="rId78"/>
  </p:notesMasterIdLst>
  <p:sldIdLst>
    <p:sldId id="271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01" r:id="rId24"/>
    <p:sldId id="412" r:id="rId25"/>
    <p:sldId id="394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06" r:id="rId38"/>
    <p:sldId id="424" r:id="rId39"/>
    <p:sldId id="425" r:id="rId40"/>
    <p:sldId id="427" r:id="rId41"/>
    <p:sldId id="410" r:id="rId42"/>
    <p:sldId id="428" r:id="rId43"/>
    <p:sldId id="399" r:id="rId44"/>
    <p:sldId id="403" r:id="rId45"/>
    <p:sldId id="429" r:id="rId46"/>
    <p:sldId id="430" r:id="rId47"/>
    <p:sldId id="282" r:id="rId48"/>
    <p:sldId id="347" r:id="rId49"/>
    <p:sldId id="348" r:id="rId50"/>
    <p:sldId id="350" r:id="rId51"/>
    <p:sldId id="349" r:id="rId52"/>
    <p:sldId id="351" r:id="rId53"/>
    <p:sldId id="352" r:id="rId54"/>
    <p:sldId id="354" r:id="rId55"/>
    <p:sldId id="431" r:id="rId56"/>
    <p:sldId id="355" r:id="rId57"/>
    <p:sldId id="356" r:id="rId58"/>
    <p:sldId id="432" r:id="rId59"/>
    <p:sldId id="433" r:id="rId60"/>
    <p:sldId id="434" r:id="rId61"/>
    <p:sldId id="435" r:id="rId62"/>
    <p:sldId id="359" r:id="rId63"/>
    <p:sldId id="436" r:id="rId64"/>
    <p:sldId id="362" r:id="rId65"/>
    <p:sldId id="363" r:id="rId66"/>
    <p:sldId id="364" r:id="rId67"/>
    <p:sldId id="365" r:id="rId68"/>
    <p:sldId id="366" r:id="rId69"/>
    <p:sldId id="367" r:id="rId70"/>
    <p:sldId id="437" r:id="rId71"/>
    <p:sldId id="368" r:id="rId72"/>
    <p:sldId id="369" r:id="rId73"/>
    <p:sldId id="370" r:id="rId74"/>
    <p:sldId id="371" r:id="rId75"/>
    <p:sldId id="372" r:id="rId76"/>
    <p:sldId id="438" r:id="rId77"/>
  </p:sldIdLst>
  <p:sldSz cx="10080625" cy="72009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 baseline="-250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86419" autoAdjust="0"/>
  </p:normalViewPr>
  <p:slideViewPr>
    <p:cSldViewPr>
      <p:cViewPr varScale="1">
        <p:scale>
          <a:sx n="76" d="100"/>
          <a:sy n="76" d="100"/>
        </p:scale>
        <p:origin x="600" y="200"/>
      </p:cViewPr>
      <p:guideLst>
        <p:guide orient="horz" pos="2268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D152924-F0E4-1544-ACDA-1DBF51EFF8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0101FEDA-0ED5-B54F-850E-AE667BAD18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80261739-B88B-A34E-8BF4-774CCB55C6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8350"/>
            <a:ext cx="5372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953FE796-6F74-E64A-96B3-B155B0CF8E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96A7CC10-3A03-EB44-BBD8-C28C7C3C3D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7A1C3338-FBBA-9747-A3AC-A8530A057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aseline="0"/>
            </a:lvl1pPr>
          </a:lstStyle>
          <a:p>
            <a:pPr>
              <a:defRPr/>
            </a:pPr>
            <a:fld id="{88BF2287-C0F2-A84C-B590-F0DF0335EF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投影片影像版面配置區 1">
            <a:extLst>
              <a:ext uri="{FF2B5EF4-FFF2-40B4-BE49-F238E27FC236}">
                <a16:creationId xmlns:a16="http://schemas.microsoft.com/office/drawing/2014/main" id="{B244EF9A-E534-5B49-BAFD-6563F23CF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備忘稿版面配置區 2">
            <a:extLst>
              <a:ext uri="{FF2B5EF4-FFF2-40B4-BE49-F238E27FC236}">
                <a16:creationId xmlns:a16="http://schemas.microsoft.com/office/drawing/2014/main" id="{51B746E9-6216-D34A-BF31-5A43DC88C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投影片編號版面配置區 3">
            <a:extLst>
              <a:ext uri="{FF2B5EF4-FFF2-40B4-BE49-F238E27FC236}">
                <a16:creationId xmlns:a16="http://schemas.microsoft.com/office/drawing/2014/main" id="{5CEEACDF-2953-A049-9894-42D334AB8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BC225E0-8C3B-6A41-ABBD-18E708369422}" type="slidenum">
              <a:rPr lang="en-US" altLang="zh-TW" sz="1300" baseline="0" smtClean="0"/>
              <a:pPr/>
              <a:t>1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投影片影像版面配置區 1">
            <a:extLst>
              <a:ext uri="{FF2B5EF4-FFF2-40B4-BE49-F238E27FC236}">
                <a16:creationId xmlns:a16="http://schemas.microsoft.com/office/drawing/2014/main" id="{3073EEA1-62CD-674F-845D-E925759DA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備忘稿版面配置區 2">
            <a:extLst>
              <a:ext uri="{FF2B5EF4-FFF2-40B4-BE49-F238E27FC236}">
                <a16:creationId xmlns:a16="http://schemas.microsoft.com/office/drawing/2014/main" id="{6440AA98-ED4F-EC42-B816-D271512E7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7347" name="投影片編號版面配置區 3">
            <a:extLst>
              <a:ext uri="{FF2B5EF4-FFF2-40B4-BE49-F238E27FC236}">
                <a16:creationId xmlns:a16="http://schemas.microsoft.com/office/drawing/2014/main" id="{C3018031-5C15-A145-AD42-4E00EEB81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D990FDB-2A9D-1F49-8880-6D1574070DDB}" type="slidenum">
              <a:rPr lang="en-US" altLang="zh-TW" sz="1300" baseline="0" smtClean="0"/>
              <a:pPr/>
              <a:t>57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334400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投影片影像版面配置區 1">
            <a:extLst>
              <a:ext uri="{FF2B5EF4-FFF2-40B4-BE49-F238E27FC236}">
                <a16:creationId xmlns:a16="http://schemas.microsoft.com/office/drawing/2014/main" id="{3073EEA1-62CD-674F-845D-E925759DA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備忘稿版面配置區 2">
            <a:extLst>
              <a:ext uri="{FF2B5EF4-FFF2-40B4-BE49-F238E27FC236}">
                <a16:creationId xmlns:a16="http://schemas.microsoft.com/office/drawing/2014/main" id="{6440AA98-ED4F-EC42-B816-D271512E7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7347" name="投影片編號版面配置區 3">
            <a:extLst>
              <a:ext uri="{FF2B5EF4-FFF2-40B4-BE49-F238E27FC236}">
                <a16:creationId xmlns:a16="http://schemas.microsoft.com/office/drawing/2014/main" id="{C3018031-5C15-A145-AD42-4E00EEB81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D990FDB-2A9D-1F49-8880-6D1574070DDB}" type="slidenum">
              <a:rPr lang="en-US" altLang="zh-TW" sz="1300" baseline="0" smtClean="0"/>
              <a:pPr/>
              <a:t>58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139217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投影片影像版面配置區 1">
            <a:extLst>
              <a:ext uri="{FF2B5EF4-FFF2-40B4-BE49-F238E27FC236}">
                <a16:creationId xmlns:a16="http://schemas.microsoft.com/office/drawing/2014/main" id="{9EFE17DF-A954-4546-BB6E-D1297C1F8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備忘稿版面配置區 2">
            <a:extLst>
              <a:ext uri="{FF2B5EF4-FFF2-40B4-BE49-F238E27FC236}">
                <a16:creationId xmlns:a16="http://schemas.microsoft.com/office/drawing/2014/main" id="{BB2CFB60-CFA3-B646-8C9B-411DF96B4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9395" name="投影片編號版面配置區 3">
            <a:extLst>
              <a:ext uri="{FF2B5EF4-FFF2-40B4-BE49-F238E27FC236}">
                <a16:creationId xmlns:a16="http://schemas.microsoft.com/office/drawing/2014/main" id="{D210DF0B-4E81-C24C-98C7-A0A25F50A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A7C6997-819C-C54A-BC63-27585B8B783B}" type="slidenum">
              <a:rPr lang="en-US" altLang="zh-TW" sz="1300" baseline="0" smtClean="0"/>
              <a:pPr/>
              <a:t>59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1989650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投影片影像版面配置區 1">
            <a:extLst>
              <a:ext uri="{FF2B5EF4-FFF2-40B4-BE49-F238E27FC236}">
                <a16:creationId xmlns:a16="http://schemas.microsoft.com/office/drawing/2014/main" id="{9EFE17DF-A954-4546-BB6E-D1297C1F8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備忘稿版面配置區 2">
            <a:extLst>
              <a:ext uri="{FF2B5EF4-FFF2-40B4-BE49-F238E27FC236}">
                <a16:creationId xmlns:a16="http://schemas.microsoft.com/office/drawing/2014/main" id="{BB2CFB60-CFA3-B646-8C9B-411DF96B4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9395" name="投影片編號版面配置區 3">
            <a:extLst>
              <a:ext uri="{FF2B5EF4-FFF2-40B4-BE49-F238E27FC236}">
                <a16:creationId xmlns:a16="http://schemas.microsoft.com/office/drawing/2014/main" id="{D210DF0B-4E81-C24C-98C7-A0A25F50A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A7C6997-819C-C54A-BC63-27585B8B783B}" type="slidenum">
              <a:rPr lang="en-US" altLang="zh-TW" sz="1300" baseline="0" smtClean="0"/>
              <a:pPr/>
              <a:t>60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4067233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投影片影像版面配置區 1">
            <a:extLst>
              <a:ext uri="{FF2B5EF4-FFF2-40B4-BE49-F238E27FC236}">
                <a16:creationId xmlns:a16="http://schemas.microsoft.com/office/drawing/2014/main" id="{C7F9D486-5DB7-0440-A721-A7E278F1A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備忘稿版面配置區 2">
            <a:extLst>
              <a:ext uri="{FF2B5EF4-FFF2-40B4-BE49-F238E27FC236}">
                <a16:creationId xmlns:a16="http://schemas.microsoft.com/office/drawing/2014/main" id="{8A91B7C6-BBC2-DF44-A6A7-188CD2310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1443" name="投影片編號版面配置區 3">
            <a:extLst>
              <a:ext uri="{FF2B5EF4-FFF2-40B4-BE49-F238E27FC236}">
                <a16:creationId xmlns:a16="http://schemas.microsoft.com/office/drawing/2014/main" id="{5389A4D1-AE22-DF4D-BCB7-EB94AAE8F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158E61-3047-AD4D-B06F-56BB7C8E2B05}" type="slidenum">
              <a:rPr lang="en-US" altLang="zh-TW" sz="1300" baseline="0" smtClean="0"/>
              <a:pPr/>
              <a:t>61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投影片影像版面配置區 1">
            <a:extLst>
              <a:ext uri="{FF2B5EF4-FFF2-40B4-BE49-F238E27FC236}">
                <a16:creationId xmlns:a16="http://schemas.microsoft.com/office/drawing/2014/main" id="{C7F9D486-5DB7-0440-A721-A7E278F1A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備忘稿版面配置區 2">
            <a:extLst>
              <a:ext uri="{FF2B5EF4-FFF2-40B4-BE49-F238E27FC236}">
                <a16:creationId xmlns:a16="http://schemas.microsoft.com/office/drawing/2014/main" id="{8A91B7C6-BBC2-DF44-A6A7-188CD2310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1443" name="投影片編號版面配置區 3">
            <a:extLst>
              <a:ext uri="{FF2B5EF4-FFF2-40B4-BE49-F238E27FC236}">
                <a16:creationId xmlns:a16="http://schemas.microsoft.com/office/drawing/2014/main" id="{5389A4D1-AE22-DF4D-BCB7-EB94AAE8F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158E61-3047-AD4D-B06F-56BB7C8E2B05}" type="slidenum">
              <a:rPr lang="en-US" altLang="zh-TW" sz="1300" baseline="0" smtClean="0"/>
              <a:pPr/>
              <a:t>62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3113201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影像版面配置區 1">
            <a:extLst>
              <a:ext uri="{FF2B5EF4-FFF2-40B4-BE49-F238E27FC236}">
                <a16:creationId xmlns:a16="http://schemas.microsoft.com/office/drawing/2014/main" id="{D2FDDC36-974B-704D-9663-1C05BDFD6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備忘稿版面配置區 2">
            <a:extLst>
              <a:ext uri="{FF2B5EF4-FFF2-40B4-BE49-F238E27FC236}">
                <a16:creationId xmlns:a16="http://schemas.microsoft.com/office/drawing/2014/main" id="{38113302-1DFE-374D-8349-CA3BACD78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6867" name="投影片編號版面配置區 3">
            <a:extLst>
              <a:ext uri="{FF2B5EF4-FFF2-40B4-BE49-F238E27FC236}">
                <a16:creationId xmlns:a16="http://schemas.microsoft.com/office/drawing/2014/main" id="{E3B6BD13-F1FA-6440-8E73-FFAF8D267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382EF57-0F1D-E24B-BF3D-ED36D0E544D9}" type="slidenum">
              <a:rPr lang="en-US" altLang="zh-TW" sz="1300" baseline="0" smtClean="0"/>
              <a:pPr/>
              <a:t>63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影像版面配置區 1">
            <a:extLst>
              <a:ext uri="{FF2B5EF4-FFF2-40B4-BE49-F238E27FC236}">
                <a16:creationId xmlns:a16="http://schemas.microsoft.com/office/drawing/2014/main" id="{A60C93BD-637B-BE4A-86AA-FD65506971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備忘稿版面配置區 2">
            <a:extLst>
              <a:ext uri="{FF2B5EF4-FFF2-40B4-BE49-F238E27FC236}">
                <a16:creationId xmlns:a16="http://schemas.microsoft.com/office/drawing/2014/main" id="{E6675663-ADC1-5040-825B-FCCE92CF8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8915" name="投影片編號版面配置區 3">
            <a:extLst>
              <a:ext uri="{FF2B5EF4-FFF2-40B4-BE49-F238E27FC236}">
                <a16:creationId xmlns:a16="http://schemas.microsoft.com/office/drawing/2014/main" id="{92721B41-F689-594E-B1F5-12A51B2AC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AE7BC40-4BE3-8F4F-9C64-6779CC0C27EB}" type="slidenum">
              <a:rPr lang="en-US" altLang="zh-TW" sz="1300" baseline="0" smtClean="0"/>
              <a:pPr/>
              <a:t>64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投影片影像版面配置區 1">
            <a:extLst>
              <a:ext uri="{FF2B5EF4-FFF2-40B4-BE49-F238E27FC236}">
                <a16:creationId xmlns:a16="http://schemas.microsoft.com/office/drawing/2014/main" id="{FED6DB28-2AC4-6A42-BCD1-1525AE882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備忘稿版面配置區 2">
            <a:extLst>
              <a:ext uri="{FF2B5EF4-FFF2-40B4-BE49-F238E27FC236}">
                <a16:creationId xmlns:a16="http://schemas.microsoft.com/office/drawing/2014/main" id="{D1986408-C0AC-B54D-B9FB-A4DC37530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3491" name="投影片編號版面配置區 3">
            <a:extLst>
              <a:ext uri="{FF2B5EF4-FFF2-40B4-BE49-F238E27FC236}">
                <a16:creationId xmlns:a16="http://schemas.microsoft.com/office/drawing/2014/main" id="{D7BBF39E-0E0B-064E-A819-8A4918CD44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A672C1E-F820-224B-84F0-0090447FC463}" type="slidenum">
              <a:rPr lang="en-US" altLang="zh-TW" sz="1300" baseline="0" smtClean="0"/>
              <a:pPr/>
              <a:t>66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影像版面配置區 1">
            <a:extLst>
              <a:ext uri="{FF2B5EF4-FFF2-40B4-BE49-F238E27FC236}">
                <a16:creationId xmlns:a16="http://schemas.microsoft.com/office/drawing/2014/main" id="{2F762BAD-D5B5-254A-BF80-B8E1461D1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備忘稿版面配置區 2">
            <a:extLst>
              <a:ext uri="{FF2B5EF4-FFF2-40B4-BE49-F238E27FC236}">
                <a16:creationId xmlns:a16="http://schemas.microsoft.com/office/drawing/2014/main" id="{B9FABA8E-F577-894E-9C18-12D4A4AAD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3011" name="投影片編號版面配置區 3">
            <a:extLst>
              <a:ext uri="{FF2B5EF4-FFF2-40B4-BE49-F238E27FC236}">
                <a16:creationId xmlns:a16="http://schemas.microsoft.com/office/drawing/2014/main" id="{8949CF92-5BFD-C045-82BB-6EC85C3A6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AACF59B-23D8-FD41-B1E1-4891F764D6B2}" type="slidenum">
              <a:rPr lang="en-US" altLang="zh-TW" sz="1300" baseline="0" smtClean="0"/>
              <a:pPr/>
              <a:t>67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影像版面配置區 1">
            <a:extLst>
              <a:ext uri="{FF2B5EF4-FFF2-40B4-BE49-F238E27FC236}">
                <a16:creationId xmlns:a16="http://schemas.microsoft.com/office/drawing/2014/main" id="{66A6F3EB-10A3-E847-B06F-46D6D473C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備忘稿版面配置區 2">
            <a:extLst>
              <a:ext uri="{FF2B5EF4-FFF2-40B4-BE49-F238E27FC236}">
                <a16:creationId xmlns:a16="http://schemas.microsoft.com/office/drawing/2014/main" id="{2FD72E05-12DB-8941-AEB8-7D88D503D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387" name="投影片編號版面配置區 3">
            <a:extLst>
              <a:ext uri="{FF2B5EF4-FFF2-40B4-BE49-F238E27FC236}">
                <a16:creationId xmlns:a16="http://schemas.microsoft.com/office/drawing/2014/main" id="{24AB1F70-0CD7-B445-8D63-9A181E880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335C3C5-DF05-E944-AC7F-16419CF9F54B}" type="slidenum">
              <a:rPr lang="en-US" altLang="zh-TW" sz="1300" baseline="0" smtClean="0"/>
              <a:pPr/>
              <a:t>46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投影片影像版面配置區 1">
            <a:extLst>
              <a:ext uri="{FF2B5EF4-FFF2-40B4-BE49-F238E27FC236}">
                <a16:creationId xmlns:a16="http://schemas.microsoft.com/office/drawing/2014/main" id="{B4E75B73-1F6D-724D-88FA-E3D8D3CDD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備忘稿版面配置區 2">
            <a:extLst>
              <a:ext uri="{FF2B5EF4-FFF2-40B4-BE49-F238E27FC236}">
                <a16:creationId xmlns:a16="http://schemas.microsoft.com/office/drawing/2014/main" id="{E0287C5A-DB5A-F94D-8509-B867E4A1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5059" name="投影片編號版面配置區 3">
            <a:extLst>
              <a:ext uri="{FF2B5EF4-FFF2-40B4-BE49-F238E27FC236}">
                <a16:creationId xmlns:a16="http://schemas.microsoft.com/office/drawing/2014/main" id="{75644347-F089-474E-B291-61D127470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B5F7C9-F759-1E4B-BE1E-6B2BC536CE44}" type="slidenum">
              <a:rPr lang="en-US" altLang="zh-TW" sz="1300" baseline="0" smtClean="0"/>
              <a:pPr/>
              <a:t>68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投影片影像版面配置區 1">
            <a:extLst>
              <a:ext uri="{FF2B5EF4-FFF2-40B4-BE49-F238E27FC236}">
                <a16:creationId xmlns:a16="http://schemas.microsoft.com/office/drawing/2014/main" id="{B4E75B73-1F6D-724D-88FA-E3D8D3CDD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備忘稿版面配置區 2">
            <a:extLst>
              <a:ext uri="{FF2B5EF4-FFF2-40B4-BE49-F238E27FC236}">
                <a16:creationId xmlns:a16="http://schemas.microsoft.com/office/drawing/2014/main" id="{E0287C5A-DB5A-F94D-8509-B867E4A1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5059" name="投影片編號版面配置區 3">
            <a:extLst>
              <a:ext uri="{FF2B5EF4-FFF2-40B4-BE49-F238E27FC236}">
                <a16:creationId xmlns:a16="http://schemas.microsoft.com/office/drawing/2014/main" id="{75644347-F089-474E-B291-61D127470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B5F7C9-F759-1E4B-BE1E-6B2BC536CE44}" type="slidenum">
              <a:rPr lang="en-US" altLang="zh-TW" sz="1300" baseline="0" smtClean="0"/>
              <a:pPr/>
              <a:t>69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2466231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投影片影像版面配置區 1">
            <a:extLst>
              <a:ext uri="{FF2B5EF4-FFF2-40B4-BE49-F238E27FC236}">
                <a16:creationId xmlns:a16="http://schemas.microsoft.com/office/drawing/2014/main" id="{2AA3E371-082E-4144-B64D-75A0F6328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備忘稿版面配置區 2">
            <a:extLst>
              <a:ext uri="{FF2B5EF4-FFF2-40B4-BE49-F238E27FC236}">
                <a16:creationId xmlns:a16="http://schemas.microsoft.com/office/drawing/2014/main" id="{175A85B4-7BC1-304C-820D-1F16E6A28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4515" name="投影片編號版面配置區 3">
            <a:extLst>
              <a:ext uri="{FF2B5EF4-FFF2-40B4-BE49-F238E27FC236}">
                <a16:creationId xmlns:a16="http://schemas.microsoft.com/office/drawing/2014/main" id="{FCBBFAD3-1EF4-7E4C-AD6C-FE1C1DA84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EC32F38-1276-FC4E-8E06-C5023634CCBE}" type="slidenum">
              <a:rPr lang="en-US" altLang="zh-TW" sz="1300" baseline="0" smtClean="0"/>
              <a:pPr/>
              <a:t>71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投影片影像版面配置區 1">
            <a:extLst>
              <a:ext uri="{FF2B5EF4-FFF2-40B4-BE49-F238E27FC236}">
                <a16:creationId xmlns:a16="http://schemas.microsoft.com/office/drawing/2014/main" id="{CD88E965-6A4B-2E48-A064-9F79D275B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備忘稿版面配置區 2">
            <a:extLst>
              <a:ext uri="{FF2B5EF4-FFF2-40B4-BE49-F238E27FC236}">
                <a16:creationId xmlns:a16="http://schemas.microsoft.com/office/drawing/2014/main" id="{F0A048CB-A03D-6F49-97D9-E96EF91ED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5539" name="投影片編號版面配置區 3">
            <a:extLst>
              <a:ext uri="{FF2B5EF4-FFF2-40B4-BE49-F238E27FC236}">
                <a16:creationId xmlns:a16="http://schemas.microsoft.com/office/drawing/2014/main" id="{0F696134-A108-254D-A697-08D8EF51D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DB083D9-AC17-8945-868A-2E6374C06851}" type="slidenum">
              <a:rPr lang="en-US" altLang="zh-TW" sz="1300" baseline="0" smtClean="0"/>
              <a:pPr/>
              <a:t>72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投影片影像版面配置區 1">
            <a:extLst>
              <a:ext uri="{FF2B5EF4-FFF2-40B4-BE49-F238E27FC236}">
                <a16:creationId xmlns:a16="http://schemas.microsoft.com/office/drawing/2014/main" id="{00AB105B-68CF-014E-B5C6-2B66D7332F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備忘稿版面配置區 2">
            <a:extLst>
              <a:ext uri="{FF2B5EF4-FFF2-40B4-BE49-F238E27FC236}">
                <a16:creationId xmlns:a16="http://schemas.microsoft.com/office/drawing/2014/main" id="{3C818E3C-9A24-C24B-BE5F-BBBE7785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0179" name="投影片編號版面配置區 3">
            <a:extLst>
              <a:ext uri="{FF2B5EF4-FFF2-40B4-BE49-F238E27FC236}">
                <a16:creationId xmlns:a16="http://schemas.microsoft.com/office/drawing/2014/main" id="{E065678B-ADAA-3F4D-937D-00058041E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9E2F694-D2DC-7545-B026-1CBF59604305}" type="slidenum">
              <a:rPr lang="en-US" altLang="zh-TW" sz="1300" baseline="0" smtClean="0"/>
              <a:pPr/>
              <a:t>73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投影片影像版面配置區 1">
            <a:extLst>
              <a:ext uri="{FF2B5EF4-FFF2-40B4-BE49-F238E27FC236}">
                <a16:creationId xmlns:a16="http://schemas.microsoft.com/office/drawing/2014/main" id="{CA7065D5-B7D5-0344-8B4D-762BDD64CA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備忘稿版面配置區 2">
            <a:extLst>
              <a:ext uri="{FF2B5EF4-FFF2-40B4-BE49-F238E27FC236}">
                <a16:creationId xmlns:a16="http://schemas.microsoft.com/office/drawing/2014/main" id="{444A65A6-1DC3-C942-AB2B-D5196CCB1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2227" name="投影片編號版面配置區 3">
            <a:extLst>
              <a:ext uri="{FF2B5EF4-FFF2-40B4-BE49-F238E27FC236}">
                <a16:creationId xmlns:a16="http://schemas.microsoft.com/office/drawing/2014/main" id="{72452D02-6DA4-5244-85CB-65E428AB2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112B3BA-862F-5546-8082-C12698D31A2C}" type="slidenum">
              <a:rPr lang="en-US" altLang="zh-TW" sz="1300" baseline="0" smtClean="0"/>
              <a:pPr/>
              <a:t>74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投影片影像版面配置區 1">
            <a:extLst>
              <a:ext uri="{FF2B5EF4-FFF2-40B4-BE49-F238E27FC236}">
                <a16:creationId xmlns:a16="http://schemas.microsoft.com/office/drawing/2014/main" id="{CA7065D5-B7D5-0344-8B4D-762BDD64CA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備忘稿版面配置區 2">
            <a:extLst>
              <a:ext uri="{FF2B5EF4-FFF2-40B4-BE49-F238E27FC236}">
                <a16:creationId xmlns:a16="http://schemas.microsoft.com/office/drawing/2014/main" id="{444A65A6-1DC3-C942-AB2B-D5196CCB1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2227" name="投影片編號版面配置區 3">
            <a:extLst>
              <a:ext uri="{FF2B5EF4-FFF2-40B4-BE49-F238E27FC236}">
                <a16:creationId xmlns:a16="http://schemas.microsoft.com/office/drawing/2014/main" id="{72452D02-6DA4-5244-85CB-65E428AB2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112B3BA-862F-5546-8082-C12698D31A2C}" type="slidenum">
              <a:rPr lang="en-US" altLang="zh-TW" sz="1300" baseline="0" smtClean="0"/>
              <a:pPr/>
              <a:t>75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400491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投影片影像版面配置區 1">
            <a:extLst>
              <a:ext uri="{FF2B5EF4-FFF2-40B4-BE49-F238E27FC236}">
                <a16:creationId xmlns:a16="http://schemas.microsoft.com/office/drawing/2014/main" id="{28CA8747-122D-734F-B052-13A1CBB3F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備忘稿版面配置區 2">
            <a:extLst>
              <a:ext uri="{FF2B5EF4-FFF2-40B4-BE49-F238E27FC236}">
                <a16:creationId xmlns:a16="http://schemas.microsoft.com/office/drawing/2014/main" id="{B30E7A79-C71D-6C42-93BC-E15C7108A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75" name="投影片編號版面配置區 3">
            <a:extLst>
              <a:ext uri="{FF2B5EF4-FFF2-40B4-BE49-F238E27FC236}">
                <a16:creationId xmlns:a16="http://schemas.microsoft.com/office/drawing/2014/main" id="{DBCF58AE-B6B9-C944-B5F9-CC5C072C2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08211AD-D536-2C41-9119-CF54DEE85565}" type="slidenum">
              <a:rPr lang="en-US" altLang="zh-TW" sz="1300" baseline="0" smtClean="0"/>
              <a:pPr/>
              <a:t>49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投影片影像版面配置區 1">
            <a:extLst>
              <a:ext uri="{FF2B5EF4-FFF2-40B4-BE49-F238E27FC236}">
                <a16:creationId xmlns:a16="http://schemas.microsoft.com/office/drawing/2014/main" id="{E2B560D2-47C2-5640-9225-6AC6DAA60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備忘稿版面配置區 2">
            <a:extLst>
              <a:ext uri="{FF2B5EF4-FFF2-40B4-BE49-F238E27FC236}">
                <a16:creationId xmlns:a16="http://schemas.microsoft.com/office/drawing/2014/main" id="{F1131CCF-851A-5E4C-8E95-40EE81E3C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5299" name="投影片編號版面配置區 3">
            <a:extLst>
              <a:ext uri="{FF2B5EF4-FFF2-40B4-BE49-F238E27FC236}">
                <a16:creationId xmlns:a16="http://schemas.microsoft.com/office/drawing/2014/main" id="{017A5D17-FDDA-5743-8E19-B602181A4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CC924DD-7C34-3949-B4F6-FF159CF89823}" type="slidenum">
              <a:rPr lang="en-US" altLang="zh-TW" sz="1300" baseline="0" smtClean="0"/>
              <a:pPr/>
              <a:t>50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投影片影像版面配置區 1">
            <a:extLst>
              <a:ext uri="{FF2B5EF4-FFF2-40B4-BE49-F238E27FC236}">
                <a16:creationId xmlns:a16="http://schemas.microsoft.com/office/drawing/2014/main" id="{92F1ACD6-C841-1C43-A0F9-090BEF745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備忘稿版面配置區 2">
            <a:extLst>
              <a:ext uri="{FF2B5EF4-FFF2-40B4-BE49-F238E27FC236}">
                <a16:creationId xmlns:a16="http://schemas.microsoft.com/office/drawing/2014/main" id="{B3CAF143-E193-C94F-B1B0-B82300EB3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6323" name="投影片編號版面配置區 3">
            <a:extLst>
              <a:ext uri="{FF2B5EF4-FFF2-40B4-BE49-F238E27FC236}">
                <a16:creationId xmlns:a16="http://schemas.microsoft.com/office/drawing/2014/main" id="{E7348BE3-AAA3-4D4D-96E2-2D8C487F5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EB91C86-DA74-2643-88B5-1A2DACDAF2C7}" type="slidenum">
              <a:rPr lang="en-US" altLang="zh-TW" sz="1300" baseline="0" smtClean="0"/>
              <a:pPr/>
              <a:t>51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影像版面配置區 1">
            <a:extLst>
              <a:ext uri="{FF2B5EF4-FFF2-40B4-BE49-F238E27FC236}">
                <a16:creationId xmlns:a16="http://schemas.microsoft.com/office/drawing/2014/main" id="{048524DA-3A85-F844-BD5D-477D7CD01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備忘稿版面配置區 2">
            <a:extLst>
              <a:ext uri="{FF2B5EF4-FFF2-40B4-BE49-F238E27FC236}">
                <a16:creationId xmlns:a16="http://schemas.microsoft.com/office/drawing/2014/main" id="{42D9746E-5C41-DD40-A1C7-7F62AFAE2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555" name="投影片編號版面配置區 3">
            <a:extLst>
              <a:ext uri="{FF2B5EF4-FFF2-40B4-BE49-F238E27FC236}">
                <a16:creationId xmlns:a16="http://schemas.microsoft.com/office/drawing/2014/main" id="{2A13DD80-48AB-814B-ACED-D49EDBEF4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3046036-7437-4645-9BDF-0AFBC4719C6A}" type="slidenum">
              <a:rPr lang="en-US" altLang="zh-TW" sz="1300" baseline="0" smtClean="0"/>
              <a:pPr/>
              <a:t>52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影像版面配置區 1">
            <a:extLst>
              <a:ext uri="{FF2B5EF4-FFF2-40B4-BE49-F238E27FC236}">
                <a16:creationId xmlns:a16="http://schemas.microsoft.com/office/drawing/2014/main" id="{BE25FD5C-D083-1346-9FEB-105E2B759D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備忘稿版面配置區 2">
            <a:extLst>
              <a:ext uri="{FF2B5EF4-FFF2-40B4-BE49-F238E27FC236}">
                <a16:creationId xmlns:a16="http://schemas.microsoft.com/office/drawing/2014/main" id="{4E757BA4-2818-754C-BD4A-09C228DDD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651" name="投影片編號版面配置區 3">
            <a:extLst>
              <a:ext uri="{FF2B5EF4-FFF2-40B4-BE49-F238E27FC236}">
                <a16:creationId xmlns:a16="http://schemas.microsoft.com/office/drawing/2014/main" id="{07AB1884-B4A4-6945-BD84-DA995F6ACB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E64CCB8-144C-B941-BC28-DD0CBAA74CB0}" type="slidenum">
              <a:rPr lang="en-US" altLang="zh-TW" sz="1300" baseline="0" smtClean="0"/>
              <a:pPr/>
              <a:t>53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影像版面配置區 1">
            <a:extLst>
              <a:ext uri="{FF2B5EF4-FFF2-40B4-BE49-F238E27FC236}">
                <a16:creationId xmlns:a16="http://schemas.microsoft.com/office/drawing/2014/main" id="{BE25FD5C-D083-1346-9FEB-105E2B759D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備忘稿版面配置區 2">
            <a:extLst>
              <a:ext uri="{FF2B5EF4-FFF2-40B4-BE49-F238E27FC236}">
                <a16:creationId xmlns:a16="http://schemas.microsoft.com/office/drawing/2014/main" id="{4E757BA4-2818-754C-BD4A-09C228DDD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651" name="投影片編號版面配置區 3">
            <a:extLst>
              <a:ext uri="{FF2B5EF4-FFF2-40B4-BE49-F238E27FC236}">
                <a16:creationId xmlns:a16="http://schemas.microsoft.com/office/drawing/2014/main" id="{07AB1884-B4A4-6945-BD84-DA995F6ACB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E64CCB8-144C-B941-BC28-DD0CBAA74CB0}" type="slidenum">
              <a:rPr lang="en-US" altLang="zh-TW" sz="1300" baseline="0" smtClean="0"/>
              <a:pPr/>
              <a:t>54</a:t>
            </a:fld>
            <a:endParaRPr lang="en-US" altLang="zh-TW" sz="1300" baseline="0"/>
          </a:p>
        </p:txBody>
      </p:sp>
    </p:spTree>
    <p:extLst>
      <p:ext uri="{BB962C8B-B14F-4D97-AF65-F5344CB8AC3E}">
        <p14:creationId xmlns:p14="http://schemas.microsoft.com/office/powerpoint/2010/main" val="32866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投影片影像版面配置區 1">
            <a:extLst>
              <a:ext uri="{FF2B5EF4-FFF2-40B4-BE49-F238E27FC236}">
                <a16:creationId xmlns:a16="http://schemas.microsoft.com/office/drawing/2014/main" id="{3073EEA1-62CD-674F-845D-E925759DA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備忘稿版面配置區 2">
            <a:extLst>
              <a:ext uri="{FF2B5EF4-FFF2-40B4-BE49-F238E27FC236}">
                <a16:creationId xmlns:a16="http://schemas.microsoft.com/office/drawing/2014/main" id="{6440AA98-ED4F-EC42-B816-D271512E7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7347" name="投影片編號版面配置區 3">
            <a:extLst>
              <a:ext uri="{FF2B5EF4-FFF2-40B4-BE49-F238E27FC236}">
                <a16:creationId xmlns:a16="http://schemas.microsoft.com/office/drawing/2014/main" id="{C3018031-5C15-A145-AD42-4E00EEB81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D990FDB-2A9D-1F49-8880-6D1574070DDB}" type="slidenum">
              <a:rPr lang="en-US" altLang="zh-TW" sz="1300" baseline="0" smtClean="0"/>
              <a:pPr/>
              <a:t>56</a:t>
            </a:fld>
            <a:endParaRPr lang="en-US" altLang="zh-TW" sz="1300" baseline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2236788"/>
            <a:ext cx="8569325" cy="15430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2888" y="4079875"/>
            <a:ext cx="7056437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9ACAFE-96B4-9047-A7F9-C0306EB4D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0EE6D8-E59E-604A-86B9-726ACB5C4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0C9303-6DFF-714E-A798-C5EEEBF74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5EE76-A2EB-8D4B-8275-A8E0A86227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753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0438" y="287338"/>
            <a:ext cx="2266950" cy="61452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4825" y="287338"/>
            <a:ext cx="6653213" cy="61452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1DB76C-6234-BF43-9CCF-E002C9365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98095A-DC23-C346-B2E1-6D777B02DB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6EF80A-D314-4F43-905F-0E3575C88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5501-42B2-0F46-86CA-599A33A87B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114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B07EBBD-5CC1-0F4F-BC9F-27F0B8C4E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4"/>
            <a:ext cx="10080625" cy="720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00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97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B07EBBD-5CC1-0F4F-BC9F-27F0B8C4E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4"/>
            <a:ext cx="10080625" cy="720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59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917A9E-7F35-BD44-81E7-80F4EA176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A855F3-6BC3-134C-B566-3A71662DB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706F6A-F635-C545-BA92-940FB73BE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3869-BDEA-FB49-A3A7-F902B70D00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62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EA68FC-8445-CC44-B988-4DE31469A8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9EF9E2-D2AC-7A43-B1A4-107BDCE15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571A3-E73E-454C-A0A4-057C41E18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DA53-D464-1B4F-8A7C-F2FEAE5081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728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6A560-6253-144C-B510-99B6373DE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4EEC5-7C38-5E4A-A815-C3065C7B3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B03EB-FB1D-CB4F-97FE-D4E98CF4A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F0F0E-AC43-7546-B2A8-A9D5ABA561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651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288925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A7A836-0665-D44B-BC35-511D4BE75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B6E089-E458-5043-9904-3000F1A1D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011BA8-E670-A143-8644-0BC2C43EB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A403-B57F-D542-9FB7-A2A8925FEA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684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>
            <a:extLst>
              <a:ext uri="{FF2B5EF4-FFF2-40B4-BE49-F238E27FC236}">
                <a16:creationId xmlns:a16="http://schemas.microsoft.com/office/drawing/2014/main" id="{012B253A-DAE6-6D4D-9918-0AAD7CE16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333C51DF-903E-764F-8867-3B787F908A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9363" y="6840538"/>
            <a:ext cx="2352675" cy="5016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338CBCD-5094-424F-9904-C05B63E7F37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3745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802D5-1116-2147-878B-19DE4CE79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46B69-372E-4C40-A15D-182E39966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B2414-2865-264D-9E3A-BD69BD480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C0E2-8FEB-254F-B966-48EF1BFEEB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642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766FD0-DA12-974A-AB0A-F4B107203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73838-9251-014F-B03E-86AF0499F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162BF-BD92-8843-A782-532C6FD60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4C19-2BF4-0D4F-87C0-62279E2F84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78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964BB0-A778-AC49-AFE5-F8B1E52C6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36AE0F-4A93-F74B-B985-7FE3E943E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1FA1DB-7972-4A44-B2A1-88D4A6306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40A5-6423-9841-A062-9F697A73DD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469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51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1B3F12-B592-8A41-8883-74CE6E6BD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87338"/>
            <a:ext cx="90725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B50988-9D8A-384E-8B27-93DC94AB2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79575"/>
            <a:ext cx="90725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892A55-5080-9F41-8944-F792A28211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556375"/>
            <a:ext cx="23510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defTabSz="1011238" eaLnBrk="1" hangingPunct="1">
              <a:defRPr sz="15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EAF590-5A86-7641-A23F-BADD252A0F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556375"/>
            <a:ext cx="3190875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algn="ctr" defTabSz="1011238" eaLnBrk="1" hangingPunct="1">
              <a:defRPr sz="1500" baseline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86B9C8-48BB-DE42-8DBB-AA4C3A4350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56375"/>
            <a:ext cx="2352675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1133" tIns="50566" rIns="101133" bIns="50566" numCol="1" anchor="t" anchorCtr="0" compatLnSpc="1">
            <a:prstTxWarp prst="textNoShape">
              <a:avLst/>
            </a:prstTxWarp>
          </a:bodyPr>
          <a:lstStyle>
            <a:lvl1pPr algn="r" defTabSz="1011238" eaLnBrk="1" hangingPunct="1">
              <a:defRPr sz="1500" baseline="0"/>
            </a:lvl1pPr>
          </a:lstStyle>
          <a:p>
            <a:pPr>
              <a:defRPr/>
            </a:pPr>
            <a:fld id="{97170C83-E84A-F842-9623-98138A2B71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63" r:id="rId6"/>
    <p:sldLayoutId id="2147483759" r:id="rId7"/>
    <p:sldLayoutId id="2147483760" r:id="rId8"/>
    <p:sldLayoutId id="2147483761" r:id="rId9"/>
    <p:sldLayoutId id="2147483762" r:id="rId10"/>
    <p:sldLayoutId id="2147483764" r:id="rId11"/>
  </p:sldLayoutIdLst>
  <p:hf hdr="0" ftr="0" dt="0"/>
  <p:txStyles>
    <p:titleStyle>
      <a:lvl1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2pPr>
      <a:lvl3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3pPr>
      <a:lvl4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4pPr>
      <a:lvl5pPr algn="ctr" defTabSz="1011238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5pPr>
      <a:lvl6pPr marL="4572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6pPr>
      <a:lvl7pPr marL="9144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defTabSz="1011238" rtl="0" fontAlgn="base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79413" indent="-379413" algn="l" defTabSz="1011238" rtl="0" eaLnBrk="0" fontAlgn="base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5913" algn="l" defTabSz="1011238" rtl="0" eaLnBrk="0" fontAlgn="base" hangingPunct="0">
        <a:spcBef>
          <a:spcPct val="20000"/>
        </a:spcBef>
        <a:spcAft>
          <a:spcPct val="0"/>
        </a:spcAft>
        <a:buChar char="–"/>
        <a:defRPr kumimoji="1" sz="3100">
          <a:solidFill>
            <a:schemeClr val="tx1"/>
          </a:solidFill>
          <a:latin typeface="+mn-lt"/>
          <a:ea typeface="+mn-ea"/>
        </a:defRPr>
      </a:lvl2pPr>
      <a:lvl3pPr marL="1263650" indent="-252413" algn="l" defTabSz="1011238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770063" indent="-252413" algn="l" defTabSz="1011238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4pPr>
      <a:lvl5pPr marL="2274888" indent="-252413" algn="l" defTabSz="1011238" rtl="0" eaLnBrk="0" fontAlgn="base" hangingPunct="0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5pPr>
      <a:lvl6pPr marL="27320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1892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6464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103688" indent="-252413" algn="l" defTabSz="101123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AA96517-6A71-334F-9DD0-F055D645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83382"/>
            <a:ext cx="8694539" cy="1391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32DD58-9901-DE41-8063-4E26E5CB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916906"/>
            <a:ext cx="8694539" cy="456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B0BB71-F03F-7E41-8EFB-60DDC0E7A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6674168"/>
            <a:ext cx="2268141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E6B0B7-BFA9-7E4D-BC2B-BF94EC036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6674168"/>
            <a:ext cx="3402211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D5DDA0-C1FF-4845-99AB-B43B19F2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6674168"/>
            <a:ext cx="2268141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1F02-FD3D-A443-9C1D-CDC1AFB2ED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08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圖片 2">
            <a:extLst>
              <a:ext uri="{FF2B5EF4-FFF2-40B4-BE49-F238E27FC236}">
                <a16:creationId xmlns:a16="http://schemas.microsoft.com/office/drawing/2014/main" id="{7025E67D-7C82-C740-8F7D-2348B06CD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50760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在程式中，插入新的數字到陣列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的第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項，會把原本第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項的數字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移到第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項，原本第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項的數字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會移到第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項，依此類推 ⋯。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10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6E1D2B10-F3DC-9152-EC84-FA9066884DD0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3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9210800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在程式中，插入新的數字到陣列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的第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項，會把原本第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項的數字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移到第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項，原本第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項的數字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會移到第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項，依此類推 ⋯。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11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22F4EE8D-E1C8-A9A3-3F1F-BE633EB61332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58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在取用清單中的每個項目時，可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以使用一個索引值變數，然後用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迴圈去取用每個元素。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12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52BEB4AF-C4D6-BC82-A5B2-22E062BCE936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35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在取用清單中的每個項目時，可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以使用一個索引值變數，然後用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迴圈去取用每個元素。 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13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99466376-55E2-30FC-F5AD-CB9347C803F5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06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中，一般我們所說的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「打亂」數字排列順序，可以利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用運算積木中的「隨機取數」來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完成。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14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EB289E06-FC08-5F46-E194-74314E4E7630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66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-US" altLang="zh-TW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中，一般我們所說的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「打亂」數字排列順序，可以利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用運算積木中的「隨機取數」來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完成。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15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F572A652-27DA-CEA0-2F5E-CFD15BAB4B22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30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中，依變數的有效範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圍，可以分為全域變數與角色變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數兩種。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16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80D64CE5-164F-5F76-C51D-E9DF18B953AF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96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中，依變數的有效範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圍，可以分為全域變數與角色變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數兩種。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17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B8916483-E7DA-6B14-D570-C5D42C028E09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695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9165861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新增一個變數時，需要選擇該變數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的種類，若選擇適用於所有角色則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為「角色變數」。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18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83A46875-7C2F-AD5B-B62A-04CED20A3584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4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9165861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新增一個變數時，需要選擇該變數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的種類，若選擇適用於所有角色則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為「角色變數」。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19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8558C73F-542C-1314-53CE-BBE3AF02435E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11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1" y="1860637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陣列是由一組相同型態的變數所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組成，它們使用同一個名稱，並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且藉由索引值來指定陣列中第幾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個元素，是程式語言中很常用來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儲存資料的一種結構。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95209" y="-53307"/>
            <a:ext cx="5709199" cy="10328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62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46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對於重複出現的程式碼，可以透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過找出規則，運用重複結構來精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簡程式碼， 而對於重複出現的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角色，也可以透過分身來精簡程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式碼。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20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3297248B-2A8B-B799-C32B-7CA9C4A2C969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9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59792" y="1860637"/>
            <a:ext cx="9354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對於重複出現的程式碼，可以透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過找出規則，運用重複結構來精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簡程式碼， 而對於重複出現的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角色，也可以透過分身來精簡程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式碼。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21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772284BD-65F2-BF2A-9E23-278829756A4A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86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5992" indent="-514350">
              <a:spcBef>
                <a:spcPts val="840"/>
              </a:spcBef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小琳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利用 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設計自動量測及記錄全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班同學體溫的程式，請問下列何者最適合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用來儲存體溫資料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  <a:br>
              <a:rPr lang="zh-TW" altLang="en-US" dirty="0">
                <a:sym typeface="Arial Unicode MS"/>
              </a:rPr>
            </a:b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清單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移動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變數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外觀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15776" y="-8300"/>
            <a:ext cx="5709199" cy="10328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62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22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29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5992" indent="-514350">
              <a:spcBef>
                <a:spcPts val="840"/>
              </a:spcBef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小琳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利用 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設計自動量測及記錄全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班同學體溫的程式，請問下列何者最適合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用來儲存體溫資料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  <a:br>
              <a:rPr lang="zh-TW" altLang="en-US" dirty="0">
                <a:sym typeface="Arial Unicode MS"/>
              </a:rPr>
            </a:b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清單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移動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變數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外觀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23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4272E175-0645-9B5A-AE0A-522A89BCFEDB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44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清單中的項目編號對應到下列哪一個陣列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的概念？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陣列名稱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索引值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元素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陣列長度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24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E4D3A194-CDC3-44D9-6978-0389C047C7D7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1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清單中的項目編號對應到下列哪一個陣列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的概念？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陣列名稱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索引值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元素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陣列長度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25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FC562D29-FC24-7C70-CC27-6BFA5156EFA7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11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36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小翰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想在 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中新增一個清單，他應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該點選程式面板中哪一種積木類別？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動作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事件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控制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變數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26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9D8A8CB2-29BE-22DB-BE66-B28EEE665840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28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36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小翰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想在 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中新增一個清單，他應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該點選程式面板中哪一種積木類別？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動作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事件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控制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變數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27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EDF0E811-4BF2-80ED-0173-96B5F39AD9C8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06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在清單圖示中，點擊左下方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+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號，有什麼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樣的功能？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刪除清單資料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輸出清單資料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增加清單資料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沒有反應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28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DED10242-C40D-CEEE-331E-982677877402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04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在清單圖示中，點擊左下方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+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號，有什麼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樣的功能？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刪除清單資料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輸出清單資料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增加清單資料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沒有反應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29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48A139CD-F696-FCB9-8F52-1827C9C2C289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73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0" y="1860637"/>
            <a:ext cx="9210801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陣列是由一組相同型態的變數所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組成，它們使用同一個名稱，並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且藉由索引值來指定陣列中第幾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個元素，是程式語言中很常用來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儲存資料的一種結構。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359792" y="35687"/>
            <a:ext cx="5709199" cy="10328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62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70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9132790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為什麼建立清單時，需要先刪除清單中的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所有項目？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才不會每點一次綠旗，就加入相同的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資料。</a:t>
            </a:r>
            <a:b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可以區隔資料類別。</a:t>
            </a:r>
            <a:b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可以刪除比較奇怪的資料。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其實不需要先刪除清單中的所有項目。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30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B4C74AF6-BCE7-BA89-75B3-B89AE5F74820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15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9132790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為什麼建立清單時，需要先刪除清單中的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所有項目？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才不會每點一次綠旗，就加入相同的</a:t>
            </a:r>
            <a:endParaRPr lang="en-US" altLang="zh-TW" sz="336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資料。</a:t>
            </a:r>
            <a:b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可以區隔資料類別。</a:t>
            </a:r>
            <a:b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可以刪除比較奇怪的資料。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其實不需要先刪除清單中的所有項目。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31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3DFFBC85-4D77-7CED-9813-748D0773C9AE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07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9132790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下列有關角色變數和全域變數的敘述，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何者正確？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角色變數前面會標示角色名稱。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全域變數前面不會特別標示角色名稱。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全域變數適用所有角色。</a:t>
            </a:r>
            <a:b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以上皆是。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32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3BE71CC9-7BAB-763E-83B4-BCFC5E3D01B2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52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9132790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下列有關角色變數和全域變數的敘述，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何者正確？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角色變數前面會標示角色名稱。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全域變數前面不會特別標示角色名稱。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全域變數適用所有角色。</a:t>
            </a:r>
            <a:b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以上皆是。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33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AA979714-60D4-6B56-073D-E101D8FE94C5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8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9132790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有關全域變數和角色變數的差別，下列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敘述何者正確？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全域變數適用特定角色；角色變數適用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全部角色。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全域變數適用全部角色；角色變數適用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特定角色。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兩者其實差不多。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全域變數可以容納的數字比較大。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34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5005272D-511D-E5FE-4388-E5E42AF0DCC3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08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9132790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有關全域變數和角色變數的差別，下列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敘述何者正確？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全域變數適用特定角色；角色變數適用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全部角色。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</a:t>
            </a: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全域變數適用全部角色；角色變數適用</a:t>
            </a:r>
            <a:endParaRPr lang="en-US" altLang="zh-TW" sz="336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特定角色。 </a:t>
            </a:r>
            <a:endParaRPr lang="en-US" altLang="zh-TW" sz="336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兩者其實差不多。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全域變數可以容納的數字比較大。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35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3BDE6F5D-E248-E215-F37B-5B06437A8FC1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3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87784" y="1620602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 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中建立新變數的視窗如右圖，  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請問下列敘述何者錯誤？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變數名稱可取中文或英文。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「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適用於所有角色」代表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此變數為全域變數。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「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僅適用當前角色」代表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此變數為角色變數。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系統預設是「僅適用當前角色」。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36</a:t>
            </a:fld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A106EBE-AABB-FE58-BDA7-D97F0E526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19" y="2596907"/>
            <a:ext cx="2937465" cy="2443703"/>
          </a:xfrm>
          <a:prstGeom prst="rect">
            <a:avLst/>
          </a:prstGeom>
        </p:spPr>
      </p:pic>
      <p:sp>
        <p:nvSpPr>
          <p:cNvPr id="6" name="報 告 大 綱">
            <a:extLst>
              <a:ext uri="{FF2B5EF4-FFF2-40B4-BE49-F238E27FC236}">
                <a16:creationId xmlns:a16="http://schemas.microsoft.com/office/drawing/2014/main" id="{403EEB7D-57F9-F695-7C3E-B7B3CEB9D569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56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87784" y="1620602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 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中建立新變數的視窗如右圖，  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請問下列敘述何者錯誤？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變數名稱可取中文或英文。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「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適用於所有角色」代表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此變數為全域變數。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「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僅適用當前角色」代表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此變數為角色變數。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系統預設是「僅適用當前角色」。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37</a:t>
            </a:fld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A106EBE-AABB-FE58-BDA7-D97F0E526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19" y="2596907"/>
            <a:ext cx="2937465" cy="2443703"/>
          </a:xfrm>
          <a:prstGeom prst="rect">
            <a:avLst/>
          </a:prstGeom>
        </p:spPr>
      </p:pic>
      <p:sp>
        <p:nvSpPr>
          <p:cNvPr id="6" name="報 告 大 綱">
            <a:extLst>
              <a:ext uri="{FF2B5EF4-FFF2-40B4-BE49-F238E27FC236}">
                <a16:creationId xmlns:a16="http://schemas.microsoft.com/office/drawing/2014/main" id="{CC9E9C94-3D79-7403-4B29-F3A2118BE62F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26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9132790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使用分身有什麼好處？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方便複製出更好看的角色。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可以製造特殊效果。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方便快速複製相同的角色程式。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方便隱藏角色。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38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601DF267-A0D8-7855-CB3B-0A6331B582A6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4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770626"/>
            <a:ext cx="9132790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使用分身有什麼好處？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方便複製出更好看的角色。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可以製造特殊效果。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方便快速複製相同的角色程式。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方便隱藏角色。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39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B292588A-8DEC-DEA5-F58F-900C5FA93603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9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922768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中，我們使用變數來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實作陣列的功能，可以較彈性的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儲存不同型態的資料到同一個變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數中。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4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DC548017-FCF6-4029-76D1-1D209F219659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1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620602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使用下列哪一個方式複製新角色，就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可以把程式碼歸納在一個角色上，修 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改程式碼也只需要更改一次即可？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	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清單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分身</a:t>
            </a:r>
            <a:b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廣播訊息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40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85B864DA-DB30-9BF3-4384-D62AC26110B9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829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660050" y="1620602"/>
            <a:ext cx="8760524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使用下列哪一個方式複製新角色，就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可以把程式碼歸納在一個角色上，修 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改程式碼也只需要更改一次即可？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	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清單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en-US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36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分身</a:t>
            </a:r>
            <a:b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 </a:t>
            </a: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en-US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36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廣播訊息 </a:t>
            </a: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36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41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63B371B0-1193-672E-CA6C-84FE98071BEA}"/>
              </a:ext>
            </a:extLst>
          </p:cNvPr>
          <p:cNvSpPr txBox="1">
            <a:spLocks/>
          </p:cNvSpPr>
          <p:nvPr/>
        </p:nvSpPr>
        <p:spPr bwMode="auto">
          <a:xfrm>
            <a:off x="215776" y="-8300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84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556847" y="-8300"/>
            <a:ext cx="5709199" cy="10328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62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pPr defTabSz="960120" eaLnBrk="1" fontAlgn="auto">
              <a:spcBef>
                <a:spcPts val="0"/>
              </a:spcBef>
              <a:spcAft>
                <a:spcPts val="0"/>
              </a:spcAft>
            </a:pPr>
            <a:fld id="{F3911F02-FD3D-A443-9C1D-CDC1AFB2EDF7}" type="slidenum">
              <a:rPr lang="zh-TW" altLang="en-US" kern="0" baseline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960120" eaLnBrk="1" fontAlgn="auto">
                <a:spcBef>
                  <a:spcPts val="0"/>
                </a:spcBef>
                <a:spcAft>
                  <a:spcPts val="0"/>
                </a:spcAft>
              </a:pPr>
              <a:t>42</a:t>
            </a:fld>
            <a:endParaRPr lang="zh-TW" altLang="en-US" kern="0" baseline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圓角矩形 1">
            <a:extLst>
              <a:ext uri="{FF2B5EF4-FFF2-40B4-BE49-F238E27FC236}">
                <a16:creationId xmlns:a16="http://schemas.microsoft.com/office/drawing/2014/main" id="{B5E382DF-C0CA-C991-A7E1-16B624697A59}"/>
              </a:ext>
            </a:extLst>
          </p:cNvPr>
          <p:cNvSpPr/>
          <p:nvPr/>
        </p:nvSpPr>
        <p:spPr>
          <a:xfrm>
            <a:off x="683828" y="2088282"/>
            <a:ext cx="8712968" cy="39929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60120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780" b="1" u="sng" kern="0" baseline="0" dirty="0">
                <a:solidFill>
                  <a:prstClr val="black"/>
                </a:solidFill>
                <a:sym typeface="Arial"/>
              </a:rPr>
              <a:t>小新</a:t>
            </a:r>
            <a:r>
              <a:rPr kumimoji="0" lang="zh-TW" altLang="en-US" sz="3780" b="1" kern="0" baseline="0" dirty="0">
                <a:solidFill>
                  <a:prstClr val="black"/>
                </a:solidFill>
                <a:sym typeface="Arial"/>
              </a:rPr>
              <a:t>是資訊科技小老師，他幫老師製作一款抽籤的程式，程式會將全班同學的座號放入 抽籤清單，並且在按下綠色按鈕後，隨機抽出一位同學，請回答下列問題。 </a:t>
            </a:r>
          </a:p>
        </p:txBody>
      </p:sp>
    </p:spTree>
    <p:extLst>
      <p:ext uri="{BB962C8B-B14F-4D97-AF65-F5344CB8AC3E}">
        <p14:creationId xmlns:p14="http://schemas.microsoft.com/office/powerpoint/2010/main" val="8736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67124C4-DA7F-4E95-01D1-334E697E10CE}"/>
              </a:ext>
            </a:extLst>
          </p:cNvPr>
          <p:cNvSpPr/>
          <p:nvPr/>
        </p:nvSpPr>
        <p:spPr>
          <a:xfrm>
            <a:off x="7848624" y="5904656"/>
            <a:ext cx="2232001" cy="1368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556847" y="-8300"/>
            <a:ext cx="5709199" cy="10328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62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id="{DA10EBDF-1D1A-00D3-B064-167E6B97E12E}"/>
              </a:ext>
            </a:extLst>
          </p:cNvPr>
          <p:cNvSpPr txBox="1">
            <a:spLocks/>
          </p:cNvSpPr>
          <p:nvPr/>
        </p:nvSpPr>
        <p:spPr>
          <a:xfrm>
            <a:off x="287784" y="1571163"/>
            <a:ext cx="9180862" cy="4405551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kumimoji="0" lang="en" altLang="zh-TW" sz="336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</a:t>
            </a: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) 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kumimoji="0" lang="zh-TW" altLang="en-US" sz="3360" b="1" u="sng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小新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班上總共有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30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人，座號由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號到</a:t>
            </a:r>
            <a:endParaRPr kumimoji="0" lang="en-US" altLang="zh-TW" sz="336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30 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號，要讓全班同學都有機會被抽到，</a:t>
            </a:r>
            <a:endParaRPr kumimoji="0" lang="en-US" altLang="zh-TW" sz="336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需要在下圖程式中的何處填上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30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呢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甲 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乙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丙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丁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D2D50A6-14D5-FD59-4E0D-492B34C29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4" y="5976714"/>
            <a:ext cx="5400600" cy="112947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2E12AA3-F31C-8ABB-4DF2-3572B1167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52" y="3242375"/>
            <a:ext cx="2448271" cy="32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9A2AC8D-6B1A-6051-473C-3DE99B1C0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23" y="2866201"/>
            <a:ext cx="3212201" cy="368657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67124C4-DA7F-4E95-01D1-334E697E10CE}"/>
              </a:ext>
            </a:extLst>
          </p:cNvPr>
          <p:cNvSpPr/>
          <p:nvPr/>
        </p:nvSpPr>
        <p:spPr>
          <a:xfrm>
            <a:off x="7848624" y="5904656"/>
            <a:ext cx="2232001" cy="1368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556847" y="-8300"/>
            <a:ext cx="5709199" cy="10328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62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id="{DA10EBDF-1D1A-00D3-B064-167E6B97E12E}"/>
              </a:ext>
            </a:extLst>
          </p:cNvPr>
          <p:cNvSpPr txBox="1">
            <a:spLocks/>
          </p:cNvSpPr>
          <p:nvPr/>
        </p:nvSpPr>
        <p:spPr>
          <a:xfrm>
            <a:off x="143768" y="1368202"/>
            <a:ext cx="9180862" cy="4405551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kumimoji="0" lang="en" altLang="zh-TW" sz="336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</a:t>
            </a: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) 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若是改寫程式，並將變數班級人數</a:t>
            </a:r>
            <a:endParaRPr kumimoji="0" lang="en-US" altLang="zh-TW" sz="336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設為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30 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後，程式會有什麼改變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程式變簡單，且與原本的</a:t>
            </a:r>
            <a:endParaRPr kumimoji="0" lang="en-US" altLang="zh-TW" sz="336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程式運作不會有任何不同。 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 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程式稍微不同，但不影響</a:t>
            </a:r>
            <a:endParaRPr kumimoji="0" lang="en-US" altLang="zh-TW" sz="336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抽籤功能，一樣能夠只抽</a:t>
            </a:r>
            <a:endParaRPr kumimoji="0" lang="en-US" altLang="zh-TW" sz="336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出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 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到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30 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號的同學。 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在抽籤清單裡的座號有誤，</a:t>
            </a:r>
            <a:endParaRPr kumimoji="0" lang="en-US" altLang="zh-TW" sz="336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影響抽籤結果。 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 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清單內完全沒有資料。 </a:t>
            </a:r>
          </a:p>
        </p:txBody>
      </p:sp>
    </p:spTree>
    <p:extLst>
      <p:ext uri="{BB962C8B-B14F-4D97-AF65-F5344CB8AC3E}">
        <p14:creationId xmlns:p14="http://schemas.microsoft.com/office/powerpoint/2010/main" val="4531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67124C4-DA7F-4E95-01D1-334E697E10CE}"/>
              </a:ext>
            </a:extLst>
          </p:cNvPr>
          <p:cNvSpPr/>
          <p:nvPr/>
        </p:nvSpPr>
        <p:spPr>
          <a:xfrm>
            <a:off x="7848624" y="5904656"/>
            <a:ext cx="2232001" cy="1368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556847" y="-8300"/>
            <a:ext cx="5709199" cy="10328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62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5" name="◎ 電腦輔助學習趨勢…">
            <a:extLst>
              <a:ext uri="{FF2B5EF4-FFF2-40B4-BE49-F238E27FC236}">
                <a16:creationId xmlns:a16="http://schemas.microsoft.com/office/drawing/2014/main" id="{DA10EBDF-1D1A-00D3-B064-167E6B97E12E}"/>
              </a:ext>
            </a:extLst>
          </p:cNvPr>
          <p:cNvSpPr txBox="1">
            <a:spLocks/>
          </p:cNvSpPr>
          <p:nvPr/>
        </p:nvSpPr>
        <p:spPr>
          <a:xfrm>
            <a:off x="143767" y="1368202"/>
            <a:ext cx="9936857" cy="4405551"/>
          </a:xfrm>
          <a:prstGeom prst="rect">
            <a:avLst/>
          </a:prstGeom>
        </p:spPr>
        <p:txBody>
          <a:bodyPr vert="horz" lIns="96012" tIns="48006" rIns="96012" bIns="4800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kumimoji="0" lang="en" altLang="zh-TW" sz="3360" b="1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</a:t>
            </a:r>
            <a:r>
              <a:rPr kumimoji="0" lang="en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) 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kumimoji="0" lang="zh-TW" altLang="en-US" sz="3360" b="1" u="sng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小明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的座號是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 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號，但他不想被抽到，</a:t>
            </a:r>
            <a:endParaRPr kumimoji="0" lang="en-US" altLang="zh-TW" sz="336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於是更改了程式內容如下，請根據下圖</a:t>
            </a:r>
            <a:endParaRPr kumimoji="0" lang="en-US" altLang="zh-TW" sz="336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的程式，選出正確的答案 </a:t>
            </a:r>
            <a:r>
              <a:rPr kumimoji="0" lang="en-US" altLang="zh-TW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36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抽籤清單內沒有 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 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號，</a:t>
            </a:r>
            <a:endParaRPr kumimoji="0" lang="en-US" altLang="zh-TW" sz="320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所以不會抽到 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 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 。 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 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抽籤清單內有 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 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號，</a:t>
            </a:r>
            <a:endParaRPr kumimoji="0" lang="en-US" altLang="zh-TW" sz="320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但是不會抽到 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 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 。 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抽籤清單內沒有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號，</a:t>
            </a:r>
            <a:endParaRPr kumimoji="0" lang="en-US" altLang="zh-TW" sz="3200" b="1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但是會抽到 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 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號。 </a:t>
            </a:r>
          </a:p>
          <a:p>
            <a:pPr marL="188356" indent="-376714" defTabSz="960120" fontAlgn="auto">
              <a:spcBef>
                <a:spcPts val="840"/>
              </a:spcBef>
              <a:spcAft>
                <a:spcPts val="0"/>
              </a:spcAft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kumimoji="0" lang="en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 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抽籤清單內有 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 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號，所以也會抽到 </a:t>
            </a:r>
            <a:r>
              <a:rPr kumimoji="0" lang="en-US" altLang="zh-TW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 </a:t>
            </a:r>
            <a:r>
              <a:rPr kumimoji="0" lang="zh-TW" altLang="en-US" sz="3200" b="1" baseline="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號。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4868BA-9E0E-361B-677F-F6414B89B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89" y="5112618"/>
            <a:ext cx="4580575" cy="98733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D75CA49-4C01-D724-C635-FC7FA9773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99" y="2597483"/>
            <a:ext cx="1927825" cy="28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7">
            <a:extLst>
              <a:ext uri="{FF2B5EF4-FFF2-40B4-BE49-F238E27FC236}">
                <a16:creationId xmlns:a16="http://schemas.microsoft.com/office/drawing/2014/main" id="{8AC5EE74-4A4B-7B4A-AF2F-5BE1BCF642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152525" y="-121568"/>
            <a:ext cx="9072563" cy="1201738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配合題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環保測驗</a:t>
            </a:r>
          </a:p>
        </p:txBody>
      </p:sp>
      <p:sp>
        <p:nvSpPr>
          <p:cNvPr id="14" name="◎ 電腦輔助學習趨勢…">
            <a:extLst>
              <a:ext uri="{FF2B5EF4-FFF2-40B4-BE49-F238E27FC236}">
                <a16:creationId xmlns:a16="http://schemas.microsoft.com/office/drawing/2014/main" id="{EB483790-86DE-F649-AEFB-3DF92B6B2F5F}"/>
              </a:ext>
            </a:extLst>
          </p:cNvPr>
          <p:cNvSpPr txBox="1">
            <a:spLocks/>
          </p:cNvSpPr>
          <p:nvPr/>
        </p:nvSpPr>
        <p:spPr bwMode="auto">
          <a:xfrm>
            <a:off x="258390" y="1152178"/>
            <a:ext cx="8742362" cy="4195762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在畫面中，以問答題的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排列方式呈現，小貓在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畫面的中間，按下綠旗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後，會隨機取出一題環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保題目，用對話框的方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式來敘述題目，而你可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以輸入答案至下方的答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題框內，再按下打勾的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按鈕，小貓就會告訴你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是否答對。 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A0264F3B-E79B-8F4D-9E99-9EE3B011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7"/>
          <a:stretch>
            <a:fillRect/>
          </a:stretch>
        </p:blipFill>
        <p:spPr bwMode="auto">
          <a:xfrm>
            <a:off x="4868415" y="1820391"/>
            <a:ext cx="49244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3">
            <a:extLst>
              <a:ext uri="{FF2B5EF4-FFF2-40B4-BE49-F238E27FC236}">
                <a16:creationId xmlns:a16="http://schemas.microsoft.com/office/drawing/2014/main" id="{19A14585-D68C-C54F-8C61-B02358A5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39982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配合題</a:t>
            </a:r>
            <a:r>
              <a:rPr lang="en-US" altLang="zh-TW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環保測驗</a:t>
            </a:r>
          </a:p>
        </p:txBody>
      </p:sp>
      <p:sp>
        <p:nvSpPr>
          <p:cNvPr id="17410" name="投影片編號版面配置區 1">
            <a:extLst>
              <a:ext uri="{FF2B5EF4-FFF2-40B4-BE49-F238E27FC236}">
                <a16:creationId xmlns:a16="http://schemas.microsoft.com/office/drawing/2014/main" id="{0D0BE782-068C-5943-9DBC-CF8ACC3E4BF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6CD3D2-D95D-AC46-9E51-BCB1B2E571AA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zh-TW" sz="1400"/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id="{AC6F6CFC-9369-CE45-86B8-5EA720A13052}"/>
              </a:ext>
            </a:extLst>
          </p:cNvPr>
          <p:cNvSpPr txBox="1">
            <a:spLocks/>
          </p:cNvSpPr>
          <p:nvPr/>
        </p:nvSpPr>
        <p:spPr bwMode="auto">
          <a:xfrm>
            <a:off x="976313" y="1223963"/>
            <a:ext cx="8743950" cy="4195762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在輸入答案之後，小貓會判斷是否答對，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然後說出：「答對了」或「答錯了」。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D8D08B9-3DE6-EF49-B39E-DBB31A000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2664346"/>
            <a:ext cx="4463573" cy="383691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7888C40-945E-5943-A9A8-BC74E553A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4" y="2664346"/>
            <a:ext cx="4304904" cy="383691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3">
            <a:extLst>
              <a:ext uri="{FF2B5EF4-FFF2-40B4-BE49-F238E27FC236}">
                <a16:creationId xmlns:a16="http://schemas.microsoft.com/office/drawing/2014/main" id="{D008CF65-58A6-9B40-85BA-F73795F11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39982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配合題</a:t>
            </a:r>
            <a:r>
              <a:rPr lang="en-US" altLang="zh-TW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環保測驗</a:t>
            </a:r>
          </a:p>
        </p:txBody>
      </p:sp>
      <p:sp>
        <p:nvSpPr>
          <p:cNvPr id="18434" name="投影片編號版面配置區 1">
            <a:extLst>
              <a:ext uri="{FF2B5EF4-FFF2-40B4-BE49-F238E27FC236}">
                <a16:creationId xmlns:a16="http://schemas.microsoft.com/office/drawing/2014/main" id="{C18F5454-5EF6-D448-ACBB-639E91B5FF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9FB607-D755-F645-AF02-8A4F02F2F6DF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zh-TW" sz="1400"/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id="{11D94DED-1D78-C848-8933-9808BF6B3C03}"/>
              </a:ext>
            </a:extLst>
          </p:cNvPr>
          <p:cNvSpPr txBox="1">
            <a:spLocks/>
          </p:cNvSpPr>
          <p:nvPr/>
        </p:nvSpPr>
        <p:spPr bwMode="auto">
          <a:xfrm>
            <a:off x="976313" y="1223963"/>
            <a:ext cx="8743950" cy="4195762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問題分析</a:t>
            </a:r>
            <a:endParaRPr lang="en-US" altLang="zh-TW" sz="40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如何把題目儲存到題庫清單中？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如何讓小貓隨機說出題目？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如何讓使用者輸入答案？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如何讓小貓判斷答案是否正確？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3">
            <a:extLst>
              <a:ext uri="{FF2B5EF4-FFF2-40B4-BE49-F238E27FC236}">
                <a16:creationId xmlns:a16="http://schemas.microsoft.com/office/drawing/2014/main" id="{4DF63B29-2C2D-DB48-810D-1A530DF4C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33634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題庫參考</a:t>
            </a:r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1/2</a:t>
            </a:r>
            <a:endParaRPr lang="zh-TW" altLang="en-US" sz="4400" b="1" baseline="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458" name="投影片編號版面配置區 1">
            <a:extLst>
              <a:ext uri="{FF2B5EF4-FFF2-40B4-BE49-F238E27FC236}">
                <a16:creationId xmlns:a16="http://schemas.microsoft.com/office/drawing/2014/main" id="{48C1641A-6F5E-A44F-96DA-C76F046292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77D0D4-FC9A-A049-BFDC-380B04CB6C58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zh-TW" sz="1400"/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id="{7DA3F8A4-4035-8648-B85C-890FFEFBE6A4}"/>
              </a:ext>
            </a:extLst>
          </p:cNvPr>
          <p:cNvSpPr txBox="1">
            <a:spLocks/>
          </p:cNvSpPr>
          <p:nvPr/>
        </p:nvSpPr>
        <p:spPr bwMode="auto">
          <a:xfrm>
            <a:off x="379413" y="2058988"/>
            <a:ext cx="9321800" cy="4968875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下列哪一種方法是節約能源的好方法？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隨手關燈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開冰箱門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吹冷氣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(4)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自行開車</a:t>
            </a: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下列哪個是玻璃類？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紙箱	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寶特瓶  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酒瓶  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(4)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光碟片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冷氣的溫度最好設定哪個範圍以利節能減碳？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20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～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22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度	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 22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～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24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度</a:t>
            </a: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 25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～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26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度	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(4)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26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～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28 </a:t>
            </a:r>
            <a:r>
              <a:rPr lang="zh-TW" altLang="en-US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度</a:t>
            </a: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9D81105-F0B5-A84B-A58B-37C328B0DE02}"/>
              </a:ext>
            </a:extLst>
          </p:cNvPr>
          <p:cNvSpPr/>
          <p:nvPr/>
        </p:nvSpPr>
        <p:spPr>
          <a:xfrm>
            <a:off x="215900" y="1282700"/>
            <a:ext cx="7519988" cy="677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8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從六題</a:t>
            </a:r>
            <a:r>
              <a:rPr lang="zh-TW" altLang="en-US" sz="3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挑選 </a:t>
            </a:r>
            <a:r>
              <a:rPr lang="en-US" altLang="zh-TW" sz="3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lang="zh-TW" altLang="en-US" sz="3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題</a:t>
            </a:r>
            <a:r>
              <a:rPr lang="zh-TW" altLang="en-US" sz="38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儲存到題庫清單中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中，我們使用變數來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實作陣列的功能，可以較彈性的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儲存不同型態的資料到同一個變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數中。 </a:t>
            </a: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5</a:t>
            </a:fld>
            <a:endParaRPr kumimoji="1" lang="zh-TW" altLang="en-US" dirty="0"/>
          </a:p>
        </p:txBody>
      </p:sp>
      <p:sp>
        <p:nvSpPr>
          <p:cNvPr id="6" name="報 告 大 綱">
            <a:extLst>
              <a:ext uri="{FF2B5EF4-FFF2-40B4-BE49-F238E27FC236}">
                <a16:creationId xmlns:a16="http://schemas.microsoft.com/office/drawing/2014/main" id="{54B8743A-87F1-017E-9B4B-6F459569317D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400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3">
            <a:extLst>
              <a:ext uri="{FF2B5EF4-FFF2-40B4-BE49-F238E27FC236}">
                <a16:creationId xmlns:a16="http://schemas.microsoft.com/office/drawing/2014/main" id="{302192ED-8E62-064B-A81C-B0E6B64D8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33634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題庫參考</a:t>
            </a:r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2/2</a:t>
            </a:r>
            <a:endParaRPr lang="zh-TW" altLang="en-US" sz="4400" b="1" baseline="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482" name="投影片編號版面配置區 1">
            <a:extLst>
              <a:ext uri="{FF2B5EF4-FFF2-40B4-BE49-F238E27FC236}">
                <a16:creationId xmlns:a16="http://schemas.microsoft.com/office/drawing/2014/main" id="{35FBF804-F6BE-3B43-BCF7-F00DE0F367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CC432C-4EF0-0247-84E0-49EE6B3DBF1D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zh-TW" sz="1400"/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id="{2B0174B6-CC3C-1C46-AA83-B948AC76E12B}"/>
              </a:ext>
            </a:extLst>
          </p:cNvPr>
          <p:cNvSpPr txBox="1">
            <a:spLocks/>
          </p:cNvSpPr>
          <p:nvPr/>
        </p:nvSpPr>
        <p:spPr bwMode="auto">
          <a:xfrm>
            <a:off x="287784" y="1871663"/>
            <a:ext cx="9577064" cy="4968875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下列何者不屬於噪音管制的範圍？</a:t>
            </a:r>
            <a:endParaRPr lang="en-US" altLang="zh-TW" sz="31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機車聲音  </a:t>
            </a: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汽車聲音  </a:t>
            </a:r>
            <a:r>
              <a:rPr lang="en-US" altLang="zh-TW" sz="31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</a:t>
            </a:r>
            <a:r>
              <a:rPr lang="zh-TW" altLang="en-US" sz="31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昆蟲叫聲  </a:t>
            </a: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(4)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電視聲音</a:t>
            </a: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1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下列何者是可以回收的廢棄物？</a:t>
            </a:r>
            <a:endParaRPr lang="en-US" altLang="zh-TW" sz="31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牛奶瓶  </a:t>
            </a: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手機電池  </a:t>
            </a: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鋁罐	 </a:t>
            </a:r>
            <a:r>
              <a:rPr lang="en-US" altLang="zh-TW" sz="31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(4)</a:t>
            </a:r>
            <a:r>
              <a:rPr lang="zh-TW" altLang="en-US" sz="31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以上皆是</a:t>
            </a:r>
            <a:endParaRPr lang="en-US" altLang="zh-TW" sz="31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1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下列何者是節省水資源的好方法？</a:t>
            </a:r>
            <a:endParaRPr lang="en-US" altLang="zh-TW" sz="31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大量使用清潔劑	</a:t>
            </a:r>
            <a:r>
              <a:rPr lang="en-US" altLang="zh-TW" sz="31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</a:t>
            </a:r>
            <a:r>
              <a:rPr lang="zh-TW" altLang="en-US" sz="31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裝置二段式馬桶沖水器</a:t>
            </a: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(3)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天天洗車	</a:t>
            </a:r>
            <a:r>
              <a:rPr lang="en-US" altLang="zh-TW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(4)</a:t>
            </a:r>
            <a:r>
              <a:rPr lang="zh-TW" altLang="en-US" sz="31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洗衣機的水量設至最高</a:t>
            </a:r>
          </a:p>
          <a:p>
            <a:pPr marL="179387" indent="-358775">
              <a:spcBef>
                <a:spcPts val="2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2BD8EFB-C9A0-2143-BCC1-E3024326B1CC}"/>
              </a:ext>
            </a:extLst>
          </p:cNvPr>
          <p:cNvSpPr/>
          <p:nvPr/>
        </p:nvSpPr>
        <p:spPr>
          <a:xfrm>
            <a:off x="244475" y="1087438"/>
            <a:ext cx="7032625" cy="676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8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從六題</a:t>
            </a:r>
            <a:r>
              <a:rPr lang="zh-TW" altLang="en-US" sz="3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挑選 </a:t>
            </a:r>
            <a:r>
              <a:rPr lang="en-US" altLang="zh-TW" sz="3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lang="zh-TW" altLang="en-US" sz="38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題</a:t>
            </a:r>
            <a:r>
              <a:rPr lang="zh-TW" altLang="en-US" sz="38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儲到題庫清單中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A31812F-96F8-C70F-4947-07FE122B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1626379"/>
            <a:ext cx="7544063" cy="5400650"/>
          </a:xfrm>
          <a:prstGeom prst="rect">
            <a:avLst/>
          </a:prstGeom>
        </p:spPr>
      </p:pic>
      <p:sp>
        <p:nvSpPr>
          <p:cNvPr id="21505" name="矩形 3">
            <a:extLst>
              <a:ext uri="{FF2B5EF4-FFF2-40B4-BE49-F238E27FC236}">
                <a16:creationId xmlns:a16="http://schemas.microsoft.com/office/drawing/2014/main" id="{540E5B46-CE85-FF4E-BFC1-C0C9438C8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撰寫程式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6A3B8708-2F55-E046-98B9-B67BD8C6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80" y="115217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8BF6FB2-CD66-1A47-29D5-621C228E3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4" y="1008162"/>
            <a:ext cx="4388346" cy="186603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7">
            <a:extLst>
              <a:ext uri="{FF2B5EF4-FFF2-40B4-BE49-F238E27FC236}">
                <a16:creationId xmlns:a16="http://schemas.microsoft.com/office/drawing/2014/main" id="{651F2492-0F35-ED4F-A0CF-D2F02B59E2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152525" y="-143966"/>
            <a:ext cx="9072563" cy="1201738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配合題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星際爭霸</a:t>
            </a:r>
          </a:p>
        </p:txBody>
      </p:sp>
      <p:sp>
        <p:nvSpPr>
          <p:cNvPr id="14" name="◎ 電腦輔助學習趨勢…">
            <a:extLst>
              <a:ext uri="{FF2B5EF4-FFF2-40B4-BE49-F238E27FC236}">
                <a16:creationId xmlns:a16="http://schemas.microsoft.com/office/drawing/2014/main" id="{E8FB10AC-AB5D-6944-A5C0-782D960A3497}"/>
              </a:ext>
            </a:extLst>
          </p:cNvPr>
          <p:cNvSpPr txBox="1">
            <a:spLocks/>
          </p:cNvSpPr>
          <p:nvPr/>
        </p:nvSpPr>
        <p:spPr bwMode="auto">
          <a:xfrm>
            <a:off x="466714" y="1387988"/>
            <a:ext cx="9470142" cy="4195762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在畫面中，以一個太空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圖片當作背景，有三部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外星太空船及一部地球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防衛軍太空船，按下綠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旗後，用滑鼠控制地球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防衛軍太空船左右移動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，按下滑鼠按鍵會發射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子彈 攻擊。將三部左右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移動的外星太空船，分別成功擊中三次即可過關。 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094C1680-2585-5F4F-96FE-904E128D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1"/>
          <a:stretch>
            <a:fillRect/>
          </a:stretch>
        </p:blipFill>
        <p:spPr bwMode="auto">
          <a:xfrm>
            <a:off x="5040312" y="1944266"/>
            <a:ext cx="46037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7">
            <a:extLst>
              <a:ext uri="{FF2B5EF4-FFF2-40B4-BE49-F238E27FC236}">
                <a16:creationId xmlns:a16="http://schemas.microsoft.com/office/drawing/2014/main" id="{E8CA30A7-8844-9B46-AF9F-E864C3AEDD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152525" y="-143966"/>
            <a:ext cx="9072563" cy="1201738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配合題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星際爭霸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id="{2102701B-5304-D041-A310-8EA2B2314A32}"/>
              </a:ext>
            </a:extLst>
          </p:cNvPr>
          <p:cNvSpPr txBox="1">
            <a:spLocks/>
          </p:cNvSpPr>
          <p:nvPr/>
        </p:nvSpPr>
        <p:spPr bwMode="auto">
          <a:xfrm>
            <a:off x="287784" y="1296194"/>
            <a:ext cx="8763000" cy="357505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請依下面遊戲頁面，做舞臺設計及角色安排。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C964CBE-8589-A626-975D-50971056A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2" y="1944266"/>
            <a:ext cx="9207479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7">
            <a:extLst>
              <a:ext uri="{FF2B5EF4-FFF2-40B4-BE49-F238E27FC236}">
                <a16:creationId xmlns:a16="http://schemas.microsoft.com/office/drawing/2014/main" id="{E8CA30A7-8844-9B46-AF9F-E864C3AEDD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152525" y="-143966"/>
            <a:ext cx="9072563" cy="1201738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配合題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星際爭霸</a:t>
            </a:r>
          </a:p>
        </p:txBody>
      </p:sp>
      <p:sp>
        <p:nvSpPr>
          <p:cNvPr id="9" name="◎ 電腦輔助學習趨勢…">
            <a:extLst>
              <a:ext uri="{FF2B5EF4-FFF2-40B4-BE49-F238E27FC236}">
                <a16:creationId xmlns:a16="http://schemas.microsoft.com/office/drawing/2014/main" id="{2102701B-5304-D041-A310-8EA2B2314A32}"/>
              </a:ext>
            </a:extLst>
          </p:cNvPr>
          <p:cNvSpPr txBox="1">
            <a:spLocks/>
          </p:cNvSpPr>
          <p:nvPr/>
        </p:nvSpPr>
        <p:spPr bwMode="auto">
          <a:xfrm>
            <a:off x="287784" y="1296194"/>
            <a:ext cx="8763000" cy="357505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請依下面遊戲頁面，做舞臺設計及角色安排。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0F08DFB-00B7-A3ED-DD06-C875750DD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" y="1944266"/>
            <a:ext cx="9855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394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3">
            <a:extLst>
              <a:ext uri="{FF2B5EF4-FFF2-40B4-BE49-F238E27FC236}">
                <a16:creationId xmlns:a16="http://schemas.microsoft.com/office/drawing/2014/main" id="{811A84E5-E4E1-EF40-BE16-E73F09252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39982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配合題</a:t>
            </a:r>
            <a:r>
              <a:rPr lang="en-US" altLang="zh-TW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星際爭霸</a:t>
            </a:r>
          </a:p>
        </p:txBody>
      </p:sp>
      <p:sp>
        <p:nvSpPr>
          <p:cNvPr id="28674" name="投影片編號版面配置區 1">
            <a:extLst>
              <a:ext uri="{FF2B5EF4-FFF2-40B4-BE49-F238E27FC236}">
                <a16:creationId xmlns:a16="http://schemas.microsoft.com/office/drawing/2014/main" id="{38E40617-682E-354C-8E1F-157C3F498B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2B88B2-CD2E-0B4A-A4A9-39755BC33DB6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zh-TW" sz="1400"/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id="{89C35E90-7C57-654C-8A62-48E36B56A810}"/>
              </a:ext>
            </a:extLst>
          </p:cNvPr>
          <p:cNvSpPr txBox="1">
            <a:spLocks/>
          </p:cNvSpPr>
          <p:nvPr/>
        </p:nvSpPr>
        <p:spPr bwMode="auto">
          <a:xfrm>
            <a:off x="792163" y="1079500"/>
            <a:ext cx="8743950" cy="4195763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問題分析</a:t>
            </a:r>
            <a:endParaRPr lang="en-US" altLang="zh-TW" sz="40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1.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如何建立背景、背景音樂？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2.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如何建立地球防衛軍太空船、子彈、外星太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空船角色？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3.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如何用滑鼠控制地球防衛軍太空船的方向？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4.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如何設定滑鼠發射子彈？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5.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如何讓外星太空船左右移動？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6.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如何判斷子彈射到外星太空船？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7.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如何記錄外星太空船被消滅的數目？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3">
            <a:extLst>
              <a:ext uri="{FF2B5EF4-FFF2-40B4-BE49-F238E27FC236}">
                <a16:creationId xmlns:a16="http://schemas.microsoft.com/office/drawing/2014/main" id="{702AB6F9-C701-1146-AE31-4BDB64C50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2364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撰寫程式 </a:t>
            </a:r>
          </a:p>
        </p:txBody>
      </p:sp>
      <p:sp>
        <p:nvSpPr>
          <p:cNvPr id="29698" name="投影片編號版面配置區 1">
            <a:extLst>
              <a:ext uri="{FF2B5EF4-FFF2-40B4-BE49-F238E27FC236}">
                <a16:creationId xmlns:a16="http://schemas.microsoft.com/office/drawing/2014/main" id="{3D9480BC-EA10-9748-ABE6-FA32F73B6A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A642E4-78F2-4A48-8B91-74860A457BFB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zh-TW" sz="1400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9E3CD7FB-B095-DB4B-BEA3-CEB62A46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5" y="1944886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753C7E3-4E04-7642-9B36-4A31A6179673}"/>
              </a:ext>
            </a:extLst>
          </p:cNvPr>
          <p:cNvSpPr/>
          <p:nvPr/>
        </p:nvSpPr>
        <p:spPr>
          <a:xfrm>
            <a:off x="460187" y="1153919"/>
            <a:ext cx="8080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依照遊戲流程，完成 </a:t>
            </a:r>
            <a:r>
              <a:rPr lang="en" altLang="zh-TW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程式碼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F8A341A-0CDB-DB65-CCCE-DD7B92623260}"/>
              </a:ext>
            </a:extLst>
          </p:cNvPr>
          <p:cNvSpPr/>
          <p:nvPr/>
        </p:nvSpPr>
        <p:spPr>
          <a:xfrm>
            <a:off x="668065" y="3026345"/>
            <a:ext cx="1275903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舞台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2F7679-E71F-3B23-7141-59573FA290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"/>
          <a:stretch/>
        </p:blipFill>
        <p:spPr>
          <a:xfrm>
            <a:off x="1683545" y="3024386"/>
            <a:ext cx="8397327" cy="417651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4E67A17-F4AB-69F1-4019-0D6851EC0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32" y="1984939"/>
            <a:ext cx="5537274" cy="178943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3">
            <a:extLst>
              <a:ext uri="{FF2B5EF4-FFF2-40B4-BE49-F238E27FC236}">
                <a16:creationId xmlns:a16="http://schemas.microsoft.com/office/drawing/2014/main" id="{702AB6F9-C701-1146-AE31-4BDB64C50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2364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撰寫程式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0DAFA4-5B2C-B0ED-F4C3-ABF616FFA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9" y="1244531"/>
            <a:ext cx="1879600" cy="17145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A25DDB4-CF84-7DF9-082B-F4C4941EA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4671089"/>
            <a:ext cx="6636866" cy="25236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7E233DA-10CD-4A7B-0243-280C56BC8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99" y="994420"/>
            <a:ext cx="6730685" cy="397418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E9E1F73-DEAF-201F-8113-689CBB01FB6B}"/>
              </a:ext>
            </a:extLst>
          </p:cNvPr>
          <p:cNvSpPr/>
          <p:nvPr/>
        </p:nvSpPr>
        <p:spPr bwMode="auto">
          <a:xfrm>
            <a:off x="8352680" y="0"/>
            <a:ext cx="1727945" cy="18002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D25AA28-D0C0-FD04-6FCD-7C6B15019323}"/>
              </a:ext>
            </a:extLst>
          </p:cNvPr>
          <p:cNvSpPr/>
          <p:nvPr/>
        </p:nvSpPr>
        <p:spPr>
          <a:xfrm>
            <a:off x="503808" y="2862367"/>
            <a:ext cx="12618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地球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防衛軍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645527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3">
            <a:extLst>
              <a:ext uri="{FF2B5EF4-FFF2-40B4-BE49-F238E27FC236}">
                <a16:creationId xmlns:a16="http://schemas.microsoft.com/office/drawing/2014/main" id="{702AB6F9-C701-1146-AE31-4BDB64C50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2364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撰寫程式 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A25DDB4-CF84-7DF9-082B-F4C4941EA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4671089"/>
            <a:ext cx="6636866" cy="252362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E9E1F73-DEAF-201F-8113-689CBB01FB6B}"/>
              </a:ext>
            </a:extLst>
          </p:cNvPr>
          <p:cNvSpPr/>
          <p:nvPr/>
        </p:nvSpPr>
        <p:spPr bwMode="auto">
          <a:xfrm>
            <a:off x="8352680" y="0"/>
            <a:ext cx="1727945" cy="18002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1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76ACE5-E08D-0B54-39C2-A116C4CDB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3" y="1248330"/>
            <a:ext cx="1696804" cy="163204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6CF8B51-5EE4-F695-9E4D-2B4058D08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64" y="952376"/>
            <a:ext cx="5876234" cy="403395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8D65BD9-02DD-FD55-F54B-57633098B218}"/>
              </a:ext>
            </a:extLst>
          </p:cNvPr>
          <p:cNvSpPr/>
          <p:nvPr/>
        </p:nvSpPr>
        <p:spPr>
          <a:xfrm>
            <a:off x="691956" y="281010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子彈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28342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3">
            <a:extLst>
              <a:ext uri="{FF2B5EF4-FFF2-40B4-BE49-F238E27FC236}">
                <a16:creationId xmlns:a16="http://schemas.microsoft.com/office/drawing/2014/main" id="{71012097-0C98-6746-9FEC-D7D2D6868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2364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撰寫程式 </a:t>
            </a:r>
          </a:p>
        </p:txBody>
      </p:sp>
      <p:sp>
        <p:nvSpPr>
          <p:cNvPr id="31746" name="投影片編號版面配置區 1">
            <a:extLst>
              <a:ext uri="{FF2B5EF4-FFF2-40B4-BE49-F238E27FC236}">
                <a16:creationId xmlns:a16="http://schemas.microsoft.com/office/drawing/2014/main" id="{57465651-C680-7E4D-AFFA-B51280956B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12562-FA1B-C14A-AF6B-C9DE3659404F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zh-TW" sz="14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C235220-5344-FF48-9BD8-324986CDFB82}"/>
              </a:ext>
            </a:extLst>
          </p:cNvPr>
          <p:cNvSpPr/>
          <p:nvPr/>
        </p:nvSpPr>
        <p:spPr>
          <a:xfrm>
            <a:off x="394052" y="2550948"/>
            <a:ext cx="12618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外星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太空船</a:t>
            </a:r>
            <a:endParaRPr lang="zh-TW" altLang="en-US" sz="2800" dirty="0"/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5618C01D-C7D4-0646-ADBA-9B2996AB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6" y="1439863"/>
            <a:ext cx="10810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30CDAD1-B363-E8B4-86A9-15CADD8E1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52" y="2664346"/>
            <a:ext cx="6591300" cy="3937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4459A56-7AF8-7261-C074-0150E3A19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1008698"/>
            <a:ext cx="3137982" cy="33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一個變數可以儲存很多資料，當      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我們有很多資料要儲存時，也可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以使用變數來解決這個問題。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6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EAFCEFAD-4EC1-A00C-32D4-25F9B26D3ADB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52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3">
            <a:extLst>
              <a:ext uri="{FF2B5EF4-FFF2-40B4-BE49-F238E27FC236}">
                <a16:creationId xmlns:a16="http://schemas.microsoft.com/office/drawing/2014/main" id="{71012097-0C98-6746-9FEC-D7D2D6868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2364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撰寫程式 </a:t>
            </a:r>
          </a:p>
        </p:txBody>
      </p:sp>
      <p:sp>
        <p:nvSpPr>
          <p:cNvPr id="31746" name="投影片編號版面配置區 1">
            <a:extLst>
              <a:ext uri="{FF2B5EF4-FFF2-40B4-BE49-F238E27FC236}">
                <a16:creationId xmlns:a16="http://schemas.microsoft.com/office/drawing/2014/main" id="{57465651-C680-7E4D-AFFA-B51280956B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12562-FA1B-C14A-AF6B-C9DE3659404F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zh-TW" sz="14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C235220-5344-FF48-9BD8-324986CDFB82}"/>
              </a:ext>
            </a:extLst>
          </p:cNvPr>
          <p:cNvSpPr/>
          <p:nvPr/>
        </p:nvSpPr>
        <p:spPr>
          <a:xfrm>
            <a:off x="394052" y="2550948"/>
            <a:ext cx="12618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外星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太空船</a:t>
            </a:r>
            <a:endParaRPr lang="zh-TW" altLang="en-US" sz="2800" dirty="0"/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5618C01D-C7D4-0646-ADBA-9B2996AB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6" y="1439863"/>
            <a:ext cx="10810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DCDB778-CA0E-546B-7401-152A987E49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" b="2899"/>
          <a:stretch/>
        </p:blipFill>
        <p:spPr>
          <a:xfrm>
            <a:off x="1943968" y="1554665"/>
            <a:ext cx="6984776" cy="49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39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259C41A-1D3B-1277-59FB-11F004630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31" y="4032498"/>
            <a:ext cx="6950864" cy="2650857"/>
          </a:xfrm>
          <a:prstGeom prst="rect">
            <a:avLst/>
          </a:prstGeom>
        </p:spPr>
      </p:pic>
      <p:sp>
        <p:nvSpPr>
          <p:cNvPr id="33793" name="矩形 3">
            <a:extLst>
              <a:ext uri="{FF2B5EF4-FFF2-40B4-BE49-F238E27FC236}">
                <a16:creationId xmlns:a16="http://schemas.microsoft.com/office/drawing/2014/main" id="{CB19EADA-16E7-4641-A86E-52AB3C983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2364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撰寫程式 </a:t>
            </a:r>
          </a:p>
        </p:txBody>
      </p:sp>
      <p:sp>
        <p:nvSpPr>
          <p:cNvPr id="33794" name="投影片編號版面配置區 1">
            <a:extLst>
              <a:ext uri="{FF2B5EF4-FFF2-40B4-BE49-F238E27FC236}">
                <a16:creationId xmlns:a16="http://schemas.microsoft.com/office/drawing/2014/main" id="{269F1933-21B7-A848-93EA-53A562F56E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CA745E-D1E0-9149-B2CD-83542B804AF5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zh-TW" sz="1400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030F3BBA-D806-C94B-8FF8-A42B3788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1" y="1439863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C023460-7390-CC4D-B432-32E7A1488757}"/>
              </a:ext>
            </a:extLst>
          </p:cNvPr>
          <p:cNvSpPr/>
          <p:nvPr/>
        </p:nvSpPr>
        <p:spPr>
          <a:xfrm>
            <a:off x="523889" y="2646343"/>
            <a:ext cx="12618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外星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太空船</a:t>
            </a:r>
            <a:endParaRPr lang="zh-TW" altLang="en-US" sz="2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89AE01A-C435-6531-3799-1F7D51047DA8}"/>
              </a:ext>
            </a:extLst>
          </p:cNvPr>
          <p:cNvSpPr txBox="1"/>
          <p:nvPr/>
        </p:nvSpPr>
        <p:spPr>
          <a:xfrm>
            <a:off x="1943968" y="1980406"/>
            <a:ext cx="784887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u="sng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小明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發現太空船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的程式只需要對太空船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稍作修改即可完成，請問需要修改的應該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是下列哪一塊積木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答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259C41A-1D3B-1277-59FB-11F004630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31" y="4032498"/>
            <a:ext cx="6950864" cy="2650857"/>
          </a:xfrm>
          <a:prstGeom prst="rect">
            <a:avLst/>
          </a:prstGeom>
        </p:spPr>
      </p:pic>
      <p:sp>
        <p:nvSpPr>
          <p:cNvPr id="33793" name="矩形 3">
            <a:extLst>
              <a:ext uri="{FF2B5EF4-FFF2-40B4-BE49-F238E27FC236}">
                <a16:creationId xmlns:a16="http://schemas.microsoft.com/office/drawing/2014/main" id="{CB19EADA-16E7-4641-A86E-52AB3C983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2364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撰寫程式 </a:t>
            </a:r>
          </a:p>
        </p:txBody>
      </p:sp>
      <p:sp>
        <p:nvSpPr>
          <p:cNvPr id="33794" name="投影片編號版面配置區 1">
            <a:extLst>
              <a:ext uri="{FF2B5EF4-FFF2-40B4-BE49-F238E27FC236}">
                <a16:creationId xmlns:a16="http://schemas.microsoft.com/office/drawing/2014/main" id="{269F1933-21B7-A848-93EA-53A562F56E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CA745E-D1E0-9149-B2CD-83542B804AF5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zh-TW" sz="140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89AE01A-C435-6531-3799-1F7D51047DA8}"/>
              </a:ext>
            </a:extLst>
          </p:cNvPr>
          <p:cNvSpPr txBox="1"/>
          <p:nvPr/>
        </p:nvSpPr>
        <p:spPr>
          <a:xfrm>
            <a:off x="1943968" y="1980406"/>
            <a:ext cx="784887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u="sng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小明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發現太空船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的程式只需要對太空船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稍作修改即可完成，請問需要修改的應該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是下列哪一塊積木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答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 </a:t>
            </a:r>
            <a:r>
              <a:rPr lang="en-US" altLang="zh-TW" sz="32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</a:t>
            </a: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CCF6B82-3FA7-6337-247E-008FC172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6" y="1439863"/>
            <a:ext cx="10810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CC63202-AF95-1059-DD53-AD325DE8E520}"/>
              </a:ext>
            </a:extLst>
          </p:cNvPr>
          <p:cNvSpPr/>
          <p:nvPr/>
        </p:nvSpPr>
        <p:spPr>
          <a:xfrm>
            <a:off x="475147" y="2646343"/>
            <a:ext cx="12618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外星</a:t>
            </a:r>
            <a:endParaRPr lang="en-US" altLang="zh-TW" sz="28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太空船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69209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7">
            <a:extLst>
              <a:ext uri="{FF2B5EF4-FFF2-40B4-BE49-F238E27FC236}">
                <a16:creationId xmlns:a16="http://schemas.microsoft.com/office/drawing/2014/main" id="{4E134D81-8ED4-F843-BC79-0D7F0E89D0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152525" y="-215900"/>
            <a:ext cx="9072563" cy="1201738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水族箱</a:t>
            </a:r>
          </a:p>
        </p:txBody>
      </p:sp>
      <p:sp>
        <p:nvSpPr>
          <p:cNvPr id="14" name="◎ 電腦輔助學習趨勢…">
            <a:extLst>
              <a:ext uri="{FF2B5EF4-FFF2-40B4-BE49-F238E27FC236}">
                <a16:creationId xmlns:a16="http://schemas.microsoft.com/office/drawing/2014/main" id="{B3FD0DFB-9102-2D4F-AD36-504EA9F72F84}"/>
              </a:ext>
            </a:extLst>
          </p:cNvPr>
          <p:cNvSpPr txBox="1">
            <a:spLocks/>
          </p:cNvSpPr>
          <p:nvPr/>
        </p:nvSpPr>
        <p:spPr bwMode="auto">
          <a:xfrm>
            <a:off x="279400" y="2112963"/>
            <a:ext cx="8743950" cy="3221037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在畫面中，以一個水族箱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圖片當作背景，有十五隻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小丑魚在水中，按下綠旗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後， 小丑魚會隨機在水族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箱中來回上下移動。當小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丑魚碰到水族箱邊緣，會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折返繼續移動。 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BA1B0A17-FC69-9745-84C6-3561AF3F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1"/>
          <a:stretch>
            <a:fillRect/>
          </a:stretch>
        </p:blipFill>
        <p:spPr bwMode="auto">
          <a:xfrm>
            <a:off x="5328344" y="1990725"/>
            <a:ext cx="4472881" cy="343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3C3533E-8CA6-6247-99D4-A16ACE61CA4F}"/>
              </a:ext>
            </a:extLst>
          </p:cNvPr>
          <p:cNvSpPr/>
          <p:nvPr/>
        </p:nvSpPr>
        <p:spPr>
          <a:xfrm>
            <a:off x="279400" y="1466632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kern="0" baseline="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題目說明：</a:t>
            </a:r>
            <a:endParaRPr lang="en-US" altLang="zh-TW" sz="3600" b="1" kern="0" baseline="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7">
            <a:extLst>
              <a:ext uri="{FF2B5EF4-FFF2-40B4-BE49-F238E27FC236}">
                <a16:creationId xmlns:a16="http://schemas.microsoft.com/office/drawing/2014/main" id="{8FDA31CF-2461-0041-9DAD-150F81E79E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152525" y="-215900"/>
            <a:ext cx="9072563" cy="1201738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水族箱</a:t>
            </a:r>
          </a:p>
        </p:txBody>
      </p:sp>
      <p:sp>
        <p:nvSpPr>
          <p:cNvPr id="14" name="◎ 電腦輔助學習趨勢…">
            <a:extLst>
              <a:ext uri="{FF2B5EF4-FFF2-40B4-BE49-F238E27FC236}">
                <a16:creationId xmlns:a16="http://schemas.microsoft.com/office/drawing/2014/main" id="{E3CCCB24-6F2D-E445-B97E-965F29268481}"/>
              </a:ext>
            </a:extLst>
          </p:cNvPr>
          <p:cNvSpPr txBox="1">
            <a:spLocks/>
          </p:cNvSpPr>
          <p:nvPr/>
        </p:nvSpPr>
        <p:spPr bwMode="auto">
          <a:xfrm>
            <a:off x="688850" y="1459532"/>
            <a:ext cx="8743950" cy="322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請依下面遊戲頁面，做舞臺設計及角色安排。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BD53EB-32E3-B745-FAE7-CD82294E1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6" y="2179612"/>
            <a:ext cx="9288297" cy="379710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3">
            <a:extLst>
              <a:ext uri="{FF2B5EF4-FFF2-40B4-BE49-F238E27FC236}">
                <a16:creationId xmlns:a16="http://schemas.microsoft.com/office/drawing/2014/main" id="{453F1140-EDCB-0B43-BC9E-B2CC31DB1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2972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</a:t>
            </a:r>
            <a:r>
              <a:rPr lang="en-US" altLang="zh-TW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水族箱</a:t>
            </a:r>
          </a:p>
        </p:txBody>
      </p:sp>
      <p:sp>
        <p:nvSpPr>
          <p:cNvPr id="39938" name="投影片編號版面配置區 1">
            <a:extLst>
              <a:ext uri="{FF2B5EF4-FFF2-40B4-BE49-F238E27FC236}">
                <a16:creationId xmlns:a16="http://schemas.microsoft.com/office/drawing/2014/main" id="{F5E64615-A3B8-8146-AB9E-27016DB06F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B6A519-8FCC-0840-8459-18EA14166A47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zh-TW" sz="1400"/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id="{3A430FA7-6784-DC4D-A8E6-50E8A5F1E7CB}"/>
              </a:ext>
            </a:extLst>
          </p:cNvPr>
          <p:cNvSpPr txBox="1">
            <a:spLocks/>
          </p:cNvSpPr>
          <p:nvPr/>
        </p:nvSpPr>
        <p:spPr bwMode="auto">
          <a:xfrm>
            <a:off x="1007864" y="1502569"/>
            <a:ext cx="8743950" cy="4195762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問題分析</a:t>
            </a:r>
            <a:endParaRPr lang="en-US" altLang="zh-TW" sz="40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如何建立背景？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如何建立小丑魚角色？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如何利用分身產生十五隻小丑魚？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如何讓小丑魚不斷的隨機游動？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3">
            <a:extLst>
              <a:ext uri="{FF2B5EF4-FFF2-40B4-BE49-F238E27FC236}">
                <a16:creationId xmlns:a16="http://schemas.microsoft.com/office/drawing/2014/main" id="{F008686B-A480-554C-A2A7-43E9A918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程式參考</a:t>
            </a:r>
          </a:p>
        </p:txBody>
      </p:sp>
      <p:sp>
        <p:nvSpPr>
          <p:cNvPr id="40962" name="投影片編號版面配置區 1">
            <a:extLst>
              <a:ext uri="{FF2B5EF4-FFF2-40B4-BE49-F238E27FC236}">
                <a16:creationId xmlns:a16="http://schemas.microsoft.com/office/drawing/2014/main" id="{D15FB127-C892-6F49-BBA9-DA06546D92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037AA-BA64-FA4D-8E6C-0371AE0D467C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zh-TW" sz="14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2392952-6B45-644A-B888-B68D64D35838}"/>
              </a:ext>
            </a:extLst>
          </p:cNvPr>
          <p:cNvSpPr/>
          <p:nvPr/>
        </p:nvSpPr>
        <p:spPr>
          <a:xfrm>
            <a:off x="576336" y="252095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小丑魚</a:t>
            </a:r>
            <a:endParaRPr lang="zh-TW" altLang="en-US" sz="2800" dirty="0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8AC2A864-3A09-7648-A652-32392D01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0" y="1439863"/>
            <a:ext cx="10810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圖片 4">
            <a:extLst>
              <a:ext uri="{FF2B5EF4-FFF2-40B4-BE49-F238E27FC236}">
                <a16:creationId xmlns:a16="http://schemas.microsoft.com/office/drawing/2014/main" id="{3EDD1DB0-F2A7-0244-BB14-B517756C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60" y="1636713"/>
            <a:ext cx="243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圖片 9">
            <a:extLst>
              <a:ext uri="{FF2B5EF4-FFF2-40B4-BE49-F238E27FC236}">
                <a16:creationId xmlns:a16="http://schemas.microsoft.com/office/drawing/2014/main" id="{0ADA1BCA-5408-3647-AA18-08518F19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48" y="1217613"/>
            <a:ext cx="2082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圖片 12">
            <a:extLst>
              <a:ext uri="{FF2B5EF4-FFF2-40B4-BE49-F238E27FC236}">
                <a16:creationId xmlns:a16="http://schemas.microsoft.com/office/drawing/2014/main" id="{573E2A3C-F2DF-A24D-A2CD-7FC0B3F7E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" b="4961"/>
          <a:stretch>
            <a:fillRect/>
          </a:stretch>
        </p:blipFill>
        <p:spPr bwMode="auto">
          <a:xfrm>
            <a:off x="5226248" y="4133850"/>
            <a:ext cx="384651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7">
            <a:extLst>
              <a:ext uri="{FF2B5EF4-FFF2-40B4-BE49-F238E27FC236}">
                <a16:creationId xmlns:a16="http://schemas.microsoft.com/office/drawing/2014/main" id="{3777C2ED-F0F3-714C-A83D-401087BDB2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152525" y="-121568"/>
            <a:ext cx="9072563" cy="1201738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打蚊子</a:t>
            </a:r>
          </a:p>
        </p:txBody>
      </p:sp>
      <p:sp>
        <p:nvSpPr>
          <p:cNvPr id="14" name="◎ 電腦輔助學習趨勢…">
            <a:extLst>
              <a:ext uri="{FF2B5EF4-FFF2-40B4-BE49-F238E27FC236}">
                <a16:creationId xmlns:a16="http://schemas.microsoft.com/office/drawing/2014/main" id="{86CE24BF-B24C-8240-838B-0545B7D9AA3E}"/>
              </a:ext>
            </a:extLst>
          </p:cNvPr>
          <p:cNvSpPr txBox="1">
            <a:spLocks/>
          </p:cNvSpPr>
          <p:nvPr/>
        </p:nvSpPr>
        <p:spPr bwMode="auto">
          <a:xfrm>
            <a:off x="287784" y="1800250"/>
            <a:ext cx="8743950" cy="3221037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在畫面中，以一個臥室圖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片當作背景，有三隻蚊子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及一把電蚊拍，按下綠旗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後， 蚊子會不斷的隨機亂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飛，用滑鼠控制電蚊拍的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移動，按下滑鼠按鍵會啟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用電蚊拍，將電蚊拍瞄準</a:t>
            </a: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蚊子電擊消滅。 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A6F7011B-1824-DD41-B2A7-A0AADB71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1"/>
          <a:stretch>
            <a:fillRect/>
          </a:stretch>
        </p:blipFill>
        <p:spPr bwMode="auto">
          <a:xfrm>
            <a:off x="5256213" y="2146300"/>
            <a:ext cx="4241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7">
            <a:extLst>
              <a:ext uri="{FF2B5EF4-FFF2-40B4-BE49-F238E27FC236}">
                <a16:creationId xmlns:a16="http://schemas.microsoft.com/office/drawing/2014/main" id="{CF98F8B0-F8BF-CF4B-B77F-913F0ACAD0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152525" y="-121568"/>
            <a:ext cx="9072563" cy="1201738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打蚊子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id="{7D94A286-4FE4-594D-956E-C459F275E748}"/>
              </a:ext>
            </a:extLst>
          </p:cNvPr>
          <p:cNvSpPr txBox="1">
            <a:spLocks/>
          </p:cNvSpPr>
          <p:nvPr/>
        </p:nvSpPr>
        <p:spPr bwMode="auto">
          <a:xfrm>
            <a:off x="544834" y="1459533"/>
            <a:ext cx="8743950" cy="3221037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請依下面遊戲頁面，做舞臺設計及角色安排。 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7CE96B-4328-6DF6-C151-565BBBED2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1" y="2229933"/>
            <a:ext cx="9384522" cy="360276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7">
            <a:extLst>
              <a:ext uri="{FF2B5EF4-FFF2-40B4-BE49-F238E27FC236}">
                <a16:creationId xmlns:a16="http://schemas.microsoft.com/office/drawing/2014/main" id="{CF98F8B0-F8BF-CF4B-B77F-913F0ACAD0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152525" y="-121568"/>
            <a:ext cx="9072563" cy="1201738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</a:t>
            </a:r>
            <a:r>
              <a:rPr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打蚊子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id="{7D94A286-4FE4-594D-956E-C459F275E748}"/>
              </a:ext>
            </a:extLst>
          </p:cNvPr>
          <p:cNvSpPr txBox="1">
            <a:spLocks/>
          </p:cNvSpPr>
          <p:nvPr/>
        </p:nvSpPr>
        <p:spPr bwMode="auto">
          <a:xfrm>
            <a:off x="544834" y="1459533"/>
            <a:ext cx="8743950" cy="3221037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請依下面遊戲頁面，做舞臺設計及角色安排。 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19B5CCE-93E0-20CE-3BA4-1DCC32426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232298"/>
            <a:ext cx="95377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0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一個變數可以儲存很多資料，當      </a:t>
            </a: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我們有很多資料要儲存時，也可</a:t>
            </a: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以使用變數來解決這個問題。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7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AF55A68C-72A9-AFA1-237B-6802C90129E3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05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3">
            <a:extLst>
              <a:ext uri="{FF2B5EF4-FFF2-40B4-BE49-F238E27FC236}">
                <a16:creationId xmlns:a16="http://schemas.microsoft.com/office/drawing/2014/main" id="{56A4610D-D8CD-8347-84BF-1E4CBF034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84138"/>
            <a:ext cx="32512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</a:t>
            </a:r>
            <a:r>
              <a:rPr lang="en-US" altLang="zh-TW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打蚊子</a:t>
            </a:r>
          </a:p>
        </p:txBody>
      </p:sp>
      <p:sp>
        <p:nvSpPr>
          <p:cNvPr id="46082" name="投影片編號版面配置區 1">
            <a:extLst>
              <a:ext uri="{FF2B5EF4-FFF2-40B4-BE49-F238E27FC236}">
                <a16:creationId xmlns:a16="http://schemas.microsoft.com/office/drawing/2014/main" id="{14415370-E883-8548-8F9F-FE608036D5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6FB84-F291-E241-B29D-41DC45B1F11B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zh-TW" sz="1400"/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id="{4C4E27FA-656D-9B4F-B766-28990E8F9297}"/>
              </a:ext>
            </a:extLst>
          </p:cNvPr>
          <p:cNvSpPr txBox="1">
            <a:spLocks/>
          </p:cNvSpPr>
          <p:nvPr/>
        </p:nvSpPr>
        <p:spPr bwMode="auto">
          <a:xfrm>
            <a:off x="1152525" y="1073150"/>
            <a:ext cx="6746875" cy="554513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問題分析</a:t>
            </a:r>
            <a:endParaRPr lang="en-US" altLang="zh-TW" sz="40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如何建立背景？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如何建立蚊子、電蚊拍角色？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如何用滑鼠控制電蚊拍的移動？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如何設定滑鼠啟用電蚊拍電擊？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如何利用分身產生三隻蚊子？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如何讓蚊子不斷的隨機亂飛？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如何判斷電蚊拍電擊到蚊子？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2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如何產生新的蚊子？</a:t>
            </a: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3">
            <a:extLst>
              <a:ext uri="{FF2B5EF4-FFF2-40B4-BE49-F238E27FC236}">
                <a16:creationId xmlns:a16="http://schemas.microsoft.com/office/drawing/2014/main" id="{811DC130-3CED-1C43-993B-6A61AD3E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426" y="72058"/>
            <a:ext cx="25827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撰寫程式 </a:t>
            </a:r>
          </a:p>
        </p:txBody>
      </p:sp>
      <p:sp>
        <p:nvSpPr>
          <p:cNvPr id="47106" name="投影片編號版面配置區 1">
            <a:extLst>
              <a:ext uri="{FF2B5EF4-FFF2-40B4-BE49-F238E27FC236}">
                <a16:creationId xmlns:a16="http://schemas.microsoft.com/office/drawing/2014/main" id="{AEFB6E2B-703B-2844-A020-4090B22D69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4C81DD-68AA-7E42-B9B1-50520D039995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zh-TW" sz="14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070B6B-AEA6-3B44-B5D0-0612B493DA46}"/>
              </a:ext>
            </a:extLst>
          </p:cNvPr>
          <p:cNvSpPr/>
          <p:nvPr/>
        </p:nvSpPr>
        <p:spPr>
          <a:xfrm>
            <a:off x="682084" y="256808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電蚊拍</a:t>
            </a:r>
            <a:endParaRPr lang="zh-TW" altLang="en-US" sz="2800" dirty="0"/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975B718E-A5B2-2742-8BD1-4AA513813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8" y="1439863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圖片 4">
            <a:extLst>
              <a:ext uri="{FF2B5EF4-FFF2-40B4-BE49-F238E27FC236}">
                <a16:creationId xmlns:a16="http://schemas.microsoft.com/office/drawing/2014/main" id="{5520EC77-EB75-A447-AC20-A8D744EBA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232024"/>
            <a:ext cx="4337431" cy="338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1">
            <a:extLst>
              <a:ext uri="{FF2B5EF4-FFF2-40B4-BE49-F238E27FC236}">
                <a16:creationId xmlns:a16="http://schemas.microsoft.com/office/drawing/2014/main" id="{7A6D2F53-5E00-6749-A0CA-31EABF18C1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1238">
              <a:spcBef>
                <a:spcPct val="20000"/>
              </a:spcBef>
              <a:buChar char="•"/>
              <a:defRPr kumimoji="1" sz="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11238">
              <a:spcBef>
                <a:spcPct val="20000"/>
              </a:spcBef>
              <a:buChar char="–"/>
              <a:defRPr kumimoji="1" sz="31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112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11238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11238">
              <a:spcBef>
                <a:spcPct val="20000"/>
              </a:spcBef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112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430C6C-F922-C94C-B499-BD1050BD57A4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zh-TW" sz="14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1B192B2-9880-9A40-B2FF-4E2F5DC90BEB}"/>
              </a:ext>
            </a:extLst>
          </p:cNvPr>
          <p:cNvSpPr/>
          <p:nvPr/>
        </p:nvSpPr>
        <p:spPr>
          <a:xfrm>
            <a:off x="544517" y="25209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蚊子</a:t>
            </a:r>
            <a:endParaRPr lang="zh-TW" altLang="en-US" sz="2800" dirty="0"/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31136331-044B-024E-BEBD-CDFBC6EF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0" y="1439863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圖片 3">
            <a:extLst>
              <a:ext uri="{FF2B5EF4-FFF2-40B4-BE49-F238E27FC236}">
                <a16:creationId xmlns:a16="http://schemas.microsoft.com/office/drawing/2014/main" id="{90C1B67F-E98F-D24F-A8D6-3CF073A21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"/>
          <a:stretch>
            <a:fillRect/>
          </a:stretch>
        </p:blipFill>
        <p:spPr bwMode="auto">
          <a:xfrm>
            <a:off x="1628229" y="936625"/>
            <a:ext cx="61483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圖片 7">
            <a:extLst>
              <a:ext uri="{FF2B5EF4-FFF2-40B4-BE49-F238E27FC236}">
                <a16:creationId xmlns:a16="http://schemas.microsoft.com/office/drawing/2014/main" id="{BA621F08-5259-3B42-AF22-F2DAA6866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189163"/>
            <a:ext cx="20637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圖片 10">
            <a:extLst>
              <a:ext uri="{FF2B5EF4-FFF2-40B4-BE49-F238E27FC236}">
                <a16:creationId xmlns:a16="http://schemas.microsoft.com/office/drawing/2014/main" id="{ADC5E8C9-DE9A-8C43-8039-59FF291A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3605213"/>
            <a:ext cx="517048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3">
            <a:extLst>
              <a:ext uri="{FF2B5EF4-FFF2-40B4-BE49-F238E27FC236}">
                <a16:creationId xmlns:a16="http://schemas.microsoft.com/office/drawing/2014/main" id="{4C85AF31-4F70-D996-312A-E1EEDF475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426" y="72058"/>
            <a:ext cx="25827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aseline="-25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 b="1" baseline="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撰寫程式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7">
            <a:extLst>
              <a:ext uri="{FF2B5EF4-FFF2-40B4-BE49-F238E27FC236}">
                <a16:creationId xmlns:a16="http://schemas.microsoft.com/office/drawing/2014/main" id="{849817EB-8587-0B49-8E52-E61A66A374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296392" y="-121568"/>
            <a:ext cx="9072563" cy="1201738"/>
          </a:xfrm>
        </p:spPr>
        <p:txBody>
          <a:bodyPr/>
          <a:lstStyle/>
          <a:p>
            <a:r>
              <a:rPr lang="zh-TW" altLang="en-US" sz="4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  <a:r>
              <a:rPr lang="en-US" altLang="zh-TW" sz="4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創意遊戲設計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id="{CC6E1EC8-3683-5D4E-AC96-07D6CF03C441}"/>
              </a:ext>
            </a:extLst>
          </p:cNvPr>
          <p:cNvSpPr txBox="1">
            <a:spLocks/>
          </p:cNvSpPr>
          <p:nvPr/>
        </p:nvSpPr>
        <p:spPr bwMode="auto">
          <a:xfrm>
            <a:off x="668338" y="1990725"/>
            <a:ext cx="8743950" cy="3219450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 </a:t>
            </a: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～</a:t>
            </a: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人為一組，利用</a:t>
            </a: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陣列、角色</a:t>
            </a:r>
            <a:endParaRPr lang="en-US" altLang="zh-TW" sz="4000" b="1" kern="0" baseline="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變數或分身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的概念，使用 </a:t>
            </a:r>
            <a:r>
              <a:rPr lang="en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設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計出屬於你們組別的創意遊戲。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7">
            <a:extLst>
              <a:ext uri="{FF2B5EF4-FFF2-40B4-BE49-F238E27FC236}">
                <a16:creationId xmlns:a16="http://schemas.microsoft.com/office/drawing/2014/main" id="{8B4F8EAE-D51C-8D47-9F56-12CB310D6C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224384" y="-121568"/>
            <a:ext cx="9072563" cy="1201738"/>
          </a:xfrm>
        </p:spPr>
        <p:txBody>
          <a:bodyPr/>
          <a:lstStyle/>
          <a:p>
            <a:r>
              <a:rPr lang="zh-TW" altLang="en-US" sz="4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  <a:r>
              <a:rPr lang="en-US" altLang="zh-TW" sz="4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創意遊戲設計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id="{23A62954-0203-564F-9027-6B16689BA260}"/>
              </a:ext>
            </a:extLst>
          </p:cNvPr>
          <p:cNvSpPr txBox="1">
            <a:spLocks/>
          </p:cNvSpPr>
          <p:nvPr/>
        </p:nvSpPr>
        <p:spPr bwMode="auto">
          <a:xfrm>
            <a:off x="606427" y="1440210"/>
            <a:ext cx="9072562" cy="4536504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請簡述小組所設計遊戲的原由，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以及介紹遊戲如何進行。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背景描述：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角色描述 ：</a:t>
            </a: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(3)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遊戲進行方式： </a:t>
            </a: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7">
            <a:extLst>
              <a:ext uri="{FF2B5EF4-FFF2-40B4-BE49-F238E27FC236}">
                <a16:creationId xmlns:a16="http://schemas.microsoft.com/office/drawing/2014/main" id="{8B4F8EAE-D51C-8D47-9F56-12CB310D6C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368400" y="-121568"/>
            <a:ext cx="9072563" cy="1201738"/>
          </a:xfrm>
        </p:spPr>
        <p:txBody>
          <a:bodyPr/>
          <a:lstStyle/>
          <a:p>
            <a:r>
              <a:rPr lang="zh-TW" altLang="en-US" sz="4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  <a:r>
              <a:rPr lang="en-US" altLang="zh-TW" sz="4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4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創意遊戲設計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id="{23A62954-0203-564F-9027-6B16689BA260}"/>
              </a:ext>
            </a:extLst>
          </p:cNvPr>
          <p:cNvSpPr txBox="1">
            <a:spLocks/>
          </p:cNvSpPr>
          <p:nvPr/>
        </p:nvSpPr>
        <p:spPr bwMode="auto">
          <a:xfrm>
            <a:off x="606427" y="2035596"/>
            <a:ext cx="9072562" cy="3221038"/>
          </a:xfrm>
          <a:prstGeom prst="rect">
            <a:avLst/>
          </a:prstGeom>
          <a:noFill/>
          <a:ln>
            <a:noFill/>
          </a:ln>
          <a:effectLst/>
        </p:spPr>
        <p:txBody>
          <a:bodyPr lIns="101133" tIns="50566" rIns="101133" bIns="50566"/>
          <a:lstStyle>
            <a:lvl1pPr marL="379413" indent="-379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3159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2pPr>
            <a:lvl3pPr marL="1263650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700">
                <a:solidFill>
                  <a:schemeClr val="tx1"/>
                </a:solidFill>
                <a:latin typeface="+mn-lt"/>
                <a:ea typeface="+mn-ea"/>
              </a:defRPr>
            </a:lvl3pPr>
            <a:lvl4pPr marL="1770063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274888" indent="-252413" algn="l" defTabSz="101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7320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1892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464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03688" indent="-252413" algn="l" defTabSz="1011238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依照你們的遊戲流程，完成 </a:t>
            </a:r>
            <a:r>
              <a:rPr lang="en" altLang="zh-TW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Scratch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kern="0" baseline="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程式碼。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4000" b="1" kern="0" baseline="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1130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將全校學生以班級編班，比擬為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陣列，則學生就代表元素，每一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個班級就代表一個索引值，座號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就代表陣列名稱。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8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E8F9F3F7-7BE5-7A49-0B6F-6B6DB21E0C18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506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10032" y="1860637"/>
            <a:ext cx="8805816" cy="4405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將全校學生以班級編班，比擬為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陣列，則學生就代表元素，每一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個班級就代表一個索引值，座號</a:t>
            </a:r>
            <a:endParaRPr lang="en-US" altLang="zh-TW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78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就代表陣列名稱。 </a:t>
            </a:r>
          </a:p>
          <a:p>
            <a:pPr marL="188356" indent="-376714">
              <a:lnSpc>
                <a:spcPct val="120000"/>
              </a:lnSpc>
              <a:spcBef>
                <a:spcPts val="84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78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80042" y="6817518"/>
            <a:ext cx="2160270" cy="383381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9</a:t>
            </a:fld>
            <a:endParaRPr kumimoji="1" lang="zh-TW" altLang="en-US" dirty="0"/>
          </a:p>
        </p:txBody>
      </p:sp>
      <p:sp>
        <p:nvSpPr>
          <p:cNvPr id="5" name="報 告 大 綱">
            <a:extLst>
              <a:ext uri="{FF2B5EF4-FFF2-40B4-BE49-F238E27FC236}">
                <a16:creationId xmlns:a16="http://schemas.microsoft.com/office/drawing/2014/main" id="{92841080-871C-CB3D-22ED-C91067989D9E}"/>
              </a:ext>
            </a:extLst>
          </p:cNvPr>
          <p:cNvSpPr txBox="1">
            <a:spLocks/>
          </p:cNvSpPr>
          <p:nvPr/>
        </p:nvSpPr>
        <p:spPr bwMode="auto">
          <a:xfrm>
            <a:off x="359792" y="35687"/>
            <a:ext cx="5709199" cy="10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133" tIns="50566" rIns="101133" bIns="50566" numCol="1" anchor="ctr" anchorCtr="0" compatLnSpc="1">
            <a:prstTxWarp prst="textNoShape">
              <a:avLst/>
            </a:prstTxWarp>
            <a:normAutofit/>
          </a:bodyPr>
          <a:lstStyle>
            <a:lvl1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5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defTabSz="1011238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defTabSz="1011238" rtl="0" fontAlgn="base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620" kern="0" baseline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620" kern="0" baseline="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56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1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1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12844</TotalTime>
  <Words>3662</Words>
  <Application>Microsoft Macintosh PowerPoint</Application>
  <PresentationFormat>自訂</PresentationFormat>
  <Paragraphs>510</Paragraphs>
  <Slides>75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75</vt:i4>
      </vt:variant>
    </vt:vector>
  </HeadingPairs>
  <TitlesOfParts>
    <vt:vector size="81" baseType="lpstr">
      <vt:lpstr>Microsoft JhengHei</vt:lpstr>
      <vt:lpstr>Arial Unicode MS</vt:lpstr>
      <vt:lpstr>Arial</vt:lpstr>
      <vt:lpstr>Garamond</vt:lpstr>
      <vt:lpstr>預設簡報設計</vt:lpstr>
      <vt:lpstr>自訂設計</vt:lpstr>
      <vt:lpstr>PowerPoint 簡報</vt:lpstr>
      <vt:lpstr>是非題</vt:lpstr>
      <vt:lpstr>是非題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選擇題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素養題</vt:lpstr>
      <vt:lpstr>素養題</vt:lpstr>
      <vt:lpstr>素養題</vt:lpstr>
      <vt:lpstr>素養題</vt:lpstr>
      <vt:lpstr>配合題-環保測驗</vt:lpstr>
      <vt:lpstr>PowerPoint 簡報</vt:lpstr>
      <vt:lpstr>PowerPoint 簡報</vt:lpstr>
      <vt:lpstr>PowerPoint 簡報</vt:lpstr>
      <vt:lpstr>PowerPoint 簡報</vt:lpstr>
      <vt:lpstr>PowerPoint 簡報</vt:lpstr>
      <vt:lpstr>配合題-星際爭霸</vt:lpstr>
      <vt:lpstr>配合題-星際爭霸</vt:lpstr>
      <vt:lpstr>配合題-星際爭霸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實作-水族箱</vt:lpstr>
      <vt:lpstr>實作-水族箱</vt:lpstr>
      <vt:lpstr>PowerPoint 簡報</vt:lpstr>
      <vt:lpstr>PowerPoint 簡報</vt:lpstr>
      <vt:lpstr>實作-打蚊子</vt:lpstr>
      <vt:lpstr>實作-打蚊子</vt:lpstr>
      <vt:lpstr>實作-打蚊子</vt:lpstr>
      <vt:lpstr>PowerPoint 簡報</vt:lpstr>
      <vt:lpstr>PowerPoint 簡報</vt:lpstr>
      <vt:lpstr>PowerPoint 簡報</vt:lpstr>
      <vt:lpstr>小組討論-創意遊戲設計</vt:lpstr>
      <vt:lpstr>小組討論-創意遊戲設計</vt:lpstr>
      <vt:lpstr>小組討論-創意遊戲設計</vt:lpstr>
    </vt:vector>
  </TitlesOfParts>
  <Company>hl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e00225</dc:creator>
  <cp:lastModifiedBy>林雲龍</cp:lastModifiedBy>
  <cp:revision>344</cp:revision>
  <cp:lastPrinted>2021-01-02T02:44:57Z</cp:lastPrinted>
  <dcterms:created xsi:type="dcterms:W3CDTF">2007-12-05T03:43:27Z</dcterms:created>
  <dcterms:modified xsi:type="dcterms:W3CDTF">2022-06-17T03:44:03Z</dcterms:modified>
</cp:coreProperties>
</file>