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1" r:id="rId2"/>
    <p:sldId id="302" r:id="rId3"/>
    <p:sldId id="303" r:id="rId4"/>
    <p:sldId id="304" r:id="rId5"/>
    <p:sldId id="305" r:id="rId6"/>
    <p:sldId id="306" r:id="rId7"/>
    <p:sldId id="307" r:id="rId8"/>
  </p:sldIdLst>
  <p:sldSz cx="12190413" cy="6859588"/>
  <p:notesSz cx="6858000" cy="9144000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pos="210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orient="horz" pos="3975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7241" userDrawn="1">
          <p15:clr>
            <a:srgbClr val="A4A3A4"/>
          </p15:clr>
        </p15:guide>
        <p15:guide id="9" orient="horz" pos="4065">
          <p15:clr>
            <a:srgbClr val="A4A3A4"/>
          </p15:clr>
        </p15:guide>
        <p15:guide id="10" pos="346">
          <p15:clr>
            <a:srgbClr val="A4A3A4"/>
          </p15:clr>
        </p15:guide>
        <p15:guide id="11" pos="7332">
          <p15:clr>
            <a:srgbClr val="A4A3A4"/>
          </p15:clr>
        </p15:guide>
        <p15:guide id="12" orient="horz" pos="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F76"/>
    <a:srgbClr val="E4F1D9"/>
    <a:srgbClr val="FDBA61"/>
    <a:srgbClr val="FFFFFF"/>
    <a:srgbClr val="FFFCD6"/>
    <a:srgbClr val="D9F1F8"/>
    <a:srgbClr val="FEECD1"/>
    <a:srgbClr val="85D4E8"/>
    <a:srgbClr val="D4F0FD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468" y="-366"/>
      </p:cViewPr>
      <p:guideLst>
        <p:guide orient="horz" pos="4110"/>
        <p:guide orient="horz" pos="346"/>
        <p:guide orient="horz" pos="3975"/>
        <p:guide orient="horz" pos="1344"/>
        <p:guide orient="horz" pos="4065"/>
        <p:guide orient="horz" pos="527"/>
        <p:guide pos="210"/>
        <p:guide pos="7514"/>
        <p:guide pos="5019"/>
        <p:guide pos="7241"/>
        <p:guide pos="346"/>
        <p:guide pos="7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741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6710-0C2D-4E1D-891B-83818C6FA466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0EFD-4E94-4F97-BCEC-0AD9B5F21C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37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AB9E-78BC-4EA9-9C3D-6A6DB5B5E090}" type="datetimeFigureOut">
              <a:rPr lang="zh-TW" altLang="en-US" smtClean="0"/>
              <a:t>2021/6/30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C769-A5B3-47B0-8340-71EF8CC113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2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引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2038633" y="477466"/>
            <a:ext cx="4704645" cy="134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kumimoji="0" lang="zh-TW" altLang="en-US" sz="5400" b="1" kern="1200" dirty="0">
                <a:solidFill>
                  <a:srgbClr val="A0CF7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marL="118525" lvl="0" indent="0" algn="l" defTabSz="1219122" rtl="0"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活動名</a:t>
            </a:r>
          </a:p>
        </p:txBody>
      </p:sp>
      <p:sp>
        <p:nvSpPr>
          <p:cNvPr id="2" name="剪去單一角落矩形 1"/>
          <p:cNvSpPr/>
          <p:nvPr userDrawn="1"/>
        </p:nvSpPr>
        <p:spPr>
          <a:xfrm flipH="1">
            <a:off x="333365" y="1533599"/>
            <a:ext cx="11522075" cy="4991025"/>
          </a:xfrm>
          <a:prstGeom prst="snip1Rect">
            <a:avLst>
              <a:gd name="adj" fmla="val 22464"/>
            </a:avLst>
          </a:prstGeom>
          <a:solidFill>
            <a:srgbClr val="A0C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版面配置區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5802" y="251877"/>
            <a:ext cx="1391296" cy="1536526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 marL="118525" indent="0" algn="ctr">
              <a:spcBef>
                <a:spcPts val="0"/>
              </a:spcBef>
              <a:buFontTx/>
              <a:buNone/>
              <a:defRPr kumimoji="0" lang="zh-TW" altLang="en-US" sz="13800" b="1" i="1" dirty="0">
                <a:solidFill>
                  <a:srgbClr val="A0CF7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pPr lvl="0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0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6400" y="1917626"/>
            <a:ext cx="6840934" cy="2475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1600"/>
              </a:spcBef>
              <a:buNone/>
              <a:defRPr sz="3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引言：微軟正黑體、</a:t>
            </a:r>
            <a:r>
              <a:rPr lang="en-US" altLang="zh-TW" dirty="0"/>
              <a:t>32</a:t>
            </a:r>
            <a:r>
              <a:rPr lang="zh-TW" altLang="en-US" dirty="0"/>
              <a:t>字級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3" name="投影片編號版面配置區 6"/>
          <p:cNvSpPr>
            <a:spLocks noGrp="1"/>
          </p:cNvSpPr>
          <p:nvPr userDrawn="1"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4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活動概述">
    <p:bg>
      <p:bgPr>
        <a:solidFill>
          <a:srgbClr val="E4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693490"/>
            <a:ext cx="11522075" cy="5831135"/>
          </a:xfrm>
          <a:prstGeom prst="rect">
            <a:avLst/>
          </a:prstGeom>
          <a:solidFill>
            <a:schemeClr val="bg1"/>
          </a:solidFill>
          <a:ln w="57150">
            <a:solidFill>
              <a:srgbClr val="A0C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51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活動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33375" y="261443"/>
            <a:ext cx="11522075" cy="6263182"/>
            <a:chOff x="333375" y="261443"/>
            <a:chExt cx="11522075" cy="6263182"/>
          </a:xfrm>
        </p:grpSpPr>
        <p:sp>
          <p:nvSpPr>
            <p:cNvPr id="4" name="矩形 3"/>
            <p:cNvSpPr/>
            <p:nvPr userDrawn="1"/>
          </p:nvSpPr>
          <p:spPr>
            <a:xfrm>
              <a:off x="333375" y="693490"/>
              <a:ext cx="11522075" cy="583113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0CF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矩形 1"/>
            <p:cNvSpPr/>
            <p:nvPr userDrawn="1"/>
          </p:nvSpPr>
          <p:spPr>
            <a:xfrm>
              <a:off x="333375" y="261443"/>
              <a:ext cx="8784976" cy="970511"/>
            </a:xfrm>
            <a:prstGeom prst="rect">
              <a:avLst/>
            </a:prstGeom>
            <a:pattFill prst="wdUpDiag">
              <a:fgClr>
                <a:srgbClr val="E4F1D9"/>
              </a:fgClr>
              <a:bgClr>
                <a:schemeClr val="bg1"/>
              </a:bgClr>
            </a:pattFill>
            <a:ln w="57150">
              <a:solidFill>
                <a:srgbClr val="A0CF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406574" y="333450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實作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</a:p>
          </p:txBody>
        </p:sp>
      </p:grpSp>
      <p:sp>
        <p:nvSpPr>
          <p:cNvPr id="11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26654" y="189434"/>
            <a:ext cx="9048253" cy="1143000"/>
          </a:xfrm>
        </p:spPr>
        <p:txBody>
          <a:bodyPr>
            <a:noAutofit/>
          </a:bodyPr>
          <a:lstStyle>
            <a:lvl1pPr marL="118525" algn="l" defTabSz="1219122" rtl="0" eaLnBrk="1" latinLnBrk="0" hangingPunct="1">
              <a:lnSpc>
                <a:spcPct val="130000"/>
              </a:lnSpc>
              <a:spcBef>
                <a:spcPts val="0"/>
              </a:spcBef>
              <a:buNone/>
              <a:defRPr kumimoji="0" lang="zh-HK" altLang="en-US" sz="5400" b="1" kern="1200" dirty="0">
                <a:solidFill>
                  <a:srgbClr val="A0CF7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05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活動概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06400" y="1471570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3375" y="693490"/>
            <a:ext cx="11522075" cy="5831135"/>
          </a:xfrm>
          <a:prstGeom prst="rect">
            <a:avLst/>
          </a:prstGeom>
          <a:solidFill>
            <a:schemeClr val="bg1"/>
          </a:solidFill>
          <a:ln w="57150">
            <a:solidFill>
              <a:srgbClr val="A0C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406796" y="909514"/>
            <a:ext cx="11449050" cy="4989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0000" indent="0" eaLnBrk="1" latinLnBrk="0" hangingPunct="1">
              <a:lnSpc>
                <a:spcPct val="113000"/>
              </a:lnSpc>
              <a:spcBef>
                <a:spcPts val="600"/>
              </a:spcBef>
              <a:buFontTx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1.14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071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rId6" action="ppaction://hlinksldjump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pic>
        <p:nvPicPr>
          <p:cNvPr id="11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3" r:id="rId2"/>
    <p:sldLayoutId id="2147483698" r:id="rId3"/>
    <p:sldLayoutId id="2147483699" r:id="rId4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電腦規格大調查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22598" y="1341562"/>
            <a:ext cx="8640960" cy="5256584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zh-TW" altLang="en-US" sz="3200" dirty="0"/>
              <a:t>電腦可以安裝</a:t>
            </a:r>
            <a:r>
              <a:rPr lang="zh-TW" altLang="en-US" sz="3200" dirty="0" smtClean="0"/>
              <a:t>許多許多</a:t>
            </a:r>
            <a:r>
              <a:rPr lang="zh-TW" altLang="en-US" sz="3200" dirty="0"/>
              <a:t>有趣的遊戲，</a:t>
            </a:r>
            <a:r>
              <a:rPr lang="zh-TW" altLang="en-US" sz="3200" dirty="0" smtClean="0"/>
              <a:t>然而，</a:t>
            </a:r>
            <a:r>
              <a:rPr lang="zh-TW" altLang="en-US" sz="3200" dirty="0"/>
              <a:t>必須確認電腦是否符合程式的需求，避免安裝後卻無法順利遊玩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81A7AFF0-F1D6-4432-BCE3-536E2C895061}"/>
              </a:ext>
            </a:extLst>
          </p:cNvPr>
          <p:cNvGrpSpPr/>
          <p:nvPr/>
        </p:nvGrpSpPr>
        <p:grpSpPr>
          <a:xfrm>
            <a:off x="766614" y="3426862"/>
            <a:ext cx="7560840" cy="1212640"/>
            <a:chOff x="766614" y="4793300"/>
            <a:chExt cx="7560840" cy="1212640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A668C59A-C968-4AED-B84C-F88B018543BB}"/>
                </a:ext>
              </a:extLst>
            </p:cNvPr>
            <p:cNvSpPr txBox="1"/>
            <p:nvPr/>
          </p:nvSpPr>
          <p:spPr>
            <a:xfrm>
              <a:off x="1312317" y="4793300"/>
              <a:ext cx="7015137" cy="1212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TW" altLang="en-US" sz="2800" b="0" i="0" u="none" strike="noStrike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不同版本的作業系統，查看路徑略有不同，請自行上網查詢查看方法。	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32758B94-9FAC-4914-83B7-AF263D97E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14" y="4831203"/>
              <a:ext cx="529649" cy="470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2F8B8E5-A3EF-4910-9563-231BB45D5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" name="圓角矩形 1"/>
          <p:cNvSpPr/>
          <p:nvPr/>
        </p:nvSpPr>
        <p:spPr>
          <a:xfrm>
            <a:off x="622598" y="2493690"/>
            <a:ext cx="5832648" cy="3672408"/>
          </a:xfrm>
          <a:prstGeom prst="roundRect">
            <a:avLst>
              <a:gd name="adj" fmla="val 4018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DC6FEE0-FFF5-4C9E-B352-EA4AF48F87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574" y="765498"/>
            <a:ext cx="11449050" cy="1728192"/>
          </a:xfrm>
        </p:spPr>
        <p:txBody>
          <a:bodyPr/>
          <a:lstStyle/>
          <a:p>
            <a:r>
              <a:rPr lang="zh-TW" altLang="en-US" dirty="0" smtClean="0"/>
              <a:t>遊戲</a:t>
            </a:r>
            <a:r>
              <a:rPr lang="zh-TW" altLang="en-US" dirty="0"/>
              <a:t>「夢幻空島」的設備需求</a:t>
            </a:r>
            <a:r>
              <a:rPr lang="zh-TW" altLang="en-US" dirty="0" smtClean="0"/>
              <a:t>如下，請</a:t>
            </a:r>
            <a:r>
              <a:rPr lang="zh-TW" altLang="en-US" dirty="0"/>
              <a:t>調查一部電腦，檢查電腦的規格是否符合此遊戲的最低需求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2400" dirty="0" smtClean="0"/>
          </a:p>
          <a:p>
            <a:pPr marL="450850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最低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配備需求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0850"/>
            <a:r>
              <a:rPr lang="zh-TW" altLang="en-US" sz="2800" dirty="0" smtClean="0"/>
              <a:t>需要</a:t>
            </a:r>
            <a:r>
              <a:rPr lang="en-US" altLang="zh-TW" sz="2800" dirty="0"/>
              <a:t>64 </a:t>
            </a:r>
            <a:r>
              <a:rPr lang="zh-TW" altLang="en-US" sz="2800" dirty="0"/>
              <a:t>位元的處理器及</a:t>
            </a:r>
            <a:r>
              <a:rPr lang="zh-TW" altLang="en-US" sz="2800" dirty="0" smtClean="0"/>
              <a:t>作業系統</a:t>
            </a:r>
            <a:endParaRPr lang="en-US" altLang="zh-TW" sz="2800" dirty="0" smtClean="0"/>
          </a:p>
          <a:p>
            <a:pPr marL="450850"/>
            <a:r>
              <a:rPr lang="zh-TW" altLang="en-US" sz="2800" dirty="0" smtClean="0"/>
              <a:t>作業系統</a:t>
            </a:r>
            <a:r>
              <a:rPr lang="zh-TW" altLang="en-US" sz="2800" dirty="0"/>
              <a:t>：</a:t>
            </a:r>
            <a:r>
              <a:rPr lang="en-US" altLang="zh-TW" sz="2800" dirty="0"/>
              <a:t>Windows 7 </a:t>
            </a:r>
            <a:r>
              <a:rPr lang="zh-TW" altLang="en-US" sz="2800" dirty="0"/>
              <a:t>以上的</a:t>
            </a:r>
            <a:r>
              <a:rPr lang="zh-TW" altLang="en-US" sz="2800" dirty="0" smtClean="0"/>
              <a:t>版本</a:t>
            </a:r>
            <a:endParaRPr lang="en-US" altLang="zh-TW" sz="2800" dirty="0" smtClean="0"/>
          </a:p>
          <a:p>
            <a:pPr marL="450850"/>
            <a:r>
              <a:rPr lang="zh-TW" altLang="en-US" sz="2800" dirty="0" smtClean="0"/>
              <a:t>處理器</a:t>
            </a:r>
            <a:r>
              <a:rPr lang="zh-TW" altLang="en-US" sz="2800" dirty="0"/>
              <a:t>：</a:t>
            </a:r>
            <a:r>
              <a:rPr lang="en-US" altLang="zh-TW" sz="2800" dirty="0"/>
              <a:t>Intel </a:t>
            </a:r>
            <a:r>
              <a:rPr lang="en-US" altLang="zh-TW" sz="2800" dirty="0" err="1"/>
              <a:t>i5</a:t>
            </a:r>
            <a:r>
              <a:rPr lang="en-US" altLang="zh-TW" sz="2800" dirty="0"/>
              <a:t> </a:t>
            </a:r>
            <a:r>
              <a:rPr lang="zh-TW" altLang="en-US" sz="2800" dirty="0"/>
              <a:t>或</a:t>
            </a:r>
            <a:r>
              <a:rPr lang="en-US" altLang="zh-TW" sz="2800" dirty="0"/>
              <a:t>AMD </a:t>
            </a:r>
            <a:r>
              <a:rPr lang="en-US" altLang="zh-TW" sz="2800" dirty="0" err="1"/>
              <a:t>R5</a:t>
            </a:r>
            <a:r>
              <a:rPr lang="en-US" altLang="zh-TW" sz="2800" dirty="0"/>
              <a:t> </a:t>
            </a:r>
            <a:r>
              <a:rPr lang="zh-TW" altLang="en-US" sz="2800" dirty="0" smtClean="0"/>
              <a:t>系列</a:t>
            </a:r>
            <a:endParaRPr lang="en-US" altLang="zh-TW" sz="2800" dirty="0" smtClean="0"/>
          </a:p>
          <a:p>
            <a:pPr marL="450850"/>
            <a:r>
              <a:rPr lang="zh-TW" altLang="en-US" sz="2800" dirty="0" smtClean="0"/>
              <a:t>隨機存取</a:t>
            </a:r>
            <a:r>
              <a:rPr lang="zh-TW" altLang="en-US" sz="2800" dirty="0"/>
              <a:t>記憶體：至少</a:t>
            </a:r>
            <a:r>
              <a:rPr lang="en-US" altLang="zh-TW" sz="2800" dirty="0" err="1" smtClean="0"/>
              <a:t>8GB</a:t>
            </a:r>
            <a:endParaRPr lang="en-US" altLang="zh-TW" sz="2800" dirty="0" smtClean="0"/>
          </a:p>
          <a:p>
            <a:pPr marL="450850"/>
            <a:r>
              <a:rPr lang="zh-TW" altLang="en-US" sz="2800" dirty="0" smtClean="0"/>
              <a:t>儲存</a:t>
            </a:r>
            <a:r>
              <a:rPr lang="zh-TW" altLang="en-US" sz="2800" dirty="0"/>
              <a:t>空間：</a:t>
            </a:r>
            <a:r>
              <a:rPr lang="en-US" altLang="zh-TW" sz="2800" dirty="0" err="1"/>
              <a:t>10GB</a:t>
            </a:r>
            <a:r>
              <a:rPr lang="zh-TW" altLang="en-US" sz="2800" dirty="0"/>
              <a:t>可用</a:t>
            </a:r>
            <a:r>
              <a:rPr lang="zh-TW" altLang="en-US" sz="2800" dirty="0" smtClean="0"/>
              <a:t>空間</a:t>
            </a:r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4706237-3699-4A58-ACF8-7E9382DF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0" y="2493690"/>
            <a:ext cx="4996970" cy="31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E679365-20C6-43EB-A18F-D4BF9C5065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配備需求解析：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992FCE1-9D69-43AE-9161-EB059CCC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5" indent="0">
              <a:buNone/>
            </a:pPr>
            <a:r>
              <a:rPr lang="en-US" altLang="zh-TW" sz="3200" dirty="0"/>
              <a:t>1. </a:t>
            </a:r>
            <a:r>
              <a:rPr lang="en-US" altLang="zh-TW" sz="3200" b="1" dirty="0"/>
              <a:t>64 </a:t>
            </a:r>
            <a:r>
              <a:rPr lang="zh-TW" altLang="en-US" sz="3200" b="1" dirty="0"/>
              <a:t>位元處理器及作業系統</a:t>
            </a:r>
            <a:r>
              <a:rPr lang="zh-TW" altLang="en-US" sz="3200" dirty="0"/>
              <a:t>：</a:t>
            </a:r>
            <a:endParaRPr lang="en-US" altLang="zh-TW" sz="3200" dirty="0"/>
          </a:p>
          <a:p>
            <a:pPr marL="528638" indent="0">
              <a:buNone/>
            </a:pPr>
            <a:r>
              <a:rPr lang="en-US" altLang="zh-TW" sz="3200" dirty="0"/>
              <a:t>64 </a:t>
            </a:r>
            <a:r>
              <a:rPr lang="zh-TW" altLang="en-US" sz="3200" dirty="0"/>
              <a:t>位元的處理器可以</a:t>
            </a:r>
            <a:r>
              <a:rPr lang="zh-TW" altLang="en-US" sz="3200" dirty="0" smtClean="0"/>
              <a:t>安裝 </a:t>
            </a:r>
            <a:r>
              <a:rPr lang="en-US" altLang="zh-TW" sz="3200" dirty="0" smtClean="0"/>
              <a:t>32 </a:t>
            </a:r>
            <a:r>
              <a:rPr lang="zh-TW" altLang="en-US" sz="3200" dirty="0" smtClean="0"/>
              <a:t>或 </a:t>
            </a:r>
            <a:r>
              <a:rPr lang="en-US" altLang="zh-TW" sz="3200" dirty="0" smtClean="0"/>
              <a:t>64 </a:t>
            </a:r>
            <a:r>
              <a:rPr lang="zh-TW" altLang="en-US" sz="3200" dirty="0"/>
              <a:t>位元的作業系統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64 </a:t>
            </a:r>
            <a:r>
              <a:rPr lang="zh-TW" altLang="en-US" sz="3200" dirty="0"/>
              <a:t>位元作業系統每次可</a:t>
            </a:r>
            <a:r>
              <a:rPr lang="zh-TW" altLang="en-US" sz="3200" dirty="0" smtClean="0"/>
              <a:t>處理 </a:t>
            </a:r>
            <a:r>
              <a:rPr lang="en-US" altLang="zh-TW" sz="3200" dirty="0" smtClean="0"/>
              <a:t>64 </a:t>
            </a:r>
            <a:r>
              <a:rPr lang="zh-TW" altLang="en-US" sz="3200" dirty="0"/>
              <a:t>位元的資料量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理論上</a:t>
            </a:r>
            <a:r>
              <a:rPr lang="zh-TW" altLang="en-US" sz="3200" dirty="0"/>
              <a:t>效能</a:t>
            </a:r>
            <a:r>
              <a:rPr lang="zh-TW" altLang="en-US" sz="3200" dirty="0" smtClean="0"/>
              <a:t>比 </a:t>
            </a:r>
            <a:r>
              <a:rPr lang="en-US" altLang="zh-TW" sz="3200" dirty="0" smtClean="0"/>
              <a:t>32 </a:t>
            </a:r>
            <a:r>
              <a:rPr lang="zh-TW" altLang="en-US" sz="3200" dirty="0"/>
              <a:t>位元高出一倍。</a:t>
            </a:r>
          </a:p>
          <a:p>
            <a:pPr marL="114295" indent="0">
              <a:buNone/>
            </a:pPr>
            <a:r>
              <a:rPr lang="en-US" altLang="zh-TW" sz="3200" dirty="0"/>
              <a:t>2. </a:t>
            </a:r>
            <a:r>
              <a:rPr lang="en-US" altLang="zh-TW" sz="3200" b="1" dirty="0"/>
              <a:t>Windows 7 </a:t>
            </a:r>
            <a:r>
              <a:rPr lang="zh-TW" altLang="en-US" sz="3200" b="1" dirty="0"/>
              <a:t>以上的作業系統</a:t>
            </a:r>
            <a:r>
              <a:rPr lang="zh-TW" altLang="en-US" sz="3200" dirty="0"/>
              <a:t>：</a:t>
            </a:r>
          </a:p>
          <a:p>
            <a:pPr marL="528638" indent="0">
              <a:buNone/>
            </a:pPr>
            <a:r>
              <a:rPr lang="zh-TW" altLang="en-US" sz="3200" dirty="0"/>
              <a:t>較新的作業系統通常支援安裝舊版本的應用軟體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反之</a:t>
            </a:r>
            <a:r>
              <a:rPr lang="zh-TW" altLang="en-US" sz="3200" dirty="0"/>
              <a:t>則可能無法安裝。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5291E82-52ED-4208-9ED2-EA1964925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E679365-20C6-43EB-A18F-D4BF9C5065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配備需求解析：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992FCE1-9D69-43AE-9161-EB059CCC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5" indent="0">
              <a:buNone/>
            </a:pPr>
            <a:r>
              <a:rPr lang="en-US" altLang="zh-TW" sz="3200" b="1" dirty="0"/>
              <a:t>3. i5</a:t>
            </a:r>
            <a:r>
              <a:rPr lang="zh-TW" altLang="en-US" sz="3200" b="1" dirty="0"/>
              <a:t>、</a:t>
            </a:r>
            <a:r>
              <a:rPr lang="en-US" altLang="zh-TW" sz="3200" b="1" dirty="0"/>
              <a:t>R5 </a:t>
            </a:r>
            <a:r>
              <a:rPr lang="zh-TW" altLang="en-US" sz="3200" b="1" dirty="0"/>
              <a:t>處理器：</a:t>
            </a:r>
          </a:p>
          <a:p>
            <a:pPr marL="528638" indent="0">
              <a:buNone/>
            </a:pPr>
            <a:r>
              <a:rPr lang="zh-TW" altLang="en-US" sz="3200" dirty="0"/>
              <a:t>處理器的編號通常表示其性能差異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一般來說</a:t>
            </a:r>
            <a:r>
              <a:rPr lang="zh-TW" altLang="en-US" sz="3200" dirty="0"/>
              <a:t>效能強度</a:t>
            </a:r>
            <a:r>
              <a:rPr lang="zh-TW" altLang="en-US" sz="3200" dirty="0" smtClean="0"/>
              <a:t>是 </a:t>
            </a:r>
            <a:r>
              <a:rPr lang="en-US" altLang="zh-TW" sz="3200" dirty="0" smtClean="0"/>
              <a:t>9 </a:t>
            </a:r>
            <a:r>
              <a:rPr lang="zh-TW" altLang="en-US" sz="3200" dirty="0"/>
              <a:t>＞ </a:t>
            </a:r>
            <a:r>
              <a:rPr lang="en-US" altLang="zh-TW" sz="3200" dirty="0"/>
              <a:t>7 </a:t>
            </a:r>
            <a:r>
              <a:rPr lang="zh-TW" altLang="en-US" sz="3200" dirty="0"/>
              <a:t>＞ </a:t>
            </a:r>
            <a:r>
              <a:rPr lang="en-US" altLang="zh-TW" sz="3200" dirty="0"/>
              <a:t>5 </a:t>
            </a:r>
            <a:r>
              <a:rPr lang="zh-TW" altLang="en-US" sz="3200" dirty="0"/>
              <a:t>＞ </a:t>
            </a:r>
            <a:r>
              <a:rPr lang="en-US" altLang="zh-TW" sz="3200" dirty="0"/>
              <a:t>3</a:t>
            </a:r>
            <a:r>
              <a:rPr lang="zh-TW" altLang="en-US" sz="3200" dirty="0"/>
              <a:t>。</a:t>
            </a:r>
          </a:p>
          <a:p>
            <a:pPr marL="114295" indent="0">
              <a:buNone/>
            </a:pPr>
            <a:r>
              <a:rPr lang="en-US" altLang="zh-TW" sz="3200" b="1" dirty="0"/>
              <a:t>4. 8 GB </a:t>
            </a:r>
            <a:r>
              <a:rPr lang="zh-TW" altLang="en-US" sz="3200" b="1" dirty="0"/>
              <a:t>隨機存取記憶體：</a:t>
            </a:r>
          </a:p>
          <a:p>
            <a:pPr marL="528638" indent="0">
              <a:buNone/>
            </a:pPr>
            <a:r>
              <a:rPr lang="zh-TW" altLang="en-US" sz="3200" dirty="0"/>
              <a:t>隨機存取記憶體容量越大，電腦同時能處理的工作就越多，存取資料不必經常從輔助記憶體中存取，處理效率也會因此提高。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5291E82-52ED-4208-9ED2-EA1964925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1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E679365-20C6-43EB-A18F-D4BF9C5065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配備需求解析：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992FCE1-9D69-43AE-9161-EB059CCC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5" indent="0">
              <a:buNone/>
            </a:pPr>
            <a:r>
              <a:rPr lang="en-US" altLang="zh-TW" sz="3200" b="1" dirty="0"/>
              <a:t>5. 10 GB </a:t>
            </a:r>
            <a:r>
              <a:rPr lang="zh-TW" altLang="en-US" sz="3200" b="1" dirty="0"/>
              <a:t>儲存空間：</a:t>
            </a:r>
          </a:p>
          <a:p>
            <a:pPr marL="528638" indent="0">
              <a:buNone/>
            </a:pPr>
            <a:r>
              <a:rPr lang="zh-TW" altLang="en-US" sz="3200" dirty="0"/>
              <a:t>安裝遊戲時，除了需要保留遊戲軟體占用的空間外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也</a:t>
            </a:r>
            <a:r>
              <a:rPr lang="zh-TW" altLang="en-US" sz="3200" dirty="0"/>
              <a:t>需要預留額外空間，用於存放遊戲中產生的資料。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5291E82-52ED-4208-9ED2-EA1964925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06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684772AA-A9F5-47C3-B71C-5AA4CF50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F52B132-783F-4114-B38C-8944D88ED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895618"/>
            <a:ext cx="9793088" cy="5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1C63F5A-A9FC-4137-8CC5-AD3BA452C782}"/>
              </a:ext>
            </a:extLst>
          </p:cNvPr>
          <p:cNvSpPr txBox="1"/>
          <p:nvPr/>
        </p:nvSpPr>
        <p:spPr>
          <a:xfrm>
            <a:off x="2206774" y="1525772"/>
            <a:ext cx="6187440" cy="395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 我調查的是： </a:t>
            </a:r>
          </a:p>
          <a:p>
            <a:pPr algn="just">
              <a:lnSpc>
                <a:spcPct val="130000"/>
              </a:lnSpc>
            </a:pP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電腦教室　　　桌上型 </a:t>
            </a:r>
          </a:p>
          <a:p>
            <a:pPr>
              <a:lnSpc>
                <a:spcPct val="130000"/>
              </a:lnSpc>
            </a:pP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</a:t>
            </a:r>
            <a:r>
              <a:rPr lang="zh-TW" altLang="en-US" sz="2800" b="0" i="0" u="none" strike="noStrike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筆記型</a:t>
            </a:r>
            <a:endParaRPr lang="en-US" altLang="zh-TW" sz="2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30000"/>
              </a:lnSpc>
            </a:pPr>
            <a:endParaRPr lang="zh-TW" altLang="en-US" sz="2800" b="0" i="0" u="none" strike="noStrike" baseline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 這部電腦： </a:t>
            </a:r>
            <a:endParaRPr lang="en-US" altLang="zh-TW" sz="2800" b="0" i="0" u="none" strike="noStrike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符合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不符合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9845FB4-92A5-409C-943B-08842CA4B45E}"/>
              </a:ext>
            </a:extLst>
          </p:cNvPr>
          <p:cNvSpPr txBox="1"/>
          <p:nvPr/>
        </p:nvSpPr>
        <p:spPr>
          <a:xfrm>
            <a:off x="4871070" y="2349674"/>
            <a:ext cx="3303984" cy="59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800" b="0" i="0" u="none" strike="noStrik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　　　　   電腦。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D166CE6-14D1-4099-951E-87741FC67FB3}"/>
              </a:ext>
            </a:extLst>
          </p:cNvPr>
          <p:cNvSpPr/>
          <p:nvPr/>
        </p:nvSpPr>
        <p:spPr>
          <a:xfrm>
            <a:off x="2926854" y="2216809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A7CCD6A-D9FC-411F-B572-E9AEC7FD0DCC}"/>
              </a:ext>
            </a:extLst>
          </p:cNvPr>
          <p:cNvSpPr/>
          <p:nvPr/>
        </p:nvSpPr>
        <p:spPr>
          <a:xfrm>
            <a:off x="2926854" y="2764560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3611AD7-442E-4BEB-84F1-0ACFD95A3373}"/>
              </a:ext>
            </a:extLst>
          </p:cNvPr>
          <p:cNvSpPr/>
          <p:nvPr/>
        </p:nvSpPr>
        <p:spPr>
          <a:xfrm>
            <a:off x="2940390" y="4436234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0DA12EC-E32D-4CFF-BB57-54B76434B267}"/>
              </a:ext>
            </a:extLst>
          </p:cNvPr>
          <p:cNvSpPr/>
          <p:nvPr/>
        </p:nvSpPr>
        <p:spPr>
          <a:xfrm>
            <a:off x="2940390" y="4983985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27C97CB-ACAF-48B8-A63A-54492F0649BD}"/>
              </a:ext>
            </a:extLst>
          </p:cNvPr>
          <p:cNvSpPr/>
          <p:nvPr/>
        </p:nvSpPr>
        <p:spPr>
          <a:xfrm>
            <a:off x="5447134" y="2221032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15EB77-B1A4-4559-A760-B1542BE7702C}"/>
              </a:ext>
            </a:extLst>
          </p:cNvPr>
          <p:cNvSpPr/>
          <p:nvPr/>
        </p:nvSpPr>
        <p:spPr>
          <a:xfrm>
            <a:off x="5447134" y="2768783"/>
            <a:ext cx="3600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FB529943-AFDC-4F33-AB81-148EFE6DDECD}"/>
              </a:ext>
            </a:extLst>
          </p:cNvPr>
          <p:cNvSpPr txBox="1"/>
          <p:nvPr/>
        </p:nvSpPr>
        <p:spPr>
          <a:xfrm>
            <a:off x="2909524" y="2024373"/>
            <a:ext cx="790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600" b="0" i="0" u="none" strike="noStrike" baseline="0" dirty="0">
                <a:solidFill>
                  <a:srgbClr val="FF0000"/>
                </a:solidFill>
                <a:latin typeface="Wingdings 2" panose="05020102010507070707" pitchFamily="18" charset="2"/>
              </a:rPr>
              <a:t> 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26D39916-27E4-444B-8962-A7D2D7111713}"/>
              </a:ext>
            </a:extLst>
          </p:cNvPr>
          <p:cNvSpPr txBox="1"/>
          <p:nvPr/>
        </p:nvSpPr>
        <p:spPr>
          <a:xfrm>
            <a:off x="5411775" y="2033667"/>
            <a:ext cx="790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600" b="0" i="0" u="none" strike="noStrike" baseline="0" dirty="0">
                <a:solidFill>
                  <a:srgbClr val="FF0000"/>
                </a:solidFill>
                <a:latin typeface="Wingdings 2" panose="05020102010507070707" pitchFamily="18" charset="2"/>
              </a:rPr>
              <a:t> 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A4CD7933-3B92-43C3-85B2-267D4CE1E216}"/>
              </a:ext>
            </a:extLst>
          </p:cNvPr>
          <p:cNvSpPr txBox="1"/>
          <p:nvPr/>
        </p:nvSpPr>
        <p:spPr>
          <a:xfrm>
            <a:off x="2940390" y="4220099"/>
            <a:ext cx="790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600" b="0" i="0" u="none" strike="noStrike" baseline="0" dirty="0">
                <a:solidFill>
                  <a:srgbClr val="FF0000"/>
                </a:solidFill>
                <a:latin typeface="Wingdings 2" panose="05020102010507070707" pitchFamily="18" charset="2"/>
              </a:rPr>
              <a:t> 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5670EC69-4964-40B1-96A9-B317F55D7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37458"/>
              </p:ext>
            </p:extLst>
          </p:nvPr>
        </p:nvGraphicFramePr>
        <p:xfrm>
          <a:off x="478408" y="981522"/>
          <a:ext cx="11161414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707">
                  <a:extLst>
                    <a:ext uri="{9D8B030D-6E8A-4147-A177-3AD203B41FA5}">
                      <a16:colId xmlns:a16="http://schemas.microsoft.com/office/drawing/2014/main" xmlns="" val="962826734"/>
                    </a:ext>
                  </a:extLst>
                </a:gridCol>
                <a:gridCol w="5580707">
                  <a:extLst>
                    <a:ext uri="{9D8B030D-6E8A-4147-A177-3AD203B41FA5}">
                      <a16:colId xmlns:a16="http://schemas.microsoft.com/office/drawing/2014/main" xmlns="" val="1771750286"/>
                    </a:ext>
                  </a:extLst>
                </a:gridCol>
              </a:tblGrid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處理器型號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9849743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隨機存取記憶體大小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604024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硬碟總容量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0809975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硬碟可用容量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4275545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作業系統版本</a:t>
                      </a:r>
                      <a:endParaRPr lang="zh-TW" altLang="en-US" sz="3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609270"/>
                  </a:ext>
                </a:extLst>
              </a:tr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作業系統位元數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7590951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F8D548B-A079-41D3-AF8C-9B48649E1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2C5B540-CDB8-4EBB-A673-B98C6B4A1A5B}"/>
              </a:ext>
            </a:extLst>
          </p:cNvPr>
          <p:cNvSpPr txBox="1"/>
          <p:nvPr/>
        </p:nvSpPr>
        <p:spPr>
          <a:xfrm>
            <a:off x="6059115" y="112553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Core™ i5-9500 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處理器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AD887B2-34ED-4698-9D70-BAC3F11D3A2D}"/>
              </a:ext>
            </a:extLst>
          </p:cNvPr>
          <p:cNvSpPr txBox="1"/>
          <p:nvPr/>
        </p:nvSpPr>
        <p:spPr>
          <a:xfrm>
            <a:off x="6059115" y="200632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GB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CE39266-8D57-40A8-9D6F-EB980E692CD9}"/>
              </a:ext>
            </a:extLst>
          </p:cNvPr>
          <p:cNvSpPr txBox="1"/>
          <p:nvPr/>
        </p:nvSpPr>
        <p:spPr>
          <a:xfrm>
            <a:off x="6059115" y="288711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TB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3A4840D-DCEF-4968-9B86-86D68DB8D48F}"/>
              </a:ext>
            </a:extLst>
          </p:cNvPr>
          <p:cNvSpPr txBox="1"/>
          <p:nvPr/>
        </p:nvSpPr>
        <p:spPr>
          <a:xfrm>
            <a:off x="6059115" y="376789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820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GB</a:t>
            </a:r>
            <a:endParaRPr lang="zh-TW" altLang="en-US" sz="2800" b="0" i="0" u="none" strike="noStrike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A304479-4C39-439E-B89A-AB918EE2FFE4}"/>
              </a:ext>
            </a:extLst>
          </p:cNvPr>
          <p:cNvSpPr txBox="1"/>
          <p:nvPr/>
        </p:nvSpPr>
        <p:spPr>
          <a:xfrm>
            <a:off x="6059115" y="464868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 10 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74E85731-57DF-4589-B86C-F4C8B50E945D}"/>
              </a:ext>
            </a:extLst>
          </p:cNvPr>
          <p:cNvSpPr txBox="1"/>
          <p:nvPr/>
        </p:nvSpPr>
        <p:spPr>
          <a:xfrm>
            <a:off x="6059115" y="552947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 </a:t>
            </a:r>
            <a:r>
              <a:rPr lang="zh-TW" altLang="en-US" sz="2800" b="0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</a:p>
        </p:txBody>
      </p:sp>
    </p:spTree>
    <p:extLst>
      <p:ext uri="{BB962C8B-B14F-4D97-AF65-F5344CB8AC3E}">
        <p14:creationId xmlns:p14="http://schemas.microsoft.com/office/powerpoint/2010/main" val="14501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生活科技_課本活動">
  <a:themeElements>
    <a:clrScheme name="自訂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240</Words>
  <Application>Microsoft Office PowerPoint</Application>
  <PresentationFormat>自訂</PresentationFormat>
  <Paragraphs>54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生活科技_課本活動</vt:lpstr>
      <vt:lpstr>電腦規格大調查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劉家宏</dc:creator>
  <cp:lastModifiedBy>康育豪</cp:lastModifiedBy>
  <cp:revision>256</cp:revision>
  <dcterms:created xsi:type="dcterms:W3CDTF">2019-04-23T05:53:25Z</dcterms:created>
  <dcterms:modified xsi:type="dcterms:W3CDTF">2021-06-30T04:10:56Z</dcterms:modified>
</cp:coreProperties>
</file>