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0" r:id="rId2"/>
    <p:sldId id="364" r:id="rId3"/>
    <p:sldId id="365" r:id="rId4"/>
    <p:sldId id="411" r:id="rId5"/>
    <p:sldId id="412" r:id="rId6"/>
    <p:sldId id="361" r:id="rId7"/>
    <p:sldId id="373" r:id="rId8"/>
    <p:sldId id="374" r:id="rId9"/>
    <p:sldId id="372" r:id="rId10"/>
    <p:sldId id="362" r:id="rId11"/>
    <p:sldId id="377" r:id="rId12"/>
    <p:sldId id="379" r:id="rId13"/>
    <p:sldId id="382" r:id="rId14"/>
    <p:sldId id="383" r:id="rId15"/>
    <p:sldId id="384" r:id="rId16"/>
    <p:sldId id="385" r:id="rId17"/>
    <p:sldId id="386" r:id="rId18"/>
    <p:sldId id="363" r:id="rId19"/>
    <p:sldId id="387" r:id="rId20"/>
    <p:sldId id="388" r:id="rId21"/>
    <p:sldId id="390" r:id="rId22"/>
    <p:sldId id="394" r:id="rId23"/>
    <p:sldId id="406" r:id="rId24"/>
    <p:sldId id="393" r:id="rId25"/>
    <p:sldId id="293" r:id="rId26"/>
  </p:sldIdLst>
  <p:sldSz cx="12190413" cy="6859588"/>
  <p:notesSz cx="9928225" cy="6797675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8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346">
          <p15:clr>
            <a:srgbClr val="A4A3A4"/>
          </p15:clr>
        </p15:guide>
        <p15:guide id="7" pos="7332">
          <p15:clr>
            <a:srgbClr val="A4A3A4"/>
          </p15:clr>
        </p15:guide>
        <p15:guide id="8" pos="21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1972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55">
          <p15:clr>
            <a:srgbClr val="A4A3A4"/>
          </p15:clr>
        </p15:guide>
        <p15:guide id="8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oSinYi" initials="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2FD"/>
    <a:srgbClr val="CDEDF5"/>
    <a:srgbClr val="FFFFC3"/>
    <a:srgbClr val="F5F0E0"/>
    <a:srgbClr val="0071BB"/>
    <a:srgbClr val="FE6727"/>
    <a:srgbClr val="F89E49"/>
    <a:srgbClr val="E6E6E6"/>
    <a:srgbClr val="7AD2E5"/>
    <a:srgbClr val="F83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401" autoAdjust="0"/>
  </p:normalViewPr>
  <p:slideViewPr>
    <p:cSldViewPr>
      <p:cViewPr varScale="1">
        <p:scale>
          <a:sx n="107" d="100"/>
          <a:sy n="107" d="100"/>
        </p:scale>
        <p:origin x="672" y="168"/>
      </p:cViewPr>
      <p:guideLst>
        <p:guide orient="horz" pos="4156"/>
        <p:guide pos="211"/>
        <p:guide pos="7468"/>
        <p:guide pos="3840"/>
        <p:guide orient="horz" pos="4065"/>
        <p:guide pos="346"/>
        <p:guide pos="7332"/>
        <p:guide pos="21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8" d="100"/>
          <a:sy n="58" d="100"/>
        </p:scale>
        <p:origin x="2443" y="62"/>
      </p:cViewPr>
      <p:guideLst>
        <p:guide orient="horz" pos="2880"/>
        <p:guide pos="2160"/>
        <p:guide orient="horz" pos="3127"/>
        <p:guide pos="2141"/>
        <p:guide orient="horz" pos="1972"/>
        <p:guide orient="horz" pos="2141"/>
        <p:guide pos="315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DB86E-58F1-453E-91B4-43BD7B2DA862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21FB-B186-49F8-85DC-B9B1F0692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81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F82B-D712-4385-9AA0-A63CF5D93865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D631-796C-4514-B79B-593D28CCBE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4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95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腦並用">
    <p:bg>
      <p:bgPr>
        <a:solidFill>
          <a:srgbClr val="E2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46DA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ACB55B2-0A98-4717-B5E2-7F975316E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1" b="89552" l="9769" r="43445"/>
                    </a14:imgEffect>
                  </a14:imgLayer>
                </a14:imgProps>
              </a:ext>
            </a:extLst>
          </a:blip>
          <a:srcRect l="9717" t="11283" r="57245" b="15374"/>
          <a:stretch/>
        </p:blipFill>
        <p:spPr>
          <a:xfrm>
            <a:off x="187429" y="108011"/>
            <a:ext cx="864097" cy="6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動腦時間">
    <p:bg>
      <p:bgPr>
        <a:solidFill>
          <a:srgbClr val="D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C6D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手腦並用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4FC6D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2ED71E6-DBED-493D-B174-F07DB5FB2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6" b="89179" l="10566" r="39325">
                        <a14:foregroundMark x1="32026" y1="23134" x2="33878" y2="24627"/>
                      </a14:backgroundRemoval>
                    </a14:imgEffect>
                  </a14:imgLayer>
                </a14:imgProps>
              </a:ext>
            </a:extLst>
          </a:blip>
          <a:srcRect l="11529" t="5007" r="61901" b="24471"/>
          <a:stretch/>
        </p:blipFill>
        <p:spPr>
          <a:xfrm>
            <a:off x="209753" y="118557"/>
            <a:ext cx="864089" cy="6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_連結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 userDrawn="1"/>
        </p:nvSpPr>
        <p:spPr>
          <a:xfrm>
            <a:off x="1558702" y="1341562"/>
            <a:ext cx="3456384" cy="8403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422798" y="1413570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</a:t>
            </a:r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1813113" y="1500219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概念插播：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338946" y="155805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790950" y="45418"/>
            <a:ext cx="6408712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</p:spTree>
    <p:extLst>
      <p:ext uri="{BB962C8B-B14F-4D97-AF65-F5344CB8AC3E}">
        <p14:creationId xmlns:p14="http://schemas.microsoft.com/office/powerpoint/2010/main" val="178486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8D4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3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法律條文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1845618"/>
            <a:ext cx="8640563" cy="44644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條文內文，正黑體、行距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C6D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法律條文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4FC6D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2ED71E6-DBED-493D-B174-F07DB5FB2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963" y="118557"/>
            <a:ext cx="650783" cy="669548"/>
          </a:xfrm>
          <a:prstGeom prst="rect">
            <a:avLst/>
          </a:prstGeom>
        </p:spPr>
      </p:pic>
      <p:sp>
        <p:nvSpPr>
          <p:cNvPr id="10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336129" y="981522"/>
            <a:ext cx="11090276" cy="86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 b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en-US" altLang="zh-TW" dirty="0"/>
              <a:t>【</a:t>
            </a:r>
            <a:r>
              <a:rPr lang="zh-TW" altLang="en-US" dirty="0"/>
              <a:t>法律條文標題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70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段標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208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段標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431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20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8140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9695606" y="981522"/>
            <a:ext cx="0" cy="5828779"/>
          </a:xfrm>
          <a:prstGeom prst="line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0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(關鍵積木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關鍵積木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2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6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A93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EDA9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8" name="圖片 7">
            <a:hlinkClick r:id="" action="ppaction://noaction"/>
            <a:extLst>
              <a:ext uri="{FF2B5EF4-FFF2-40B4-BE49-F238E27FC236}">
                <a16:creationId xmlns:a16="http://schemas.microsoft.com/office/drawing/2014/main" id="{9E552A6D-83AE-4630-979C-36EDD74F2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963" y="90273"/>
            <a:ext cx="698449" cy="7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4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 userDrawn="1"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66" r:id="rId4"/>
    <p:sldLayoutId id="2147483687" r:id="rId5"/>
    <p:sldLayoutId id="2147483690" r:id="rId6"/>
    <p:sldLayoutId id="2147483691" r:id="rId7"/>
    <p:sldLayoutId id="2147483651" r:id="rId8"/>
    <p:sldLayoutId id="2147483663" r:id="rId9"/>
    <p:sldLayoutId id="2147483664" r:id="rId10"/>
    <p:sldLayoutId id="2147483669" r:id="rId11"/>
    <p:sldLayoutId id="2147483692" r:id="rId12"/>
    <p:sldLayoutId id="2147483689" r:id="rId13"/>
    <p:sldLayoutId id="2147483665" r:id="rId14"/>
    <p:sldLayoutId id="2147483693" r:id="rId15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457171" indent="-457171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90535" indent="-380974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01" indent="-304780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_c6uQHlhZ0?t=6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udacityteam.org/" TargetMode="Externa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38DE608-CEE0-487A-BD21-6156FDF17D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14686" y="1398803"/>
            <a:ext cx="5472608" cy="4551271"/>
          </a:xfrm>
        </p:spPr>
        <p:txBody>
          <a:bodyPr/>
          <a:lstStyle/>
          <a:p>
            <a:r>
              <a:rPr lang="zh-TW" altLang="en-US" dirty="0">
                <a:hlinkClick r:id="rId2" action="ppaction://hlinksldjump"/>
              </a:rPr>
              <a:t>聲音的取樣</a:t>
            </a:r>
            <a:endParaRPr lang="en-US" altLang="zh-TW" dirty="0"/>
          </a:p>
          <a:p>
            <a:r>
              <a:rPr lang="zh-TW" altLang="en-US" dirty="0">
                <a:hlinkClick r:id="rId3" action="ppaction://hlinksldjump"/>
              </a:rPr>
              <a:t>聲音的量化</a:t>
            </a:r>
            <a:endParaRPr lang="en-US" altLang="zh-TW" dirty="0"/>
          </a:p>
          <a:p>
            <a:r>
              <a:rPr lang="zh-TW" altLang="en-US" dirty="0">
                <a:hlinkClick r:id="rId4" action="ppaction://hlinksldjump"/>
              </a:rPr>
              <a:t>聲音的編修</a:t>
            </a:r>
            <a:endParaRPr lang="en-US" altLang="zh-TW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1E6C7B9-8214-4FD5-852E-4A8C505A8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826" y="545662"/>
            <a:ext cx="8424936" cy="912313"/>
          </a:xfrm>
        </p:spPr>
        <p:txBody>
          <a:bodyPr/>
          <a:lstStyle/>
          <a:p>
            <a:r>
              <a:rPr lang="zh-TW" altLang="en-US" sz="5400" dirty="0"/>
              <a:t>聲音數位化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66CDD31E-BD07-4D9C-81E4-66C3F9443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582" y="189434"/>
            <a:ext cx="2592287" cy="766142"/>
          </a:xfrm>
        </p:spPr>
        <p:txBody>
          <a:bodyPr/>
          <a:lstStyle/>
          <a:p>
            <a:r>
              <a:rPr lang="en-US" altLang="zh-TW" sz="6000" dirty="0"/>
              <a:t>1-3 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6280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710B57-C19C-4D99-85A4-DBB28A3C1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 聲音的量化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0ECAFD7-E751-446B-A95A-1B51498A5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480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11923-7D0A-468E-83AC-892E5A68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聲音的量化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0CCA41-B40B-409D-B443-9A92C3F71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將振幅高度切割成相等間距，再將相同間距內的樣本歸類為相同的數值。</a:t>
            </a:r>
            <a:endParaRPr lang="en-US" altLang="zh-TW" dirty="0"/>
          </a:p>
          <a:p>
            <a:r>
              <a:rPr lang="zh-TW" altLang="en-US" dirty="0"/>
              <a:t>量化的精確度取決於切割間距的位元數，例如：</a:t>
            </a:r>
            <a:br>
              <a:rPr lang="en-US" altLang="zh-TW" dirty="0"/>
            </a:br>
            <a:r>
              <a:rPr lang="zh-TW" altLang="en-US" dirty="0"/>
              <a:t>以</a:t>
            </a:r>
            <a:r>
              <a:rPr lang="en-US" altLang="zh-TW" dirty="0"/>
              <a:t>1</a:t>
            </a:r>
            <a:r>
              <a:rPr lang="zh-TW" altLang="en-US" dirty="0"/>
              <a:t>位元量化，可劃分成</a:t>
            </a:r>
            <a:r>
              <a:rPr lang="en-US" altLang="zh-TW" dirty="0"/>
              <a:t>2</a:t>
            </a:r>
            <a:r>
              <a:rPr lang="en-US" altLang="zh-TW" baseline="30000" dirty="0"/>
              <a:t>1</a:t>
            </a:r>
            <a:r>
              <a:rPr lang="zh-TW" altLang="en-US" dirty="0"/>
              <a:t>＝</a:t>
            </a:r>
            <a:r>
              <a:rPr lang="en-US" altLang="zh-TW" dirty="0"/>
              <a:t>2</a:t>
            </a:r>
            <a:r>
              <a:rPr lang="zh-TW" altLang="en-US" dirty="0"/>
              <a:t>個間距。</a:t>
            </a:r>
            <a:br>
              <a:rPr lang="en-US" altLang="zh-TW" dirty="0"/>
            </a:br>
            <a:r>
              <a:rPr lang="zh-TW" altLang="en-US" dirty="0"/>
              <a:t>以</a:t>
            </a:r>
            <a:r>
              <a:rPr lang="en-US" altLang="zh-TW" dirty="0"/>
              <a:t>8</a:t>
            </a:r>
            <a:r>
              <a:rPr lang="zh-TW" altLang="en-US" dirty="0"/>
              <a:t>位元量化，可劃分成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zh-TW" altLang="en-US" dirty="0"/>
              <a:t>＝</a:t>
            </a:r>
            <a:r>
              <a:rPr lang="en-US" altLang="zh-TW" dirty="0"/>
              <a:t>256</a:t>
            </a:r>
            <a:r>
              <a:rPr lang="zh-TW" altLang="en-US" dirty="0"/>
              <a:t>個間距。</a:t>
            </a:r>
            <a:br>
              <a:rPr lang="en-US" altLang="zh-TW" dirty="0"/>
            </a:br>
            <a:r>
              <a:rPr lang="zh-TW" altLang="en-US" dirty="0"/>
              <a:t>以</a:t>
            </a:r>
            <a:r>
              <a:rPr lang="en-US" altLang="zh-TW" dirty="0"/>
              <a:t>16</a:t>
            </a:r>
            <a:r>
              <a:rPr lang="zh-TW" altLang="en-US" dirty="0"/>
              <a:t>位元量化，可劃分成</a:t>
            </a:r>
            <a:r>
              <a:rPr lang="en-US" altLang="zh-TW" dirty="0"/>
              <a:t>2</a:t>
            </a:r>
            <a:r>
              <a:rPr lang="en-US" altLang="zh-TW" baseline="30000" dirty="0"/>
              <a:t>16</a:t>
            </a:r>
            <a:r>
              <a:rPr lang="zh-TW" altLang="en-US" dirty="0"/>
              <a:t>＝</a:t>
            </a:r>
            <a:r>
              <a:rPr lang="en-US" altLang="zh-TW" dirty="0"/>
              <a:t>65536</a:t>
            </a:r>
            <a:r>
              <a:rPr lang="zh-TW" altLang="en-US" dirty="0"/>
              <a:t>個間距。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4944FC-5FA1-4AC7-B28C-2EE9CAA48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544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875F3B-0F81-482D-B198-F062079F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聲音的量化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0A3BB8-C406-4E05-A58E-B7715CB5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931742"/>
            <a:ext cx="11448000" cy="1201908"/>
          </a:xfrm>
        </p:spPr>
        <p:txBody>
          <a:bodyPr/>
          <a:lstStyle/>
          <a:p>
            <a:r>
              <a:rPr lang="zh-TW" altLang="en-US" dirty="0"/>
              <a:t>量化的位元數越高，越接近原始聲音。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B3F985-2D06-4529-8CCC-CBE8D925A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9565E1C1-8675-3F42-B5B3-D211CFD9F3A4}"/>
              </a:ext>
            </a:extLst>
          </p:cNvPr>
          <p:cNvGrpSpPr/>
          <p:nvPr/>
        </p:nvGrpSpPr>
        <p:grpSpPr>
          <a:xfrm>
            <a:off x="102887" y="2234028"/>
            <a:ext cx="3568332" cy="1934166"/>
            <a:chOff x="-59777" y="2915249"/>
            <a:chExt cx="4748497" cy="257385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0C34D57-3F72-4B5A-AC16-A8D6144BF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86" y="3059357"/>
              <a:ext cx="3961781" cy="228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ACE0D857-F4B7-4762-B4D8-6854BA95B33F}"/>
                </a:ext>
              </a:extLst>
            </p:cNvPr>
            <p:cNvSpPr txBox="1"/>
            <p:nvPr/>
          </p:nvSpPr>
          <p:spPr>
            <a:xfrm>
              <a:off x="3888501" y="502744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7586CF44-C084-48C2-9A4D-2D559DEF38A2}"/>
                </a:ext>
              </a:extLst>
            </p:cNvPr>
            <p:cNvSpPr txBox="1"/>
            <p:nvPr/>
          </p:nvSpPr>
          <p:spPr>
            <a:xfrm>
              <a:off x="-59777" y="291524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BC3E452-87AD-E349-82A2-C9BAE5EC94DD}"/>
              </a:ext>
            </a:extLst>
          </p:cNvPr>
          <p:cNvGrpSpPr/>
          <p:nvPr/>
        </p:nvGrpSpPr>
        <p:grpSpPr>
          <a:xfrm>
            <a:off x="102887" y="4592034"/>
            <a:ext cx="3636795" cy="1994755"/>
            <a:chOff x="6520318" y="2893929"/>
            <a:chExt cx="4839603" cy="265448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6913DB4-EBBD-4866-A91C-8B99D1BDA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895" y="3076429"/>
              <a:ext cx="3961781" cy="2281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F174785-6744-4B6E-AD9D-2B67123C7E57}"/>
                </a:ext>
              </a:extLst>
            </p:cNvPr>
            <p:cNvSpPr txBox="1"/>
            <p:nvPr/>
          </p:nvSpPr>
          <p:spPr>
            <a:xfrm>
              <a:off x="10559702" y="508675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8B5F9A7-DA87-4ED9-B426-680A97292A81}"/>
                </a:ext>
              </a:extLst>
            </p:cNvPr>
            <p:cNvSpPr txBox="1"/>
            <p:nvPr/>
          </p:nvSpPr>
          <p:spPr>
            <a:xfrm>
              <a:off x="6520318" y="289392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8A2DE25-50A0-4C46-B693-557060B25A70}"/>
              </a:ext>
            </a:extLst>
          </p:cNvPr>
          <p:cNvSpPr txBox="1"/>
          <p:nvPr/>
        </p:nvSpPr>
        <p:spPr>
          <a:xfrm>
            <a:off x="766614" y="1637895"/>
            <a:ext cx="274612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位元量化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E0FF62E8-7827-894F-90B0-28F49F0254D7}"/>
              </a:ext>
            </a:extLst>
          </p:cNvPr>
          <p:cNvCxnSpPr>
            <a:cxnSpLocks/>
          </p:cNvCxnSpPr>
          <p:nvPr/>
        </p:nvCxnSpPr>
        <p:spPr>
          <a:xfrm flipH="1">
            <a:off x="4063471" y="1811986"/>
            <a:ext cx="1" cy="4696179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2100850B-4C5B-6142-B641-E156DA3C1F59}"/>
              </a:ext>
            </a:extLst>
          </p:cNvPr>
          <p:cNvCxnSpPr>
            <a:cxnSpLocks/>
          </p:cNvCxnSpPr>
          <p:nvPr/>
        </p:nvCxnSpPr>
        <p:spPr>
          <a:xfrm flipH="1">
            <a:off x="8126942" y="1811986"/>
            <a:ext cx="1" cy="4696179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1B3E7F8-8175-C941-9889-9506AD5184C5}"/>
              </a:ext>
            </a:extLst>
          </p:cNvPr>
          <p:cNvSpPr txBox="1"/>
          <p:nvPr/>
        </p:nvSpPr>
        <p:spPr>
          <a:xfrm>
            <a:off x="4722144" y="1637895"/>
            <a:ext cx="274612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位元量化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31A6E21-3A95-1C42-9EB6-C392C9BEE319}"/>
              </a:ext>
            </a:extLst>
          </p:cNvPr>
          <p:cNvSpPr txBox="1"/>
          <p:nvPr/>
        </p:nvSpPr>
        <p:spPr>
          <a:xfrm>
            <a:off x="8759502" y="1637895"/>
            <a:ext cx="274612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位元量化</a:t>
            </a:r>
          </a:p>
        </p:txBody>
      </p:sp>
      <p:sp>
        <p:nvSpPr>
          <p:cNvPr id="20" name="箭號: 向右 8">
            <a:extLst>
              <a:ext uri="{FF2B5EF4-FFF2-40B4-BE49-F238E27FC236}">
                <a16:creationId xmlns:a16="http://schemas.microsoft.com/office/drawing/2014/main" id="{FD4A88B2-BAB9-1C40-96D2-1C84104CDAC3}"/>
              </a:ext>
            </a:extLst>
          </p:cNvPr>
          <p:cNvSpPr/>
          <p:nvPr/>
        </p:nvSpPr>
        <p:spPr>
          <a:xfrm rot="5400000">
            <a:off x="1887648" y="4252359"/>
            <a:ext cx="504056" cy="398296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箭號: 向右 8">
            <a:extLst>
              <a:ext uri="{FF2B5EF4-FFF2-40B4-BE49-F238E27FC236}">
                <a16:creationId xmlns:a16="http://schemas.microsoft.com/office/drawing/2014/main" id="{E7B711CE-3534-4348-A016-D47B1E01C000}"/>
              </a:ext>
            </a:extLst>
          </p:cNvPr>
          <p:cNvSpPr/>
          <p:nvPr/>
        </p:nvSpPr>
        <p:spPr>
          <a:xfrm rot="5400000">
            <a:off x="5843178" y="4252359"/>
            <a:ext cx="504056" cy="398296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箭號: 向右 8">
            <a:extLst>
              <a:ext uri="{FF2B5EF4-FFF2-40B4-BE49-F238E27FC236}">
                <a16:creationId xmlns:a16="http://schemas.microsoft.com/office/drawing/2014/main" id="{5913AA43-9AED-FF41-A291-C822F1794AE6}"/>
              </a:ext>
            </a:extLst>
          </p:cNvPr>
          <p:cNvSpPr/>
          <p:nvPr/>
        </p:nvSpPr>
        <p:spPr>
          <a:xfrm rot="5400000">
            <a:off x="9880536" y="4252359"/>
            <a:ext cx="504056" cy="398296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4B11E556-6D83-7945-BC52-13EEC46AAF2B}"/>
              </a:ext>
            </a:extLst>
          </p:cNvPr>
          <p:cNvGrpSpPr/>
          <p:nvPr/>
        </p:nvGrpSpPr>
        <p:grpSpPr>
          <a:xfrm>
            <a:off x="4155725" y="2234028"/>
            <a:ext cx="3709991" cy="1973216"/>
            <a:chOff x="-36625" y="2944802"/>
            <a:chExt cx="4789923" cy="2547595"/>
          </a:xfrm>
        </p:grpSpPr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F7234358-662D-1747-A0C7-FB5FDBE7B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59" y="3069754"/>
              <a:ext cx="3961783" cy="227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8C135A79-1E24-8C4D-9257-3EB43D615A2F}"/>
                </a:ext>
              </a:extLst>
            </p:cNvPr>
            <p:cNvSpPr txBox="1"/>
            <p:nvPr/>
          </p:nvSpPr>
          <p:spPr>
            <a:xfrm>
              <a:off x="3953079" y="5030732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5F3B2FD5-A0EF-8545-AE73-FDF4DC648099}"/>
                </a:ext>
              </a:extLst>
            </p:cNvPr>
            <p:cNvSpPr txBox="1"/>
            <p:nvPr/>
          </p:nvSpPr>
          <p:spPr>
            <a:xfrm>
              <a:off x="-36625" y="2944802"/>
              <a:ext cx="80021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0535D4B4-3B5E-A149-91D8-8E6E8AFAB0A7}"/>
              </a:ext>
            </a:extLst>
          </p:cNvPr>
          <p:cNvGrpSpPr/>
          <p:nvPr/>
        </p:nvGrpSpPr>
        <p:grpSpPr>
          <a:xfrm>
            <a:off x="4190926" y="4592034"/>
            <a:ext cx="3704480" cy="2019112"/>
            <a:chOff x="6533811" y="2916908"/>
            <a:chExt cx="4782808" cy="2606850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29AA6D86-367B-1F44-ACF5-4B6E6F043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993" y="3073816"/>
              <a:ext cx="3968834" cy="2286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12927960-D48F-A54F-B59A-F5861695B754}"/>
                </a:ext>
              </a:extLst>
            </p:cNvPr>
            <p:cNvSpPr txBox="1"/>
            <p:nvPr/>
          </p:nvSpPr>
          <p:spPr>
            <a:xfrm>
              <a:off x="10516400" y="50620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CC5E4AE9-0ABC-E149-8864-4713587E339B}"/>
                </a:ext>
              </a:extLst>
            </p:cNvPr>
            <p:cNvSpPr txBox="1"/>
            <p:nvPr/>
          </p:nvSpPr>
          <p:spPr>
            <a:xfrm>
              <a:off x="6533811" y="2916908"/>
              <a:ext cx="80021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D06ECC7-0FDB-1D46-8DAB-0F6F9CC24FE0}"/>
              </a:ext>
            </a:extLst>
          </p:cNvPr>
          <p:cNvGrpSpPr/>
          <p:nvPr/>
        </p:nvGrpSpPr>
        <p:grpSpPr>
          <a:xfrm>
            <a:off x="8203915" y="2234028"/>
            <a:ext cx="3682745" cy="2012195"/>
            <a:chOff x="-31933" y="2911029"/>
            <a:chExt cx="4753178" cy="2597063"/>
          </a:xfrm>
        </p:grpSpPr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116ED275-3B3A-7940-98C0-73417B7BC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4" y="3062665"/>
              <a:ext cx="3961783" cy="227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712BB52A-AC9A-CF47-8FBD-9A87552497EE}"/>
                </a:ext>
              </a:extLst>
            </p:cNvPr>
            <p:cNvSpPr txBox="1"/>
            <p:nvPr/>
          </p:nvSpPr>
          <p:spPr>
            <a:xfrm>
              <a:off x="3921026" y="5046428"/>
              <a:ext cx="80021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777E6AA9-206B-754F-BFEA-6B8278D8DA67}"/>
                </a:ext>
              </a:extLst>
            </p:cNvPr>
            <p:cNvSpPr txBox="1"/>
            <p:nvPr/>
          </p:nvSpPr>
          <p:spPr>
            <a:xfrm>
              <a:off x="-31933" y="291102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E435B0B4-C8E8-4645-BC01-351CF4E8E722}"/>
              </a:ext>
            </a:extLst>
          </p:cNvPr>
          <p:cNvGrpSpPr/>
          <p:nvPr/>
        </p:nvGrpSpPr>
        <p:grpSpPr>
          <a:xfrm>
            <a:off x="8183438" y="4592034"/>
            <a:ext cx="3743317" cy="1974928"/>
            <a:chOff x="6538679" y="2960673"/>
            <a:chExt cx="4831355" cy="2548963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39863DB6-85C1-594C-B74C-28EF582B1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282" y="3084967"/>
              <a:ext cx="3990362" cy="227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7E1592DB-4C94-404F-941C-DDDF6E03507C}"/>
                </a:ext>
              </a:extLst>
            </p:cNvPr>
            <p:cNvSpPr txBox="1"/>
            <p:nvPr/>
          </p:nvSpPr>
          <p:spPr>
            <a:xfrm>
              <a:off x="10569815" y="5047972"/>
              <a:ext cx="80021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81D4209D-22A6-A048-BE34-ED1E9998B146}"/>
                </a:ext>
              </a:extLst>
            </p:cNvPr>
            <p:cNvSpPr txBox="1"/>
            <p:nvPr/>
          </p:nvSpPr>
          <p:spPr>
            <a:xfrm>
              <a:off x="6538679" y="296067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3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圓角矩形 23">
            <a:extLst>
              <a:ext uri="{FF2B5EF4-FFF2-40B4-BE49-F238E27FC236}">
                <a16:creationId xmlns:a16="http://schemas.microsoft.com/office/drawing/2014/main" id="{C88CA284-A17F-8849-ABB3-4EB21F972FB3}"/>
              </a:ext>
            </a:extLst>
          </p:cNvPr>
          <p:cNvSpPr/>
          <p:nvPr/>
        </p:nvSpPr>
        <p:spPr>
          <a:xfrm>
            <a:off x="9427990" y="2781721"/>
            <a:ext cx="1299444" cy="1296000"/>
          </a:xfrm>
          <a:prstGeom prst="roundRect">
            <a:avLst/>
          </a:prstGeom>
          <a:solidFill>
            <a:srgbClr val="DBF2F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AE66E8C2-56C7-8943-BE0D-4142B8DC31F4}"/>
              </a:ext>
            </a:extLst>
          </p:cNvPr>
          <p:cNvSpPr/>
          <p:nvPr/>
        </p:nvSpPr>
        <p:spPr>
          <a:xfrm>
            <a:off x="7175326" y="2781721"/>
            <a:ext cx="1584000" cy="1296000"/>
          </a:xfrm>
          <a:prstGeom prst="roundRect">
            <a:avLst>
              <a:gd name="adj" fmla="val 11067"/>
            </a:avLst>
          </a:prstGeom>
          <a:solidFill>
            <a:srgbClr val="DBF2F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65CBDF40-7D1A-2540-BFE1-E6E421DFA302}"/>
              </a:ext>
            </a:extLst>
          </p:cNvPr>
          <p:cNvSpPr/>
          <p:nvPr/>
        </p:nvSpPr>
        <p:spPr>
          <a:xfrm>
            <a:off x="4871070" y="2781721"/>
            <a:ext cx="1584000" cy="1296000"/>
          </a:xfrm>
          <a:prstGeom prst="roundRect">
            <a:avLst>
              <a:gd name="adj" fmla="val 11067"/>
            </a:avLst>
          </a:prstGeom>
          <a:solidFill>
            <a:srgbClr val="DBF2F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>
            <a:extLst>
              <a:ext uri="{FF2B5EF4-FFF2-40B4-BE49-F238E27FC236}">
                <a16:creationId xmlns:a16="http://schemas.microsoft.com/office/drawing/2014/main" id="{B3832FB2-D861-5041-ACF0-D13AF00448E1}"/>
              </a:ext>
            </a:extLst>
          </p:cNvPr>
          <p:cNvSpPr/>
          <p:nvPr/>
        </p:nvSpPr>
        <p:spPr>
          <a:xfrm>
            <a:off x="2914111" y="2781721"/>
            <a:ext cx="1299444" cy="1296000"/>
          </a:xfrm>
          <a:prstGeom prst="roundRect">
            <a:avLst/>
          </a:prstGeom>
          <a:solidFill>
            <a:srgbClr val="DBF2F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CADCB167-E036-1545-A212-E8C678078518}"/>
              </a:ext>
            </a:extLst>
          </p:cNvPr>
          <p:cNvSpPr/>
          <p:nvPr/>
        </p:nvSpPr>
        <p:spPr>
          <a:xfrm>
            <a:off x="1054646" y="2781721"/>
            <a:ext cx="1299444" cy="1296000"/>
          </a:xfrm>
          <a:prstGeom prst="roundRect">
            <a:avLst/>
          </a:prstGeom>
          <a:solidFill>
            <a:srgbClr val="DBF2F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D042CD3-63AE-4078-970C-B2CFCA3F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聲音的量化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6674C4-5F15-4360-92C3-C493D6E8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1417932"/>
          </a:xfrm>
        </p:spPr>
        <p:txBody>
          <a:bodyPr/>
          <a:lstStyle/>
          <a:p>
            <a:r>
              <a:rPr lang="zh-TW" altLang="en-US" dirty="0"/>
              <a:t>一個未經壓縮的聲音檔案大小，可透過取樣頻率、量化的位元組、通道數 　 、音檔時間（秒數）來計算：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BB358A-836A-4AA1-AB1B-277F54864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EB2C7B5-FCBF-4D59-A382-E8E939B9FDAB}"/>
              </a:ext>
            </a:extLst>
          </p:cNvPr>
          <p:cNvGrpSpPr/>
          <p:nvPr/>
        </p:nvGrpSpPr>
        <p:grpSpPr>
          <a:xfrm>
            <a:off x="838622" y="4742413"/>
            <a:ext cx="10657184" cy="1710775"/>
            <a:chOff x="12476540" y="-2115083"/>
            <a:chExt cx="10657184" cy="1710775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DC50D5D0-B05B-4373-BCD1-F9FCBE2246CD}"/>
                </a:ext>
              </a:extLst>
            </p:cNvPr>
            <p:cNvSpPr/>
            <p:nvPr/>
          </p:nvSpPr>
          <p:spPr>
            <a:xfrm>
              <a:off x="12548548" y="-2043074"/>
              <a:ext cx="448169" cy="408616"/>
            </a:xfrm>
            <a:prstGeom prst="roundRect">
              <a:avLst/>
            </a:prstGeom>
            <a:solidFill>
              <a:srgbClr val="F87EA3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內容版面配置區 2">
              <a:extLst>
                <a:ext uri="{FF2B5EF4-FFF2-40B4-BE49-F238E27FC236}">
                  <a16:creationId xmlns:a16="http://schemas.microsoft.com/office/drawing/2014/main" id="{F2A4C135-16D8-476F-9EDF-7392103984F8}"/>
                </a:ext>
              </a:extLst>
            </p:cNvPr>
            <p:cNvSpPr txBox="1">
              <a:spLocks/>
            </p:cNvSpPr>
            <p:nvPr/>
          </p:nvSpPr>
          <p:spPr>
            <a:xfrm>
              <a:off x="12476540" y="-2115083"/>
              <a:ext cx="10657184" cy="171077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484687" indent="-370392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Calibri" panose="020F0502020204030204" pitchFamily="34" charset="0"/>
                <a:buChar char="▪"/>
                <a:tabLst/>
                <a:defRPr sz="360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831798" indent="-355578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Char char="–"/>
                <a:defRPr sz="3600" b="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960905" indent="0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None/>
                <a:defRPr sz="360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8163" indent="-425450">
                <a:buFont typeface="Calibri" panose="020F0502020204030204" pitchFamily="34" charset="0"/>
                <a:buNone/>
              </a:pPr>
              <a:r>
                <a:rPr lang="zh-TW" altLang="en-US" sz="2800" b="1" dirty="0">
                  <a:solidFill>
                    <a:schemeClr val="bg1"/>
                  </a:solidFill>
                </a:rPr>
                <a:t>註 </a:t>
              </a:r>
              <a:r>
                <a:rPr lang="zh-TW" altLang="en-US" sz="2800" dirty="0"/>
                <a:t>一般電腦的容量是以「位元組」來計算，所以計算檔案大小時「量化的位元數」要</a:t>
              </a:r>
              <a:r>
                <a:rPr lang="en-US" altLang="zh-TW" sz="2800" dirty="0"/>
                <a:t>÷8</a:t>
              </a:r>
              <a:r>
                <a:rPr lang="zh-TW" altLang="en-US" sz="2800" dirty="0"/>
                <a:t>，換算成位元組。</a:t>
              </a:r>
            </a:p>
            <a:p>
              <a:pPr marL="538163" indent="-425450">
                <a:buFont typeface="Calibri" panose="020F0502020204030204" pitchFamily="34" charset="0"/>
                <a:buNone/>
              </a:pPr>
              <a:endParaRPr lang="zh-TW" altLang="en-US" sz="2800" dirty="0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D2413299-BC80-454A-B0C2-851C47E37102}"/>
              </a:ext>
            </a:extLst>
          </p:cNvPr>
          <p:cNvGrpSpPr/>
          <p:nvPr/>
        </p:nvGrpSpPr>
        <p:grpSpPr>
          <a:xfrm>
            <a:off x="1162523" y="2853730"/>
            <a:ext cx="9469187" cy="1200329"/>
            <a:chOff x="1162523" y="2853730"/>
            <a:chExt cx="9469187" cy="1200329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23BE781-74B1-415A-9990-BD528322A700}"/>
                </a:ext>
              </a:extLst>
            </p:cNvPr>
            <p:cNvSpPr txBox="1"/>
            <p:nvPr/>
          </p:nvSpPr>
          <p:spPr>
            <a:xfrm>
              <a:off x="1162523" y="2853730"/>
              <a:ext cx="11079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</a:t>
              </a:r>
              <a:endPara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大小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4C7EEFA-7E8D-4EA8-9FAE-8866008BC796}"/>
                </a:ext>
              </a:extLst>
            </p:cNvPr>
            <p:cNvSpPr txBox="1"/>
            <p:nvPr/>
          </p:nvSpPr>
          <p:spPr>
            <a:xfrm>
              <a:off x="7202582" y="3130729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通道數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73279837-1566-4F63-BA6B-2F4852345D74}"/>
                </a:ext>
              </a:extLst>
            </p:cNvPr>
            <p:cNvSpPr txBox="1"/>
            <p:nvPr/>
          </p:nvSpPr>
          <p:spPr>
            <a:xfrm>
              <a:off x="3021988" y="2853730"/>
              <a:ext cx="11079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取樣</a:t>
              </a:r>
              <a:endPara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頻率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3B630992-66B0-41AF-BC75-4010966D6639}"/>
                </a:ext>
              </a:extLst>
            </p:cNvPr>
            <p:cNvSpPr txBox="1"/>
            <p:nvPr/>
          </p:nvSpPr>
          <p:spPr>
            <a:xfrm>
              <a:off x="4881453" y="2853730"/>
              <a:ext cx="15696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量化的</a:t>
              </a:r>
              <a:endPara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位元組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F7E2C14-899E-45AF-8D94-B963B7CFB9DA}"/>
                </a:ext>
              </a:extLst>
            </p:cNvPr>
            <p:cNvSpPr txBox="1"/>
            <p:nvPr/>
          </p:nvSpPr>
          <p:spPr>
            <a:xfrm>
              <a:off x="9523714" y="3130729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秒數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301EB5F4-DC91-4D30-BEF5-277AA4200A8B}"/>
                </a:ext>
              </a:extLst>
            </p:cNvPr>
            <p:cNvSpPr txBox="1"/>
            <p:nvPr/>
          </p:nvSpPr>
          <p:spPr>
            <a:xfrm>
              <a:off x="2354090" y="3130729"/>
              <a:ext cx="584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1BD92397-72A8-4BFF-9DAB-5D6D62810A08}"/>
                </a:ext>
              </a:extLst>
            </p:cNvPr>
            <p:cNvSpPr txBox="1"/>
            <p:nvPr/>
          </p:nvSpPr>
          <p:spPr>
            <a:xfrm>
              <a:off x="4213555" y="3130729"/>
              <a:ext cx="584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i="0" u="none" strike="noStrike" baseline="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 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D78CBCAD-CED1-4EDC-9F97-59F7CC9C168F}"/>
                </a:ext>
              </a:extLst>
            </p:cNvPr>
            <p:cNvSpPr txBox="1"/>
            <p:nvPr/>
          </p:nvSpPr>
          <p:spPr>
            <a:xfrm>
              <a:off x="6534684" y="3130729"/>
              <a:ext cx="584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i="0" u="none" strike="noStrike" baseline="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 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E4577CC5-2226-49B5-AD3A-C36302C7C64F}"/>
                </a:ext>
              </a:extLst>
            </p:cNvPr>
            <p:cNvSpPr txBox="1"/>
            <p:nvPr/>
          </p:nvSpPr>
          <p:spPr>
            <a:xfrm>
              <a:off x="8855813" y="3130729"/>
              <a:ext cx="584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i="0" u="none" strike="noStrike" baseline="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 </a:t>
              </a:r>
            </a:p>
          </p:txBody>
        </p:sp>
      </p:grpSp>
      <p:pic>
        <p:nvPicPr>
          <p:cNvPr id="20" name="圖片 19">
            <a:hlinkClick r:id="rId2" action="ppaction://hlinksldjump"/>
            <a:extLst>
              <a:ext uri="{FF2B5EF4-FFF2-40B4-BE49-F238E27FC236}">
                <a16:creationId xmlns:a16="http://schemas.microsoft.com/office/drawing/2014/main" id="{B74A9699-02CC-465D-BD53-3D2A37196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8480" y="1652836"/>
            <a:ext cx="698449" cy="7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0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D05BA09-2C24-41CF-95FB-CB74583BC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DBD9BB-2307-4317-8BA5-E5FBB091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859" cy="5521446"/>
          </a:xfrm>
        </p:spPr>
        <p:txBody>
          <a:bodyPr/>
          <a:lstStyle/>
          <a:p>
            <a:r>
              <a:rPr lang="zh-TW" altLang="en-US" dirty="0"/>
              <a:t>通道數是指聲音的通道數量，</a:t>
            </a:r>
            <a:br>
              <a:rPr lang="en-US" altLang="zh-TW" dirty="0"/>
            </a:br>
            <a:r>
              <a:rPr lang="zh-TW" altLang="en-US" dirty="0"/>
              <a:t>常見的為單聲道及雙聲道（立體聲）。</a:t>
            </a:r>
            <a:endParaRPr lang="en-US" altLang="zh-TW" dirty="0"/>
          </a:p>
          <a:p>
            <a:r>
              <a:rPr lang="zh-TW" altLang="en-US" dirty="0"/>
              <a:t>單聲道：聲音都儲存在同一聲道中。</a:t>
            </a:r>
            <a:endParaRPr lang="en-US" altLang="zh-TW" dirty="0"/>
          </a:p>
          <a:p>
            <a:r>
              <a:rPr lang="zh-TW" altLang="en-US" dirty="0"/>
              <a:t>雙聲道：聲音儲存成左、右兩個聲道，可以建構出空間環境的聲音感受。</a:t>
            </a:r>
          </a:p>
        </p:txBody>
      </p:sp>
    </p:spTree>
    <p:extLst>
      <p:ext uri="{BB962C8B-B14F-4D97-AF65-F5344CB8AC3E}">
        <p14:creationId xmlns:p14="http://schemas.microsoft.com/office/powerpoint/2010/main" val="216901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A831158-D261-4E54-AC57-8BEC91FF8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假設有一首</a:t>
            </a:r>
            <a:r>
              <a:rPr lang="en-US" altLang="zh-TW" dirty="0"/>
              <a:t>1</a:t>
            </a:r>
            <a:r>
              <a:rPr lang="zh-TW" altLang="en-US" dirty="0"/>
              <a:t>分鐘、單聲道的歌曲， </a:t>
            </a:r>
            <a:br>
              <a:rPr lang="en-US" altLang="zh-TW" dirty="0"/>
            </a:br>
            <a:r>
              <a:rPr lang="zh-TW" altLang="en-US" dirty="0"/>
              <a:t>取樣頻率為</a:t>
            </a:r>
            <a:r>
              <a:rPr lang="en-US" altLang="zh-TW" dirty="0"/>
              <a:t>44.1kHz</a:t>
            </a:r>
            <a:r>
              <a:rPr lang="zh-TW" altLang="en-US" dirty="0"/>
              <a:t>，並以</a:t>
            </a:r>
            <a:r>
              <a:rPr lang="en-US" altLang="zh-TW" dirty="0"/>
              <a:t>24</a:t>
            </a:r>
            <a:r>
              <a:rPr lang="zh-TW" altLang="en-US" dirty="0"/>
              <a:t>位元量化，</a:t>
            </a:r>
            <a:br>
              <a:rPr lang="en-US" altLang="zh-TW" dirty="0"/>
            </a:br>
            <a:r>
              <a:rPr lang="zh-TW" altLang="en-US" dirty="0"/>
              <a:t>想一想，其數位化後的檔案大小為何？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14D0A0-519F-4698-BC22-0A93837292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274" y="3070696"/>
            <a:ext cx="11304587" cy="3239418"/>
          </a:xfrm>
        </p:spPr>
        <p:txBody>
          <a:bodyPr/>
          <a:lstStyle/>
          <a:p>
            <a:r>
              <a:rPr lang="zh-TW" altLang="en-US" sz="3200" dirty="0"/>
              <a:t>檔案大小＝取樣頻率</a:t>
            </a:r>
            <a:r>
              <a:rPr lang="en-US" altLang="zh-TW" sz="3200" dirty="0"/>
              <a:t>(Hz)×</a:t>
            </a:r>
            <a:r>
              <a:rPr lang="zh-TW" altLang="en-US" sz="3200" dirty="0"/>
              <a:t>量化的位元組</a:t>
            </a:r>
            <a:r>
              <a:rPr lang="en-US" altLang="zh-TW" sz="3200" dirty="0"/>
              <a:t>(byte)×</a:t>
            </a:r>
            <a:r>
              <a:rPr lang="zh-TW" altLang="en-US" sz="3200" dirty="0"/>
              <a:t>通道數</a:t>
            </a:r>
            <a:r>
              <a:rPr lang="en-US" altLang="zh-TW" sz="3200" dirty="0"/>
              <a:t>×</a:t>
            </a:r>
            <a:r>
              <a:rPr lang="zh-TW" altLang="en-US" sz="3200" dirty="0"/>
              <a:t>秒數</a:t>
            </a:r>
            <a:endParaRPr lang="en-US" altLang="zh-TW" sz="3200" dirty="0"/>
          </a:p>
          <a:p>
            <a:pPr marL="1739900"/>
            <a:r>
              <a:rPr lang="zh-TW" altLang="en-US" sz="3200" dirty="0"/>
              <a:t>＝</a:t>
            </a:r>
            <a:r>
              <a:rPr lang="en-US" altLang="zh-TW" sz="3200" dirty="0"/>
              <a:t>  44.1×1000  ×            24÷8             ×    1     ×1×60</a:t>
            </a:r>
          </a:p>
          <a:p>
            <a:pPr marL="1739900"/>
            <a:r>
              <a:rPr lang="zh-TW" altLang="en-US" sz="3200" dirty="0"/>
              <a:t>＝</a:t>
            </a:r>
            <a:r>
              <a:rPr lang="en-US" altLang="zh-TW" sz="3200" dirty="0"/>
              <a:t>  7938000 (bytes) </a:t>
            </a:r>
          </a:p>
          <a:p>
            <a:pPr marL="1822450"/>
            <a:r>
              <a:rPr lang="en-US" altLang="zh-TW" sz="3200" dirty="0"/>
              <a:t>≒  7751.95 KB</a:t>
            </a:r>
          </a:p>
          <a:p>
            <a:pPr marL="1822450"/>
            <a:r>
              <a:rPr lang="en-US" altLang="zh-TW" sz="3200" dirty="0"/>
              <a:t>≒  7.57 MB</a:t>
            </a:r>
            <a:endParaRPr lang="zh-TW" altLang="en-US" sz="3200" dirty="0"/>
          </a:p>
          <a:p>
            <a:pPr marL="1739900"/>
            <a:endParaRPr lang="zh-TW" altLang="en-US" sz="3200" dirty="0"/>
          </a:p>
          <a:p>
            <a:pPr marL="1739900"/>
            <a:endParaRPr lang="zh-TW" alt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70D45A-87C9-4E0C-81EE-1B5F912D0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229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2871DC-46D9-494A-8050-6998F1A8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常見的聲音格式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5D010B1-FFA1-4DC5-8F6D-5378EBBB4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BA8833-92AC-431E-87C5-898FE01B5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1417932"/>
          </a:xfrm>
        </p:spPr>
        <p:txBody>
          <a:bodyPr/>
          <a:lstStyle/>
          <a:p>
            <a:r>
              <a:rPr lang="zh-TW" altLang="en-US" dirty="0"/>
              <a:t>因應不同的需求，聲音數位化後的格式也各不相同，常見的聲音檔格式有</a:t>
            </a:r>
            <a:r>
              <a:rPr lang="en-US" altLang="zh-TW" dirty="0"/>
              <a:t>MIDI</a:t>
            </a:r>
            <a:r>
              <a:rPr lang="zh-TW" altLang="en-US" dirty="0"/>
              <a:t>、</a:t>
            </a:r>
            <a:r>
              <a:rPr lang="en-US" altLang="zh-TW" dirty="0"/>
              <a:t>WAV</a:t>
            </a:r>
            <a:r>
              <a:rPr lang="zh-TW" altLang="en-US" dirty="0"/>
              <a:t>、</a:t>
            </a:r>
            <a:r>
              <a:rPr lang="en-US" altLang="zh-TW" dirty="0"/>
              <a:t>MP3</a:t>
            </a:r>
            <a:r>
              <a:rPr lang="zh-TW" altLang="en-US" dirty="0"/>
              <a:t>等。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28A5D724-F80A-41EF-8700-6554732A9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617264"/>
              </p:ext>
            </p:extLst>
          </p:nvPr>
        </p:nvGraphicFramePr>
        <p:xfrm>
          <a:off x="659206" y="2349674"/>
          <a:ext cx="10872000" cy="36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3581173584"/>
                    </a:ext>
                  </a:extLst>
                </a:gridCol>
                <a:gridCol w="8856000">
                  <a:extLst>
                    <a:ext uri="{9D8B030D-6E8A-4147-A177-3AD203B41FA5}">
                      <a16:colId xmlns:a16="http://schemas.microsoft.com/office/drawing/2014/main" val="342191999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格式</a:t>
                      </a:r>
                      <a:endParaRPr lang="en-US" altLang="zh-TW" sz="3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23893"/>
                  </a:ext>
                </a:extLst>
              </a:tr>
              <a:tr h="291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MIDI</a:t>
                      </a:r>
                    </a:p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(.mid)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7325" indent="-187325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MIDI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Musical Instrument Digital Interface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，樂器數位介面）是一種電子樂器的數位化標準。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7325" indent="-187325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不儲存聲音，而是記錄聲音的資訊（音調、響度等）。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7325" indent="-187325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檔案很小，音質不比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WAV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真實。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7325" indent="-187325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常用來記錄以樂器演奏的音樂，副檔名為「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.mid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607909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15B41B7F-E464-404C-8086-C4F8D21354E8}"/>
              </a:ext>
            </a:extLst>
          </p:cNvPr>
          <p:cNvSpPr txBox="1"/>
          <p:nvPr/>
        </p:nvSpPr>
        <p:spPr>
          <a:xfrm>
            <a:off x="4727054" y="606447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MIDI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音樂：</a:t>
            </a:r>
            <a: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kumimoji="1"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youtu.be</a:t>
            </a:r>
            <a: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/p_c6uQHlhZ0?t=6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346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2871DC-46D9-494A-8050-6998F1A8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常見的聲音格式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5D010B1-FFA1-4DC5-8F6D-5378EBBB4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28A5D724-F80A-41EF-8700-6554732A9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02067"/>
              </p:ext>
            </p:extLst>
          </p:nvPr>
        </p:nvGraphicFramePr>
        <p:xfrm>
          <a:off x="659206" y="936044"/>
          <a:ext cx="10872000" cy="5509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3581173584"/>
                    </a:ext>
                  </a:extLst>
                </a:gridCol>
                <a:gridCol w="8856000">
                  <a:extLst>
                    <a:ext uri="{9D8B030D-6E8A-4147-A177-3AD203B41FA5}">
                      <a16:colId xmlns:a16="http://schemas.microsoft.com/office/drawing/2014/main" val="3421919996"/>
                    </a:ext>
                  </a:extLst>
                </a:gridCol>
              </a:tblGrid>
              <a:tr h="5967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格式</a:t>
                      </a:r>
                      <a:endParaRPr lang="en-US" altLang="zh-TW" sz="3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23893"/>
                  </a:ext>
                </a:extLst>
              </a:tr>
              <a:tr h="26165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WAV</a:t>
                      </a:r>
                    </a:p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(.wav)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7325" indent="-187325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WAV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檔不會經過壓縮。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7325" indent="-187325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數位化後音質不會失真，但檔案也相當大。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7325" indent="-187325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常需編輯聲音檔的使用者多半會選擇此格式，副檔名為「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.wav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08687"/>
                  </a:ext>
                </a:extLst>
              </a:tr>
              <a:tr h="21419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MP3</a:t>
                      </a:r>
                    </a:p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(.mp3)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7325" indent="-187325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MP3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檔會經過壓縮，所以檔案容量較小。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7325" indent="-187325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音質只比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WAV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稍微失真，對多數使用者的聽覺感受影響不大。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7325" indent="-187325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為主流的音樂檔案格式，副檔名為「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.mp3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3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73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710B57-C19C-4D99-85A4-DBB28A3C1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 聲音的編修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0ECAFD7-E751-446B-A95A-1B51498A5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4228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1D73D-7297-402A-A69B-AD732740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聲音的編修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D42757-8B2E-481E-B3AC-B6F58AEF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數位化後的聲音檔案，可透過音樂編輯軟體進行編修。</a:t>
            </a:r>
            <a:endParaRPr lang="en-US" altLang="zh-TW" dirty="0"/>
          </a:p>
          <a:p>
            <a:r>
              <a:rPr lang="zh-TW" altLang="en-US" dirty="0"/>
              <a:t>常見軟體：</a:t>
            </a:r>
            <a:r>
              <a:rPr lang="en-US" altLang="zh-TW" dirty="0"/>
              <a:t>Audacity</a:t>
            </a:r>
            <a:r>
              <a:rPr lang="zh-TW" altLang="en-US" dirty="0"/>
              <a:t> 　 </a:t>
            </a:r>
            <a:r>
              <a:rPr lang="en-US" altLang="zh-TW" dirty="0"/>
              <a:t> </a:t>
            </a:r>
            <a:r>
              <a:rPr lang="zh-TW" altLang="en-US" dirty="0"/>
              <a:t>、</a:t>
            </a:r>
            <a:r>
              <a:rPr lang="en-US" altLang="zh-TW" dirty="0"/>
              <a:t>Wave Editor </a:t>
            </a:r>
            <a:r>
              <a:rPr lang="zh-TW" altLang="en-US" dirty="0"/>
              <a:t>等。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FBA67C-9805-4DEB-8B13-0F4D975F5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5" name="圖片 4">
            <a:hlinkClick r:id="rId2" action="ppaction://hlinksldjump"/>
            <a:extLst>
              <a:ext uri="{FF2B5EF4-FFF2-40B4-BE49-F238E27FC236}">
                <a16:creationId xmlns:a16="http://schemas.microsoft.com/office/drawing/2014/main" id="{B1873662-39E4-4CE9-8EAE-0A09865C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6717" y="1773610"/>
            <a:ext cx="698449" cy="718217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FCBA2842-2EC1-4440-9667-1BAD1645EC76}"/>
              </a:ext>
            </a:extLst>
          </p:cNvPr>
          <p:cNvGrpSpPr/>
          <p:nvPr/>
        </p:nvGrpSpPr>
        <p:grpSpPr>
          <a:xfrm>
            <a:off x="764845" y="2799176"/>
            <a:ext cx="10874705" cy="3798474"/>
            <a:chOff x="764845" y="2799176"/>
            <a:chExt cx="10874705" cy="3798474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46B1228F-E3B1-435C-9B99-1AD3660EA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489" y="3875400"/>
              <a:ext cx="2825061" cy="272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語音泡泡: 圓角矩形 5">
              <a:extLst>
                <a:ext uri="{FF2B5EF4-FFF2-40B4-BE49-F238E27FC236}">
                  <a16:creationId xmlns:a16="http://schemas.microsoft.com/office/drawing/2014/main" id="{190C7B11-4876-46F3-A095-E4DE54C2D012}"/>
                </a:ext>
              </a:extLst>
            </p:cNvPr>
            <p:cNvSpPr/>
            <p:nvPr/>
          </p:nvSpPr>
          <p:spPr>
            <a:xfrm>
              <a:off x="764845" y="2799176"/>
              <a:ext cx="7346585" cy="3137171"/>
            </a:xfrm>
            <a:prstGeom prst="wedgeRoundRectCallout">
              <a:avLst>
                <a:gd name="adj1" fmla="val 58388"/>
                <a:gd name="adj2" fmla="val -7943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課本畫面使用</a:t>
              </a:r>
              <a:r>
                <a:rPr lang="en-US" altLang="zh-TW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Audacity 2.4.1 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版本，由於軟體會不定時改版更新，因此最新版的介面、翻譯，可能略有不同。</a:t>
              </a:r>
              <a:endPara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</a:pP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官網：</a:t>
              </a:r>
              <a:r>
                <a:rPr lang="en-US" altLang="zh-TW" sz="28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6"/>
                </a:rPr>
                <a:t>https://www.audacityteam.org/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74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632B90-0ACA-4F43-BC49-119C769C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聲音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AFB745-7A23-4F8A-9E3A-B4BBE739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由物體振動產生聲波，透過空氣、固體、液體等介質傳播，並被聽覺系統所感知的現象。</a:t>
            </a:r>
            <a:endParaRPr lang="en-US" altLang="zh-TW" dirty="0"/>
          </a:p>
          <a:p>
            <a:r>
              <a:rPr lang="zh-TW" altLang="en-US" dirty="0"/>
              <a:t>影響聲音的三要素：</a:t>
            </a:r>
            <a:endParaRPr lang="en-US" altLang="zh-TW" dirty="0"/>
          </a:p>
          <a:p>
            <a:pPr marL="855663" indent="-322263">
              <a:buFont typeface="+mj-lt"/>
              <a:buAutoNum type="arabicPeriod"/>
            </a:pPr>
            <a:r>
              <a:rPr lang="zh-TW" altLang="en-US" dirty="0"/>
              <a:t> </a:t>
            </a:r>
            <a:r>
              <a:rPr lang="zh-TW" altLang="en-US" b="1" dirty="0">
                <a:solidFill>
                  <a:srgbClr val="0071BB"/>
                </a:solidFill>
              </a:rPr>
              <a:t>響度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chemeClr val="dk1"/>
                </a:solidFill>
              </a:rPr>
              <a:t>聲音的大小，又稱為音量。</a:t>
            </a:r>
            <a:endParaRPr lang="en-US" altLang="zh-TW" dirty="0"/>
          </a:p>
          <a:p>
            <a:pPr marL="855663" indent="-322263">
              <a:buFont typeface="+mj-lt"/>
              <a:buAutoNum type="arabicPeriod"/>
            </a:pPr>
            <a:r>
              <a:rPr lang="zh-TW" altLang="en-US" dirty="0"/>
              <a:t> </a:t>
            </a:r>
            <a:r>
              <a:rPr lang="zh-TW" altLang="en-US" b="1" dirty="0">
                <a:solidFill>
                  <a:srgbClr val="0071BB"/>
                </a:solidFill>
              </a:rPr>
              <a:t>音調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chemeClr val="dk1"/>
                </a:solidFill>
              </a:rPr>
              <a:t>聲音的高低。</a:t>
            </a:r>
            <a:endParaRPr lang="en-US" altLang="zh-TW" dirty="0"/>
          </a:p>
          <a:p>
            <a:pPr marL="855663" indent="-322263">
              <a:buFont typeface="+mj-lt"/>
              <a:buAutoNum type="arabicPeriod"/>
            </a:pPr>
            <a:r>
              <a:rPr lang="zh-TW" altLang="en-US" dirty="0"/>
              <a:t> </a:t>
            </a:r>
            <a:r>
              <a:rPr lang="zh-TW" altLang="en-US" b="1" dirty="0">
                <a:solidFill>
                  <a:srgbClr val="0071BB"/>
                </a:solidFill>
              </a:rPr>
              <a:t>音色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chemeClr val="dk1"/>
                </a:solidFill>
              </a:rPr>
              <a:t>聲音的特色。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A2B1F8-B72A-41BA-966C-723D2C81F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1634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677BFE2-4441-4A10-8D62-BA8580209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7BF0CF-B837-44E2-AC5A-062090256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Audacity </a:t>
            </a:r>
            <a:r>
              <a:rPr lang="zh-TW" altLang="en-US" dirty="0"/>
              <a:t>是一款免費的自由軟體，提供多國語言，</a:t>
            </a:r>
            <a:br>
              <a:rPr lang="en-US" altLang="zh-TW" dirty="0"/>
            </a:br>
            <a:r>
              <a:rPr lang="zh-TW" altLang="en-US" dirty="0"/>
              <a:t>支援</a:t>
            </a:r>
            <a:r>
              <a:rPr lang="en-US" altLang="zh-TW" dirty="0"/>
              <a:t>WAV</a:t>
            </a:r>
            <a:r>
              <a:rPr lang="zh-TW" altLang="en-US" dirty="0"/>
              <a:t>、</a:t>
            </a:r>
            <a:r>
              <a:rPr lang="en-US" altLang="zh-TW" dirty="0"/>
              <a:t>MP3 </a:t>
            </a:r>
            <a:r>
              <a:rPr lang="zh-TW" altLang="en-US" dirty="0"/>
              <a:t>等多種檔案格式。</a:t>
            </a:r>
          </a:p>
        </p:txBody>
      </p:sp>
    </p:spTree>
    <p:extLst>
      <p:ext uri="{BB962C8B-B14F-4D97-AF65-F5344CB8AC3E}">
        <p14:creationId xmlns:p14="http://schemas.microsoft.com/office/powerpoint/2010/main" val="362266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6FF0FE-2408-4886-A235-40C81FC52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931742"/>
            <a:ext cx="4824000" cy="5521446"/>
          </a:xfrm>
        </p:spPr>
        <p:txBody>
          <a:bodyPr/>
          <a:lstStyle/>
          <a:p>
            <a:pPr algn="just"/>
            <a:r>
              <a:rPr lang="zh-TW" altLang="en-US" sz="3200" dirty="0"/>
              <a:t>小安製作了一個動畫，邀請兩位朋友各自在家錄製對話。</a:t>
            </a:r>
            <a:endParaRPr lang="en-US" altLang="zh-TW" sz="3200" dirty="0"/>
          </a:p>
          <a:p>
            <a:pPr algn="just"/>
            <a:r>
              <a:rPr lang="zh-TW" altLang="en-US" sz="3200" dirty="0"/>
              <a:t>請協助剪輯聲音檔，並將剪輯後的檔案輸出為</a:t>
            </a:r>
            <a:r>
              <a:rPr lang="en-US" altLang="zh-TW" sz="3200" dirty="0"/>
              <a:t>WAV</a:t>
            </a:r>
            <a:r>
              <a:rPr lang="zh-TW" altLang="en-US" sz="3200" dirty="0"/>
              <a:t>與</a:t>
            </a:r>
            <a:r>
              <a:rPr lang="en-US" altLang="zh-TW" sz="3200" dirty="0"/>
              <a:t>MP3</a:t>
            </a:r>
            <a:r>
              <a:rPr lang="zh-TW" altLang="en-US" sz="3200" dirty="0"/>
              <a:t>的檔案格式。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3C0EF19-56AD-4FAF-B9B6-78031BE8B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09876815-7607-6547-B75A-F140A5C4BFB9}"/>
              </a:ext>
            </a:extLst>
          </p:cNvPr>
          <p:cNvGrpSpPr/>
          <p:nvPr/>
        </p:nvGrpSpPr>
        <p:grpSpPr>
          <a:xfrm>
            <a:off x="838622" y="4797946"/>
            <a:ext cx="3744416" cy="1734587"/>
            <a:chOff x="1156757" y="3464389"/>
            <a:chExt cx="3744416" cy="1734587"/>
          </a:xfrm>
        </p:grpSpPr>
        <p:sp>
          <p:nvSpPr>
            <p:cNvPr id="8" name="圓角矩形 7">
              <a:extLst>
                <a:ext uri="{FF2B5EF4-FFF2-40B4-BE49-F238E27FC236}">
                  <a16:creationId xmlns:a16="http://schemas.microsoft.com/office/drawing/2014/main" id="{0940DA4E-F024-CD44-AD3C-76E4614C314C}"/>
                </a:ext>
              </a:extLst>
            </p:cNvPr>
            <p:cNvSpPr/>
            <p:nvPr/>
          </p:nvSpPr>
          <p:spPr>
            <a:xfrm>
              <a:off x="1156757" y="3464389"/>
              <a:ext cx="1667986" cy="7200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使用素材</a:t>
              </a:r>
              <a:endParaRPr lang="zh-HK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id="{E41A002B-B8A7-7347-AC95-16775E899C95}"/>
                </a:ext>
              </a:extLst>
            </p:cNvPr>
            <p:cNvSpPr/>
            <p:nvPr/>
          </p:nvSpPr>
          <p:spPr>
            <a:xfrm>
              <a:off x="1156757" y="4032810"/>
              <a:ext cx="3744416" cy="1166166"/>
            </a:xfrm>
            <a:prstGeom prst="roundRect">
              <a:avLst>
                <a:gd name="adj" fmla="val 2703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1-3-1_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大吉</a:t>
              </a:r>
              <a:r>
                <a:rPr lang="en-US" altLang="zh-TW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.wav</a:t>
              </a:r>
            </a:p>
            <a:p>
              <a:pPr>
                <a:lnSpc>
                  <a:spcPct val="130000"/>
                </a:lnSpc>
              </a:pPr>
              <a:r>
                <a:rPr lang="en-US" altLang="zh-TW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1-3-2_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大利</a:t>
              </a:r>
              <a:r>
                <a:rPr lang="en-US" altLang="zh-TW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.wav</a:t>
              </a:r>
              <a:endPara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E7AE551-6FD3-754C-A1E3-2DC7D38E9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93773"/>
              </p:ext>
            </p:extLst>
          </p:nvPr>
        </p:nvGraphicFramePr>
        <p:xfrm>
          <a:off x="5447134" y="977122"/>
          <a:ext cx="6480000" cy="5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5897910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586369445"/>
                    </a:ext>
                  </a:extLst>
                </a:gridCol>
                <a:gridCol w="5004000">
                  <a:extLst>
                    <a:ext uri="{9D8B030D-6E8A-4147-A177-3AD203B41FA5}">
                      <a16:colId xmlns:a16="http://schemas.microsoft.com/office/drawing/2014/main" val="411539075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順序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345304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大吉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傳染病大流行，我們要維持良好的衛生習慣，才能避免被傳染！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05868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大利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沒錯！那你知道該怎麼洗手才正確嗎？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64539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大吉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我有看到衛生福利部的宣導，要「內外夾弓大立腕」！但那個指的是什麼呀？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380529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大利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指的是我們用肥皂洗手時，要確實搓揉手掌、手背、指縫、指背與指節、大拇指及虎口、指尖、手腕。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29891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大吉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而且洗完手用清水沖乾淨之後，一定要擦乾！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52516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大利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對！養成良好衛生習慣，才能維持身體健康。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225066"/>
                  </a:ext>
                </a:extLst>
              </a:tr>
            </a:tbl>
          </a:graphicData>
        </a:graphic>
      </p:graphicFrame>
      <p:sp>
        <p:nvSpPr>
          <p:cNvPr id="13" name="標題 12">
            <a:extLst>
              <a:ext uri="{FF2B5EF4-FFF2-40B4-BE49-F238E27FC236}">
                <a16:creationId xmlns:a16="http://schemas.microsoft.com/office/drawing/2014/main" id="{36B181E4-97F0-6344-8B3C-C3822095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任務說明</a:t>
            </a:r>
          </a:p>
        </p:txBody>
      </p:sp>
    </p:spTree>
    <p:extLst>
      <p:ext uri="{BB962C8B-B14F-4D97-AF65-F5344CB8AC3E}">
        <p14:creationId xmlns:p14="http://schemas.microsoft.com/office/powerpoint/2010/main" val="1215419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D24A51-5780-40F2-A63B-CE633102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介面說明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D566BD5-9B23-4119-8764-1987F7F69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815" y="931863"/>
            <a:ext cx="9160783" cy="55213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D1A441-896C-4E50-8C5E-A1C17AA48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676EE3A-6481-4B92-B5E1-E2A68F9BD2AA}"/>
              </a:ext>
            </a:extLst>
          </p:cNvPr>
          <p:cNvSpPr txBox="1"/>
          <p:nvPr/>
        </p:nvSpPr>
        <p:spPr>
          <a:xfrm>
            <a:off x="8053849" y="10959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功能表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B46CE6A-FC6E-41EC-802F-41D75E7373C2}"/>
              </a:ext>
            </a:extLst>
          </p:cNvPr>
          <p:cNvSpPr/>
          <p:nvPr/>
        </p:nvSpPr>
        <p:spPr>
          <a:xfrm>
            <a:off x="1528997" y="1471890"/>
            <a:ext cx="8044378" cy="936000"/>
          </a:xfrm>
          <a:prstGeom prst="roundRect">
            <a:avLst>
              <a:gd name="adj" fmla="val 9519"/>
            </a:avLst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5097E18-EC5A-46EE-BCE5-B7F91C47C8EA}"/>
              </a:ext>
            </a:extLst>
          </p:cNvPr>
          <p:cNvSpPr txBox="1"/>
          <p:nvPr/>
        </p:nvSpPr>
        <p:spPr>
          <a:xfrm>
            <a:off x="9573375" y="170905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工具列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195EBC92-B29C-45D5-A6D6-38AF6A80B4CA}"/>
              </a:ext>
            </a:extLst>
          </p:cNvPr>
          <p:cNvSpPr/>
          <p:nvPr/>
        </p:nvSpPr>
        <p:spPr>
          <a:xfrm>
            <a:off x="1528997" y="1182753"/>
            <a:ext cx="6496248" cy="288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A3D127A6-355D-4505-BBF0-04D4AB1B0612}"/>
              </a:ext>
            </a:extLst>
          </p:cNvPr>
          <p:cNvSpPr/>
          <p:nvPr/>
        </p:nvSpPr>
        <p:spPr>
          <a:xfrm>
            <a:off x="1528997" y="2406228"/>
            <a:ext cx="9001000" cy="32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44516F1-90EB-4BD1-A16B-747BDB46649B}"/>
              </a:ext>
            </a:extLst>
          </p:cNvPr>
          <p:cNvSpPr txBox="1"/>
          <p:nvPr/>
        </p:nvSpPr>
        <p:spPr>
          <a:xfrm>
            <a:off x="10603834" y="233739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時間軸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6857294-170D-4BC2-92A9-CB329063E221}"/>
              </a:ext>
            </a:extLst>
          </p:cNvPr>
          <p:cNvSpPr txBox="1"/>
          <p:nvPr/>
        </p:nvSpPr>
        <p:spPr>
          <a:xfrm>
            <a:off x="5475499" y="38623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編輯區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5B44203-F5DF-4FDF-9A0E-50ED186AE755}"/>
              </a:ext>
            </a:extLst>
          </p:cNvPr>
          <p:cNvSpPr txBox="1"/>
          <p:nvPr/>
        </p:nvSpPr>
        <p:spPr>
          <a:xfrm>
            <a:off x="9614530" y="569689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時間工具列</a:t>
            </a: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21A3A504-D359-4068-A156-3A09789DD0DA}"/>
              </a:ext>
            </a:extLst>
          </p:cNvPr>
          <p:cNvSpPr/>
          <p:nvPr/>
        </p:nvSpPr>
        <p:spPr>
          <a:xfrm>
            <a:off x="1528997" y="2743167"/>
            <a:ext cx="9001000" cy="2700000"/>
          </a:xfrm>
          <a:prstGeom prst="roundRect">
            <a:avLst>
              <a:gd name="adj" fmla="val 4277"/>
            </a:avLst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6ECD148-5E18-4C22-B8A0-428521CAB87B}"/>
              </a:ext>
            </a:extLst>
          </p:cNvPr>
          <p:cNvSpPr/>
          <p:nvPr/>
        </p:nvSpPr>
        <p:spPr>
          <a:xfrm>
            <a:off x="1528997" y="5459725"/>
            <a:ext cx="8044378" cy="936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036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636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582C584-75C7-4B23-99CC-DF7827F1A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請比較看看，匯出的</a:t>
            </a:r>
            <a:r>
              <a:rPr lang="en-US" altLang="zh-TW" dirty="0"/>
              <a:t>WAV </a:t>
            </a:r>
            <a:r>
              <a:rPr lang="zh-TW" altLang="en-US" dirty="0"/>
              <a:t>檔和</a:t>
            </a:r>
            <a:r>
              <a:rPr lang="en-US" altLang="zh-TW" dirty="0"/>
              <a:t>MP3 </a:t>
            </a:r>
            <a:r>
              <a:rPr lang="zh-TW" altLang="en-US" dirty="0"/>
              <a:t>檔，哪種檔案比較小？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318EB8-BA83-4FE3-A161-CBC56A23BB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605" y="2841502"/>
            <a:ext cx="10944945" cy="2388492"/>
          </a:xfrm>
        </p:spPr>
        <p:txBody>
          <a:bodyPr/>
          <a:lstStyle/>
          <a:p>
            <a:r>
              <a:rPr lang="en-US" altLang="zh-TW" dirty="0"/>
              <a:t>MP3</a:t>
            </a:r>
            <a:r>
              <a:rPr lang="zh-TW" altLang="en-US" dirty="0"/>
              <a:t>檔較</a:t>
            </a:r>
            <a:r>
              <a:rPr lang="en-US" altLang="zh-TW" dirty="0"/>
              <a:t>WAV</a:t>
            </a:r>
            <a:r>
              <a:rPr lang="zh-TW" altLang="en-US" dirty="0"/>
              <a:t>檔小。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AD206C-49D5-4450-B893-8CD5068C7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8686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34390" y="2853730"/>
            <a:ext cx="11521633" cy="890536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．</a:t>
            </a:r>
            <a:r>
              <a:rPr lang="en-US" altLang="zh-TW" dirty="0"/>
              <a:t>3 </a:t>
            </a:r>
            <a:r>
              <a:rPr lang="zh-TW" altLang="en-US" dirty="0"/>
              <a:t>聲音數位化</a:t>
            </a:r>
            <a:br>
              <a:rPr lang="en-US" altLang="zh-TW" dirty="0"/>
            </a:br>
            <a:r>
              <a:rPr lang="zh-TW" altLang="en-US" dirty="0"/>
              <a:t>結束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288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632B90-0ACA-4F43-BC49-119C769C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影響聲音的三要素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A2B1F8-B72A-41BA-966C-723D2C81F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1D316A8-E293-42B0-8999-9AF9E4816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068459"/>
              </p:ext>
            </p:extLst>
          </p:nvPr>
        </p:nvGraphicFramePr>
        <p:xfrm>
          <a:off x="479206" y="1350495"/>
          <a:ext cx="3312000" cy="415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0">
                  <a:extLst>
                    <a:ext uri="{9D8B030D-6E8A-4147-A177-3AD203B41FA5}">
                      <a16:colId xmlns:a16="http://schemas.microsoft.com/office/drawing/2014/main" val="1794660144"/>
                    </a:ext>
                  </a:extLst>
                </a:gridCol>
              </a:tblGrid>
              <a:tr h="10181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響度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E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22938"/>
                  </a:ext>
                </a:extLst>
              </a:tr>
              <a:tr h="314041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聲音的大小，</a:t>
                      </a:r>
                      <a:br>
                        <a:rPr lang="en-US" altLang="zh-TW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又稱為音量。</a:t>
                      </a:r>
                      <a:br>
                        <a:rPr lang="en-US" altLang="zh-TW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聲波的振幅越大、音量越大。</a:t>
                      </a:r>
                      <a:endParaRPr lang="zh-TW" alt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2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51159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id="{083CD9BA-0F6C-514A-8DA0-3D8233F16939}"/>
              </a:ext>
            </a:extLst>
          </p:cNvPr>
          <p:cNvGrpSpPr/>
          <p:nvPr/>
        </p:nvGrpSpPr>
        <p:grpSpPr>
          <a:xfrm>
            <a:off x="3718942" y="1125538"/>
            <a:ext cx="8208912" cy="4218634"/>
            <a:chOff x="-97482" y="934338"/>
            <a:chExt cx="10180322" cy="523176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4B8BE87-F718-804D-8154-95D1E99A4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35" b="100000" l="1825" r="96934">
                          <a14:backgroundMark x1="9635" y1="16715" x2="92409" y2="70640"/>
                          <a14:backgroundMark x1="84745" y1="15407" x2="9197" y2="71802"/>
                          <a14:backgroundMark x1="11314" y1="45203" x2="90584" y2="45203"/>
                          <a14:backgroundMark x1="47810" y1="21657" x2="48175" y2="69186"/>
                          <a14:backgroundMark x1="11022" y1="73837" x2="92920" y2="69622"/>
                          <a14:backgroundMark x1="10803" y1="15262" x2="87883" y2="14390"/>
                          <a14:backgroundMark x1="90365" y1="21221" x2="76058" y2="40262"/>
                          <a14:backgroundMark x1="93431" y1="30087" x2="93869" y2="60610"/>
                          <a14:backgroundMark x1="90365" y1="73547" x2="69197" y2="75145"/>
                          <a14:backgroundMark x1="81752" y1="80378" x2="81971" y2="77326"/>
                          <a14:backgroundMark x1="82920" y1="81977" x2="83942" y2="88372"/>
                          <a14:backgroundMark x1="7956" y1="21657" x2="8978" y2="62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97482" y="934338"/>
              <a:ext cx="10180322" cy="5231760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91F5481-D264-7F4E-903D-9196D37C6B31}"/>
                </a:ext>
              </a:extLst>
            </p:cNvPr>
            <p:cNvSpPr txBox="1"/>
            <p:nvPr/>
          </p:nvSpPr>
          <p:spPr>
            <a:xfrm>
              <a:off x="1345678" y="1556612"/>
              <a:ext cx="3923587" cy="72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大聲</a:t>
              </a:r>
              <a:r>
                <a:rPr lang="zh-TW" altLang="en-US" b="0" i="0" u="none" strike="noStrike" baseline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（振幅大）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8905CEB7-DB65-4B42-A413-6506346864DD}"/>
                </a:ext>
              </a:extLst>
            </p:cNvPr>
            <p:cNvSpPr txBox="1"/>
            <p:nvPr/>
          </p:nvSpPr>
          <p:spPr>
            <a:xfrm>
              <a:off x="4188970" y="3967189"/>
              <a:ext cx="992396" cy="57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33D055F2-F58E-6B42-8ED3-BA4874DC7005}"/>
                </a:ext>
              </a:extLst>
            </p:cNvPr>
            <p:cNvSpPr txBox="1"/>
            <p:nvPr/>
          </p:nvSpPr>
          <p:spPr>
            <a:xfrm>
              <a:off x="478582" y="2485800"/>
              <a:ext cx="992396" cy="57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FF8CAC1-2712-DB40-B213-016643AAB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062" y="2587565"/>
              <a:ext cx="3771570" cy="218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1E6ADE8-600B-674A-9AC5-EF4B7B0BF9CC}"/>
                </a:ext>
              </a:extLst>
            </p:cNvPr>
            <p:cNvSpPr txBox="1"/>
            <p:nvPr/>
          </p:nvSpPr>
          <p:spPr>
            <a:xfrm>
              <a:off x="8475421" y="3967189"/>
              <a:ext cx="992396" cy="57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4A4CA899-4148-3740-B631-15AA7F54FFC3}"/>
                </a:ext>
              </a:extLst>
            </p:cNvPr>
            <p:cNvSpPr txBox="1"/>
            <p:nvPr/>
          </p:nvSpPr>
          <p:spPr>
            <a:xfrm>
              <a:off x="4889350" y="2485800"/>
              <a:ext cx="992396" cy="57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141874D5-E5A2-A34C-8E8F-EAAC256F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150" y="2587565"/>
              <a:ext cx="3771571" cy="2184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E348C90A-5D29-1C46-8C6C-52FEE8A959C4}"/>
                </a:ext>
              </a:extLst>
            </p:cNvPr>
            <p:cNvSpPr txBox="1"/>
            <p:nvPr/>
          </p:nvSpPr>
          <p:spPr>
            <a:xfrm>
              <a:off x="5745302" y="1556612"/>
              <a:ext cx="3231976" cy="72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小聲</a:t>
              </a:r>
              <a:r>
                <a:rPr lang="zh-TW" altLang="en-US" b="0" i="0" u="none" strike="noStrike" baseline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（振幅小）  </a:t>
              </a: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7ADF7745-0A12-434C-8164-56C4209E9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51" b="98387" l="1987" r="91391">
                        <a14:foregroundMark x1="27152" y1="39785" x2="45695" y2="34946"/>
                        <a14:foregroundMark x1="48344" y1="32258" x2="57616" y2="338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343678" y="4612488"/>
            <a:ext cx="1962761" cy="241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9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632B90-0ACA-4F43-BC49-119C769C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影響聲音的三要素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A2B1F8-B72A-41BA-966C-723D2C81F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1D316A8-E293-42B0-8999-9AF9E4816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48998"/>
              </p:ext>
            </p:extLst>
          </p:nvPr>
        </p:nvGraphicFramePr>
        <p:xfrm>
          <a:off x="479206" y="1350495"/>
          <a:ext cx="3312000" cy="415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0">
                  <a:extLst>
                    <a:ext uri="{9D8B030D-6E8A-4147-A177-3AD203B41FA5}">
                      <a16:colId xmlns:a16="http://schemas.microsoft.com/office/drawing/2014/main" val="1794660144"/>
                    </a:ext>
                  </a:extLst>
                </a:gridCol>
              </a:tblGrid>
              <a:tr h="10181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音調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E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22938"/>
                  </a:ext>
                </a:extLst>
              </a:tr>
              <a:tr h="314041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聲音的高低。</a:t>
                      </a:r>
                      <a:br>
                        <a:rPr lang="en-US" altLang="zh-TW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聲波的振動頻率越高、音調越高。</a:t>
                      </a:r>
                      <a:endParaRPr lang="zh-TW" alt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2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51159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7ADF7745-0A12-434C-8164-56C4209E9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1" b="98387" l="1987" r="91391">
                        <a14:foregroundMark x1="27152" y1="39785" x2="45695" y2="34946"/>
                        <a14:foregroundMark x1="48344" y1="32258" x2="57616" y2="338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343678" y="4612488"/>
            <a:ext cx="1962761" cy="2417706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A128B969-4AFE-0748-80D1-406A5F93AEAF}"/>
              </a:ext>
            </a:extLst>
          </p:cNvPr>
          <p:cNvGrpSpPr/>
          <p:nvPr/>
        </p:nvGrpSpPr>
        <p:grpSpPr>
          <a:xfrm>
            <a:off x="3718942" y="1125538"/>
            <a:ext cx="8208912" cy="4218634"/>
            <a:chOff x="3718942" y="1125538"/>
            <a:chExt cx="8208912" cy="4218634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4B8BE87-F718-804D-8154-95D1E99A4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35" b="100000" l="1825" r="96934">
                          <a14:backgroundMark x1="9635" y1="16715" x2="92409" y2="70640"/>
                          <a14:backgroundMark x1="84745" y1="15407" x2="9197" y2="71802"/>
                          <a14:backgroundMark x1="11314" y1="45203" x2="90584" y2="45203"/>
                          <a14:backgroundMark x1="47810" y1="21657" x2="48175" y2="69186"/>
                          <a14:backgroundMark x1="11022" y1="73837" x2="92920" y2="69622"/>
                          <a14:backgroundMark x1="10803" y1="15262" x2="87883" y2="14390"/>
                          <a14:backgroundMark x1="90365" y1="21221" x2="76058" y2="40262"/>
                          <a14:backgroundMark x1="93431" y1="30087" x2="93869" y2="60610"/>
                          <a14:backgroundMark x1="90365" y1="73547" x2="69197" y2="75145"/>
                          <a14:backgroundMark x1="81752" y1="80378" x2="81971" y2="77326"/>
                          <a14:backgroundMark x1="82920" y1="81977" x2="83942" y2="88372"/>
                          <a14:backgroundMark x1="7956" y1="21657" x2="8978" y2="62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8942" y="1125538"/>
              <a:ext cx="8208912" cy="4218634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91F5481-D264-7F4E-903D-9196D37C6B31}"/>
                </a:ext>
              </a:extLst>
            </p:cNvPr>
            <p:cNvSpPr txBox="1"/>
            <p:nvPr/>
          </p:nvSpPr>
          <p:spPr>
            <a:xfrm>
              <a:off x="4882635" y="1627309"/>
              <a:ext cx="31637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高音</a:t>
              </a:r>
              <a:r>
                <a:rPr lang="zh-TW" altLang="en-US" b="0" i="0" u="none" strike="noStrike" baseline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（頻率大）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8905CEB7-DB65-4B42-A413-6506346864DD}"/>
                </a:ext>
              </a:extLst>
            </p:cNvPr>
            <p:cNvSpPr txBox="1"/>
            <p:nvPr/>
          </p:nvSpPr>
          <p:spPr>
            <a:xfrm>
              <a:off x="7175327" y="357108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33D055F2-F58E-6B42-8ED3-BA4874DC7005}"/>
                </a:ext>
              </a:extLst>
            </p:cNvPr>
            <p:cNvSpPr txBox="1"/>
            <p:nvPr/>
          </p:nvSpPr>
          <p:spPr>
            <a:xfrm>
              <a:off x="4183452" y="237656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1E6ADE8-600B-674A-9AC5-EF4B7B0BF9CC}"/>
                </a:ext>
              </a:extLst>
            </p:cNvPr>
            <p:cNvSpPr txBox="1"/>
            <p:nvPr/>
          </p:nvSpPr>
          <p:spPr>
            <a:xfrm>
              <a:off x="10631710" y="357108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4A4CA899-4148-3740-B631-15AA7F54FFC3}"/>
                </a:ext>
              </a:extLst>
            </p:cNvPr>
            <p:cNvSpPr txBox="1"/>
            <p:nvPr/>
          </p:nvSpPr>
          <p:spPr>
            <a:xfrm>
              <a:off x="7740079" y="237656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E348C90A-5D29-1C46-8C6C-52FEE8A959C4}"/>
                </a:ext>
              </a:extLst>
            </p:cNvPr>
            <p:cNvSpPr txBox="1"/>
            <p:nvPr/>
          </p:nvSpPr>
          <p:spPr>
            <a:xfrm>
              <a:off x="8430276" y="1627309"/>
              <a:ext cx="2606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低音</a:t>
              </a:r>
              <a:r>
                <a:rPr lang="zh-TW" altLang="en-US" b="0" i="0" u="none" strike="noStrike" baseline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（頻率小）  </a:t>
              </a:r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C5D57131-94BE-4845-B9BA-7C81BBCBF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351" y="2458619"/>
              <a:ext cx="3041209" cy="1819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F4296C3C-11F9-F24A-B7CB-986862237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976" y="2458619"/>
              <a:ext cx="3041210" cy="1761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785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632B90-0ACA-4F43-BC49-119C769C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影響聲音的三要素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A2B1F8-B72A-41BA-966C-723D2C81F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1D316A8-E293-42B0-8999-9AF9E4816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51889"/>
              </p:ext>
            </p:extLst>
          </p:nvPr>
        </p:nvGraphicFramePr>
        <p:xfrm>
          <a:off x="479206" y="1350495"/>
          <a:ext cx="3312000" cy="415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0">
                  <a:extLst>
                    <a:ext uri="{9D8B030D-6E8A-4147-A177-3AD203B41FA5}">
                      <a16:colId xmlns:a16="http://schemas.microsoft.com/office/drawing/2014/main" val="1794660144"/>
                    </a:ext>
                  </a:extLst>
                </a:gridCol>
              </a:tblGrid>
              <a:tr h="10181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音色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E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22938"/>
                  </a:ext>
                </a:extLst>
              </a:tr>
              <a:tr h="314041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聲音的特色。</a:t>
                      </a:r>
                      <a:br>
                        <a:rPr lang="en-US" altLang="zh-TW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由聲波的波形決定，不同的人及樂器產生的波形都不同。</a:t>
                      </a:r>
                      <a:endParaRPr lang="zh-TW" alt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2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51159"/>
                  </a:ext>
                </a:extLst>
              </a:tr>
            </a:tbl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B4B8BE87-F718-804D-8154-95D1E99A4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5" b="100000" l="1825" r="96934">
                        <a14:backgroundMark x1="9635" y1="16715" x2="92409" y2="70640"/>
                        <a14:backgroundMark x1="84745" y1="15407" x2="9197" y2="71802"/>
                        <a14:backgroundMark x1="11314" y1="45203" x2="90584" y2="45203"/>
                        <a14:backgroundMark x1="47810" y1="21657" x2="48175" y2="69186"/>
                        <a14:backgroundMark x1="11022" y1="73837" x2="92920" y2="69622"/>
                        <a14:backgroundMark x1="10803" y1="15262" x2="87883" y2="14390"/>
                        <a14:backgroundMark x1="90365" y1="21221" x2="76058" y2="40262"/>
                        <a14:backgroundMark x1="93431" y1="30087" x2="93869" y2="60610"/>
                        <a14:backgroundMark x1="90365" y1="73547" x2="69197" y2="75145"/>
                        <a14:backgroundMark x1="81752" y1="80378" x2="81971" y2="77326"/>
                        <a14:backgroundMark x1="82920" y1="81977" x2="83942" y2="88372"/>
                        <a14:backgroundMark x1="7956" y1="21657" x2="8978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8942" y="1125538"/>
            <a:ext cx="8208912" cy="421863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91F5481-D264-7F4E-903D-9196D37C6B31}"/>
              </a:ext>
            </a:extLst>
          </p:cNvPr>
          <p:cNvSpPr txBox="1"/>
          <p:nvPr/>
        </p:nvSpPr>
        <p:spPr>
          <a:xfrm>
            <a:off x="6065112" y="1836907"/>
            <a:ext cx="351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音色不同</a:t>
            </a:r>
            <a:r>
              <a:rPr lang="zh-TW" altLang="en-US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（波形不同）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ADF7745-0A12-434C-8164-56C4209E9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1" b="98387" l="1987" r="91391">
                        <a14:foregroundMark x1="27152" y1="39785" x2="45695" y2="34946"/>
                        <a14:foregroundMark x1="48344" y1="32258" x2="57616" y2="338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343678" y="4612488"/>
            <a:ext cx="1962761" cy="2417706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24954C9-6FA1-CB47-A3AC-494B126B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99" y="2864354"/>
            <a:ext cx="3700015" cy="16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489BBFD-F7A8-8041-BA53-E2D13256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01" y="2864355"/>
            <a:ext cx="3686089" cy="16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0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710B57-C19C-4D99-85A4-DBB28A3C1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聲音的取樣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0ECAFD7-E751-446B-A95A-1B51498A5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134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71FFC9-FC12-4102-89C7-1EDA866F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聲音的取樣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1753E8-29CF-458A-B1E7-9542AFAB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聲音必須經過「取樣」與「量化」才能儲存到電腦中。</a:t>
            </a:r>
          </a:p>
          <a:p>
            <a:endParaRPr lang="en-US" altLang="zh-TW" dirty="0"/>
          </a:p>
          <a:p>
            <a:r>
              <a:rPr lang="zh-TW" altLang="en-US" dirty="0"/>
              <a:t>聲音的取樣：單位時間內，將聲波切割成數個時間間</a:t>
            </a:r>
            <a:endParaRPr lang="en-US" altLang="zh-TW" dirty="0"/>
          </a:p>
          <a:p>
            <a:pPr marL="3209925" indent="0">
              <a:buNone/>
            </a:pPr>
            <a:r>
              <a:rPr lang="zh-TW" altLang="en-US" dirty="0"/>
              <a:t>隔相等的樣本。</a:t>
            </a:r>
            <a:endParaRPr lang="en-US" altLang="zh-TW" dirty="0"/>
          </a:p>
          <a:p>
            <a:r>
              <a:rPr lang="zh-TW" altLang="en-US" dirty="0"/>
              <a:t>取樣頻率：每一秒內，對聲音訊號取樣的次數。</a:t>
            </a:r>
            <a:endParaRPr lang="en-US" altLang="zh-TW" dirty="0"/>
          </a:p>
          <a:p>
            <a:pPr marL="112713" indent="2663825">
              <a:buNone/>
            </a:pPr>
            <a:r>
              <a:rPr lang="zh-TW" altLang="en-US" dirty="0"/>
              <a:t>單位為赫茲（</a:t>
            </a:r>
            <a:r>
              <a:rPr lang="en-US" altLang="zh-TW" dirty="0"/>
              <a:t>Hz</a:t>
            </a:r>
            <a:r>
              <a:rPr lang="zh-TW" altLang="en-US" dirty="0"/>
              <a:t>）。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4893B3-31FA-44F9-AE7A-CFD27AB5D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333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875F3B-0F81-482D-B198-F062079F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聲音的取樣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0A3BB8-C406-4E05-A58E-B7715CB5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1201908"/>
          </a:xfrm>
        </p:spPr>
        <p:txBody>
          <a:bodyPr/>
          <a:lstStyle/>
          <a:p>
            <a:r>
              <a:rPr lang="zh-TW" altLang="en-US" dirty="0"/>
              <a:t>單位時間內，取樣頻率越高，越接近原音。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B3F985-2D06-4529-8CCC-CBE8D925A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242800F-2100-FB47-9024-CA7A262624AA}"/>
              </a:ext>
            </a:extLst>
          </p:cNvPr>
          <p:cNvGrpSpPr/>
          <p:nvPr/>
        </p:nvGrpSpPr>
        <p:grpSpPr>
          <a:xfrm>
            <a:off x="298097" y="4653930"/>
            <a:ext cx="3636869" cy="1930866"/>
            <a:chOff x="6423305" y="2855120"/>
            <a:chExt cx="5093193" cy="2704049"/>
          </a:xfrm>
        </p:grpSpPr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5BF51D68-6528-4C9C-83A9-B29BD7C47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993" y="3069755"/>
              <a:ext cx="3961781" cy="2274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F174785-6744-4B6E-AD9D-2B67123C7E57}"/>
                </a:ext>
              </a:extLst>
            </p:cNvPr>
            <p:cNvSpPr txBox="1"/>
            <p:nvPr/>
          </p:nvSpPr>
          <p:spPr>
            <a:xfrm>
              <a:off x="10549668" y="5001382"/>
              <a:ext cx="966830" cy="5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8B5F9A7-DA87-4ED9-B426-680A97292A81}"/>
                </a:ext>
              </a:extLst>
            </p:cNvPr>
            <p:cNvSpPr txBox="1"/>
            <p:nvPr/>
          </p:nvSpPr>
          <p:spPr>
            <a:xfrm>
              <a:off x="6423305" y="2855120"/>
              <a:ext cx="966830" cy="5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</p:grp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CBADA18D-F4F6-4087-A7EA-73EE8361D9E8}"/>
              </a:ext>
            </a:extLst>
          </p:cNvPr>
          <p:cNvSpPr/>
          <p:nvPr/>
        </p:nvSpPr>
        <p:spPr>
          <a:xfrm rot="5400000">
            <a:off x="1887648" y="4252359"/>
            <a:ext cx="504056" cy="398296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09CD607-B06F-4023-A19D-54882C299AF9}"/>
              </a:ext>
            </a:extLst>
          </p:cNvPr>
          <p:cNvSpPr txBox="1"/>
          <p:nvPr/>
        </p:nvSpPr>
        <p:spPr>
          <a:xfrm>
            <a:off x="766614" y="1637895"/>
            <a:ext cx="274612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取樣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A0FB754-34F0-254E-AA58-B2519A0A4BEA}"/>
              </a:ext>
            </a:extLst>
          </p:cNvPr>
          <p:cNvGrpSpPr/>
          <p:nvPr/>
        </p:nvGrpSpPr>
        <p:grpSpPr>
          <a:xfrm>
            <a:off x="325362" y="2321179"/>
            <a:ext cx="3627474" cy="1938959"/>
            <a:chOff x="-106229" y="2891725"/>
            <a:chExt cx="5080034" cy="2715383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ACE0D857-F4B7-4762-B4D8-6854BA95B33F}"/>
                </a:ext>
              </a:extLst>
            </p:cNvPr>
            <p:cNvSpPr txBox="1"/>
            <p:nvPr/>
          </p:nvSpPr>
          <p:spPr>
            <a:xfrm>
              <a:off x="4006976" y="5049321"/>
              <a:ext cx="966829" cy="5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7586CF44-C084-48C2-9A4D-2D559DEF38A2}"/>
                </a:ext>
              </a:extLst>
            </p:cNvPr>
            <p:cNvSpPr txBox="1"/>
            <p:nvPr/>
          </p:nvSpPr>
          <p:spPr>
            <a:xfrm>
              <a:off x="-106229" y="2891725"/>
              <a:ext cx="966829" cy="5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8BCC337B-97FD-4536-B903-5EDCB6A72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06" y="3069754"/>
              <a:ext cx="3961780" cy="227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E4BCDCD3-44CA-C24C-A50C-91B54D78862A}"/>
              </a:ext>
            </a:extLst>
          </p:cNvPr>
          <p:cNvCxnSpPr>
            <a:cxnSpLocks/>
          </p:cNvCxnSpPr>
          <p:nvPr/>
        </p:nvCxnSpPr>
        <p:spPr>
          <a:xfrm flipH="1">
            <a:off x="4063471" y="1811986"/>
            <a:ext cx="1" cy="4696179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F5717F07-8435-BC47-A6CC-A4454AF838ED}"/>
              </a:ext>
            </a:extLst>
          </p:cNvPr>
          <p:cNvCxnSpPr>
            <a:cxnSpLocks/>
          </p:cNvCxnSpPr>
          <p:nvPr/>
        </p:nvCxnSpPr>
        <p:spPr>
          <a:xfrm flipH="1">
            <a:off x="8126942" y="1811986"/>
            <a:ext cx="1" cy="4696179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5AA2442-0F7C-A74C-9217-882CFD81B87D}"/>
              </a:ext>
            </a:extLst>
          </p:cNvPr>
          <p:cNvSpPr txBox="1"/>
          <p:nvPr/>
        </p:nvSpPr>
        <p:spPr>
          <a:xfrm>
            <a:off x="4722144" y="1637895"/>
            <a:ext cx="274612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取樣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51FFC9D-2722-4E4B-B5FD-A8CED5E58C3D}"/>
              </a:ext>
            </a:extLst>
          </p:cNvPr>
          <p:cNvSpPr txBox="1"/>
          <p:nvPr/>
        </p:nvSpPr>
        <p:spPr>
          <a:xfrm>
            <a:off x="8759502" y="1637895"/>
            <a:ext cx="274612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取樣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F9D85E7C-7E2D-CF47-8109-73B72B094F73}"/>
              </a:ext>
            </a:extLst>
          </p:cNvPr>
          <p:cNvGrpSpPr/>
          <p:nvPr/>
        </p:nvGrpSpPr>
        <p:grpSpPr>
          <a:xfrm>
            <a:off x="4177284" y="2321179"/>
            <a:ext cx="3790130" cy="1992046"/>
            <a:chOff x="-149578" y="2928689"/>
            <a:chExt cx="5273342" cy="2771604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E581D63E-4529-9C48-910C-1AD904734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85" y="2997746"/>
              <a:ext cx="4175969" cy="2702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E247732A-59C2-E041-8CEB-A4600D9EE90F}"/>
                </a:ext>
              </a:extLst>
            </p:cNvPr>
            <p:cNvSpPr txBox="1"/>
            <p:nvPr/>
          </p:nvSpPr>
          <p:spPr>
            <a:xfrm>
              <a:off x="4010391" y="5035337"/>
              <a:ext cx="1113373" cy="642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6312572C-8C8F-DF46-85C1-1C9F8360CC11}"/>
                </a:ext>
              </a:extLst>
            </p:cNvPr>
            <p:cNvSpPr txBox="1"/>
            <p:nvPr/>
          </p:nvSpPr>
          <p:spPr>
            <a:xfrm>
              <a:off x="-149578" y="2928689"/>
              <a:ext cx="1113373" cy="642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CBE9BED5-1DC7-7F45-9294-36C215072E61}"/>
              </a:ext>
            </a:extLst>
          </p:cNvPr>
          <p:cNvGrpSpPr/>
          <p:nvPr/>
        </p:nvGrpSpPr>
        <p:grpSpPr>
          <a:xfrm>
            <a:off x="4230230" y="4653930"/>
            <a:ext cx="3737184" cy="1961994"/>
            <a:chOff x="6449868" y="2948237"/>
            <a:chExt cx="5199676" cy="2729792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EE6EB73A-A0B3-4A4F-8804-5944285C5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604" y="3082083"/>
              <a:ext cx="3948532" cy="2274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AE4570B0-47D6-0B46-A1AC-42075ABE2C63}"/>
                </a:ext>
              </a:extLst>
            </p:cNvPr>
            <p:cNvSpPr txBox="1"/>
            <p:nvPr/>
          </p:nvSpPr>
          <p:spPr>
            <a:xfrm>
              <a:off x="10536171" y="5035698"/>
              <a:ext cx="1113373" cy="642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F67E1349-4C60-124A-B022-5B83EEDD1BB6}"/>
                </a:ext>
              </a:extLst>
            </p:cNvPr>
            <p:cNvSpPr txBox="1"/>
            <p:nvPr/>
          </p:nvSpPr>
          <p:spPr>
            <a:xfrm>
              <a:off x="6449868" y="2948237"/>
              <a:ext cx="1113373" cy="642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</p:grpSp>
      <p:sp>
        <p:nvSpPr>
          <p:cNvPr id="32" name="箭號: 向右 8">
            <a:extLst>
              <a:ext uri="{FF2B5EF4-FFF2-40B4-BE49-F238E27FC236}">
                <a16:creationId xmlns:a16="http://schemas.microsoft.com/office/drawing/2014/main" id="{BA4248D2-FB80-384B-A649-B3670E4D8C1F}"/>
              </a:ext>
            </a:extLst>
          </p:cNvPr>
          <p:cNvSpPr/>
          <p:nvPr/>
        </p:nvSpPr>
        <p:spPr>
          <a:xfrm rot="5400000">
            <a:off x="5843178" y="4252359"/>
            <a:ext cx="504056" cy="398296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箭號: 向右 8">
            <a:extLst>
              <a:ext uri="{FF2B5EF4-FFF2-40B4-BE49-F238E27FC236}">
                <a16:creationId xmlns:a16="http://schemas.microsoft.com/office/drawing/2014/main" id="{83D99E3E-704C-4943-812C-6D04B9C736ED}"/>
              </a:ext>
            </a:extLst>
          </p:cNvPr>
          <p:cNvSpPr/>
          <p:nvPr/>
        </p:nvSpPr>
        <p:spPr>
          <a:xfrm rot="5400000">
            <a:off x="9880536" y="4252359"/>
            <a:ext cx="504056" cy="398296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750175BF-EBEE-3E4C-A92F-46CAC150DEFF}"/>
              </a:ext>
            </a:extLst>
          </p:cNvPr>
          <p:cNvGrpSpPr/>
          <p:nvPr/>
        </p:nvGrpSpPr>
        <p:grpSpPr>
          <a:xfrm>
            <a:off x="8255446" y="2321179"/>
            <a:ext cx="3567517" cy="1909584"/>
            <a:chOff x="-62337" y="2902206"/>
            <a:chExt cx="4889321" cy="2617106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66DE5DBA-7337-C442-9F78-8B4220977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06" y="3069755"/>
              <a:ext cx="3954148" cy="2274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17E3C470-70AE-7E42-95C1-5DE86B9C79A9}"/>
                </a:ext>
              </a:extLst>
            </p:cNvPr>
            <p:cNvSpPr txBox="1"/>
            <p:nvPr/>
          </p:nvSpPr>
          <p:spPr>
            <a:xfrm>
              <a:off x="4026765" y="505764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67C08E37-1D1A-FB4F-9CC0-6B4B178FAD5B}"/>
                </a:ext>
              </a:extLst>
            </p:cNvPr>
            <p:cNvSpPr txBox="1"/>
            <p:nvPr/>
          </p:nvSpPr>
          <p:spPr>
            <a:xfrm>
              <a:off x="-62337" y="290220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57FF8084-845F-1E42-8638-AF751079F284}"/>
              </a:ext>
            </a:extLst>
          </p:cNvPr>
          <p:cNvGrpSpPr/>
          <p:nvPr/>
        </p:nvGrpSpPr>
        <p:grpSpPr>
          <a:xfrm>
            <a:off x="8255446" y="4653930"/>
            <a:ext cx="3637392" cy="1894105"/>
            <a:chOff x="6455207" y="2926406"/>
            <a:chExt cx="4985085" cy="2595892"/>
          </a:xfrm>
        </p:grpSpPr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9CE4B21D-6C5C-8B49-BC75-2B09F974F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993" y="3069755"/>
              <a:ext cx="3961781" cy="2274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7243CA4D-CB6E-E64A-9F0D-7FED6276433D}"/>
                </a:ext>
              </a:extLst>
            </p:cNvPr>
            <p:cNvSpPr txBox="1"/>
            <p:nvPr/>
          </p:nvSpPr>
          <p:spPr>
            <a:xfrm>
              <a:off x="10640073" y="506063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3D374D3D-3CC2-7F41-81C0-D270D7122678}"/>
                </a:ext>
              </a:extLst>
            </p:cNvPr>
            <p:cNvSpPr txBox="1"/>
            <p:nvPr/>
          </p:nvSpPr>
          <p:spPr>
            <a:xfrm>
              <a:off x="6455207" y="292640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1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2" grpId="0" animBg="1"/>
      <p:bldP spid="23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962A9FD-7D7A-41F7-85C1-C939B0CC5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想一想，若</a:t>
            </a:r>
            <a:r>
              <a:rPr lang="en-US" altLang="zh-TW" dirty="0"/>
              <a:t>CD</a:t>
            </a:r>
            <a:r>
              <a:rPr lang="zh-TW" altLang="en-US" dirty="0"/>
              <a:t>音質的取樣頻率為</a:t>
            </a:r>
            <a:r>
              <a:rPr lang="en-US" altLang="zh-TW" dirty="0"/>
              <a:t>44.1kHz</a:t>
            </a:r>
            <a:r>
              <a:rPr lang="zh-TW" altLang="en-US" dirty="0"/>
              <a:t>，是指</a:t>
            </a:r>
            <a:r>
              <a:rPr lang="en-US" altLang="zh-TW" dirty="0"/>
              <a:t>1</a:t>
            </a:r>
            <a:r>
              <a:rPr lang="zh-TW" altLang="en-US" dirty="0"/>
              <a:t>秒鐘取樣幾次樣本？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D547D2-6003-44B3-A3A5-5522EA8DEB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6613" y="2421682"/>
            <a:ext cx="10872937" cy="4031506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秒鐘取樣</a:t>
            </a:r>
            <a:r>
              <a:rPr lang="en-US" altLang="zh-TW" dirty="0"/>
              <a:t>44100</a:t>
            </a:r>
            <a:r>
              <a:rPr lang="zh-TW" altLang="en-US" dirty="0"/>
              <a:t>次。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46EEBB-45EF-4A4C-9CB7-8255D092D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97519"/>
      </p:ext>
    </p:extLst>
  </p:cSld>
  <p:clrMapOvr>
    <a:masterClrMapping/>
  </p:clrMapOvr>
</p:sld>
</file>

<file path=ppt/theme/theme1.xml><?xml version="1.0" encoding="utf-8"?>
<a:theme xmlns:a="http://schemas.openxmlformats.org/drawingml/2006/main" name="生活科技_課文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a:spPr>
      <a:bodyPr wrap="none" rtlCol="0" anchor="ctr">
        <a:spAutoFit/>
      </a:bodyPr>
      <a:lstStyle>
        <a:defPPr algn="ctr"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  <a:lnDef>
      <a:spPr>
        <a:ln w="2857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9360</TotalTime>
  <Words>1198</Words>
  <Application>Microsoft Macintosh PowerPoint</Application>
  <PresentationFormat>自訂</PresentationFormat>
  <Paragraphs>197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微軟正黑體</vt:lpstr>
      <vt:lpstr>新細明體</vt:lpstr>
      <vt:lpstr>標楷體</vt:lpstr>
      <vt:lpstr>Arial</vt:lpstr>
      <vt:lpstr>Calibri</vt:lpstr>
      <vt:lpstr>Wingdings</vt:lpstr>
      <vt:lpstr>生活科技_課文</vt:lpstr>
      <vt:lpstr>聲音數位化</vt:lpstr>
      <vt:lpstr>聲音</vt:lpstr>
      <vt:lpstr>影響聲音的三要素</vt:lpstr>
      <vt:lpstr>影響聲音的三要素</vt:lpstr>
      <vt:lpstr>影響聲音的三要素</vt:lpstr>
      <vt:lpstr>1. 聲音的取樣</vt:lpstr>
      <vt:lpstr>聲音的取樣</vt:lpstr>
      <vt:lpstr>聲音的取樣</vt:lpstr>
      <vt:lpstr>PowerPoint 簡報</vt:lpstr>
      <vt:lpstr>2. 聲音的量化</vt:lpstr>
      <vt:lpstr>聲音的量化</vt:lpstr>
      <vt:lpstr>聲音的量化</vt:lpstr>
      <vt:lpstr>聲音的量化</vt:lpstr>
      <vt:lpstr>PowerPoint 簡報</vt:lpstr>
      <vt:lpstr>PowerPoint 簡報</vt:lpstr>
      <vt:lpstr>常見的聲音格式</vt:lpstr>
      <vt:lpstr>常見的聲音格式</vt:lpstr>
      <vt:lpstr>3. 聲音的編修</vt:lpstr>
      <vt:lpstr>聲音的編修</vt:lpstr>
      <vt:lpstr>PowerPoint 簡報</vt:lpstr>
      <vt:lpstr>任務說明</vt:lpstr>
      <vt:lpstr>介面說明</vt:lpstr>
      <vt:lpstr>PowerPoint 簡報</vt:lpstr>
      <vt:lpstr>PowerPoint 簡報</vt:lpstr>
      <vt:lpstr>1．3 聲音數位化 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康育豪</dc:creator>
  <cp:lastModifiedBy>Microsoft Office User</cp:lastModifiedBy>
  <cp:revision>755</cp:revision>
  <cp:lastPrinted>2020-11-06T02:27:12Z</cp:lastPrinted>
  <dcterms:created xsi:type="dcterms:W3CDTF">2019-04-23T05:53:25Z</dcterms:created>
  <dcterms:modified xsi:type="dcterms:W3CDTF">2021-06-17T01:16:47Z</dcterms:modified>
</cp:coreProperties>
</file>