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0" r:id="rId2"/>
    <p:sldId id="372" r:id="rId3"/>
    <p:sldId id="581" r:id="rId4"/>
    <p:sldId id="551" r:id="rId5"/>
    <p:sldId id="554" r:id="rId6"/>
    <p:sldId id="438" r:id="rId7"/>
    <p:sldId id="556" r:id="rId8"/>
    <p:sldId id="555" r:id="rId9"/>
    <p:sldId id="557" r:id="rId10"/>
    <p:sldId id="558" r:id="rId11"/>
    <p:sldId id="559" r:id="rId12"/>
    <p:sldId id="583" r:id="rId13"/>
    <p:sldId id="584" r:id="rId14"/>
    <p:sldId id="585" r:id="rId15"/>
    <p:sldId id="586" r:id="rId16"/>
    <p:sldId id="587" r:id="rId17"/>
    <p:sldId id="568" r:id="rId18"/>
    <p:sldId id="569" r:id="rId19"/>
    <p:sldId id="577" r:id="rId20"/>
    <p:sldId id="578" r:id="rId21"/>
    <p:sldId id="570" r:id="rId22"/>
    <p:sldId id="579" r:id="rId23"/>
    <p:sldId id="580" r:id="rId24"/>
    <p:sldId id="561" r:id="rId25"/>
    <p:sldId id="562" r:id="rId26"/>
    <p:sldId id="443" r:id="rId27"/>
    <p:sldId id="563" r:id="rId28"/>
    <p:sldId id="571" r:id="rId29"/>
    <p:sldId id="565" r:id="rId30"/>
    <p:sldId id="564" r:id="rId31"/>
    <p:sldId id="293" r:id="rId32"/>
  </p:sldIdLst>
  <p:sldSz cx="12190413" cy="6859588"/>
  <p:notesSz cx="9928225" cy="679767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1972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55">
          <p15:clr>
            <a:srgbClr val="A4A3A4"/>
          </p15:clr>
        </p15:guide>
        <p15:guide id="8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oSinYi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D"/>
    <a:srgbClr val="0072BC"/>
    <a:srgbClr val="7AD2E5"/>
    <a:srgbClr val="CDEDF5"/>
    <a:srgbClr val="F8378A"/>
    <a:srgbClr val="F655BA"/>
    <a:srgbClr val="FF00FF"/>
    <a:srgbClr val="FFFED2"/>
    <a:srgbClr val="B8CEBD"/>
    <a:srgbClr val="E8B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34" autoAdjust="0"/>
    <p:restoredTop sz="95401" autoAdjust="0"/>
  </p:normalViewPr>
  <p:slideViewPr>
    <p:cSldViewPr>
      <p:cViewPr varScale="1">
        <p:scale>
          <a:sx n="69" d="100"/>
          <a:sy n="69" d="100"/>
        </p:scale>
        <p:origin x="-77" y="-403"/>
      </p:cViewPr>
      <p:guideLst>
        <p:guide orient="horz" pos="4156"/>
        <p:guide orient="horz" pos="4065"/>
        <p:guide pos="211"/>
        <p:guide pos="7468"/>
        <p:guide pos="3840"/>
        <p:guide pos="346"/>
        <p:guide pos="7332"/>
        <p:guide pos="2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2443" y="62"/>
      </p:cViewPr>
      <p:guideLst>
        <p:guide orient="horz" pos="2880"/>
        <p:guide orient="horz" pos="3127"/>
        <p:guide orient="horz" pos="1972"/>
        <p:guide orient="horz" pos="2141"/>
        <p:guide pos="2160"/>
        <p:guide pos="2141"/>
        <p:guide pos="315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98662" y="-98598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8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4150990" y="236563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72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ACB55B2-0A98-4717-B5E2-7F975316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1" b="89552" l="9769" r="43445"/>
                    </a14:imgEffect>
                  </a14:imgLayer>
                </a14:imgProps>
              </a:ext>
            </a:extLst>
          </a:blip>
          <a:srcRect l="9717" t="11283" r="57245" b="15374"/>
          <a:stretch/>
        </p:blipFill>
        <p:spPr>
          <a:xfrm>
            <a:off x="187429" y="108011"/>
            <a:ext cx="864097" cy="6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" b="89179" l="10566" r="39325">
                        <a14:foregroundMark x1="32026" y1="23134" x2="33878" y2="24627"/>
                      </a14:backgroundRemoval>
                    </a14:imgEffect>
                  </a14:imgLayer>
                </a14:imgProps>
              </a:ext>
            </a:extLst>
          </a:blip>
          <a:srcRect l="11529" t="5007" r="61901" b="24471"/>
          <a:stretch/>
        </p:blipFill>
        <p:spPr>
          <a:xfrm>
            <a:off x="209753" y="118557"/>
            <a:ext cx="864089" cy="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法律條文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1845618"/>
            <a:ext cx="8640563" cy="44644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條文內文，正黑體、行距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法律條文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963" y="118557"/>
            <a:ext cx="650783" cy="669548"/>
          </a:xfrm>
          <a:prstGeom prst="rect">
            <a:avLst/>
          </a:prstGeom>
        </p:spPr>
      </p:pic>
      <p:sp>
        <p:nvSpPr>
          <p:cNvPr id="10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336129" y="981522"/>
            <a:ext cx="11090276" cy="86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 b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/>
              <a:t>【</a:t>
            </a:r>
            <a:r>
              <a:rPr lang="zh-TW" altLang="en-US" dirty="0"/>
              <a:t>法律條文標題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0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8" name="圖片 7">
            <a:hlinkClick r:id="" action="ppaction://noaction"/>
            <a:extLst>
              <a:ext uri="{FF2B5EF4-FFF2-40B4-BE49-F238E27FC236}">
                <a16:creationId xmlns:a16="http://schemas.microsoft.com/office/drawing/2014/main" xmlns="" id="{9E552A6D-83AE-4630-979C-36EDD74F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3" y="90273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66" r:id="rId4"/>
    <p:sldLayoutId id="2147483687" r:id="rId5"/>
    <p:sldLayoutId id="2147483690" r:id="rId6"/>
    <p:sldLayoutId id="2147483691" r:id="rId7"/>
    <p:sldLayoutId id="2147483651" r:id="rId8"/>
    <p:sldLayoutId id="2147483663" r:id="rId9"/>
    <p:sldLayoutId id="2147483664" r:id="rId10"/>
    <p:sldLayoutId id="2147483669" r:id="rId11"/>
    <p:sldLayoutId id="2147483692" r:id="rId12"/>
    <p:sldLayoutId id="2147483689" r:id="rId13"/>
    <p:sldLayoutId id="2147483665" r:id="rId14"/>
    <p:sldLayoutId id="2147483693" r:id="rId15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738DE608-CEE0-487A-BD21-6156FDF17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4686" y="1398803"/>
            <a:ext cx="5472608" cy="4551271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認識數位化</a:t>
            </a:r>
            <a:endParaRPr lang="en-US" altLang="zh-TW" dirty="0"/>
          </a:p>
          <a:p>
            <a:r>
              <a:rPr lang="zh-TW" altLang="en-US" dirty="0">
                <a:hlinkClick r:id="rId3" action="ppaction://hlinksldjump"/>
              </a:rPr>
              <a:t>二進位數字系統</a:t>
            </a:r>
            <a:endParaRPr lang="en-US" altLang="zh-TW" dirty="0"/>
          </a:p>
          <a:p>
            <a:r>
              <a:rPr lang="zh-TW" altLang="en-US" dirty="0">
                <a:hlinkClick r:id="rId4" action="ppaction://hlinksldjump"/>
              </a:rPr>
              <a:t>資料儲存單位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A1E6C7B9-8214-4FD5-852E-4A8C505A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4826" y="545662"/>
            <a:ext cx="8424936" cy="912313"/>
          </a:xfrm>
        </p:spPr>
        <p:txBody>
          <a:bodyPr/>
          <a:lstStyle/>
          <a:p>
            <a:r>
              <a:rPr lang="zh-TW" altLang="en-US" sz="5400" dirty="0"/>
              <a:t>數位化概念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xmlns="" id="{66CDD31E-BD07-4D9C-81E4-66C3F944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82" y="189434"/>
            <a:ext cx="2592287" cy="766142"/>
          </a:xfrm>
        </p:spPr>
        <p:txBody>
          <a:bodyPr/>
          <a:lstStyle/>
          <a:p>
            <a:r>
              <a:rPr lang="en-US" altLang="zh-TW" sz="6000" dirty="0"/>
              <a:t>1-1 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28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89DB6054-EC18-49B9-9DFF-D3D958ED0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35439"/>
              </p:ext>
            </p:extLst>
          </p:nvPr>
        </p:nvGraphicFramePr>
        <p:xfrm>
          <a:off x="452078" y="1557586"/>
          <a:ext cx="11284670" cy="436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335">
                  <a:extLst>
                    <a:ext uri="{9D8B030D-6E8A-4147-A177-3AD203B41FA5}">
                      <a16:colId xmlns:a16="http://schemas.microsoft.com/office/drawing/2014/main" xmlns="" val="3037141905"/>
                    </a:ext>
                  </a:extLst>
                </a:gridCol>
                <a:gridCol w="5642335">
                  <a:extLst>
                    <a:ext uri="{9D8B030D-6E8A-4147-A177-3AD203B41FA5}">
                      <a16:colId xmlns:a16="http://schemas.microsoft.com/office/drawing/2014/main" xmlns="" val="1779237275"/>
                    </a:ext>
                  </a:extLst>
                </a:gridCol>
              </a:tblGrid>
              <a:tr h="1092225">
                <a:tc>
                  <a:txBody>
                    <a:bodyPr/>
                    <a:lstStyle/>
                    <a:p>
                      <a:pPr marL="742950" indent="-742950" algn="l">
                        <a:buAutoNum type="arabicPeriod"/>
                      </a:pPr>
                      <a:r>
                        <a:rPr lang="en-US" altLang="zh-TW" sz="3600" b="0" dirty="0">
                          <a:solidFill>
                            <a:schemeClr val="tx1"/>
                          </a:solidFill>
                        </a:rPr>
                        <a:t>(10)</a:t>
                      </a:r>
                      <a:r>
                        <a:rPr lang="en-US" altLang="zh-TW" sz="3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</a:rPr>
                        <a:t>＝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</a:rPr>
                        <a:t>________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</a:rPr>
                        <a:t>　</a:t>
                      </a:r>
                      <a:endParaRPr lang="en-US" altLang="zh-TW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600" b="0" dirty="0">
                          <a:solidFill>
                            <a:schemeClr val="tx1"/>
                          </a:solidFill>
                        </a:rPr>
                        <a:t>3.   (1011)</a:t>
                      </a:r>
                      <a:r>
                        <a:rPr lang="en-US" altLang="zh-TW" sz="36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</a:rPr>
                        <a:t>＝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</a:rPr>
                        <a:t>________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</a:rPr>
                        <a:t>　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9533468"/>
                  </a:ext>
                </a:extLst>
              </a:tr>
              <a:tr h="1092225">
                <a:tc>
                  <a:txBody>
                    <a:bodyPr/>
                    <a:lstStyle/>
                    <a:p>
                      <a:pPr marL="742950" indent="-742950" algn="l">
                        <a:buAutoNum type="arabicPeriod"/>
                      </a:pPr>
                      <a:endParaRPr lang="en-US" altLang="zh-TW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926377"/>
                  </a:ext>
                </a:extLst>
              </a:tr>
              <a:tr h="109222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600" dirty="0"/>
                        <a:t>2. (101)</a:t>
                      </a:r>
                      <a:r>
                        <a:rPr lang="en-US" altLang="zh-TW" sz="3600" baseline="-25000" dirty="0"/>
                        <a:t>2</a:t>
                      </a:r>
                      <a:r>
                        <a:rPr lang="zh-TW" altLang="en-US" sz="3600" dirty="0"/>
                        <a:t>＝</a:t>
                      </a:r>
                      <a:r>
                        <a:rPr lang="en-US" altLang="zh-TW" sz="3600" dirty="0"/>
                        <a:t>________</a:t>
                      </a:r>
                      <a:r>
                        <a:rPr lang="zh-TW" altLang="en-US" sz="3600" dirty="0"/>
                        <a:t>　</a:t>
                      </a:r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/>
                        <a:t>4. (11011)</a:t>
                      </a:r>
                      <a:r>
                        <a:rPr lang="en-US" altLang="zh-TW" sz="3600" baseline="-25000" dirty="0"/>
                        <a:t>2</a:t>
                      </a:r>
                      <a:r>
                        <a:rPr lang="zh-TW" altLang="en-US" sz="3600" dirty="0"/>
                        <a:t>＝</a:t>
                      </a:r>
                      <a:r>
                        <a:rPr lang="en-US" altLang="zh-TW" sz="3600" dirty="0"/>
                        <a:t>________</a:t>
                      </a:r>
                      <a:r>
                        <a:rPr lang="zh-TW" altLang="en-US" sz="3600" dirty="0"/>
                        <a:t>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5363057"/>
                  </a:ext>
                </a:extLst>
              </a:tr>
              <a:tr h="1092225">
                <a:tc>
                  <a:txBody>
                    <a:bodyPr/>
                    <a:lstStyle/>
                    <a:p>
                      <a:pPr algn="l"/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6116995"/>
                  </a:ext>
                </a:extLst>
              </a:tr>
            </a:tbl>
          </a:graphicData>
        </a:graphic>
      </p:graphicFrame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7226F037-B604-4F93-89F8-8B4912FB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841868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dirty="0"/>
              <a:t>想一想，下列這些二進位數字在十進位中分別是多少？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BF71008-804F-460A-BF1E-D5E9D0A0C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9517" y="1657948"/>
            <a:ext cx="1729505" cy="733250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BCA2C86-5928-4E8B-B59B-228457FB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xmlns="" id="{E4FC1609-EA74-4098-98B2-6460E28C3BAF}"/>
              </a:ext>
            </a:extLst>
          </p:cNvPr>
          <p:cNvSpPr txBox="1">
            <a:spLocks/>
          </p:cNvSpPr>
          <p:nvPr/>
        </p:nvSpPr>
        <p:spPr>
          <a:xfrm>
            <a:off x="2637509" y="3894917"/>
            <a:ext cx="1729505" cy="733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xmlns="" id="{9B5BFCBC-D287-4758-96C9-70C4FF06D202}"/>
              </a:ext>
            </a:extLst>
          </p:cNvPr>
          <p:cNvSpPr txBox="1">
            <a:spLocks/>
          </p:cNvSpPr>
          <p:nvPr/>
        </p:nvSpPr>
        <p:spPr>
          <a:xfrm>
            <a:off x="8758189" y="1684272"/>
            <a:ext cx="1729505" cy="733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11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xmlns="" id="{09759274-2EC9-4650-805C-AB6AFB03FA93}"/>
              </a:ext>
            </a:extLst>
          </p:cNvPr>
          <p:cNvSpPr txBox="1">
            <a:spLocks/>
          </p:cNvSpPr>
          <p:nvPr/>
        </p:nvSpPr>
        <p:spPr>
          <a:xfrm>
            <a:off x="8759502" y="3920680"/>
            <a:ext cx="1729505" cy="733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>
                <a:solidFill>
                  <a:srgbClr val="FF0000"/>
                </a:solidFill>
              </a:rPr>
              <a:t>27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版面配置區 2">
            <a:extLst>
              <a:ext uri="{FF2B5EF4-FFF2-40B4-BE49-F238E27FC236}">
                <a16:creationId xmlns:a16="http://schemas.microsoft.com/office/drawing/2014/main" xmlns="" id="{3F3C66A7-9331-5B4A-9A77-55B0F5900D82}"/>
              </a:ext>
            </a:extLst>
          </p:cNvPr>
          <p:cNvSpPr txBox="1">
            <a:spLocks/>
          </p:cNvSpPr>
          <p:nvPr/>
        </p:nvSpPr>
        <p:spPr>
          <a:xfrm>
            <a:off x="334566" y="2421682"/>
            <a:ext cx="3816424" cy="171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   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0×2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2</a:t>
            </a:r>
            <a:r>
              <a:rPr lang="zh-TW" altLang="en-US" sz="3200" dirty="0">
                <a:solidFill>
                  <a:srgbClr val="FF0000"/>
                </a:solidFill>
              </a:rPr>
              <a:t> ＋</a:t>
            </a:r>
            <a:r>
              <a:rPr lang="en-US" altLang="zh-TW" sz="3200" dirty="0">
                <a:solidFill>
                  <a:srgbClr val="FF0000"/>
                </a:solidFill>
              </a:rPr>
              <a:t> 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xmlns="" id="{C56CA108-A28B-4140-B860-999C9F7C99A8}"/>
              </a:ext>
            </a:extLst>
          </p:cNvPr>
          <p:cNvSpPr txBox="1">
            <a:spLocks/>
          </p:cNvSpPr>
          <p:nvPr/>
        </p:nvSpPr>
        <p:spPr>
          <a:xfrm>
            <a:off x="5970463" y="2421682"/>
            <a:ext cx="5669359" cy="171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   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3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0×2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 8 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0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2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xmlns="" id="{AC564013-C3BC-8347-9B73-195E833D222E}"/>
              </a:ext>
            </a:extLst>
          </p:cNvPr>
          <p:cNvSpPr txBox="1">
            <a:spLocks/>
          </p:cNvSpPr>
          <p:nvPr/>
        </p:nvSpPr>
        <p:spPr>
          <a:xfrm>
            <a:off x="334566" y="4591896"/>
            <a:ext cx="4248472" cy="171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   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0×2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 4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 0 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 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字版面配置區 2">
            <a:extLst>
              <a:ext uri="{FF2B5EF4-FFF2-40B4-BE49-F238E27FC236}">
                <a16:creationId xmlns:a16="http://schemas.microsoft.com/office/drawing/2014/main" xmlns="" id="{BCCF09FC-5FC1-AE49-8DE3-B8683B14C0E6}"/>
              </a:ext>
            </a:extLst>
          </p:cNvPr>
          <p:cNvSpPr txBox="1">
            <a:spLocks/>
          </p:cNvSpPr>
          <p:nvPr/>
        </p:nvSpPr>
        <p:spPr>
          <a:xfrm>
            <a:off x="5375126" y="4591896"/>
            <a:ext cx="6912768" cy="17182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1852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200" dirty="0">
                <a:solidFill>
                  <a:srgbClr val="FF0000"/>
                </a:solidFill>
              </a:rPr>
              <a:t>   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4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3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0×2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2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1×2</a:t>
            </a:r>
            <a:r>
              <a:rPr lang="en-US" altLang="zh-TW" sz="3200" baseline="300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16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8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 0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2</a:t>
            </a: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   </a:t>
            </a:r>
            <a:r>
              <a:rPr lang="zh-TW" altLang="en-US" sz="3200" dirty="0">
                <a:solidFill>
                  <a:srgbClr val="FF0000"/>
                </a:solidFill>
              </a:rPr>
              <a:t>＋</a:t>
            </a:r>
            <a:r>
              <a:rPr lang="en-US" altLang="zh-TW" sz="3200" dirty="0">
                <a:solidFill>
                  <a:srgbClr val="FF0000"/>
                </a:solidFill>
              </a:rPr>
              <a:t>  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200" dirty="0">
                <a:solidFill>
                  <a:srgbClr val="FF0000"/>
                </a:solidFill>
              </a:rPr>
              <a:t>＝</a:t>
            </a:r>
            <a:r>
              <a:rPr lang="en-US" altLang="zh-TW" sz="3200" dirty="0">
                <a:solidFill>
                  <a:srgbClr val="FF0000"/>
                </a:solidFill>
              </a:rPr>
              <a:t>  27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 build="p"/>
      <p:bldP spid="10" grpId="0" build="p"/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31169"/>
              </p:ext>
            </p:extLst>
          </p:nvPr>
        </p:nvGraphicFramePr>
        <p:xfrm>
          <a:off x="292918" y="931863"/>
          <a:ext cx="11604576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83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58786642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sp>
        <p:nvSpPr>
          <p:cNvPr id="15" name="箭號: 向下 5">
            <a:extLst>
              <a:ext uri="{FF2B5EF4-FFF2-40B4-BE49-F238E27FC236}">
                <a16:creationId xmlns:a16="http://schemas.microsoft.com/office/drawing/2014/main" xmlns="" id="{E68A6F9B-B1D8-1445-BFBD-93BF82F5E5D7}"/>
              </a:ext>
            </a:extLst>
          </p:cNvPr>
          <p:cNvSpPr/>
          <p:nvPr/>
        </p:nvSpPr>
        <p:spPr>
          <a:xfrm rot="16200000">
            <a:off x="10747318" y="2701575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99D75965-5DD8-A847-969C-C87899FD7E09}"/>
              </a:ext>
            </a:extLst>
          </p:cNvPr>
          <p:cNvGrpSpPr/>
          <p:nvPr/>
        </p:nvGrpSpPr>
        <p:grpSpPr>
          <a:xfrm>
            <a:off x="10083947" y="3894217"/>
            <a:ext cx="1693017" cy="2464594"/>
            <a:chOff x="5725529" y="2364071"/>
            <a:chExt cx="1597237" cy="2464594"/>
          </a:xfrm>
        </p:grpSpPr>
        <p:sp>
          <p:nvSpPr>
            <p:cNvPr id="18" name="語音泡泡: 圓角矩形 7">
              <a:extLst>
                <a:ext uri="{FF2B5EF4-FFF2-40B4-BE49-F238E27FC236}">
                  <a16:creationId xmlns:a16="http://schemas.microsoft.com/office/drawing/2014/main" xmlns="" id="{22D442F8-53F6-DB4C-9BC1-818907754EEE}"/>
                </a:ext>
              </a:extLst>
            </p:cNvPr>
            <p:cNvSpPr/>
            <p:nvPr/>
          </p:nvSpPr>
          <p:spPr>
            <a:xfrm>
              <a:off x="5725529" y="2364071"/>
              <a:ext cx="1579846" cy="2464594"/>
            </a:xfrm>
            <a:prstGeom prst="wedgeRoundRectCallout">
              <a:avLst>
                <a:gd name="adj1" fmla="val -2123"/>
                <a:gd name="adj2" fmla="val -81514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逢</a:t>
              </a:r>
              <a:r>
                <a:rPr lang="en-US" altLang="zh-TW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回到</a:t>
              </a:r>
              <a:r>
                <a:rPr lang="en-US" altLang="zh-TW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進一位</a:t>
              </a:r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07BCEB71-071A-EC4E-A866-0C35A9F3DAD5}"/>
                </a:ext>
              </a:extLst>
            </p:cNvPr>
            <p:cNvCxnSpPr>
              <a:cxnSpLocks/>
            </p:cNvCxnSpPr>
            <p:nvPr/>
          </p:nvCxnSpPr>
          <p:spPr>
            <a:xfrm>
              <a:off x="6847944" y="3948370"/>
              <a:ext cx="0" cy="143893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41D2C9A6-1BDE-6C4F-945E-7D6160F45691}"/>
                </a:ext>
              </a:extLst>
            </p:cNvPr>
            <p:cNvSpPr/>
            <p:nvPr/>
          </p:nvSpPr>
          <p:spPr>
            <a:xfrm>
              <a:off x="6383993" y="2421683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89782461-1B84-324F-90A7-6C6A9E13A7D2}"/>
                </a:ext>
              </a:extLst>
            </p:cNvPr>
            <p:cNvSpPr/>
            <p:nvPr/>
          </p:nvSpPr>
          <p:spPr>
            <a:xfrm>
              <a:off x="6702551" y="2421683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DBE4AA14-FE77-4744-9D22-39183DC566FA}"/>
                </a:ext>
              </a:extLst>
            </p:cNvPr>
            <p:cNvSpPr txBox="1"/>
            <p:nvPr/>
          </p:nvSpPr>
          <p:spPr>
            <a:xfrm>
              <a:off x="5742920" y="2421682"/>
              <a:ext cx="157984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９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3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473294"/>
              </p:ext>
            </p:extLst>
          </p:nvPr>
        </p:nvGraphicFramePr>
        <p:xfrm>
          <a:off x="292918" y="931863"/>
          <a:ext cx="10653113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83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31D3427F-E17B-9A43-AE6E-EAEB6B3BAE64}"/>
              </a:ext>
            </a:extLst>
          </p:cNvPr>
          <p:cNvGrpSpPr/>
          <p:nvPr/>
        </p:nvGrpSpPr>
        <p:grpSpPr>
          <a:xfrm>
            <a:off x="8498698" y="3789834"/>
            <a:ext cx="2689744" cy="2880000"/>
            <a:chOff x="5532502" y="2320290"/>
            <a:chExt cx="2689744" cy="2880000"/>
          </a:xfrm>
        </p:grpSpPr>
        <p:sp>
          <p:nvSpPr>
            <p:cNvPr id="8" name="語音泡泡: 圓角矩形 10">
              <a:extLst>
                <a:ext uri="{FF2B5EF4-FFF2-40B4-BE49-F238E27FC236}">
                  <a16:creationId xmlns:a16="http://schemas.microsoft.com/office/drawing/2014/main" xmlns="" id="{AA29C595-F22A-094B-96FB-09D5E8302BFA}"/>
                </a:ext>
              </a:extLst>
            </p:cNvPr>
            <p:cNvSpPr/>
            <p:nvPr/>
          </p:nvSpPr>
          <p:spPr>
            <a:xfrm>
              <a:off x="5738246" y="2320290"/>
              <a:ext cx="2484000" cy="2880000"/>
            </a:xfrm>
            <a:prstGeom prst="wedgeRoundRectCallout">
              <a:avLst>
                <a:gd name="adj1" fmla="val -4153"/>
                <a:gd name="adj2" fmla="val -70828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     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39800"/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逢</a:t>
              </a:r>
              <a:r>
                <a:rPr lang="en-US" altLang="zh-TW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回到０， 進一位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xmlns="" id="{973DFB52-A329-7F48-920B-2CEF76155012}"/>
                </a:ext>
              </a:extLst>
            </p:cNvPr>
            <p:cNvCxnSpPr>
              <a:cxnSpLocks/>
            </p:cNvCxnSpPr>
            <p:nvPr/>
          </p:nvCxnSpPr>
          <p:spPr>
            <a:xfrm>
              <a:off x="6690076" y="3946724"/>
              <a:ext cx="0" cy="280992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xmlns="" id="{1B2FBA09-CA2F-1240-AD3F-0D5DB1F182E6}"/>
                </a:ext>
              </a:extLst>
            </p:cNvPr>
            <p:cNvCxnSpPr>
              <a:cxnSpLocks/>
            </p:cNvCxnSpPr>
            <p:nvPr/>
          </p:nvCxnSpPr>
          <p:spPr>
            <a:xfrm>
              <a:off x="6690076" y="4227716"/>
              <a:ext cx="162455" cy="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93184047-F511-DC40-B532-3785A6FAAA4C}"/>
                </a:ext>
              </a:extLst>
            </p:cNvPr>
            <p:cNvSpPr/>
            <p:nvPr/>
          </p:nvSpPr>
          <p:spPr>
            <a:xfrm>
              <a:off x="6228114" y="2421683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878F3105-2674-6A44-B0B3-4CA0311BDA4B}"/>
                </a:ext>
              </a:extLst>
            </p:cNvPr>
            <p:cNvSpPr/>
            <p:nvPr/>
          </p:nvSpPr>
          <p:spPr>
            <a:xfrm>
              <a:off x="6546672" y="2421683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AE6011F9-2094-8B4C-91A5-5D397C4B1EB4}"/>
                </a:ext>
              </a:extLst>
            </p:cNvPr>
            <p:cNvSpPr txBox="1"/>
            <p:nvPr/>
          </p:nvSpPr>
          <p:spPr>
            <a:xfrm>
              <a:off x="5532502" y="2378102"/>
              <a:ext cx="157984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１９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２０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箭號: 向下 5">
            <a:extLst>
              <a:ext uri="{FF2B5EF4-FFF2-40B4-BE49-F238E27FC236}">
                <a16:creationId xmlns:a16="http://schemas.microsoft.com/office/drawing/2014/main" xmlns="" id="{A1568A99-B417-2846-B3B1-9D42088F783B}"/>
              </a:ext>
            </a:extLst>
          </p:cNvPr>
          <p:cNvSpPr/>
          <p:nvPr/>
        </p:nvSpPr>
        <p:spPr>
          <a:xfrm rot="16200000">
            <a:off x="9728440" y="2701575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06088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476637"/>
              </p:ext>
            </p:extLst>
          </p:nvPr>
        </p:nvGraphicFramePr>
        <p:xfrm>
          <a:off x="292918" y="931863"/>
          <a:ext cx="11604576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83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58786642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sp>
        <p:nvSpPr>
          <p:cNvPr id="15" name="箭號: 向下 5">
            <a:extLst>
              <a:ext uri="{FF2B5EF4-FFF2-40B4-BE49-F238E27FC236}">
                <a16:creationId xmlns:a16="http://schemas.microsoft.com/office/drawing/2014/main" xmlns="" id="{E68A6F9B-B1D8-1445-BFBD-93BF82F5E5D7}"/>
              </a:ext>
            </a:extLst>
          </p:cNvPr>
          <p:cNvSpPr/>
          <p:nvPr/>
        </p:nvSpPr>
        <p:spPr>
          <a:xfrm rot="16200000">
            <a:off x="3103704" y="2676880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0BF7BE9F-820F-EB4D-8DA3-6C58412A274B}"/>
              </a:ext>
            </a:extLst>
          </p:cNvPr>
          <p:cNvGrpSpPr/>
          <p:nvPr/>
        </p:nvGrpSpPr>
        <p:grpSpPr>
          <a:xfrm>
            <a:off x="1270670" y="3849568"/>
            <a:ext cx="2776280" cy="2553891"/>
            <a:chOff x="5442890" y="2387631"/>
            <a:chExt cx="2776280" cy="2553891"/>
          </a:xfrm>
        </p:grpSpPr>
        <p:sp>
          <p:nvSpPr>
            <p:cNvPr id="13" name="語音泡泡: 圓角矩形 11">
              <a:extLst>
                <a:ext uri="{FF2B5EF4-FFF2-40B4-BE49-F238E27FC236}">
                  <a16:creationId xmlns:a16="http://schemas.microsoft.com/office/drawing/2014/main" xmlns="" id="{E1C6E063-D700-8F4D-9A4A-BF5299A7451B}"/>
                </a:ext>
              </a:extLst>
            </p:cNvPr>
            <p:cNvSpPr/>
            <p:nvPr/>
          </p:nvSpPr>
          <p:spPr>
            <a:xfrm>
              <a:off x="5725529" y="2387631"/>
              <a:ext cx="2493641" cy="2553891"/>
            </a:xfrm>
            <a:prstGeom prst="wedgeRoundRectCallout">
              <a:avLst>
                <a:gd name="adj1" fmla="val 13969"/>
                <a:gd name="adj2" fmla="val -78718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逢２回到０，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進一位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EE9B919B-50F9-5841-94D3-62A50AA2EC54}"/>
                </a:ext>
              </a:extLst>
            </p:cNvPr>
            <p:cNvSpPr/>
            <p:nvPr/>
          </p:nvSpPr>
          <p:spPr>
            <a:xfrm>
              <a:off x="6125481" y="2484873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A36ADC44-28A6-8C43-B3CE-88E2EEE5DADB}"/>
                </a:ext>
              </a:extLst>
            </p:cNvPr>
            <p:cNvSpPr/>
            <p:nvPr/>
          </p:nvSpPr>
          <p:spPr>
            <a:xfrm>
              <a:off x="6444039" y="2484873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xmlns="" id="{5D6A43E7-7BB2-5D44-9435-390ACEC311FE}"/>
                </a:ext>
              </a:extLst>
            </p:cNvPr>
            <p:cNvSpPr txBox="1"/>
            <p:nvPr/>
          </p:nvSpPr>
          <p:spPr>
            <a:xfrm>
              <a:off x="5442890" y="2421683"/>
              <a:ext cx="157984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１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xmlns="" id="{B412C694-2186-914D-91D5-BAB0C786B6AC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55" y="4050855"/>
              <a:ext cx="0" cy="280992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xmlns="" id="{E580F6C6-61ED-1640-9918-0871720C7A59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55" y="4331847"/>
              <a:ext cx="162455" cy="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33B692D8-399E-4B4E-AFED-95F4B59E3099}"/>
              </a:ext>
            </a:extLst>
          </p:cNvPr>
          <p:cNvGrpSpPr/>
          <p:nvPr/>
        </p:nvGrpSpPr>
        <p:grpSpPr>
          <a:xfrm>
            <a:off x="4006974" y="3682162"/>
            <a:ext cx="3534163" cy="3060000"/>
            <a:chOff x="5790843" y="1975518"/>
            <a:chExt cx="3534163" cy="3060000"/>
          </a:xfrm>
        </p:grpSpPr>
        <p:sp>
          <p:nvSpPr>
            <p:cNvPr id="27" name="語音泡泡: 圓角矩形 18">
              <a:extLst>
                <a:ext uri="{FF2B5EF4-FFF2-40B4-BE49-F238E27FC236}">
                  <a16:creationId xmlns:a16="http://schemas.microsoft.com/office/drawing/2014/main" xmlns="" id="{A1F62169-A1C2-BD48-99C9-F31F14535DB5}"/>
                </a:ext>
              </a:extLst>
            </p:cNvPr>
            <p:cNvSpPr/>
            <p:nvPr/>
          </p:nvSpPr>
          <p:spPr>
            <a:xfrm>
              <a:off x="6078875" y="1975518"/>
              <a:ext cx="3246131" cy="3060000"/>
            </a:xfrm>
            <a:prstGeom prst="wedgeRoundRectCallout">
              <a:avLst>
                <a:gd name="adj1" fmla="val -25248"/>
                <a:gd name="adj2" fmla="val -70218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123950" indent="-1123950"/>
              <a:r>
                <a:rPr lang="zh-TW" altLang="en-US" sz="20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</a:t>
              </a:r>
              <a:r>
                <a:rPr lang="en-US" altLang="zh-TW" sz="20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逢２回到０，進一位　　　　　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加上進位，逢２回到０，再進一位</a:t>
              </a:r>
              <a:endPara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xmlns="" id="{63B9BB9E-4789-7343-83FB-0329D6D7C99D}"/>
                </a:ext>
              </a:extLst>
            </p:cNvPr>
            <p:cNvCxnSpPr>
              <a:cxnSpLocks/>
            </p:cNvCxnSpPr>
            <p:nvPr/>
          </p:nvCxnSpPr>
          <p:spPr>
            <a:xfrm>
              <a:off x="6948142" y="3516322"/>
              <a:ext cx="0" cy="106560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F227AD2A-AEC2-1A46-9BB0-8A6AF1DE996F}"/>
                </a:ext>
              </a:extLst>
            </p:cNvPr>
            <p:cNvSpPr/>
            <p:nvPr/>
          </p:nvSpPr>
          <p:spPr>
            <a:xfrm>
              <a:off x="6785984" y="2148834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08F4E907-3DFA-324C-94AD-CA39A9F4C4BB}"/>
                </a:ext>
              </a:extLst>
            </p:cNvPr>
            <p:cNvSpPr/>
            <p:nvPr/>
          </p:nvSpPr>
          <p:spPr>
            <a:xfrm>
              <a:off x="7104542" y="2148834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D4AF0377-B460-E64D-9F39-B5938AAE4D83}"/>
                </a:ext>
              </a:extLst>
            </p:cNvPr>
            <p:cNvSpPr/>
            <p:nvPr/>
          </p:nvSpPr>
          <p:spPr>
            <a:xfrm>
              <a:off x="6477931" y="2148834"/>
              <a:ext cx="291178" cy="14966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xmlns="" id="{08B7A6DC-1A3F-4E4F-BE01-071D7C8C0734}"/>
                </a:ext>
              </a:extLst>
            </p:cNvPr>
            <p:cNvCxnSpPr>
              <a:cxnSpLocks/>
            </p:cNvCxnSpPr>
            <p:nvPr/>
          </p:nvCxnSpPr>
          <p:spPr>
            <a:xfrm>
              <a:off x="7231004" y="3588994"/>
              <a:ext cx="0" cy="28800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DA3DDFF7-B6AC-1A47-AB06-69FFA6D07A6D}"/>
                </a:ext>
              </a:extLst>
            </p:cNvPr>
            <p:cNvSpPr txBox="1"/>
            <p:nvPr/>
          </p:nvSpPr>
          <p:spPr>
            <a:xfrm>
              <a:off x="5790843" y="2163350"/>
              <a:ext cx="194421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r>
                <a:rPr lang="zh-TW" altLang="en-US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１０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xmlns="" id="{130A3E98-CC86-0F4D-9246-D55D550EB1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8144" y="4581922"/>
              <a:ext cx="515214" cy="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xmlns="" id="{79FA2125-A3AF-844C-9DE6-7406586B03D1}"/>
                </a:ext>
              </a:extLst>
            </p:cNvPr>
            <p:cNvCxnSpPr>
              <a:cxnSpLocks/>
            </p:cNvCxnSpPr>
            <p:nvPr/>
          </p:nvCxnSpPr>
          <p:spPr>
            <a:xfrm>
              <a:off x="7231004" y="3877026"/>
              <a:ext cx="171505" cy="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箭號: 向下 5">
            <a:extLst>
              <a:ext uri="{FF2B5EF4-FFF2-40B4-BE49-F238E27FC236}">
                <a16:creationId xmlns:a16="http://schemas.microsoft.com/office/drawing/2014/main" xmlns="" id="{90E38B3B-F459-424C-9878-BECF86021993}"/>
              </a:ext>
            </a:extLst>
          </p:cNvPr>
          <p:cNvSpPr/>
          <p:nvPr/>
        </p:nvSpPr>
        <p:spPr>
          <a:xfrm rot="16200000">
            <a:off x="4975912" y="2676880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1F670254-3EF9-3940-925B-2EF2B5488886}"/>
              </a:ext>
            </a:extLst>
          </p:cNvPr>
          <p:cNvGrpSpPr/>
          <p:nvPr/>
        </p:nvGrpSpPr>
        <p:grpSpPr>
          <a:xfrm>
            <a:off x="7349304" y="3610750"/>
            <a:ext cx="4612700" cy="3166824"/>
            <a:chOff x="6145520" y="2126804"/>
            <a:chExt cx="4612700" cy="3166824"/>
          </a:xfrm>
        </p:grpSpPr>
        <p:sp>
          <p:nvSpPr>
            <p:cNvPr id="38" name="語音泡泡: 圓角矩形 15">
              <a:extLst>
                <a:ext uri="{FF2B5EF4-FFF2-40B4-BE49-F238E27FC236}">
                  <a16:creationId xmlns:a16="http://schemas.microsoft.com/office/drawing/2014/main" xmlns="" id="{F5FFDC37-0CBE-B447-8320-185F03CCE51E}"/>
                </a:ext>
              </a:extLst>
            </p:cNvPr>
            <p:cNvSpPr/>
            <p:nvPr/>
          </p:nvSpPr>
          <p:spPr>
            <a:xfrm>
              <a:off x="6546220" y="2126804"/>
              <a:ext cx="4212000" cy="3166824"/>
            </a:xfrm>
            <a:prstGeom prst="wedgeRoundRectCallout">
              <a:avLst>
                <a:gd name="adj1" fmla="val -20743"/>
                <a:gd name="adj2" fmla="val -66312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　　逢２回到０，進一位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　　加上進位，</a:t>
              </a:r>
              <a:endPara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　　逢２回到０，再進一位</a:t>
              </a:r>
              <a:endPara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524000" indent="-1524000"/>
              <a:r>
                <a:rPr lang="zh-TW" altLang="en-US" sz="18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　　加上進位，</a:t>
              </a:r>
              <a:endParaRPr lang="en-US" altLang="zh-TW" sz="1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524000" indent="-1524000"/>
              <a:r>
                <a:rPr lang="zh-TW" altLang="en-US" sz="18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　　進２回到０，進一位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95B581CC-C527-E640-98D7-9963D55727B2}"/>
                </a:ext>
              </a:extLst>
            </p:cNvPr>
            <p:cNvSpPr/>
            <p:nvPr/>
          </p:nvSpPr>
          <p:spPr>
            <a:xfrm>
              <a:off x="7467539" y="2321430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="" id="{0267F114-E279-5F45-862C-E8F22B01F4DE}"/>
                </a:ext>
              </a:extLst>
            </p:cNvPr>
            <p:cNvSpPr/>
            <p:nvPr/>
          </p:nvSpPr>
          <p:spPr>
            <a:xfrm>
              <a:off x="7786163" y="2321430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CF492A11-759D-2E49-ACD5-94660BBD25AB}"/>
                </a:ext>
              </a:extLst>
            </p:cNvPr>
            <p:cNvSpPr/>
            <p:nvPr/>
          </p:nvSpPr>
          <p:spPr>
            <a:xfrm>
              <a:off x="7148914" y="2321430"/>
              <a:ext cx="291178" cy="14966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7AA92B8B-296D-084A-891C-22709525E9D0}"/>
                </a:ext>
              </a:extLst>
            </p:cNvPr>
            <p:cNvSpPr/>
            <p:nvPr/>
          </p:nvSpPr>
          <p:spPr>
            <a:xfrm>
              <a:off x="6834659" y="2321430"/>
              <a:ext cx="286808" cy="1496626"/>
            </a:xfrm>
            <a:prstGeom prst="rect">
              <a:avLst/>
            </a:prstGeom>
            <a:solidFill>
              <a:srgbClr val="FFFED2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xmlns="" id="{94943E3B-726A-D842-820B-DB707F302290}"/>
                </a:ext>
              </a:extLst>
            </p:cNvPr>
            <p:cNvSpPr txBox="1"/>
            <p:nvPr/>
          </p:nvSpPr>
          <p:spPr>
            <a:xfrm>
              <a:off x="6145520" y="2305888"/>
              <a:ext cx="2175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r>
                <a:rPr lang="zh-TW" altLang="en-US" sz="24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r>
                <a:rPr lang="zh-TW" altLang="en-US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１１１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　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１０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０</a:t>
              </a:r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865D44B0-6467-2042-8227-4BB9F5E1D420}"/>
                </a:ext>
              </a:extLst>
            </p:cNvPr>
            <p:cNvCxnSpPr>
              <a:cxnSpLocks/>
            </p:cNvCxnSpPr>
            <p:nvPr/>
          </p:nvCxnSpPr>
          <p:spPr>
            <a:xfrm>
              <a:off x="7599479" y="3785962"/>
              <a:ext cx="0" cy="43200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xmlns="" id="{5FF5BCAA-16AB-5B4B-9ED1-9552DE4D2EAA}"/>
                </a:ext>
              </a:extLst>
            </p:cNvPr>
            <p:cNvCxnSpPr>
              <a:cxnSpLocks/>
            </p:cNvCxnSpPr>
            <p:nvPr/>
          </p:nvCxnSpPr>
          <p:spPr>
            <a:xfrm>
              <a:off x="7943190" y="3746048"/>
              <a:ext cx="0" cy="14400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xmlns="" id="{03E0B588-E939-0840-869F-806F103C2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3128" y="4230146"/>
              <a:ext cx="479918" cy="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xmlns="" id="{AA213F9A-BFE6-AA4D-B9B7-4A7A59E577D2}"/>
                </a:ext>
              </a:extLst>
            </p:cNvPr>
            <p:cNvCxnSpPr>
              <a:cxnSpLocks/>
            </p:cNvCxnSpPr>
            <p:nvPr/>
          </p:nvCxnSpPr>
          <p:spPr>
            <a:xfrm>
              <a:off x="7943190" y="3890064"/>
              <a:ext cx="149855" cy="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xmlns="" id="{5C838F96-85CC-E047-92A7-B4C440CD8D29}"/>
                </a:ext>
              </a:extLst>
            </p:cNvPr>
            <p:cNvCxnSpPr>
              <a:cxnSpLocks/>
            </p:cNvCxnSpPr>
            <p:nvPr/>
          </p:nvCxnSpPr>
          <p:spPr>
            <a:xfrm>
              <a:off x="7294503" y="3765651"/>
              <a:ext cx="0" cy="972000"/>
            </a:xfrm>
            <a:prstGeom prst="line">
              <a:avLst/>
            </a:prstGeom>
            <a:ln w="28575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xmlns="" id="{69CD772B-8137-FA4B-BCB3-E4E418B541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4503" y="4754160"/>
              <a:ext cx="798544" cy="0"/>
            </a:xfrm>
            <a:prstGeom prst="line">
              <a:avLst/>
            </a:prstGeom>
            <a:ln w="28575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箭號: 向下 5">
            <a:extLst>
              <a:ext uri="{FF2B5EF4-FFF2-40B4-BE49-F238E27FC236}">
                <a16:creationId xmlns:a16="http://schemas.microsoft.com/office/drawing/2014/main" xmlns="" id="{621B00CD-958B-7D41-B4B5-13F949EC5005}"/>
              </a:ext>
            </a:extLst>
          </p:cNvPr>
          <p:cNvSpPr/>
          <p:nvPr/>
        </p:nvSpPr>
        <p:spPr>
          <a:xfrm rot="16200000">
            <a:off x="8798929" y="2676880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2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825071"/>
              </p:ext>
            </p:extLst>
          </p:nvPr>
        </p:nvGraphicFramePr>
        <p:xfrm>
          <a:off x="292918" y="931863"/>
          <a:ext cx="11706940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335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61537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61537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61537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61537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61537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1124384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1124384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1124384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1124384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1124384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______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______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______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______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sp>
        <p:nvSpPr>
          <p:cNvPr id="15" name="文字版面配置區 2">
            <a:extLst>
              <a:ext uri="{FF2B5EF4-FFF2-40B4-BE49-F238E27FC236}">
                <a16:creationId xmlns:a16="http://schemas.microsoft.com/office/drawing/2014/main" xmlns="" id="{7433CDA1-F2EA-9140-8DF3-5D9918E79A65}"/>
              </a:ext>
            </a:extLst>
          </p:cNvPr>
          <p:cNvSpPr txBox="1">
            <a:spLocks/>
          </p:cNvSpPr>
          <p:nvPr/>
        </p:nvSpPr>
        <p:spPr>
          <a:xfrm>
            <a:off x="5053471" y="2577466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1111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版面配置區 2">
            <a:extLst>
              <a:ext uri="{FF2B5EF4-FFF2-40B4-BE49-F238E27FC236}">
                <a16:creationId xmlns:a16="http://schemas.microsoft.com/office/drawing/2014/main" xmlns="" id="{B943727E-1FEC-C44D-A077-27F07FD17D4A}"/>
              </a:ext>
            </a:extLst>
          </p:cNvPr>
          <p:cNvSpPr txBox="1">
            <a:spLocks/>
          </p:cNvSpPr>
          <p:nvPr/>
        </p:nvSpPr>
        <p:spPr>
          <a:xfrm>
            <a:off x="6051506" y="2599292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10000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xmlns="" id="{79655F20-77FE-4B41-BD31-CB1903B575E3}"/>
              </a:ext>
            </a:extLst>
          </p:cNvPr>
          <p:cNvSpPr txBox="1">
            <a:spLocks/>
          </p:cNvSpPr>
          <p:nvPr/>
        </p:nvSpPr>
        <p:spPr>
          <a:xfrm>
            <a:off x="7203634" y="2599292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10001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版面配置區 2">
            <a:extLst>
              <a:ext uri="{FF2B5EF4-FFF2-40B4-BE49-F238E27FC236}">
                <a16:creationId xmlns:a16="http://schemas.microsoft.com/office/drawing/2014/main" xmlns="" id="{E2D38898-DE73-6F4A-B63B-743BD78A4662}"/>
              </a:ext>
            </a:extLst>
          </p:cNvPr>
          <p:cNvSpPr txBox="1">
            <a:spLocks/>
          </p:cNvSpPr>
          <p:nvPr/>
        </p:nvSpPr>
        <p:spPr>
          <a:xfrm>
            <a:off x="8327454" y="2584619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10010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xmlns="" id="{6BD0763E-338E-D34F-9BFA-DA90ADDEAED0}"/>
              </a:ext>
            </a:extLst>
          </p:cNvPr>
          <p:cNvSpPr txBox="1">
            <a:spLocks/>
          </p:cNvSpPr>
          <p:nvPr/>
        </p:nvSpPr>
        <p:spPr>
          <a:xfrm>
            <a:off x="9479582" y="2584619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10011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版面配置區 2">
            <a:extLst>
              <a:ext uri="{FF2B5EF4-FFF2-40B4-BE49-F238E27FC236}">
                <a16:creationId xmlns:a16="http://schemas.microsoft.com/office/drawing/2014/main" xmlns="" id="{D188645E-3E55-744F-8458-EDB391413215}"/>
              </a:ext>
            </a:extLst>
          </p:cNvPr>
          <p:cNvSpPr txBox="1">
            <a:spLocks/>
          </p:cNvSpPr>
          <p:nvPr/>
        </p:nvSpPr>
        <p:spPr>
          <a:xfrm>
            <a:off x="10591426" y="2584619"/>
            <a:ext cx="1729505" cy="733250"/>
          </a:xfrm>
          <a:prstGeom prst="rect">
            <a:avLst/>
          </a:prstGeom>
        </p:spPr>
        <p:txBody>
          <a:bodyPr/>
          <a:lstStyle>
            <a:lvl1pPr marL="457171" indent="-457171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990535" indent="-380974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523901" indent="-30478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10100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7C4C3D27-A9BE-1645-A6B8-4A0266D95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64" l="0" r="99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5562" y="4785171"/>
            <a:ext cx="1979564" cy="1474969"/>
          </a:xfrm>
          <a:prstGeom prst="rect">
            <a:avLst/>
          </a:prstGeom>
        </p:spPr>
      </p:pic>
      <p:sp>
        <p:nvSpPr>
          <p:cNvPr id="22" name="語音泡泡: 圓角矩形 7">
            <a:extLst>
              <a:ext uri="{FF2B5EF4-FFF2-40B4-BE49-F238E27FC236}">
                <a16:creationId xmlns:a16="http://schemas.microsoft.com/office/drawing/2014/main" xmlns="" id="{8FA2E969-184A-1641-9AE1-820DD22697E4}"/>
              </a:ext>
            </a:extLst>
          </p:cNvPr>
          <p:cNvSpPr/>
          <p:nvPr/>
        </p:nvSpPr>
        <p:spPr>
          <a:xfrm>
            <a:off x="6778592" y="4077866"/>
            <a:ext cx="3028953" cy="578882"/>
          </a:xfrm>
          <a:prstGeom prst="wedgeRoundRectCallout">
            <a:avLst>
              <a:gd name="adj1" fmla="val 46361"/>
              <a:gd name="adj2" fmla="val 101136"/>
              <a:gd name="adj3" fmla="val 16667"/>
            </a:avLst>
          </a:prstGeom>
          <a:solidFill>
            <a:srgbClr val="FFFED2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你來填填看！</a:t>
            </a:r>
          </a:p>
        </p:txBody>
      </p:sp>
    </p:spTree>
    <p:extLst>
      <p:ext uri="{BB962C8B-B14F-4D97-AF65-F5344CB8AC3E}">
        <p14:creationId xmlns:p14="http://schemas.microsoft.com/office/powerpoint/2010/main" val="5186848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998995"/>
              </p:ext>
            </p:extLst>
          </p:nvPr>
        </p:nvGraphicFramePr>
        <p:xfrm>
          <a:off x="292918" y="931863"/>
          <a:ext cx="11604576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83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58786642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sp>
        <p:nvSpPr>
          <p:cNvPr id="15" name="箭號: 向下 5">
            <a:extLst>
              <a:ext uri="{FF2B5EF4-FFF2-40B4-BE49-F238E27FC236}">
                <a16:creationId xmlns:a16="http://schemas.microsoft.com/office/drawing/2014/main" xmlns="" id="{E68A6F9B-B1D8-1445-BFBD-93BF82F5E5D7}"/>
              </a:ext>
            </a:extLst>
          </p:cNvPr>
          <p:cNvSpPr/>
          <p:nvPr/>
        </p:nvSpPr>
        <p:spPr>
          <a:xfrm rot="16200000">
            <a:off x="10747318" y="2701575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語音泡泡: 圓角矩形 7">
            <a:extLst>
              <a:ext uri="{FF2B5EF4-FFF2-40B4-BE49-F238E27FC236}">
                <a16:creationId xmlns:a16="http://schemas.microsoft.com/office/drawing/2014/main" xmlns="" id="{3D94EBCE-2893-E249-84CC-D6FF82035E77}"/>
              </a:ext>
            </a:extLst>
          </p:cNvPr>
          <p:cNvSpPr/>
          <p:nvPr/>
        </p:nvSpPr>
        <p:spPr>
          <a:xfrm>
            <a:off x="292918" y="3951828"/>
            <a:ext cx="2763080" cy="919401"/>
          </a:xfrm>
          <a:prstGeom prst="wedgeRoundRectCallout">
            <a:avLst>
              <a:gd name="adj1" fmla="val -26447"/>
              <a:gd name="adj2" fmla="val -113070"/>
              <a:gd name="adj3" fmla="val 16667"/>
            </a:avLst>
          </a:prstGeom>
          <a:solidFill>
            <a:srgbClr val="C2E9FA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個字來表示。</a:t>
            </a:r>
          </a:p>
        </p:txBody>
      </p:sp>
      <p:sp>
        <p:nvSpPr>
          <p:cNvPr id="13" name="語音泡泡: 圓角矩形 7">
            <a:extLst>
              <a:ext uri="{FF2B5EF4-FFF2-40B4-BE49-F238E27FC236}">
                <a16:creationId xmlns:a16="http://schemas.microsoft.com/office/drawing/2014/main" xmlns="" id="{094FBF3B-0D67-7940-9718-3C93FBFAD970}"/>
              </a:ext>
            </a:extLst>
          </p:cNvPr>
          <p:cNvSpPr/>
          <p:nvPr/>
        </p:nvSpPr>
        <p:spPr>
          <a:xfrm>
            <a:off x="10413586" y="3951828"/>
            <a:ext cx="1381540" cy="1328023"/>
          </a:xfrm>
          <a:prstGeom prst="wedgeRoundRectCallout">
            <a:avLst>
              <a:gd name="adj1" fmla="val 19282"/>
              <a:gd name="adj2" fmla="val -111818"/>
              <a:gd name="adj3" fmla="val 16667"/>
            </a:avLst>
          </a:prstGeom>
          <a:solidFill>
            <a:srgbClr val="C2E9FA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393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89E0B7-7AC6-4BCD-840D-5813D53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6F0D61B-C4ED-4B98-96E7-F8DF68E93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BF0AAF77-40F3-4120-BB7F-2A1A6DE5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33148"/>
              </p:ext>
            </p:extLst>
          </p:nvPr>
        </p:nvGraphicFramePr>
        <p:xfrm>
          <a:off x="292918" y="931863"/>
          <a:ext cx="10653113" cy="272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83">
                  <a:extLst>
                    <a:ext uri="{9D8B030D-6E8A-4147-A177-3AD203B41FA5}">
                      <a16:colId xmlns:a16="http://schemas.microsoft.com/office/drawing/2014/main" xmlns="" val="142343157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886237997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11329582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49208612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4090340881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271630100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22677396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131127174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3803696025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37500453"/>
                    </a:ext>
                  </a:extLst>
                </a:gridCol>
                <a:gridCol w="951463">
                  <a:extLst>
                    <a:ext uri="{9D8B030D-6E8A-4147-A177-3AD203B41FA5}">
                      <a16:colId xmlns:a16="http://schemas.microsoft.com/office/drawing/2014/main" xmlns="" val="230109604"/>
                    </a:ext>
                  </a:extLst>
                </a:gridCol>
              </a:tblGrid>
              <a:tr h="773863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959228"/>
                  </a:ext>
                </a:extLst>
              </a:tr>
              <a:tr h="153479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進位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172002"/>
                  </a:ext>
                </a:extLst>
              </a:tr>
            </a:tbl>
          </a:graphicData>
        </a:graphic>
      </p:graphicFrame>
      <p:sp>
        <p:nvSpPr>
          <p:cNvPr id="14" name="箭號: 向下 5">
            <a:extLst>
              <a:ext uri="{FF2B5EF4-FFF2-40B4-BE49-F238E27FC236}">
                <a16:creationId xmlns:a16="http://schemas.microsoft.com/office/drawing/2014/main" xmlns="" id="{A1568A99-B417-2846-B3B1-9D42088F783B}"/>
              </a:ext>
            </a:extLst>
          </p:cNvPr>
          <p:cNvSpPr/>
          <p:nvPr/>
        </p:nvSpPr>
        <p:spPr>
          <a:xfrm rot="16200000">
            <a:off x="5984024" y="2701575"/>
            <a:ext cx="431795" cy="353446"/>
          </a:xfrm>
          <a:prstGeom prst="downArrow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A609F1E8-A1DA-2141-A4B3-0C53397E0D47}"/>
              </a:ext>
            </a:extLst>
          </p:cNvPr>
          <p:cNvGrpSpPr/>
          <p:nvPr/>
        </p:nvGrpSpPr>
        <p:grpSpPr>
          <a:xfrm>
            <a:off x="5879182" y="3612207"/>
            <a:ext cx="2952329" cy="2553891"/>
            <a:chOff x="5484195" y="2282012"/>
            <a:chExt cx="3115764" cy="2553891"/>
          </a:xfrm>
        </p:grpSpPr>
        <p:sp>
          <p:nvSpPr>
            <p:cNvPr id="16" name="語音泡泡: 圓角矩形 12">
              <a:extLst>
                <a:ext uri="{FF2B5EF4-FFF2-40B4-BE49-F238E27FC236}">
                  <a16:creationId xmlns:a16="http://schemas.microsoft.com/office/drawing/2014/main" xmlns="" id="{257CC045-30CF-D647-876E-0874A178206D}"/>
                </a:ext>
              </a:extLst>
            </p:cNvPr>
            <p:cNvSpPr/>
            <p:nvPr/>
          </p:nvSpPr>
          <p:spPr>
            <a:xfrm>
              <a:off x="5782010" y="2282012"/>
              <a:ext cx="2817949" cy="2553891"/>
            </a:xfrm>
            <a:prstGeom prst="wedgeRoundRectCallout">
              <a:avLst>
                <a:gd name="adj1" fmla="val -43674"/>
                <a:gd name="adj2" fmla="val -65857"/>
                <a:gd name="adj3" fmla="val 16667"/>
              </a:avLst>
            </a:prstGeom>
            <a:solidFill>
              <a:srgbClr val="C2E9FA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逢</a:t>
              </a:r>
              <a:r>
                <a:rPr lang="en-US" altLang="zh-TW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</a:t>
              </a:r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回到０，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800" b="1" dirty="0">
                  <a:solidFill>
                    <a:srgbClr val="3399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　進一位</a:t>
              </a:r>
              <a:endParaRPr lang="en-US" altLang="zh-TW" sz="1800" b="1" dirty="0">
                <a:solidFill>
                  <a:srgbClr val="3399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xmlns="" id="{54C8D0C0-3AEF-0741-A03D-CBF49F4FAD66}"/>
                </a:ext>
              </a:extLst>
            </p:cNvPr>
            <p:cNvCxnSpPr>
              <a:cxnSpLocks/>
            </p:cNvCxnSpPr>
            <p:nvPr/>
          </p:nvCxnSpPr>
          <p:spPr>
            <a:xfrm>
              <a:off x="6701989" y="3957323"/>
              <a:ext cx="0" cy="424004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xmlns="" id="{F51647C0-2A00-3F4D-86E0-58DBA5625882}"/>
                </a:ext>
              </a:extLst>
            </p:cNvPr>
            <p:cNvCxnSpPr>
              <a:cxnSpLocks/>
            </p:cNvCxnSpPr>
            <p:nvPr/>
          </p:nvCxnSpPr>
          <p:spPr>
            <a:xfrm>
              <a:off x="6701989" y="4381327"/>
              <a:ext cx="162456" cy="0"/>
            </a:xfrm>
            <a:prstGeom prst="line">
              <a:avLst/>
            </a:prstGeom>
            <a:ln w="28575" cap="rnd">
              <a:solidFill>
                <a:srgbClr val="33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A454D954-C33D-A74F-ADF6-9B4DF5AE3FCB}"/>
                </a:ext>
              </a:extLst>
            </p:cNvPr>
            <p:cNvSpPr/>
            <p:nvPr/>
          </p:nvSpPr>
          <p:spPr>
            <a:xfrm>
              <a:off x="6237708" y="2421683"/>
              <a:ext cx="291178" cy="1496626"/>
            </a:xfrm>
            <a:prstGeom prst="rect">
              <a:avLst/>
            </a:prstGeom>
            <a:solidFill>
              <a:srgbClr val="E8BCAE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2F87FB6A-D834-834A-BD3F-D0C12A04C66B}"/>
                </a:ext>
              </a:extLst>
            </p:cNvPr>
            <p:cNvSpPr/>
            <p:nvPr/>
          </p:nvSpPr>
          <p:spPr>
            <a:xfrm>
              <a:off x="6556266" y="2421683"/>
              <a:ext cx="286808" cy="1496626"/>
            </a:xfrm>
            <a:prstGeom prst="rect">
              <a:avLst/>
            </a:prstGeom>
            <a:solidFill>
              <a:srgbClr val="B8CEBD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xmlns="" id="{AF4A5948-587B-6A48-921D-0E555BEF2B86}"/>
                </a:ext>
              </a:extLst>
            </p:cNvPr>
            <p:cNvSpPr txBox="1"/>
            <p:nvPr/>
          </p:nvSpPr>
          <p:spPr>
            <a:xfrm>
              <a:off x="5484195" y="2387663"/>
              <a:ext cx="15070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</a:t>
              </a:r>
              <a:endParaRPr lang="en-US" altLang="zh-TW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　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Ｆ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</a:t>
              </a:r>
              <a:r>
                <a:rPr lang="zh-TW" altLang="en-US" sz="24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＋　１</a:t>
              </a:r>
              <a:endPara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１０</a:t>
              </a:r>
              <a:endPara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語音泡泡: 圓角矩形 7">
            <a:extLst>
              <a:ext uri="{FF2B5EF4-FFF2-40B4-BE49-F238E27FC236}">
                <a16:creationId xmlns:a16="http://schemas.microsoft.com/office/drawing/2014/main" xmlns="" id="{094FBF3B-0D67-7940-9718-3C93FBFAD970}"/>
              </a:ext>
            </a:extLst>
          </p:cNvPr>
          <p:cNvSpPr/>
          <p:nvPr/>
        </p:nvSpPr>
        <p:spPr>
          <a:xfrm>
            <a:off x="4150990" y="3959495"/>
            <a:ext cx="1381540" cy="1328023"/>
          </a:xfrm>
          <a:prstGeom prst="wedgeRoundRectCallout">
            <a:avLst>
              <a:gd name="adj1" fmla="val 55133"/>
              <a:gd name="adj2" fmla="val -114687"/>
              <a:gd name="adj3" fmla="val 16667"/>
            </a:avLst>
          </a:prstGeom>
          <a:solidFill>
            <a:srgbClr val="C2E9FA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976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2377AF61-667A-4BBB-8757-D4E4ED64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769860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dirty="0"/>
              <a:t>請將附件</a:t>
            </a:r>
            <a:r>
              <a:rPr lang="en-US" altLang="zh-TW" dirty="0"/>
              <a:t>1</a:t>
            </a:r>
            <a:r>
              <a:rPr lang="zh-TW" altLang="en-US" dirty="0"/>
              <a:t>的紙牌剪下，並依下圖順序擺放：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9EB4554-5894-4DCC-A4A4-5C2FDC78C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4A132A6D-FABB-4F02-BBB4-CFBB3259C75B}"/>
              </a:ext>
            </a:extLst>
          </p:cNvPr>
          <p:cNvGrpSpPr/>
          <p:nvPr/>
        </p:nvGrpSpPr>
        <p:grpSpPr>
          <a:xfrm>
            <a:off x="550590" y="2709714"/>
            <a:ext cx="2160240" cy="2952328"/>
            <a:chOff x="550590" y="1989634"/>
            <a:chExt cx="2160240" cy="2952328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xmlns="" id="{1D061F0A-23DC-410A-AB71-428F579BD3F3}"/>
                </a:ext>
              </a:extLst>
            </p:cNvPr>
            <p:cNvSpPr/>
            <p:nvPr/>
          </p:nvSpPr>
          <p:spPr>
            <a:xfrm>
              <a:off x="550590" y="1989634"/>
              <a:ext cx="2160240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xmlns="" id="{C67CBF35-B82B-4DD6-A2BC-904EA161C9D5}"/>
                </a:ext>
              </a:extLst>
            </p:cNvPr>
            <p:cNvSpPr txBox="1"/>
            <p:nvPr/>
          </p:nvSpPr>
          <p:spPr>
            <a:xfrm>
              <a:off x="1263462" y="2865633"/>
              <a:ext cx="7344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CC36C9B5-AB01-4570-8595-FF324B3C909E}"/>
                </a:ext>
              </a:extLst>
            </p:cNvPr>
            <p:cNvSpPr txBox="1"/>
            <p:nvPr/>
          </p:nvSpPr>
          <p:spPr>
            <a:xfrm>
              <a:off x="1587059" y="440828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802492C8-908C-4F10-A1D5-E19D233310FE}"/>
              </a:ext>
            </a:extLst>
          </p:cNvPr>
          <p:cNvGrpSpPr/>
          <p:nvPr/>
        </p:nvGrpSpPr>
        <p:grpSpPr>
          <a:xfrm>
            <a:off x="3496937" y="2709714"/>
            <a:ext cx="2160240" cy="2952328"/>
            <a:chOff x="550590" y="1989634"/>
            <a:chExt cx="2160240" cy="2952328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6F8D582B-EBAB-4D84-8AED-5104FCAFB97E}"/>
                </a:ext>
              </a:extLst>
            </p:cNvPr>
            <p:cNvSpPr/>
            <p:nvPr/>
          </p:nvSpPr>
          <p:spPr>
            <a:xfrm>
              <a:off x="550590" y="1989634"/>
              <a:ext cx="2160240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C2F9D069-84B7-4F78-81D8-242FED6F0336}"/>
                </a:ext>
              </a:extLst>
            </p:cNvPr>
            <p:cNvSpPr txBox="1"/>
            <p:nvPr/>
          </p:nvSpPr>
          <p:spPr>
            <a:xfrm>
              <a:off x="1263462" y="2865633"/>
              <a:ext cx="7344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2E364FF-BDEC-4833-9AC1-1A0BE10B83C5}"/>
                </a:ext>
              </a:extLst>
            </p:cNvPr>
            <p:cNvSpPr txBox="1"/>
            <p:nvPr/>
          </p:nvSpPr>
          <p:spPr>
            <a:xfrm>
              <a:off x="1587059" y="440828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929E7838-5910-4249-AF4D-EF7FD57FA206}"/>
              </a:ext>
            </a:extLst>
          </p:cNvPr>
          <p:cNvGrpSpPr/>
          <p:nvPr/>
        </p:nvGrpSpPr>
        <p:grpSpPr>
          <a:xfrm>
            <a:off x="9389631" y="2709714"/>
            <a:ext cx="2160240" cy="2952328"/>
            <a:chOff x="550590" y="1989634"/>
            <a:chExt cx="2160240" cy="2952328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79D498BB-9BCC-4106-AB40-8A0089259374}"/>
                </a:ext>
              </a:extLst>
            </p:cNvPr>
            <p:cNvSpPr/>
            <p:nvPr/>
          </p:nvSpPr>
          <p:spPr>
            <a:xfrm>
              <a:off x="550590" y="1989634"/>
              <a:ext cx="2160240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A4A1128C-1FB2-4805-B972-4F8D93B3DDA3}"/>
                </a:ext>
              </a:extLst>
            </p:cNvPr>
            <p:cNvSpPr txBox="1"/>
            <p:nvPr/>
          </p:nvSpPr>
          <p:spPr>
            <a:xfrm>
              <a:off x="1263462" y="2865633"/>
              <a:ext cx="7344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88272F67-70F0-461B-83BD-631E4CCFAAF4}"/>
                </a:ext>
              </a:extLst>
            </p:cNvPr>
            <p:cNvSpPr txBox="1"/>
            <p:nvPr/>
          </p:nvSpPr>
          <p:spPr>
            <a:xfrm>
              <a:off x="1587059" y="440828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765904E3-FE74-4E80-952A-21C7FAB92DD2}"/>
              </a:ext>
            </a:extLst>
          </p:cNvPr>
          <p:cNvGrpSpPr/>
          <p:nvPr/>
        </p:nvGrpSpPr>
        <p:grpSpPr>
          <a:xfrm>
            <a:off x="6443284" y="2709714"/>
            <a:ext cx="2160240" cy="2952328"/>
            <a:chOff x="550590" y="1989634"/>
            <a:chExt cx="2160240" cy="2952328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02725DD7-9D06-4D3F-A3C7-85FE1F2CA82B}"/>
                </a:ext>
              </a:extLst>
            </p:cNvPr>
            <p:cNvSpPr/>
            <p:nvPr/>
          </p:nvSpPr>
          <p:spPr>
            <a:xfrm>
              <a:off x="550590" y="1989634"/>
              <a:ext cx="2160240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6D8839C1-46A1-404B-A09F-42B2781B7BC9}"/>
                </a:ext>
              </a:extLst>
            </p:cNvPr>
            <p:cNvSpPr txBox="1"/>
            <p:nvPr/>
          </p:nvSpPr>
          <p:spPr>
            <a:xfrm>
              <a:off x="1263462" y="2865633"/>
              <a:ext cx="7344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57619603-F707-402B-B8D2-C74FDC28A31F}"/>
                </a:ext>
              </a:extLst>
            </p:cNvPr>
            <p:cNvSpPr txBox="1"/>
            <p:nvPr/>
          </p:nvSpPr>
          <p:spPr>
            <a:xfrm>
              <a:off x="1587059" y="440828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B34FE4A8-6371-47B8-B89C-93ABFE8AF2BB}"/>
              </a:ext>
            </a:extLst>
          </p:cNvPr>
          <p:cNvSpPr txBox="1"/>
          <p:nvPr/>
        </p:nvSpPr>
        <p:spPr>
          <a:xfrm>
            <a:off x="974815" y="1808160"/>
            <a:ext cx="1311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0" i="0" u="none" strike="noStrike" baseline="0" dirty="0">
                <a:latin typeface="華康黑體.眄."/>
              </a:rPr>
              <a:t>①</a:t>
            </a:r>
            <a:endParaRPr lang="zh-TW" altLang="en-US" sz="4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DFC067DB-92BE-4D4B-B3BC-4B9B352D6F7F}"/>
              </a:ext>
            </a:extLst>
          </p:cNvPr>
          <p:cNvSpPr txBox="1"/>
          <p:nvPr/>
        </p:nvSpPr>
        <p:spPr>
          <a:xfrm>
            <a:off x="3921162" y="1808160"/>
            <a:ext cx="1311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0" i="0" u="none" strike="noStrike" baseline="0" dirty="0">
                <a:latin typeface="華康黑體.眄."/>
              </a:rPr>
              <a:t>②</a:t>
            </a:r>
            <a:endParaRPr lang="zh-TW" altLang="en-US" sz="4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xmlns="" id="{0CE7B881-DB5A-4091-8483-5E3CC795B04E}"/>
              </a:ext>
            </a:extLst>
          </p:cNvPr>
          <p:cNvSpPr txBox="1"/>
          <p:nvPr/>
        </p:nvSpPr>
        <p:spPr>
          <a:xfrm>
            <a:off x="6867509" y="1808160"/>
            <a:ext cx="1311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0" i="0" u="none" strike="noStrike" baseline="0" dirty="0">
                <a:latin typeface="華康黑體.眄."/>
              </a:rPr>
              <a:t>③</a:t>
            </a:r>
            <a:endParaRPr lang="zh-TW" altLang="en-US" sz="4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B3BE7070-327F-4704-BECC-7C1BE3531AA9}"/>
              </a:ext>
            </a:extLst>
          </p:cNvPr>
          <p:cNvSpPr txBox="1"/>
          <p:nvPr/>
        </p:nvSpPr>
        <p:spPr>
          <a:xfrm>
            <a:off x="9813856" y="1808160"/>
            <a:ext cx="13117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0" i="0" u="none" strike="noStrike" baseline="0" dirty="0">
                <a:latin typeface="華康黑體.眄."/>
              </a:rPr>
              <a:t>④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60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2354036"/>
          </a:xfrm>
        </p:spPr>
        <p:txBody>
          <a:bodyPr/>
          <a:lstStyle/>
          <a:p>
            <a:pPr marL="855662" indent="-742950">
              <a:buAutoNum type="arabicPeriod"/>
            </a:pPr>
            <a:r>
              <a:rPr lang="zh-TW" altLang="en-US" dirty="0"/>
              <a:t>若紙牌數字向上時，代表紙牌上的數字，背面向上時代表「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112712" indent="0">
              <a:buNone/>
            </a:pP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(1) </a:t>
            </a:r>
            <a:r>
              <a:rPr lang="zh-TW" altLang="en-US" dirty="0"/>
              <a:t>各紙牌的數值相加，最大可以組合出多大的數字？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5650" y="5662984"/>
            <a:ext cx="11090276" cy="1583234"/>
          </a:xfrm>
        </p:spPr>
        <p:txBody>
          <a:bodyPr/>
          <a:lstStyle/>
          <a:p>
            <a:r>
              <a:rPr lang="zh-TW" altLang="en-US" dirty="0"/>
              <a:t>最大數字為</a:t>
            </a:r>
            <a:r>
              <a:rPr lang="en-US" altLang="zh-TW" dirty="0"/>
              <a:t>8</a:t>
            </a:r>
            <a:r>
              <a:rPr lang="zh-TW" altLang="en-US" dirty="0"/>
              <a:t>＋</a:t>
            </a:r>
            <a:r>
              <a:rPr lang="en-US" altLang="zh-TW" dirty="0"/>
              <a:t>4</a:t>
            </a:r>
            <a:r>
              <a:rPr lang="zh-TW" altLang="en-US" dirty="0"/>
              <a:t>＋</a:t>
            </a:r>
            <a:r>
              <a:rPr lang="en-US" altLang="zh-TW" dirty="0"/>
              <a:t>2</a:t>
            </a:r>
            <a:r>
              <a:rPr lang="zh-TW" altLang="en-US" dirty="0"/>
              <a:t>＋</a:t>
            </a:r>
            <a:r>
              <a:rPr lang="en-US" altLang="zh-TW" dirty="0"/>
              <a:t>1</a:t>
            </a:r>
            <a:r>
              <a:rPr lang="zh-TW" altLang="en-US" dirty="0"/>
              <a:t>＝</a:t>
            </a:r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E8D99CDB-8338-1D4F-98A2-F62F6D81E348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154E05A4-633D-A34B-919B-B167D6AE106F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B3718BB7-5A22-984B-8CD8-72CB075E4FA0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AE7FB17-F730-EE4E-BA30-C2E742CD6C95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EEB64B2B-9CDE-1B47-91A7-3DD9A85EA531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39A7C98E-89FC-5C41-9A10-BCA2A15783FA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41A5E120-7FAF-1E4C-8160-36EE7D577E27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A652CA7D-DB6D-DA49-A1EF-EE5D4E4CC94C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906474C9-FCA5-EA42-A769-E6B22420E4A1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BB5E77FB-4097-DC42-B45B-797AD2D66DB4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593C6926-FB10-4144-B297-56213F885AA4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3A913B45-9E2C-1049-843D-33806FEE5881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B535EE09-C7DD-4D4A-A84B-8734755CB3FB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144E55D7-7A8D-F249-83AE-A452745C788D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A0EE6772-1753-C748-8BBB-D06FA1BB5BF1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ED6D773E-2419-E144-A7ED-5A35FA5A7D8C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B9A1FF32-3FFB-F943-8015-92AB5C6C94F7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0DAE06A6-6C83-D94D-8195-DC50570B1188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0E538238-9460-764F-BA05-B8389BC273B6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1A512B99-D1EA-E649-BF70-681C15A8ABF9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6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2354036"/>
          </a:xfrm>
        </p:spPr>
        <p:txBody>
          <a:bodyPr/>
          <a:lstStyle/>
          <a:p>
            <a:pPr marL="855662" indent="-742950">
              <a:buAutoNum type="arabicPeriod"/>
            </a:pPr>
            <a:r>
              <a:rPr lang="zh-TW" altLang="en-US" dirty="0"/>
              <a:t>若紙牌數字向上時，代表紙牌上的數字，背面向上時代表「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(2) </a:t>
            </a:r>
            <a:r>
              <a:rPr lang="zh-TW" altLang="en-US" dirty="0"/>
              <a:t>如何組合紙牌，可讓數字的總和為「</a:t>
            </a:r>
            <a:r>
              <a:rPr lang="en-US" altLang="zh-TW" dirty="0"/>
              <a:t>13</a:t>
            </a:r>
            <a:r>
              <a:rPr lang="zh-TW" altLang="en-US" dirty="0"/>
              <a:t>」？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5650" y="5662984"/>
            <a:ext cx="11090276" cy="1583234"/>
          </a:xfrm>
        </p:spPr>
        <p:txBody>
          <a:bodyPr/>
          <a:lstStyle/>
          <a:p>
            <a:r>
              <a:rPr lang="en-US" altLang="zh-TW" dirty="0"/>
              <a:t>13</a:t>
            </a:r>
            <a:r>
              <a:rPr lang="zh-TW" altLang="en-US" dirty="0"/>
              <a:t>＝</a:t>
            </a:r>
            <a:r>
              <a:rPr lang="en-US" altLang="zh-TW" dirty="0"/>
              <a:t>8</a:t>
            </a:r>
            <a:r>
              <a:rPr lang="zh-TW" altLang="en-US" dirty="0"/>
              <a:t>＋</a:t>
            </a:r>
            <a:r>
              <a:rPr lang="en-US" altLang="zh-TW" dirty="0"/>
              <a:t>4</a:t>
            </a:r>
            <a:r>
              <a:rPr lang="zh-TW" altLang="en-US" dirty="0"/>
              <a:t>＋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E8D99CDB-8338-1D4F-98A2-F62F6D81E348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154E05A4-633D-A34B-919B-B167D6AE106F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B3718BB7-5A22-984B-8CD8-72CB075E4FA0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AE7FB17-F730-EE4E-BA30-C2E742CD6C95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EEB64B2B-9CDE-1B47-91A7-3DD9A85EA531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39A7C98E-89FC-5C41-9A10-BCA2A15783FA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41A5E120-7FAF-1E4C-8160-36EE7D577E27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A652CA7D-DB6D-DA49-A1EF-EE5D4E4CC94C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906474C9-FCA5-EA42-A769-E6B22420E4A1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BB5E77FB-4097-DC42-B45B-797AD2D66DB4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593C6926-FB10-4144-B297-56213F885AA4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3A913B45-9E2C-1049-843D-33806FEE5881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B535EE09-C7DD-4D4A-A84B-8734755CB3FB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144E55D7-7A8D-F249-83AE-A452745C788D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A0EE6772-1753-C748-8BBB-D06FA1BB5BF1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ED6D773E-2419-E144-A7ED-5A35FA5A7D8C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B9A1FF32-3FFB-F943-8015-92AB5C6C94F7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0DAE06A6-6C83-D94D-8195-DC50570B1188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0E538238-9460-764F-BA05-B8389BC273B6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1A512B99-D1EA-E649-BF70-681C15A8ABF9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  <p:sp>
        <p:nvSpPr>
          <p:cNvPr id="25" name="矩形: 圓角 17">
            <a:extLst>
              <a:ext uri="{FF2B5EF4-FFF2-40B4-BE49-F238E27FC236}">
                <a16:creationId xmlns:a16="http://schemas.microsoft.com/office/drawing/2014/main" xmlns="" id="{FC5A0727-44E3-FB46-8B69-816525562CBB}"/>
              </a:ext>
            </a:extLst>
          </p:cNvPr>
          <p:cNvSpPr/>
          <p:nvPr/>
        </p:nvSpPr>
        <p:spPr>
          <a:xfrm>
            <a:off x="6738318" y="2709714"/>
            <a:ext cx="1722465" cy="226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5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認識數位化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992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2354036"/>
          </a:xfrm>
        </p:spPr>
        <p:txBody>
          <a:bodyPr/>
          <a:lstStyle/>
          <a:p>
            <a:pPr marL="855662" indent="-742950">
              <a:buAutoNum type="arabicPeriod"/>
            </a:pPr>
            <a:r>
              <a:rPr lang="zh-TW" altLang="en-US" dirty="0"/>
              <a:t>若紙牌數字向上時，代表紙牌上的數字，背面向上時代表「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855662" indent="-742950">
              <a:buAutoNum type="arabicPeriod"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(3) </a:t>
            </a:r>
            <a:r>
              <a:rPr lang="zh-TW" altLang="en-US" dirty="0"/>
              <a:t>如何組合紙牌，可讓數字的總和為「</a:t>
            </a:r>
            <a:r>
              <a:rPr lang="en-US" altLang="zh-TW" dirty="0"/>
              <a:t>7</a:t>
            </a:r>
            <a:r>
              <a:rPr lang="zh-TW" altLang="en-US" dirty="0"/>
              <a:t>」？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5650" y="5662984"/>
            <a:ext cx="11090276" cy="1583234"/>
          </a:xfrm>
        </p:spPr>
        <p:txBody>
          <a:bodyPr/>
          <a:lstStyle/>
          <a:p>
            <a:r>
              <a:rPr lang="en-US" altLang="zh-TW" dirty="0"/>
              <a:t>7</a:t>
            </a:r>
            <a:r>
              <a:rPr lang="zh-TW" altLang="en-US" dirty="0"/>
              <a:t>＝</a:t>
            </a:r>
            <a:r>
              <a:rPr lang="en-US" altLang="zh-TW" dirty="0"/>
              <a:t>4</a:t>
            </a:r>
            <a:r>
              <a:rPr lang="zh-TW" altLang="en-US" dirty="0"/>
              <a:t>＋</a:t>
            </a:r>
            <a:r>
              <a:rPr lang="en-US" altLang="zh-TW" dirty="0"/>
              <a:t>2</a:t>
            </a:r>
            <a:r>
              <a:rPr lang="zh-TW" altLang="en-US" dirty="0"/>
              <a:t>＋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E8D99CDB-8338-1D4F-98A2-F62F6D81E348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154E05A4-633D-A34B-919B-B167D6AE106F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B3718BB7-5A22-984B-8CD8-72CB075E4FA0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7AE7FB17-F730-EE4E-BA30-C2E742CD6C95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EEB64B2B-9CDE-1B47-91A7-3DD9A85EA531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39A7C98E-89FC-5C41-9A10-BCA2A15783FA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41A5E120-7FAF-1E4C-8160-36EE7D577E27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A652CA7D-DB6D-DA49-A1EF-EE5D4E4CC94C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906474C9-FCA5-EA42-A769-E6B22420E4A1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BB5E77FB-4097-DC42-B45B-797AD2D66DB4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593C6926-FB10-4144-B297-56213F885AA4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3A913B45-9E2C-1049-843D-33806FEE5881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B535EE09-C7DD-4D4A-A84B-8734755CB3FB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144E55D7-7A8D-F249-83AE-A452745C788D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A0EE6772-1753-C748-8BBB-D06FA1BB5BF1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ED6D773E-2419-E144-A7ED-5A35FA5A7D8C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B9A1FF32-3FFB-F943-8015-92AB5C6C94F7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0DAE06A6-6C83-D94D-8195-DC50570B1188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0E538238-9460-764F-BA05-B8389BC273B6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1A512B99-D1EA-E649-BF70-681C15A8ABF9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  <p:sp>
        <p:nvSpPr>
          <p:cNvPr id="25" name="矩形: 圓角 17">
            <a:extLst>
              <a:ext uri="{FF2B5EF4-FFF2-40B4-BE49-F238E27FC236}">
                <a16:creationId xmlns:a16="http://schemas.microsoft.com/office/drawing/2014/main" xmlns="" id="{5955CDD0-715E-D442-919A-FF44F871E64F}"/>
              </a:ext>
            </a:extLst>
          </p:cNvPr>
          <p:cNvSpPr/>
          <p:nvPr/>
        </p:nvSpPr>
        <p:spPr>
          <a:xfrm>
            <a:off x="1276397" y="2709714"/>
            <a:ext cx="1722465" cy="226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7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3938212"/>
          </a:xfrm>
        </p:spPr>
        <p:txBody>
          <a:bodyPr/>
          <a:lstStyle/>
          <a:p>
            <a:pPr marL="592138" indent="-479425">
              <a:buNone/>
            </a:pPr>
            <a:r>
              <a:rPr lang="en-US" altLang="zh-TW" dirty="0"/>
              <a:t>2. </a:t>
            </a:r>
            <a:r>
              <a:rPr lang="zh-TW" altLang="en-US" dirty="0"/>
              <a:t>承上題，若紙牌數字向上時記錄為「</a:t>
            </a:r>
            <a:r>
              <a:rPr lang="en-US" altLang="zh-TW" dirty="0"/>
              <a:t>1</a:t>
            </a:r>
            <a:r>
              <a:rPr lang="zh-TW" altLang="en-US" dirty="0"/>
              <a:t>」，背面向上記錄為「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(1) </a:t>
            </a:r>
            <a:r>
              <a:rPr lang="zh-TW" altLang="en-US" dirty="0"/>
              <a:t>四張紙牌能組合出最大的數，應如何表示？</a:t>
            </a:r>
          </a:p>
          <a:p>
            <a:pPr marL="112713" indent="496888">
              <a:buNone/>
            </a:pPr>
            <a:endParaRPr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3642" y="5518968"/>
            <a:ext cx="11090276" cy="1583234"/>
          </a:xfrm>
        </p:spPr>
        <p:txBody>
          <a:bodyPr/>
          <a:lstStyle/>
          <a:p>
            <a:r>
              <a:rPr lang="zh-TW" altLang="en-US" dirty="0"/>
              <a:t>最大數為</a:t>
            </a:r>
            <a:r>
              <a:rPr lang="en-US" altLang="zh-TW" dirty="0"/>
              <a:t>(1111)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2EA8973F-B252-0C4A-906F-CBC753CAF463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000C7AD5-2DFE-6148-8E8B-6DC630E87E55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3B7BC33-DF91-424F-AD72-6DE0AFC81E4D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57BBE179-B87D-6345-B5C5-AED4D8A11BA9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77A9D925-EEEB-FE42-A9D8-D7E7D690CEF7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83EB947A-7673-144E-A7D8-8CBE8ACEABDD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05C70801-F042-4242-BCF4-4848CFC1124A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78B1E9E8-CEB4-E54D-97FE-3DA60D872EDF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E414913F-E085-1E4D-89B6-E9D9487FDC24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BDD215A9-6E75-1E4D-AC8F-1FBB200CC74A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BD3DB7CA-E573-6447-A332-9BD45DDCFE9D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0754D6C6-E678-6B4C-AC94-6CC595AAC27C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ED821C79-470B-7F46-8764-7F24F340AFF6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CC67B455-4AD7-6149-BE7C-0A2FEA6D6610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60C9F2AB-76B5-7945-B75C-2A50FC851B8E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E1034F57-CD13-AC41-9C81-144AB662C6A9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9642DE95-1B98-5F4C-A088-15144DB98BD3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D90F1665-4635-EB43-8D2B-9B9C75C28A52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5ADB4BE8-94AC-C445-B125-F040CF2C0352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3E3F2301-5DD8-4C49-938E-9BFF11D19445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058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3938212"/>
          </a:xfrm>
        </p:spPr>
        <p:txBody>
          <a:bodyPr/>
          <a:lstStyle/>
          <a:p>
            <a:pPr marL="592138" indent="-479425">
              <a:buNone/>
            </a:pPr>
            <a:r>
              <a:rPr lang="en-US" altLang="zh-TW" dirty="0"/>
              <a:t>2. </a:t>
            </a:r>
            <a:r>
              <a:rPr lang="zh-TW" altLang="en-US" dirty="0"/>
              <a:t>承上題，若紙牌數字向上時記錄為「</a:t>
            </a:r>
            <a:r>
              <a:rPr lang="en-US" altLang="zh-TW" dirty="0"/>
              <a:t>1</a:t>
            </a:r>
            <a:r>
              <a:rPr lang="zh-TW" altLang="en-US" dirty="0"/>
              <a:t>」，背面向上記錄為「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592138" indent="-479425">
              <a:buNone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(2) </a:t>
            </a:r>
            <a:r>
              <a:rPr lang="zh-TW" altLang="en-US" dirty="0"/>
              <a:t>「</a:t>
            </a:r>
            <a:r>
              <a:rPr lang="en-US" altLang="zh-TW" dirty="0"/>
              <a:t>13</a:t>
            </a:r>
            <a:r>
              <a:rPr lang="zh-TW" altLang="en-US" dirty="0"/>
              <a:t>」應如何表示？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1674" y="5518968"/>
            <a:ext cx="11090276" cy="1583234"/>
          </a:xfrm>
        </p:spPr>
        <p:txBody>
          <a:bodyPr/>
          <a:lstStyle/>
          <a:p>
            <a:r>
              <a:rPr lang="en-US" altLang="zh-TW" dirty="0"/>
              <a:t>13</a:t>
            </a:r>
            <a:r>
              <a:rPr lang="zh-TW" altLang="en-US" dirty="0"/>
              <a:t>＝</a:t>
            </a:r>
            <a:r>
              <a:rPr lang="en-US" altLang="zh-TW" dirty="0"/>
              <a:t>(1101)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2A112631-E651-8445-A006-F3705933D6DB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946ED1A1-03E9-2F42-9D01-9DE481DDC7FE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8E672C5E-C8BC-9B46-A80B-699446DE8C21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8971A797-ADB9-E54C-89F3-0CE1FF0A5DBC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C6EAD25C-5D72-2E4D-81C1-BF57575B21B7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A6ED7C3B-9006-4D48-990E-19099AEE87B2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EEA002FC-4E1C-DB41-9DBD-741BBC9E88DD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FBC2D89E-7239-F740-AFF7-C81BA5D59709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3CABA456-DB10-FF49-A80E-45A9F756D77D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5AC1DD0A-053C-8C45-B788-8CBF2B3954AB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93AB2C64-31A7-D440-816D-51274321C87E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87B51BB8-70B7-194E-A357-A53385B4D51E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3C4A37F4-A8FD-0A45-BAAF-12D9C0CC8064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0DCAC701-9AA1-F84F-9B87-CC0853040545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4A44999B-E0CD-7345-B7A7-F114A06719CE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3030DD2A-812C-1D4C-BF6C-47958004F902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DCEF7A10-89BA-8446-86E8-949A6A8B585D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E396A790-4167-4943-BC42-A23156236D55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296E9BB6-FA38-FF48-9C0F-5430F76AC3AB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9133F368-6857-3047-A1A7-3A0947BC2713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  <p:sp>
        <p:nvSpPr>
          <p:cNvPr id="25" name="矩形: 圓角 17">
            <a:extLst>
              <a:ext uri="{FF2B5EF4-FFF2-40B4-BE49-F238E27FC236}">
                <a16:creationId xmlns:a16="http://schemas.microsoft.com/office/drawing/2014/main" xmlns="" id="{9E563D50-2F4D-0B4D-8B40-9CA44D4F870A}"/>
              </a:ext>
            </a:extLst>
          </p:cNvPr>
          <p:cNvSpPr/>
          <p:nvPr/>
        </p:nvSpPr>
        <p:spPr>
          <a:xfrm>
            <a:off x="6738318" y="2709714"/>
            <a:ext cx="1722465" cy="226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9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5CF738C7-0FAF-4B14-924D-EEC605A9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3938212"/>
          </a:xfrm>
        </p:spPr>
        <p:txBody>
          <a:bodyPr/>
          <a:lstStyle/>
          <a:p>
            <a:pPr marL="592138" indent="-479425">
              <a:buNone/>
            </a:pPr>
            <a:r>
              <a:rPr lang="en-US" altLang="zh-TW" dirty="0"/>
              <a:t>2. </a:t>
            </a:r>
            <a:r>
              <a:rPr lang="zh-TW" altLang="en-US" dirty="0"/>
              <a:t>承上題，若紙牌數字向上時記錄為「</a:t>
            </a:r>
            <a:r>
              <a:rPr lang="en-US" altLang="zh-TW" dirty="0"/>
              <a:t>1</a:t>
            </a:r>
            <a:r>
              <a:rPr lang="zh-TW" altLang="en-US" dirty="0"/>
              <a:t>」，背面向上記錄為「</a:t>
            </a:r>
            <a:r>
              <a:rPr lang="en-US" altLang="zh-TW" dirty="0"/>
              <a:t>0</a:t>
            </a:r>
            <a:r>
              <a:rPr lang="zh-TW" altLang="en-US" dirty="0"/>
              <a:t>」，則：</a:t>
            </a:r>
            <a:endParaRPr lang="en-US" altLang="zh-TW" dirty="0"/>
          </a:p>
          <a:p>
            <a:pPr marL="112713" indent="496888">
              <a:buNone/>
            </a:pPr>
            <a:endParaRPr lang="en-US" altLang="zh-TW" dirty="0"/>
          </a:p>
          <a:p>
            <a:pPr marL="112713" indent="496888">
              <a:buNone/>
            </a:pPr>
            <a:endParaRPr lang="en-US" altLang="zh-TW" dirty="0"/>
          </a:p>
          <a:p>
            <a:pPr marL="112713" indent="496888">
              <a:buNone/>
            </a:pPr>
            <a:endParaRPr lang="en-US" altLang="zh-TW" dirty="0"/>
          </a:p>
          <a:p>
            <a:pPr marL="112713" indent="496888">
              <a:buNone/>
            </a:pPr>
            <a:r>
              <a:rPr lang="en-US" altLang="zh-TW" dirty="0"/>
              <a:t>(3) </a:t>
            </a:r>
            <a:r>
              <a:rPr lang="zh-TW" altLang="en-US" dirty="0"/>
              <a:t>「</a:t>
            </a:r>
            <a:r>
              <a:rPr lang="en-US" altLang="zh-TW" dirty="0"/>
              <a:t>7</a:t>
            </a:r>
            <a:r>
              <a:rPr lang="zh-TW" altLang="en-US" dirty="0"/>
              <a:t>」應如何表示？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62306D0-65FF-4DC4-8705-DFC12AF52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3682" y="5518968"/>
            <a:ext cx="11090276" cy="1583234"/>
          </a:xfrm>
        </p:spPr>
        <p:txBody>
          <a:bodyPr/>
          <a:lstStyle/>
          <a:p>
            <a:r>
              <a:rPr lang="en-US" altLang="zh-TW" dirty="0"/>
              <a:t>7</a:t>
            </a:r>
            <a:r>
              <a:rPr lang="zh-TW" altLang="en-US" dirty="0"/>
              <a:t>＝</a:t>
            </a:r>
            <a:r>
              <a:rPr lang="en-US" altLang="zh-TW" dirty="0"/>
              <a:t>(0111)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6F91A6F-7B8C-4106-8EC1-D4E2A7DA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0B960392-0A5F-6542-B5E1-96C18CE0A90F}"/>
              </a:ext>
            </a:extLst>
          </p:cNvPr>
          <p:cNvGrpSpPr/>
          <p:nvPr/>
        </p:nvGrpSpPr>
        <p:grpSpPr>
          <a:xfrm>
            <a:off x="1276397" y="2709714"/>
            <a:ext cx="1722465" cy="2268000"/>
            <a:chOff x="550590" y="1989634"/>
            <a:chExt cx="2160240" cy="2844425"/>
          </a:xfrm>
        </p:grpSpPr>
        <p:sp>
          <p:nvSpPr>
            <p:cNvPr id="6" name="矩形: 圓角 4">
              <a:extLst>
                <a:ext uri="{FF2B5EF4-FFF2-40B4-BE49-F238E27FC236}">
                  <a16:creationId xmlns:a16="http://schemas.microsoft.com/office/drawing/2014/main" xmlns="" id="{615A0500-3796-AC4F-B43F-CEFE8B3C3EF6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74581C51-CF3E-044F-9554-DE719C09DB9E}"/>
                </a:ext>
              </a:extLst>
            </p:cNvPr>
            <p:cNvSpPr txBox="1"/>
            <p:nvPr/>
          </p:nvSpPr>
          <p:spPr>
            <a:xfrm>
              <a:off x="1182755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0697ACE6-9A1F-3D41-922E-E64C21C0F006}"/>
                </a:ext>
              </a:extLst>
            </p:cNvPr>
            <p:cNvSpPr txBox="1"/>
            <p:nvPr/>
          </p:nvSpPr>
          <p:spPr>
            <a:xfrm>
              <a:off x="1453683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B6E91244-CF36-C548-A1C3-74B699F508B4}"/>
              </a:ext>
            </a:extLst>
          </p:cNvPr>
          <p:cNvGrpSpPr/>
          <p:nvPr/>
        </p:nvGrpSpPr>
        <p:grpSpPr>
          <a:xfrm>
            <a:off x="4010792" y="2709714"/>
            <a:ext cx="1722465" cy="2268000"/>
            <a:chOff x="550590" y="1989634"/>
            <a:chExt cx="2160240" cy="2844425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xmlns="" id="{47920423-73A0-9041-9534-E26445263089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8752B4C-6F80-7146-9B46-15B790EEAF02}"/>
                </a:ext>
              </a:extLst>
            </p:cNvPr>
            <p:cNvSpPr txBox="1"/>
            <p:nvPr/>
          </p:nvSpPr>
          <p:spPr>
            <a:xfrm>
              <a:off x="1190256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10E4B0DC-2120-834D-8334-B31DDE622324}"/>
                </a:ext>
              </a:extLst>
            </p:cNvPr>
            <p:cNvSpPr txBox="1"/>
            <p:nvPr/>
          </p:nvSpPr>
          <p:spPr>
            <a:xfrm>
              <a:off x="1461184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D5332281-7216-064E-823D-E2C0BB2FF80C}"/>
              </a:ext>
            </a:extLst>
          </p:cNvPr>
          <p:cNvGrpSpPr/>
          <p:nvPr/>
        </p:nvGrpSpPr>
        <p:grpSpPr>
          <a:xfrm>
            <a:off x="9479582" y="2709714"/>
            <a:ext cx="1722465" cy="2268000"/>
            <a:chOff x="550590" y="1989634"/>
            <a:chExt cx="2160240" cy="2844425"/>
          </a:xfrm>
        </p:grpSpPr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xmlns="" id="{60742973-969D-004F-98D5-99E220AAF8F2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xmlns="" id="{700311D3-8A58-DD4E-9100-7941F48CAD10}"/>
                </a:ext>
              </a:extLst>
            </p:cNvPr>
            <p:cNvSpPr txBox="1"/>
            <p:nvPr/>
          </p:nvSpPr>
          <p:spPr>
            <a:xfrm>
              <a:off x="1205258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xmlns="" id="{7F61AA3D-55E5-4041-9163-33BC83D534BD}"/>
                </a:ext>
              </a:extLst>
            </p:cNvPr>
            <p:cNvSpPr txBox="1"/>
            <p:nvPr/>
          </p:nvSpPr>
          <p:spPr>
            <a:xfrm>
              <a:off x="1476186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2B0C9C13-1D34-A241-A6DB-6AE37A512F91}"/>
              </a:ext>
            </a:extLst>
          </p:cNvPr>
          <p:cNvGrpSpPr/>
          <p:nvPr/>
        </p:nvGrpSpPr>
        <p:grpSpPr>
          <a:xfrm>
            <a:off x="6745187" y="2709714"/>
            <a:ext cx="1722465" cy="2268000"/>
            <a:chOff x="550590" y="1989634"/>
            <a:chExt cx="2160240" cy="2844425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xmlns="" id="{3DEA723A-780F-4D4B-9A46-C4963AE1E19B}"/>
                </a:ext>
              </a:extLst>
            </p:cNvPr>
            <p:cNvSpPr/>
            <p:nvPr/>
          </p:nvSpPr>
          <p:spPr>
            <a:xfrm>
              <a:off x="550590" y="1989634"/>
              <a:ext cx="2160240" cy="2844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897431B0-C765-F04B-98BB-B8E48214D6A8}"/>
                </a:ext>
              </a:extLst>
            </p:cNvPr>
            <p:cNvSpPr txBox="1"/>
            <p:nvPr/>
          </p:nvSpPr>
          <p:spPr>
            <a:xfrm>
              <a:off x="1197757" y="2621799"/>
              <a:ext cx="7344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7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xmlns="" id="{8CB45731-E400-6746-B8A2-E6B8776DB6CB}"/>
                </a:ext>
              </a:extLst>
            </p:cNvPr>
            <p:cNvSpPr txBox="1"/>
            <p:nvPr/>
          </p:nvSpPr>
          <p:spPr>
            <a:xfrm>
              <a:off x="1468685" y="4247365"/>
              <a:ext cx="979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en-US" altLang="zh-TW" b="1" baseline="30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40F115AB-0CA4-D940-AE0D-53D9CFBD4E2D}"/>
              </a:ext>
            </a:extLst>
          </p:cNvPr>
          <p:cNvSpPr txBox="1"/>
          <p:nvPr/>
        </p:nvSpPr>
        <p:spPr>
          <a:xfrm>
            <a:off x="1502541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①</a:t>
            </a:r>
            <a:endParaRPr lang="zh-TW" altLang="en-US" sz="28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09BADA86-0439-8840-B0AD-A6AE96B687D5}"/>
              </a:ext>
            </a:extLst>
          </p:cNvPr>
          <p:cNvSpPr txBox="1"/>
          <p:nvPr/>
        </p:nvSpPr>
        <p:spPr>
          <a:xfrm>
            <a:off x="4238845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②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CB73AF04-38DC-A74E-92DC-707023E81CD1}"/>
              </a:ext>
            </a:extLst>
          </p:cNvPr>
          <p:cNvSpPr txBox="1"/>
          <p:nvPr/>
        </p:nvSpPr>
        <p:spPr>
          <a:xfrm>
            <a:off x="6943657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③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xmlns="" id="{7CDD2DE9-1E61-844F-B337-E1EDD2B34BF3}"/>
              </a:ext>
            </a:extLst>
          </p:cNvPr>
          <p:cNvSpPr txBox="1"/>
          <p:nvPr/>
        </p:nvSpPr>
        <p:spPr>
          <a:xfrm>
            <a:off x="9623598" y="2205658"/>
            <a:ext cx="131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0" i="0" u="none" strike="noStrike" baseline="0" dirty="0">
                <a:latin typeface="華康黑體.眄."/>
              </a:rPr>
              <a:t>④</a:t>
            </a:r>
            <a:endParaRPr lang="zh-TW" altLang="en-US" sz="2800" dirty="0"/>
          </a:p>
        </p:txBody>
      </p:sp>
      <p:sp>
        <p:nvSpPr>
          <p:cNvPr id="25" name="矩形: 圓角 17">
            <a:extLst>
              <a:ext uri="{FF2B5EF4-FFF2-40B4-BE49-F238E27FC236}">
                <a16:creationId xmlns:a16="http://schemas.microsoft.com/office/drawing/2014/main" xmlns="" id="{CD6DBFDA-D694-2745-9282-B9BEE265A1D9}"/>
              </a:ext>
            </a:extLst>
          </p:cNvPr>
          <p:cNvSpPr/>
          <p:nvPr/>
        </p:nvSpPr>
        <p:spPr>
          <a:xfrm>
            <a:off x="1270670" y="2709714"/>
            <a:ext cx="1722465" cy="226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3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1DC7DB3-84E1-42AD-8F42-D6CB5A8D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十進位轉二進位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201A9DF-0F16-43C3-B2E7-833961F6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4A5041C-B68B-4D92-BA4B-5A3821AC3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將數字</a:t>
            </a:r>
            <a:r>
              <a:rPr lang="en-US" altLang="zh-TW" dirty="0"/>
              <a:t>÷2</a:t>
            </a:r>
            <a:r>
              <a:rPr lang="zh-TW" altLang="en-US" dirty="0"/>
              <a:t>，再將商數</a:t>
            </a:r>
            <a:r>
              <a:rPr lang="en-US" altLang="zh-TW" dirty="0"/>
              <a:t>÷2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以此類推，直到商數為 </a:t>
            </a:r>
            <a:r>
              <a:rPr lang="en-US" altLang="zh-TW" dirty="0"/>
              <a:t>0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b="1" dirty="0">
                <a:solidFill>
                  <a:schemeClr val="accent1"/>
                </a:solidFill>
              </a:rPr>
              <a:t>由後往前</a:t>
            </a:r>
            <a:r>
              <a:rPr lang="zh-TW" altLang="en-US" dirty="0"/>
              <a:t>取各步驟的餘數。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42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1DC7DB3-84E1-42AD-8F42-D6CB5A8D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十進位轉二進位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201A9DF-0F16-43C3-B2E7-833961F6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4A5041C-B68B-4D92-BA4B-5A3821AC3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837506"/>
          </a:xfrm>
        </p:spPr>
        <p:txBody>
          <a:bodyPr/>
          <a:lstStyle/>
          <a:p>
            <a:r>
              <a:rPr lang="zh-TW" altLang="en-US" dirty="0"/>
              <a:t>以十進位的數字「</a:t>
            </a:r>
            <a:r>
              <a:rPr lang="en-US" altLang="zh-TW" dirty="0"/>
              <a:t>13</a:t>
            </a:r>
            <a:r>
              <a:rPr lang="zh-TW" altLang="en-US" dirty="0"/>
              <a:t>」為例：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0ED551E-3B63-4489-BEED-32666FCBBE73}"/>
              </a:ext>
            </a:extLst>
          </p:cNvPr>
          <p:cNvSpPr txBox="1"/>
          <p:nvPr/>
        </p:nvSpPr>
        <p:spPr>
          <a:xfrm>
            <a:off x="838622" y="1701602"/>
            <a:ext cx="1584176" cy="646331"/>
          </a:xfrm>
          <a:prstGeom prst="rect">
            <a:avLst/>
          </a:prstGeom>
          <a:solidFill>
            <a:srgbClr val="FFDFA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步驟①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µØ±d¶ÂÅé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DBF9533-2A89-4090-A8EE-59138D275040}"/>
              </a:ext>
            </a:extLst>
          </p:cNvPr>
          <p:cNvSpPr txBox="1"/>
          <p:nvPr/>
        </p:nvSpPr>
        <p:spPr>
          <a:xfrm>
            <a:off x="838622" y="2713464"/>
            <a:ext cx="1584176" cy="646331"/>
          </a:xfrm>
          <a:prstGeom prst="rect">
            <a:avLst/>
          </a:prstGeom>
          <a:solidFill>
            <a:srgbClr val="FFDFA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步驟②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µØ±d¶ÂÅé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090B752-17BC-4F1D-A6E5-BE7EF2D75E92}"/>
              </a:ext>
            </a:extLst>
          </p:cNvPr>
          <p:cNvSpPr txBox="1"/>
          <p:nvPr/>
        </p:nvSpPr>
        <p:spPr>
          <a:xfrm>
            <a:off x="838622" y="3717826"/>
            <a:ext cx="1584176" cy="646331"/>
          </a:xfrm>
          <a:prstGeom prst="rect">
            <a:avLst/>
          </a:prstGeom>
          <a:solidFill>
            <a:srgbClr val="FFDFA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步驟③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µØ±d¶ÂÅé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C4999555-0682-4B8C-8EA1-26D5AE060006}"/>
              </a:ext>
            </a:extLst>
          </p:cNvPr>
          <p:cNvSpPr txBox="1"/>
          <p:nvPr/>
        </p:nvSpPr>
        <p:spPr>
          <a:xfrm>
            <a:off x="838622" y="4725938"/>
            <a:ext cx="1584176" cy="646331"/>
          </a:xfrm>
          <a:prstGeom prst="rect">
            <a:avLst/>
          </a:prstGeom>
          <a:solidFill>
            <a:srgbClr val="FFDFA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步驟④</a:t>
            </a:r>
            <a:endParaRPr lang="zh-TW" altLang="en-US" sz="1800" b="0" i="0" u="none" strike="noStrike" baseline="0" dirty="0">
              <a:solidFill>
                <a:srgbClr val="000000"/>
              </a:solidFill>
              <a:latin typeface="µØ±d¶ÂÅé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12AACBC7-67DF-4112-A6F0-7FAC447BE1D4}"/>
              </a:ext>
            </a:extLst>
          </p:cNvPr>
          <p:cNvSpPr txBox="1"/>
          <p:nvPr/>
        </p:nvSpPr>
        <p:spPr>
          <a:xfrm>
            <a:off x="6383238" y="170160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13÷2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7ED341D3-94EB-4B08-8211-2C37D2D5ED23}"/>
              </a:ext>
            </a:extLst>
          </p:cNvPr>
          <p:cNvSpPr txBox="1"/>
          <p:nvPr/>
        </p:nvSpPr>
        <p:spPr>
          <a:xfrm>
            <a:off x="6383238" y="27134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6÷2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256A782-58AB-4651-B9BE-F4369FA0B276}"/>
              </a:ext>
            </a:extLst>
          </p:cNvPr>
          <p:cNvSpPr txBox="1"/>
          <p:nvPr/>
        </p:nvSpPr>
        <p:spPr>
          <a:xfrm>
            <a:off x="6383238" y="371782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3÷2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C0C5CD0-C74E-432F-BAB9-F65F869252AD}"/>
              </a:ext>
            </a:extLst>
          </p:cNvPr>
          <p:cNvSpPr txBox="1"/>
          <p:nvPr/>
        </p:nvSpPr>
        <p:spPr>
          <a:xfrm>
            <a:off x="6383238" y="472593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1÷2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xmlns="" id="{AA12E99D-C93B-4C39-89C0-8AE08DF13D52}"/>
              </a:ext>
            </a:extLst>
          </p:cNvPr>
          <p:cNvSpPr/>
          <p:nvPr/>
        </p:nvSpPr>
        <p:spPr>
          <a:xfrm>
            <a:off x="5735438" y="5551103"/>
            <a:ext cx="576064" cy="503560"/>
          </a:xfrm>
          <a:prstGeom prst="rightArrow">
            <a:avLst/>
          </a:prstGeom>
          <a:solidFill>
            <a:srgbClr val="0072BC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445A9AF9-DE4E-47C7-BBE6-164CACF30FA0}"/>
              </a:ext>
            </a:extLst>
          </p:cNvPr>
          <p:cNvSpPr txBox="1"/>
          <p:nvPr/>
        </p:nvSpPr>
        <p:spPr>
          <a:xfrm>
            <a:off x="6383238" y="5467838"/>
            <a:ext cx="640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二進位數字為「                 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18F0B9B2-72D5-4B26-A491-1A326A752427}"/>
              </a:ext>
            </a:extLst>
          </p:cNvPr>
          <p:cNvSpPr txBox="1"/>
          <p:nvPr/>
        </p:nvSpPr>
        <p:spPr>
          <a:xfrm>
            <a:off x="8471472" y="6031030"/>
            <a:ext cx="352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0072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由後往前取餘數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8ABDD816-305D-214E-90FC-7BE79F8483CF}"/>
              </a:ext>
            </a:extLst>
          </p:cNvPr>
          <p:cNvGrpSpPr/>
          <p:nvPr/>
        </p:nvGrpSpPr>
        <p:grpSpPr>
          <a:xfrm>
            <a:off x="10127654" y="2024767"/>
            <a:ext cx="1296144" cy="3492000"/>
            <a:chOff x="8831510" y="2024767"/>
            <a:chExt cx="1296144" cy="3492000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xmlns="" id="{9B2F493C-89CF-4F8D-91F0-3551B5F926E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8831510" y="2024768"/>
              <a:ext cx="1296144" cy="1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2EC2B2EF-332C-4207-9C97-8D45A5CB3E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654" y="2024767"/>
              <a:ext cx="0" cy="3492000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B2653385-F1CC-024A-A2D3-A748C78E273F}"/>
              </a:ext>
            </a:extLst>
          </p:cNvPr>
          <p:cNvGrpSpPr/>
          <p:nvPr/>
        </p:nvGrpSpPr>
        <p:grpSpPr>
          <a:xfrm>
            <a:off x="10127654" y="3036630"/>
            <a:ext cx="797168" cy="2492254"/>
            <a:chOff x="8831510" y="3036630"/>
            <a:chExt cx="797168" cy="2492254"/>
          </a:xfrm>
        </p:grpSpPr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xmlns="" id="{A799A5FA-6C46-44E2-AA63-A5EFBA5BA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8678" y="3080884"/>
              <a:ext cx="0" cy="2448000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xmlns="" id="{269F6B21-AC90-4C6F-827B-44107E987212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8831510" y="3036630"/>
              <a:ext cx="797168" cy="0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77E63143-195F-C042-B36B-FF8A32089F0A}"/>
              </a:ext>
            </a:extLst>
          </p:cNvPr>
          <p:cNvGrpSpPr/>
          <p:nvPr/>
        </p:nvGrpSpPr>
        <p:grpSpPr>
          <a:xfrm>
            <a:off x="10127654" y="4036880"/>
            <a:ext cx="298192" cy="1481146"/>
            <a:chOff x="8831510" y="4036880"/>
            <a:chExt cx="298192" cy="1481146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xmlns="" id="{2F4A707D-33D8-43E4-93BA-8723F05C2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9702" y="4036880"/>
              <a:ext cx="0" cy="1481146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xmlns="" id="{8C67E457-CE92-478B-AC25-D5426C7E1E31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8831510" y="4040704"/>
              <a:ext cx="298192" cy="288"/>
            </a:xfrm>
            <a:prstGeom prst="line">
              <a:avLst/>
            </a:prstGeom>
            <a:ln w="57150" cap="rnd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xmlns="" id="{945CC217-5C74-4097-8752-A9EAE25854F8}"/>
              </a:ext>
            </a:extLst>
          </p:cNvPr>
          <p:cNvCxnSpPr>
            <a:cxnSpLocks/>
          </p:cNvCxnSpPr>
          <p:nvPr/>
        </p:nvCxnSpPr>
        <p:spPr>
          <a:xfrm flipV="1">
            <a:off x="9926151" y="5229994"/>
            <a:ext cx="0" cy="256871"/>
          </a:xfrm>
          <a:prstGeom prst="line">
            <a:avLst/>
          </a:prstGeom>
          <a:ln w="57150" cap="rnd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3439FBCD-D22B-9546-9BBF-9804231F1006}"/>
              </a:ext>
            </a:extLst>
          </p:cNvPr>
          <p:cNvGrpSpPr/>
          <p:nvPr/>
        </p:nvGrpSpPr>
        <p:grpSpPr>
          <a:xfrm>
            <a:off x="6671270" y="2277666"/>
            <a:ext cx="1800200" cy="476303"/>
            <a:chOff x="4511030" y="2277666"/>
            <a:chExt cx="1800200" cy="576064"/>
          </a:xfrm>
        </p:grpSpPr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xmlns="" id="{E4A96001-E6A9-4C6B-B9D6-90E3D12BE2E3}"/>
                </a:ext>
              </a:extLst>
            </p:cNvPr>
            <p:cNvCxnSpPr>
              <a:cxnSpLocks/>
            </p:cNvCxnSpPr>
            <p:nvPr/>
          </p:nvCxnSpPr>
          <p:spPr>
            <a:xfrm>
              <a:off x="6311230" y="2277666"/>
              <a:ext cx="0" cy="216024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xmlns="" id="{E9A8822B-ECEF-465C-995F-8CAAD47544B3}"/>
                </a:ext>
              </a:extLst>
            </p:cNvPr>
            <p:cNvCxnSpPr/>
            <p:nvPr/>
          </p:nvCxnSpPr>
          <p:spPr>
            <a:xfrm>
              <a:off x="4511030" y="2493690"/>
              <a:ext cx="1800200" cy="0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xmlns="" id="{528ED9AB-9782-417F-8B58-749CD6AFB8AE}"/>
                </a:ext>
              </a:extLst>
            </p:cNvPr>
            <p:cNvCxnSpPr>
              <a:cxnSpLocks/>
            </p:cNvCxnSpPr>
            <p:nvPr/>
          </p:nvCxnSpPr>
          <p:spPr>
            <a:xfrm>
              <a:off x="4511030" y="2493690"/>
              <a:ext cx="0" cy="360040"/>
            </a:xfrm>
            <a:prstGeom prst="straightConnector1">
              <a:avLst/>
            </a:prstGeom>
            <a:ln w="57150" cap="rnd">
              <a:solidFill>
                <a:srgbClr val="0072B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9B72D8A-92C0-E44A-BD90-A8DEAA31FC4E}"/>
              </a:ext>
            </a:extLst>
          </p:cNvPr>
          <p:cNvSpPr txBox="1"/>
          <p:nvPr/>
        </p:nvSpPr>
        <p:spPr>
          <a:xfrm>
            <a:off x="2566816" y="1686071"/>
            <a:ext cx="25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將數字</a:t>
            </a:r>
            <a:r>
              <a:rPr kumimoji="1" lang="en-US" altLang="zh-TW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÷2</a:t>
            </a:r>
            <a:endParaRPr kumimoji="1" lang="zh-TW" altLang="en-US" sz="3600" b="1" dirty="0">
              <a:solidFill>
                <a:srgbClr val="0072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xmlns="" id="{13130919-7303-744A-A788-ACD08810F595}"/>
              </a:ext>
            </a:extLst>
          </p:cNvPr>
          <p:cNvSpPr txBox="1"/>
          <p:nvPr/>
        </p:nvSpPr>
        <p:spPr>
          <a:xfrm>
            <a:off x="2566816" y="2709714"/>
            <a:ext cx="302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再將商數</a:t>
            </a:r>
            <a:r>
              <a:rPr kumimoji="1" lang="en-US" altLang="zh-TW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÷2</a:t>
            </a:r>
            <a:endParaRPr kumimoji="1" lang="zh-TW" altLang="en-US" sz="3600" b="1" dirty="0">
              <a:solidFill>
                <a:srgbClr val="0072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D906A031-0C01-0D4E-A566-18D56EFA2E36}"/>
              </a:ext>
            </a:extLst>
          </p:cNvPr>
          <p:cNvSpPr txBox="1"/>
          <p:nvPr/>
        </p:nvSpPr>
        <p:spPr>
          <a:xfrm>
            <a:off x="2566815" y="3721576"/>
            <a:ext cx="302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再將商數</a:t>
            </a:r>
            <a:r>
              <a:rPr kumimoji="1" lang="en-US" altLang="zh-TW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÷2</a:t>
            </a:r>
            <a:endParaRPr kumimoji="1" lang="zh-TW" altLang="en-US" sz="3600" b="1" dirty="0">
              <a:solidFill>
                <a:srgbClr val="0072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C72C978D-2B05-8B40-9F53-1D4E20F604D4}"/>
              </a:ext>
            </a:extLst>
          </p:cNvPr>
          <p:cNvSpPr txBox="1"/>
          <p:nvPr/>
        </p:nvSpPr>
        <p:spPr>
          <a:xfrm>
            <a:off x="2566814" y="4732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重複直到商數為</a:t>
            </a:r>
            <a:r>
              <a:rPr kumimoji="1" lang="en-US" altLang="zh-TW" sz="3600" b="1" dirty="0">
                <a:solidFill>
                  <a:srgbClr val="0072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kumimoji="1" lang="zh-TW" altLang="en-US" sz="3600" b="1" dirty="0">
              <a:solidFill>
                <a:srgbClr val="0072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8C2607A9-2FB2-5D4E-9854-2F1B13A32800}"/>
              </a:ext>
            </a:extLst>
          </p:cNvPr>
          <p:cNvGrpSpPr/>
          <p:nvPr/>
        </p:nvGrpSpPr>
        <p:grpSpPr>
          <a:xfrm>
            <a:off x="6680166" y="3285904"/>
            <a:ext cx="1584170" cy="527932"/>
            <a:chOff x="4511030" y="2277666"/>
            <a:chExt cx="1800200" cy="576064"/>
          </a:xfrm>
        </p:grpSpPr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xmlns="" id="{B998B88B-A638-1147-914B-96F3F2C7B149}"/>
                </a:ext>
              </a:extLst>
            </p:cNvPr>
            <p:cNvCxnSpPr>
              <a:cxnSpLocks/>
            </p:cNvCxnSpPr>
            <p:nvPr/>
          </p:nvCxnSpPr>
          <p:spPr>
            <a:xfrm>
              <a:off x="6311230" y="2277666"/>
              <a:ext cx="0" cy="216024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xmlns="" id="{04C303E8-F84D-8549-AF0F-0DC93A945955}"/>
                </a:ext>
              </a:extLst>
            </p:cNvPr>
            <p:cNvCxnSpPr/>
            <p:nvPr/>
          </p:nvCxnSpPr>
          <p:spPr>
            <a:xfrm>
              <a:off x="4511030" y="2493690"/>
              <a:ext cx="1800200" cy="0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53">
              <a:extLst>
                <a:ext uri="{FF2B5EF4-FFF2-40B4-BE49-F238E27FC236}">
                  <a16:creationId xmlns:a16="http://schemas.microsoft.com/office/drawing/2014/main" xmlns="" id="{8D59483C-FAF9-7844-BEA0-9CA609AAEAAC}"/>
                </a:ext>
              </a:extLst>
            </p:cNvPr>
            <p:cNvCxnSpPr>
              <a:cxnSpLocks/>
            </p:cNvCxnSpPr>
            <p:nvPr/>
          </p:nvCxnSpPr>
          <p:spPr>
            <a:xfrm>
              <a:off x="4511030" y="2493690"/>
              <a:ext cx="0" cy="360040"/>
            </a:xfrm>
            <a:prstGeom prst="straightConnector1">
              <a:avLst/>
            </a:prstGeom>
            <a:ln w="57150" cap="rnd">
              <a:solidFill>
                <a:srgbClr val="0072B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CBED6FAA-293D-174D-A9CB-0CAA6135FD7B}"/>
              </a:ext>
            </a:extLst>
          </p:cNvPr>
          <p:cNvGrpSpPr/>
          <p:nvPr/>
        </p:nvGrpSpPr>
        <p:grpSpPr>
          <a:xfrm>
            <a:off x="6670841" y="4383264"/>
            <a:ext cx="1728615" cy="486689"/>
            <a:chOff x="4511030" y="2277666"/>
            <a:chExt cx="1800200" cy="576064"/>
          </a:xfrm>
        </p:grpSpPr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xmlns="" id="{748F8689-D5E7-7D4F-8FE3-92A94C6AC660}"/>
                </a:ext>
              </a:extLst>
            </p:cNvPr>
            <p:cNvCxnSpPr>
              <a:cxnSpLocks/>
            </p:cNvCxnSpPr>
            <p:nvPr/>
          </p:nvCxnSpPr>
          <p:spPr>
            <a:xfrm>
              <a:off x="6311230" y="2277666"/>
              <a:ext cx="0" cy="216024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xmlns="" id="{383EA6CB-CC21-9249-8FD4-F97681D86C52}"/>
                </a:ext>
              </a:extLst>
            </p:cNvPr>
            <p:cNvCxnSpPr/>
            <p:nvPr/>
          </p:nvCxnSpPr>
          <p:spPr>
            <a:xfrm>
              <a:off x="4511030" y="2493690"/>
              <a:ext cx="1800200" cy="0"/>
            </a:xfrm>
            <a:prstGeom prst="line">
              <a:avLst/>
            </a:prstGeom>
            <a:ln w="57150" cap="rnd">
              <a:solidFill>
                <a:srgbClr val="0072B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53">
              <a:extLst>
                <a:ext uri="{FF2B5EF4-FFF2-40B4-BE49-F238E27FC236}">
                  <a16:creationId xmlns:a16="http://schemas.microsoft.com/office/drawing/2014/main" xmlns="" id="{DA6D4480-3412-EB41-88C0-209E28215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1030" y="2493690"/>
              <a:ext cx="0" cy="360040"/>
            </a:xfrm>
            <a:prstGeom prst="straightConnector1">
              <a:avLst/>
            </a:prstGeom>
            <a:ln w="57150" cap="rnd">
              <a:solidFill>
                <a:srgbClr val="0072BC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xmlns="" id="{6F726F75-0422-2342-9DE7-F94080648C9D}"/>
              </a:ext>
            </a:extLst>
          </p:cNvPr>
          <p:cNvSpPr txBox="1"/>
          <p:nvPr/>
        </p:nvSpPr>
        <p:spPr>
          <a:xfrm>
            <a:off x="9744353" y="5386898"/>
            <a:ext cx="46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217064E6-4414-304E-9039-DBD0E670F170}"/>
              </a:ext>
            </a:extLst>
          </p:cNvPr>
          <p:cNvSpPr txBox="1"/>
          <p:nvPr/>
        </p:nvSpPr>
        <p:spPr>
          <a:xfrm>
            <a:off x="10217447" y="5384980"/>
            <a:ext cx="46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xmlns="" id="{2434DD86-BD88-D848-8B46-FC7441CEC0A6}"/>
              </a:ext>
            </a:extLst>
          </p:cNvPr>
          <p:cNvSpPr txBox="1"/>
          <p:nvPr/>
        </p:nvSpPr>
        <p:spPr>
          <a:xfrm>
            <a:off x="10690721" y="5384980"/>
            <a:ext cx="46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xmlns="" id="{5F9673BE-8789-9C4D-B6CF-E1959CBD6279}"/>
              </a:ext>
            </a:extLst>
          </p:cNvPr>
          <p:cNvSpPr txBox="1"/>
          <p:nvPr/>
        </p:nvSpPr>
        <p:spPr>
          <a:xfrm>
            <a:off x="11212074" y="5384980"/>
            <a:ext cx="46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6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7" grpId="0" animBg="1"/>
      <p:bldP spid="19" grpId="0"/>
      <p:bldP spid="6" grpId="0"/>
      <p:bldP spid="31" grpId="0"/>
      <p:bldP spid="32" grpId="0"/>
      <p:bldP spid="33" grpId="0"/>
      <p:bldP spid="46" grpId="0" build="allAtOnce"/>
      <p:bldP spid="47" grpId="0" build="allAtOnce"/>
      <p:bldP spid="48" grpId="0" build="allAtOnce"/>
      <p:bldP spid="4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 資料儲存單位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7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004BD3-30F6-437B-AED6-1BA03C06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位元（</a:t>
            </a:r>
            <a:r>
              <a:rPr lang="en-US" altLang="zh-TW" dirty="0"/>
              <a:t>bit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32ABC88-9E4E-45ED-8DB5-A8009AB1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電腦中最小的儲存單位 。</a:t>
            </a:r>
            <a:endParaRPr lang="en-US" altLang="zh-TW" dirty="0"/>
          </a:p>
          <a:p>
            <a:r>
              <a:rPr lang="zh-TW" altLang="en-US" dirty="0"/>
              <a:t>一個位元只能表示</a:t>
            </a:r>
            <a:r>
              <a:rPr lang="en-US" altLang="zh-TW" dirty="0"/>
              <a:t>0</a:t>
            </a:r>
            <a:r>
              <a:rPr lang="zh-TW" altLang="en-US" dirty="0"/>
              <a:t>或</a:t>
            </a:r>
            <a:r>
              <a:rPr lang="en-US" altLang="zh-TW" dirty="0"/>
              <a:t>1</a:t>
            </a:r>
            <a:r>
              <a:rPr lang="zh-TW" altLang="en-US" dirty="0"/>
              <a:t>這兩個數字。</a:t>
            </a:r>
            <a:endParaRPr lang="en-US" altLang="zh-TW" dirty="0"/>
          </a:p>
          <a:p>
            <a:r>
              <a:rPr lang="en-US" altLang="zh-TW" dirty="0"/>
              <a:t>n</a:t>
            </a:r>
            <a:r>
              <a:rPr lang="zh-TW" altLang="en-US" dirty="0"/>
              <a:t>個位元則可表示</a:t>
            </a:r>
            <a:r>
              <a:rPr lang="en-US" altLang="zh-TW" b="1" dirty="0">
                <a:solidFill>
                  <a:schemeClr val="accent1"/>
                </a:solidFill>
              </a:rPr>
              <a:t>2</a:t>
            </a:r>
            <a:r>
              <a:rPr lang="en-US" altLang="zh-TW" b="1" baseline="30000" dirty="0">
                <a:solidFill>
                  <a:schemeClr val="accent1"/>
                </a:solidFill>
              </a:rPr>
              <a:t>n</a:t>
            </a:r>
            <a:r>
              <a:rPr lang="zh-TW" altLang="en-US" dirty="0"/>
              <a:t>個數字。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FA09013-645D-4FA0-8BFD-3C81A163B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8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004BD3-30F6-437B-AED6-1BA03C06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位元數與表示的數字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FA09013-645D-4FA0-8BFD-3C81A163B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xmlns="" id="{4779F267-20C7-404C-9AAC-D578E1ABC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12842"/>
              </p:ext>
            </p:extLst>
          </p:nvPr>
        </p:nvGraphicFramePr>
        <p:xfrm>
          <a:off x="442915" y="1053530"/>
          <a:ext cx="11304582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97">
                  <a:extLst>
                    <a:ext uri="{9D8B030D-6E8A-4147-A177-3AD203B41FA5}">
                      <a16:colId xmlns:a16="http://schemas.microsoft.com/office/drawing/2014/main" xmlns="" val="1817696720"/>
                    </a:ext>
                  </a:extLst>
                </a:gridCol>
                <a:gridCol w="1884097">
                  <a:extLst>
                    <a:ext uri="{9D8B030D-6E8A-4147-A177-3AD203B41FA5}">
                      <a16:colId xmlns:a16="http://schemas.microsoft.com/office/drawing/2014/main" xmlns="" val="3193147514"/>
                    </a:ext>
                  </a:extLst>
                </a:gridCol>
                <a:gridCol w="1884097">
                  <a:extLst>
                    <a:ext uri="{9D8B030D-6E8A-4147-A177-3AD203B41FA5}">
                      <a16:colId xmlns:a16="http://schemas.microsoft.com/office/drawing/2014/main" xmlns="" val="2642962143"/>
                    </a:ext>
                  </a:extLst>
                </a:gridCol>
                <a:gridCol w="1884097">
                  <a:extLst>
                    <a:ext uri="{9D8B030D-6E8A-4147-A177-3AD203B41FA5}">
                      <a16:colId xmlns:a16="http://schemas.microsoft.com/office/drawing/2014/main" xmlns="" val="3432877176"/>
                    </a:ext>
                  </a:extLst>
                </a:gridCol>
                <a:gridCol w="1884097">
                  <a:extLst>
                    <a:ext uri="{9D8B030D-6E8A-4147-A177-3AD203B41FA5}">
                      <a16:colId xmlns:a16="http://schemas.microsoft.com/office/drawing/2014/main" xmlns="" val="922298230"/>
                    </a:ext>
                  </a:extLst>
                </a:gridCol>
                <a:gridCol w="1884097">
                  <a:extLst>
                    <a:ext uri="{9D8B030D-6E8A-4147-A177-3AD203B41FA5}">
                      <a16:colId xmlns:a16="http://schemas.microsoft.com/office/drawing/2014/main" xmlns="" val="3791492335"/>
                    </a:ext>
                  </a:extLst>
                </a:gridCol>
              </a:tblGrid>
              <a:tr h="7055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位元數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個位元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個位元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個位元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個位元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670439"/>
                  </a:ext>
                </a:extLst>
              </a:tr>
              <a:tr h="357980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可表示的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0011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0111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1101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1110</a:t>
                      </a: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0457411"/>
                  </a:ext>
                </a:extLst>
              </a:tr>
              <a:tr h="1043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可表示的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en-US" altLang="zh-TW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en-US" altLang="zh-TW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en-US" altLang="zh-TW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個數</a:t>
                      </a:r>
                      <a:endParaRPr lang="en-US" altLang="zh-TW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en-US" altLang="zh-TW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227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CC5C4A0-E696-4C83-B51C-6090294617B7}"/>
              </a:ext>
            </a:extLst>
          </p:cNvPr>
          <p:cNvSpPr/>
          <p:nvPr/>
        </p:nvSpPr>
        <p:spPr>
          <a:xfrm>
            <a:off x="1011666" y="2624316"/>
            <a:ext cx="8640960" cy="3600400"/>
          </a:xfrm>
          <a:prstGeom prst="rect">
            <a:avLst/>
          </a:prstGeom>
          <a:solidFill>
            <a:srgbClr val="CDEDF5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83DD861-401C-4434-9C0A-676B8CE07B5F}"/>
              </a:ext>
            </a:extLst>
          </p:cNvPr>
          <p:cNvSpPr/>
          <p:nvPr/>
        </p:nvSpPr>
        <p:spPr>
          <a:xfrm>
            <a:off x="867923" y="2624316"/>
            <a:ext cx="647799" cy="3600400"/>
          </a:xfrm>
          <a:prstGeom prst="rect">
            <a:avLst/>
          </a:prstGeom>
          <a:solidFill>
            <a:srgbClr val="7AD2E5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004BD3-30F6-437B-AED6-1BA03C06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位元組（</a:t>
            </a:r>
            <a:r>
              <a:rPr lang="en-US" altLang="zh-TW" dirty="0"/>
              <a:t>byte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32ABC88-9E4E-45ED-8DB5-A8009AB1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8 </a:t>
            </a:r>
            <a:r>
              <a:rPr lang="zh-TW" altLang="en-US" dirty="0"/>
              <a:t>個位元。</a:t>
            </a:r>
            <a:endParaRPr lang="en-US" altLang="zh-TW" dirty="0"/>
          </a:p>
          <a:p>
            <a:r>
              <a:rPr lang="zh-TW" altLang="en-US" dirty="0"/>
              <a:t>可表示</a:t>
            </a:r>
            <a:r>
              <a:rPr lang="en-US" altLang="zh-TW" dirty="0"/>
              <a:t>2</a:t>
            </a:r>
            <a:r>
              <a:rPr lang="en-US" altLang="zh-TW" baseline="30000" dirty="0"/>
              <a:t>8</a:t>
            </a:r>
            <a:r>
              <a:rPr lang="zh-TW" altLang="en-US" dirty="0"/>
              <a:t>＝ </a:t>
            </a:r>
            <a:r>
              <a:rPr lang="en-US" altLang="zh-TW" dirty="0"/>
              <a:t>256</a:t>
            </a:r>
            <a:r>
              <a:rPr lang="zh-TW" altLang="en-US" dirty="0"/>
              <a:t>個數字。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FA09013-645D-4FA0-8BFD-3C81A163B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xmlns="" id="{BF66720C-F87E-45B9-AE8B-AC5A4B035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74689"/>
              </p:ext>
            </p:extLst>
          </p:nvPr>
        </p:nvGraphicFramePr>
        <p:xfrm>
          <a:off x="1659740" y="2811874"/>
          <a:ext cx="7200798" cy="329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41">
                  <a:extLst>
                    <a:ext uri="{9D8B030D-6E8A-4147-A177-3AD203B41FA5}">
                      <a16:colId xmlns:a16="http://schemas.microsoft.com/office/drawing/2014/main" xmlns="" val="668598292"/>
                    </a:ext>
                  </a:extLst>
                </a:gridCol>
                <a:gridCol w="2864137">
                  <a:extLst>
                    <a:ext uri="{9D8B030D-6E8A-4147-A177-3AD203B41FA5}">
                      <a16:colId xmlns:a16="http://schemas.microsoft.com/office/drawing/2014/main" xmlns="" val="360180143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463228641"/>
                    </a:ext>
                  </a:extLst>
                </a:gridCol>
              </a:tblGrid>
              <a:tr h="6580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byte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i="0" u="none" strike="noStrike" baseline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5393002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KB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1024 bytes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3200" b="0" i="0" u="none" strike="noStrike" baseline="30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bytes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7298788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MB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1024 KB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3200" b="0" i="0" u="none" strike="noStrike" baseline="30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bytes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0596448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GB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1024 MB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3200" b="0" i="0" u="none" strike="noStrike" baseline="30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bytes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3723295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TB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1024 GB </a:t>
                      </a:r>
                      <a:endParaRPr lang="zh-TW" altLang="en-US" sz="3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＝ 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3200" b="0" i="0" u="none" strike="noStrike" baseline="3000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en-US" altLang="zh-TW" sz="3200" b="0" i="0" u="none" strike="noStrike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bytes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379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>
            <a:extLst>
              <a:ext uri="{FF2B5EF4-FFF2-40B4-BE49-F238E27FC236}">
                <a16:creationId xmlns:a16="http://schemas.microsoft.com/office/drawing/2014/main" xmlns="" id="{C51897DF-90F3-8247-AA4B-58768C4A5B2D}"/>
              </a:ext>
            </a:extLst>
          </p:cNvPr>
          <p:cNvSpPr/>
          <p:nvPr/>
        </p:nvSpPr>
        <p:spPr>
          <a:xfrm>
            <a:off x="307589" y="981522"/>
            <a:ext cx="7338553" cy="5580000"/>
          </a:xfrm>
          <a:prstGeom prst="roundRect">
            <a:avLst>
              <a:gd name="adj" fmla="val 2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CF12BB0-02CE-48FF-A586-BADECD86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數位化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02D8652-4173-40FF-B676-DE29B2D09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BB2B8ACF-86E5-A343-A698-062A45AF4EA6}"/>
              </a:ext>
            </a:extLst>
          </p:cNvPr>
          <p:cNvGrpSpPr/>
          <p:nvPr/>
        </p:nvGrpSpPr>
        <p:grpSpPr>
          <a:xfrm>
            <a:off x="2893562" y="2493690"/>
            <a:ext cx="2160000" cy="3412824"/>
            <a:chOff x="2854846" y="2897290"/>
            <a:chExt cx="2160000" cy="3412824"/>
          </a:xfrm>
        </p:grpSpPr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xmlns="" id="{F88F63F1-9C10-4941-BA23-909FC071F19D}"/>
                </a:ext>
              </a:extLst>
            </p:cNvPr>
            <p:cNvSpPr/>
            <p:nvPr/>
          </p:nvSpPr>
          <p:spPr>
            <a:xfrm>
              <a:off x="2854846" y="3538114"/>
              <a:ext cx="2160000" cy="2772000"/>
            </a:xfrm>
            <a:prstGeom prst="roundRect">
              <a:avLst>
                <a:gd name="adj" fmla="val 611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內容版面配置區 2">
              <a:extLst>
                <a:ext uri="{FF2B5EF4-FFF2-40B4-BE49-F238E27FC236}">
                  <a16:creationId xmlns:a16="http://schemas.microsoft.com/office/drawing/2014/main" xmlns="" id="{C35D9A54-B4ED-5741-B052-8F61FABFF4D4}"/>
                </a:ext>
              </a:extLst>
            </p:cNvPr>
            <p:cNvSpPr txBox="1">
              <a:spLocks/>
            </p:cNvSpPr>
            <p:nvPr/>
          </p:nvSpPr>
          <p:spPr>
            <a:xfrm>
              <a:off x="2887830" y="2897290"/>
              <a:ext cx="2094032" cy="28798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36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295" indent="0" algn="ctr">
                <a:buNone/>
              </a:pPr>
              <a:r>
                <a:rPr lang="zh-TW" altLang="en-US" b="1" dirty="0"/>
                <a:t>影像</a:t>
              </a:r>
              <a:endParaRPr lang="en-US" altLang="zh-TW" b="1" dirty="0"/>
            </a:p>
            <a:p>
              <a:pPr marL="269875" indent="-155575"/>
              <a:r>
                <a:rPr lang="zh-TW" altLang="en-US" sz="3200" dirty="0"/>
                <a:t>照片</a:t>
              </a:r>
              <a:endParaRPr lang="en-US" altLang="zh-TW" sz="3200" dirty="0"/>
            </a:p>
            <a:p>
              <a:pPr marL="269875" indent="-155575"/>
              <a:r>
                <a:rPr lang="zh-TW" altLang="en-US" sz="3200" dirty="0"/>
                <a:t>圖書</a:t>
              </a:r>
              <a:endParaRPr lang="en-US" altLang="zh-TW" sz="3200" dirty="0"/>
            </a:p>
            <a:p>
              <a:pPr marL="269875" indent="-155575"/>
              <a:r>
                <a:rPr lang="zh-TW" altLang="en-US" sz="3200" dirty="0"/>
                <a:t>錄影帶</a:t>
              </a:r>
            </a:p>
            <a:p>
              <a:pPr marL="114295" indent="0">
                <a:buFont typeface="Calibri" panose="020F0502020204030204" pitchFamily="34" charset="0"/>
                <a:buNone/>
              </a:pPr>
              <a:endParaRPr lang="zh-TW" altLang="en-US" dirty="0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AC7BDFD7-AD52-144D-B27A-6FADFD0C1C99}"/>
              </a:ext>
            </a:extLst>
          </p:cNvPr>
          <p:cNvGrpSpPr/>
          <p:nvPr/>
        </p:nvGrpSpPr>
        <p:grpSpPr>
          <a:xfrm>
            <a:off x="5303358" y="2493690"/>
            <a:ext cx="2160000" cy="3412824"/>
            <a:chOff x="5474111" y="2897290"/>
            <a:chExt cx="2160000" cy="3412824"/>
          </a:xfrm>
        </p:grpSpPr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xmlns="" id="{5357BE00-2B2A-694C-AD2F-928D20783557}"/>
                </a:ext>
              </a:extLst>
            </p:cNvPr>
            <p:cNvSpPr/>
            <p:nvPr/>
          </p:nvSpPr>
          <p:spPr>
            <a:xfrm>
              <a:off x="5474111" y="3538114"/>
              <a:ext cx="2160000" cy="2772000"/>
            </a:xfrm>
            <a:prstGeom prst="roundRect">
              <a:avLst>
                <a:gd name="adj" fmla="val 611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內容版面配置區 2">
              <a:extLst>
                <a:ext uri="{FF2B5EF4-FFF2-40B4-BE49-F238E27FC236}">
                  <a16:creationId xmlns:a16="http://schemas.microsoft.com/office/drawing/2014/main" xmlns="" id="{EB551535-2D34-964B-AC14-F6C804EE50B4}"/>
                </a:ext>
              </a:extLst>
            </p:cNvPr>
            <p:cNvSpPr txBox="1">
              <a:spLocks/>
            </p:cNvSpPr>
            <p:nvPr/>
          </p:nvSpPr>
          <p:spPr>
            <a:xfrm>
              <a:off x="5562483" y="2897290"/>
              <a:ext cx="1983256" cy="262073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36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295" indent="0" algn="ctr">
                <a:buNone/>
              </a:pPr>
              <a:r>
                <a:rPr lang="zh-TW" altLang="en-US" b="1" dirty="0"/>
                <a:t>聲音</a:t>
              </a:r>
              <a:endParaRPr lang="en-US" altLang="zh-TW" b="1" dirty="0"/>
            </a:p>
            <a:p>
              <a:pPr marL="269875" indent="-155575"/>
              <a:r>
                <a:rPr lang="zh-TW" altLang="en-US" sz="3200" dirty="0"/>
                <a:t>錄音帶</a:t>
              </a:r>
              <a:endParaRPr lang="en-US" altLang="zh-TW" sz="3200" dirty="0"/>
            </a:p>
            <a:p>
              <a:pPr marL="269875" indent="-155575"/>
              <a:r>
                <a:rPr lang="zh-TW" altLang="en-US" sz="3200" dirty="0"/>
                <a:t>唱片</a:t>
              </a:r>
            </a:p>
            <a:p>
              <a:pPr marL="114295" indent="0">
                <a:buFont typeface="Calibri" panose="020F0502020204030204" pitchFamily="34" charset="0"/>
                <a:buNone/>
              </a:pPr>
              <a:endParaRPr lang="zh-TW" altLang="en-US" dirty="0"/>
            </a:p>
          </p:txBody>
        </p:sp>
      </p:grp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DFEEA93C-5237-5746-A396-BF8F521F2962}"/>
              </a:ext>
            </a:extLst>
          </p:cNvPr>
          <p:cNvSpPr txBox="1">
            <a:spLocks/>
          </p:cNvSpPr>
          <p:nvPr/>
        </p:nvSpPr>
        <p:spPr>
          <a:xfrm>
            <a:off x="2865065" y="1196580"/>
            <a:ext cx="2223600" cy="649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 algn="ctr">
              <a:buFont typeface="Calibri" panose="020F0502020204030204" pitchFamily="34" charset="0"/>
              <a:buNone/>
            </a:pPr>
            <a:r>
              <a:rPr lang="zh-TW" altLang="en-US" b="1" dirty="0">
                <a:solidFill>
                  <a:schemeClr val="tx2"/>
                </a:solidFill>
              </a:rPr>
              <a:t>以往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7" name="圓角矩形 16">
            <a:extLst>
              <a:ext uri="{FF2B5EF4-FFF2-40B4-BE49-F238E27FC236}">
                <a16:creationId xmlns:a16="http://schemas.microsoft.com/office/drawing/2014/main" xmlns="" id="{0FCF81E8-FB2F-104F-BC18-3801ABCFF699}"/>
              </a:ext>
            </a:extLst>
          </p:cNvPr>
          <p:cNvSpPr/>
          <p:nvPr/>
        </p:nvSpPr>
        <p:spPr>
          <a:xfrm>
            <a:off x="7758342" y="981522"/>
            <a:ext cx="4169512" cy="5580000"/>
          </a:xfrm>
          <a:prstGeom prst="roundRect">
            <a:avLst>
              <a:gd name="adj" fmla="val 272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xmlns="" id="{532A525A-EAAF-2443-89AF-929847822B17}"/>
              </a:ext>
            </a:extLst>
          </p:cNvPr>
          <p:cNvGrpSpPr/>
          <p:nvPr/>
        </p:nvGrpSpPr>
        <p:grpSpPr>
          <a:xfrm>
            <a:off x="483767" y="2493690"/>
            <a:ext cx="2160000" cy="3412824"/>
            <a:chOff x="483767" y="2897290"/>
            <a:chExt cx="2160000" cy="3412824"/>
          </a:xfrm>
        </p:grpSpPr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xmlns="" id="{C70BBF4B-952D-814E-9AA4-439F89BAC831}"/>
                </a:ext>
              </a:extLst>
            </p:cNvPr>
            <p:cNvSpPr/>
            <p:nvPr/>
          </p:nvSpPr>
          <p:spPr>
            <a:xfrm>
              <a:off x="483767" y="3538114"/>
              <a:ext cx="2160000" cy="2772000"/>
            </a:xfrm>
            <a:prstGeom prst="roundRect">
              <a:avLst>
                <a:gd name="adj" fmla="val 6112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內容版面配置區 2">
              <a:extLst>
                <a:ext uri="{FF2B5EF4-FFF2-40B4-BE49-F238E27FC236}">
                  <a16:creationId xmlns:a16="http://schemas.microsoft.com/office/drawing/2014/main" xmlns="" id="{25203CF1-6A3A-6946-A9AA-83E7F86CBE38}"/>
                </a:ext>
              </a:extLst>
            </p:cNvPr>
            <p:cNvSpPr txBox="1">
              <a:spLocks/>
            </p:cNvSpPr>
            <p:nvPr/>
          </p:nvSpPr>
          <p:spPr>
            <a:xfrm>
              <a:off x="516751" y="2897290"/>
              <a:ext cx="2094032" cy="28798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484687" indent="-370392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Calibri" panose="020F0502020204030204" pitchFamily="34" charset="0"/>
                <a:buChar char="▪"/>
                <a:tabLst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831798" indent="-355578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Char char="–"/>
                <a:defRPr sz="3600" b="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2pPr>
              <a:lvl3pPr marL="960905" indent="0" algn="l" defTabSz="1219122" rtl="0" eaLnBrk="1" latinLnBrk="0" hangingPunct="1">
                <a:lnSpc>
                  <a:spcPct val="130000"/>
                </a:lnSpc>
                <a:spcBef>
                  <a:spcPts val="800"/>
                </a:spcBef>
                <a:buFont typeface="Arial" pitchFamily="34" charset="0"/>
                <a:buNone/>
                <a:defRPr sz="3600" kern="1200" baseline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295" indent="0" algn="ctr">
                <a:buNone/>
              </a:pPr>
              <a:r>
                <a:rPr lang="zh-TW" altLang="en-US" b="1" dirty="0"/>
                <a:t>文字</a:t>
              </a:r>
              <a:endParaRPr lang="en-US" altLang="zh-TW" b="1" dirty="0"/>
            </a:p>
            <a:p>
              <a:pPr marL="269875" indent="-155575"/>
              <a:r>
                <a:rPr lang="zh-TW" altLang="en-US" sz="3200" dirty="0"/>
                <a:t>抄寫</a:t>
              </a:r>
              <a:endParaRPr lang="en-US" altLang="zh-TW" sz="3200" dirty="0"/>
            </a:p>
            <a:p>
              <a:pPr marL="269875" indent="-155575"/>
              <a:r>
                <a:rPr lang="zh-TW" altLang="en-US" sz="3200" dirty="0"/>
                <a:t>書籍印刷</a:t>
              </a:r>
            </a:p>
            <a:p>
              <a:pPr marL="114295" indent="0">
                <a:buFont typeface="Calibri" panose="020F0502020204030204" pitchFamily="34" charset="0"/>
                <a:buNone/>
              </a:pPr>
              <a:endParaRPr lang="zh-TW" altLang="en-US" dirty="0"/>
            </a:p>
          </p:txBody>
        </p:sp>
      </p:grp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xmlns="" id="{F12287E7-92FB-E446-810E-0113A78058AA}"/>
              </a:ext>
            </a:extLst>
          </p:cNvPr>
          <p:cNvSpPr txBox="1">
            <a:spLocks/>
          </p:cNvSpPr>
          <p:nvPr/>
        </p:nvSpPr>
        <p:spPr>
          <a:xfrm>
            <a:off x="8731298" y="1196580"/>
            <a:ext cx="2223600" cy="649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 algn="ctr">
              <a:buFont typeface="Calibri" panose="020F0502020204030204" pitchFamily="34" charset="0"/>
              <a:buNone/>
            </a:pPr>
            <a:r>
              <a:rPr lang="zh-TW" altLang="en-US" b="1" dirty="0">
                <a:solidFill>
                  <a:schemeClr val="tx2"/>
                </a:solidFill>
              </a:rPr>
              <a:t>現在</a:t>
            </a:r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xmlns="" id="{7381CB86-5820-4446-B9CD-7C2C01AB66D8}"/>
              </a:ext>
            </a:extLst>
          </p:cNvPr>
          <p:cNvSpPr txBox="1">
            <a:spLocks/>
          </p:cNvSpPr>
          <p:nvPr/>
        </p:nvSpPr>
        <p:spPr>
          <a:xfrm>
            <a:off x="7935152" y="2559392"/>
            <a:ext cx="3815893" cy="159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325" indent="-187325"/>
            <a:r>
              <a:rPr lang="zh-TW" altLang="en-US" sz="3200" dirty="0"/>
              <a:t>經由數位化存放在電腦或行動載具中。</a:t>
            </a:r>
          </a:p>
          <a:p>
            <a:pPr marL="114295" indent="0">
              <a:buFont typeface="Calibri" panose="020F0502020204030204" pitchFamily="34" charset="0"/>
              <a:buNone/>
            </a:pPr>
            <a:endParaRPr lang="zh-TW" altLang="en-US" sz="32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559F77B7-B2D5-6740-AE02-6E2787E312D3}"/>
              </a:ext>
            </a:extLst>
          </p:cNvPr>
          <p:cNvGrpSpPr/>
          <p:nvPr/>
        </p:nvGrpSpPr>
        <p:grpSpPr>
          <a:xfrm>
            <a:off x="7940578" y="3789834"/>
            <a:ext cx="3805040" cy="2441369"/>
            <a:chOff x="7960885" y="4019339"/>
            <a:chExt cx="3805040" cy="2441369"/>
          </a:xfrm>
        </p:grpSpPr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5AE04DE9-51DB-404D-ACC1-4D4080E78894}"/>
                </a:ext>
              </a:extLst>
            </p:cNvPr>
            <p:cNvGrpSpPr/>
            <p:nvPr/>
          </p:nvGrpSpPr>
          <p:grpSpPr>
            <a:xfrm>
              <a:off x="10354547" y="6214487"/>
              <a:ext cx="1411378" cy="246221"/>
              <a:chOff x="6721886" y="6301202"/>
              <a:chExt cx="1411378" cy="246221"/>
            </a:xfrm>
          </p:grpSpPr>
          <p:pic>
            <p:nvPicPr>
              <p:cNvPr id="24" name="Picture 9" descr="D:\工作\0_DOWN\中自PPT\CC標誌\by.png">
                <a:extLst>
                  <a:ext uri="{FF2B5EF4-FFF2-40B4-BE49-F238E27FC236}">
                    <a16:creationId xmlns:a16="http://schemas.microsoft.com/office/drawing/2014/main" xmlns="" id="{6E6B7FBD-702F-9447-A707-9D814C8F2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041" y="6331423"/>
                <a:ext cx="61622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矩形 2">
                <a:extLst>
                  <a:ext uri="{FF2B5EF4-FFF2-40B4-BE49-F238E27FC236}">
                    <a16:creationId xmlns:a16="http://schemas.microsoft.com/office/drawing/2014/main" xmlns="" id="{8878F56E-7493-9642-842E-1746D04AA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1886" y="6301202"/>
                <a:ext cx="82266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Font typeface="新細明體" charset="-120"/>
                  <a:buChar char="․"/>
                  <a:defRPr kumimoji="1" sz="36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1pPr>
                <a:lvl2pPr marL="742950" indent="-285750" eaLnBrk="0" hangingPunct="0">
                  <a:buFont typeface="新細明體" charset="-120"/>
                  <a:buChar char="․"/>
                  <a:defRPr kumimoji="1" sz="32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2pPr>
                <a:lvl3pPr marL="1143000" indent="-228600" eaLnBrk="0" hangingPunct="0">
                  <a:buFont typeface="新細明體" charset="-120"/>
                  <a:buChar char="․"/>
                  <a:defRPr kumimoji="1" sz="28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3pPr>
                <a:lvl4pPr marL="1600200" indent="-228600" eaLnBrk="0" hangingPunct="0"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4pPr>
                <a:lvl5pPr marL="2057400" indent="-228600" eaLnBrk="0" hangingPunct="0"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新細明體" charset="-120"/>
                    <a:ea typeface="新細明體" charset="-12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altLang="zh-TW" sz="1000" dirty="0" err="1">
                    <a:latin typeface="Arial" charset="0"/>
                    <a:cs typeface="Arial" charset="0"/>
                  </a:rPr>
                  <a:t>newsonline</a:t>
                </a:r>
                <a:endParaRPr lang="zh-TW" altLang="en-US" sz="1000" dirty="0"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xmlns="" id="{D7C751AF-32F0-C94E-88B0-2C8A53963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885" y="4019339"/>
              <a:ext cx="3805040" cy="213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2C3766A-B53C-48BA-88E4-130C0B53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容量大小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788F8BD-F819-465A-96B0-212662B68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C329425-BC8F-4B1A-8696-BDC4EA123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31742"/>
            <a:ext cx="11520883" cy="5521446"/>
          </a:xfrm>
        </p:spPr>
        <p:txBody>
          <a:bodyPr/>
          <a:lstStyle/>
          <a:p>
            <a:r>
              <a:rPr lang="zh-TW" altLang="en-US" dirty="0"/>
              <a:t>購買手機或記憶卡時，常看到不同的容量大小，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這些數字都是由</a:t>
            </a:r>
            <a:r>
              <a:rPr lang="zh-TW" altLang="en-US" b="1" dirty="0">
                <a:solidFill>
                  <a:schemeClr val="accent1"/>
                </a:solidFill>
              </a:rPr>
              <a:t>二進位</a:t>
            </a:r>
            <a:r>
              <a:rPr lang="zh-TW" altLang="en-US" dirty="0"/>
              <a:t>計算出來的。</a:t>
            </a:r>
          </a:p>
          <a:p>
            <a:r>
              <a:rPr lang="zh-TW" altLang="en-US" dirty="0"/>
              <a:t>例如： </a:t>
            </a:r>
            <a:r>
              <a:rPr lang="en-US" altLang="zh-TW" dirty="0"/>
              <a:t>64 </a:t>
            </a:r>
            <a:r>
              <a:rPr lang="zh-TW" altLang="en-US" dirty="0"/>
              <a:t>＝ </a:t>
            </a:r>
            <a:r>
              <a:rPr lang="en-US" altLang="zh-TW" dirty="0"/>
              <a:t>2</a:t>
            </a:r>
            <a:r>
              <a:rPr lang="en-US" altLang="zh-TW" baseline="30000" dirty="0"/>
              <a:t>6</a:t>
            </a:r>
          </a:p>
          <a:p>
            <a:pPr marL="484188" indent="1243013">
              <a:buNone/>
            </a:pPr>
            <a:r>
              <a:rPr lang="en-US" altLang="zh-TW" dirty="0"/>
              <a:t>128 </a:t>
            </a:r>
            <a:r>
              <a:rPr lang="zh-TW" altLang="en-US" dirty="0"/>
              <a:t>＝ </a:t>
            </a:r>
            <a:r>
              <a:rPr lang="en-US" altLang="zh-TW" dirty="0"/>
              <a:t>2</a:t>
            </a:r>
            <a:r>
              <a:rPr lang="en-US" altLang="zh-TW" baseline="30000" dirty="0"/>
              <a:t>7</a:t>
            </a:r>
            <a:endParaRPr lang="zh-TW" altLang="en-US" baseline="30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5808EF7-779E-4BC8-96F5-47724654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29" y="2652162"/>
            <a:ext cx="7381521" cy="3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．</a:t>
            </a:r>
            <a:r>
              <a:rPr lang="en-US" altLang="zh-TW" dirty="0"/>
              <a:t>1 </a:t>
            </a:r>
            <a:r>
              <a:rPr lang="zh-TW" altLang="en-US" dirty="0"/>
              <a:t>數位化概念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結束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8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5D07A72-4FA7-4EDB-8DE8-493024AB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數位化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B16B7D1-43B1-45CA-A316-0237A837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電腦只能接收電路上「高、低電壓」的電流訊號</a:t>
            </a:r>
            <a:endParaRPr lang="en-US" altLang="zh-TW" dirty="0"/>
          </a:p>
          <a:p>
            <a:r>
              <a:rPr lang="zh-TW" altLang="en-US" dirty="0"/>
              <a:t>以「</a:t>
            </a:r>
            <a:r>
              <a:rPr lang="en-US" altLang="zh-TW" b="1" dirty="0">
                <a:solidFill>
                  <a:schemeClr val="accent1"/>
                </a:solidFill>
              </a:rPr>
              <a:t>1</a:t>
            </a:r>
            <a:r>
              <a:rPr lang="zh-TW" altLang="en-US" dirty="0"/>
              <a:t>」表示</a:t>
            </a:r>
            <a:r>
              <a:rPr lang="zh-TW" altLang="en-US" b="1" dirty="0">
                <a:solidFill>
                  <a:schemeClr val="accent1"/>
                </a:solidFill>
              </a:rPr>
              <a:t>高電壓</a:t>
            </a:r>
            <a:r>
              <a:rPr lang="zh-TW" altLang="en-US" dirty="0"/>
              <a:t>、「</a:t>
            </a:r>
            <a:r>
              <a:rPr lang="en-US" altLang="zh-TW" b="1" dirty="0">
                <a:solidFill>
                  <a:schemeClr val="accent1"/>
                </a:solidFill>
              </a:rPr>
              <a:t>0</a:t>
            </a:r>
            <a:r>
              <a:rPr lang="zh-TW" altLang="en-US" dirty="0"/>
              <a:t>」表示</a:t>
            </a:r>
            <a:r>
              <a:rPr lang="zh-TW" altLang="en-US" b="1" dirty="0">
                <a:solidFill>
                  <a:schemeClr val="accent1"/>
                </a:solidFill>
              </a:rPr>
              <a:t>低電壓</a:t>
            </a:r>
            <a:endParaRPr lang="en-US" altLang="zh-TW" b="1" dirty="0">
              <a:solidFill>
                <a:schemeClr val="accent1"/>
              </a:solidFill>
            </a:endParaRPr>
          </a:p>
          <a:p>
            <a:r>
              <a:rPr lang="zh-TW" altLang="en-US" dirty="0"/>
              <a:t>將資料轉換成</a:t>
            </a:r>
            <a:r>
              <a:rPr lang="en-US" altLang="zh-TW" dirty="0"/>
              <a:t>0</a:t>
            </a:r>
            <a:r>
              <a:rPr lang="zh-TW" altLang="en-US" dirty="0"/>
              <a:t>和</a:t>
            </a:r>
            <a:r>
              <a:rPr lang="en-US" altLang="zh-TW" dirty="0"/>
              <a:t>1</a:t>
            </a:r>
            <a:r>
              <a:rPr lang="zh-TW" altLang="en-US" dirty="0"/>
              <a:t>的數字格式，就稱為「數位化」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E788DEF-7A00-4358-A6EC-71F73835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E43C1B32-7F28-4A96-84AB-B5E2C993B3C0}"/>
              </a:ext>
            </a:extLst>
          </p:cNvPr>
          <p:cNvGrpSpPr/>
          <p:nvPr/>
        </p:nvGrpSpPr>
        <p:grpSpPr>
          <a:xfrm>
            <a:off x="4367014" y="3304597"/>
            <a:ext cx="7089797" cy="3293053"/>
            <a:chOff x="2350790" y="2517656"/>
            <a:chExt cx="9069936" cy="422450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xmlns="" id="{CFA80A47-16E5-4FE5-BB9E-C4AB929C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0790" y="2517656"/>
              <a:ext cx="9069936" cy="4224506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5ECF7E2F-6B35-4167-AFD2-72311EDF23FB}"/>
                </a:ext>
              </a:extLst>
            </p:cNvPr>
            <p:cNvSpPr txBox="1"/>
            <p:nvPr/>
          </p:nvSpPr>
          <p:spPr>
            <a:xfrm>
              <a:off x="5015086" y="3549328"/>
              <a:ext cx="2376264" cy="4887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…01010101…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xmlns="" id="{B55A1E1B-C790-4A36-84A4-575443E33DE8}"/>
                </a:ext>
              </a:extLst>
            </p:cNvPr>
            <p:cNvSpPr txBox="1"/>
            <p:nvPr/>
          </p:nvSpPr>
          <p:spPr>
            <a:xfrm>
              <a:off x="5392401" y="4406237"/>
              <a:ext cx="1227389" cy="4887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數位化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50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28CCBA-8DA0-41EE-B76C-ADC374F6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開關標示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F487F33-4360-40F4-A7BD-89A46089D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DF003EA1-D3C9-4316-B857-584E0BE8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5" indent="0">
              <a:buNone/>
            </a:pPr>
            <a:r>
              <a:rPr lang="zh-TW" altLang="en-US" dirty="0"/>
              <a:t>在電路中，我們常以</a:t>
            </a:r>
            <a:r>
              <a:rPr lang="en-US" altLang="zh-TW" dirty="0"/>
              <a:t>1</a:t>
            </a:r>
            <a:r>
              <a:rPr lang="zh-TW" altLang="en-US" dirty="0"/>
              <a:t>（高電壓）表示通電，</a:t>
            </a:r>
            <a:r>
              <a:rPr lang="en-US" altLang="zh-TW" dirty="0"/>
              <a:t>0</a:t>
            </a:r>
            <a:r>
              <a:rPr lang="zh-TW" altLang="en-US" dirty="0"/>
              <a:t>（低電壓）表示斷電，因此日常生活中，許多開關上都會標示</a:t>
            </a:r>
            <a:r>
              <a:rPr lang="en-US" altLang="zh-TW" dirty="0"/>
              <a:t>1</a:t>
            </a:r>
            <a:r>
              <a:rPr lang="zh-TW" altLang="en-US" dirty="0"/>
              <a:t>和</a:t>
            </a:r>
            <a:r>
              <a:rPr lang="en-US" altLang="zh-TW" dirty="0"/>
              <a:t>0</a:t>
            </a:r>
            <a:r>
              <a:rPr lang="zh-TW" altLang="en-US" dirty="0"/>
              <a:t>，用來表示開或關。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30B12FA8-819F-4536-BB6B-EB9E7A6D3849}"/>
              </a:ext>
            </a:extLst>
          </p:cNvPr>
          <p:cNvGrpSpPr/>
          <p:nvPr/>
        </p:nvGrpSpPr>
        <p:grpSpPr>
          <a:xfrm>
            <a:off x="2874671" y="3100151"/>
            <a:ext cx="7001656" cy="3714019"/>
            <a:chOff x="2874671" y="3100151"/>
            <a:chExt cx="7001656" cy="371401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xmlns="" id="{BD7A7D76-55AB-45D5-8F0D-E54D6979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0870" y="3100151"/>
              <a:ext cx="6805457" cy="371401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xmlns="" id="{C952FC92-C938-48EB-BF41-00BF67D1ED4A}"/>
                </a:ext>
              </a:extLst>
            </p:cNvPr>
            <p:cNvSpPr txBox="1"/>
            <p:nvPr/>
          </p:nvSpPr>
          <p:spPr>
            <a:xfrm>
              <a:off x="2874671" y="3971992"/>
              <a:ext cx="1198205" cy="461665"/>
            </a:xfrm>
            <a:prstGeom prst="rect">
              <a:avLst/>
            </a:prstGeom>
            <a:solidFill>
              <a:srgbClr val="E2E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高電壓　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D09D93B0-E1C9-4355-9129-DB2600427BCE}"/>
                </a:ext>
              </a:extLst>
            </p:cNvPr>
            <p:cNvSpPr txBox="1"/>
            <p:nvPr/>
          </p:nvSpPr>
          <p:spPr>
            <a:xfrm>
              <a:off x="2880777" y="5344393"/>
              <a:ext cx="1198205" cy="461665"/>
            </a:xfrm>
            <a:prstGeom prst="rect">
              <a:avLst/>
            </a:prstGeom>
            <a:solidFill>
              <a:srgbClr val="E2E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低電壓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C12D12-9662-4C57-9DFF-8761BBF95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 二進位數字系統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E97C153-DAE8-4886-9E55-C1F108C38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468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9B11083-21AC-47FC-A4BB-A9E77078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十進位數字系統</a:t>
            </a:r>
            <a:r>
              <a:rPr lang="zh-TW" altLang="en-US" sz="2800" b="0" dirty="0"/>
              <a:t>（以數字「</a:t>
            </a:r>
            <a:r>
              <a:rPr lang="en-US" altLang="zh-TW" sz="2800" b="0" dirty="0"/>
              <a:t>4736</a:t>
            </a:r>
            <a:r>
              <a:rPr lang="zh-TW" altLang="en-US" sz="2800" b="0" dirty="0"/>
              <a:t>」為例）</a:t>
            </a:r>
            <a:endParaRPr lang="zh-TW" altLang="en-US" b="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17676FA-0079-4212-8C33-6F185F71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由</a:t>
            </a:r>
            <a:r>
              <a:rPr lang="en-US" altLang="zh-TW" dirty="0"/>
              <a:t>0∼9</a:t>
            </a:r>
            <a:r>
              <a:rPr lang="zh-TW" altLang="en-US" dirty="0"/>
              <a:t>共十個數字組成，以十為基數，逢十就進位。</a:t>
            </a:r>
            <a:endParaRPr lang="en-US" altLang="zh-TW" dirty="0"/>
          </a:p>
          <a:p>
            <a:r>
              <a:rPr lang="zh-TW" altLang="en-US" dirty="0"/>
              <a:t>不同位數的數字分別有不同的權重。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1925734-C01F-4BDB-8C38-5DB9E63E2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2AD1C8BB-9CCC-422C-BEF8-36FAE1BB1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41664"/>
              </p:ext>
            </p:extLst>
          </p:nvPr>
        </p:nvGraphicFramePr>
        <p:xfrm>
          <a:off x="527870" y="2556712"/>
          <a:ext cx="11111680" cy="389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36">
                  <a:extLst>
                    <a:ext uri="{9D8B030D-6E8A-4147-A177-3AD203B41FA5}">
                      <a16:colId xmlns:a16="http://schemas.microsoft.com/office/drawing/2014/main" xmlns="" val="2049681226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690039599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2343826307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099813987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840788211"/>
                    </a:ext>
                  </a:extLst>
                </a:gridCol>
              </a:tblGrid>
              <a:tr h="10118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760567"/>
                  </a:ext>
                </a:extLst>
              </a:tr>
              <a:tr h="10118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1062875"/>
                  </a:ext>
                </a:extLst>
              </a:tr>
              <a:tr h="18727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(4736)</a:t>
                      </a:r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4×10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7×10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3×10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6×10</a:t>
                      </a:r>
                      <a:r>
                        <a:rPr lang="zh-TW" altLang="en-US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en-US" altLang="zh-TW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2133600"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4000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700  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30  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</a:p>
                    <a:p>
                      <a:pPr marL="0" indent="2133600"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4736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1860236"/>
                  </a:ext>
                </a:extLst>
              </a:tr>
            </a:tbl>
          </a:graphicData>
        </a:graphic>
      </p:graphicFrame>
      <p:pic>
        <p:nvPicPr>
          <p:cNvPr id="8" name="圖片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1CC26CD8-4DBA-4462-BF78-AF77E8FDC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878" y="4725938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97409E3-185F-4A2A-B11E-746776B2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二進位數字系統</a:t>
            </a:r>
            <a:r>
              <a:rPr lang="zh-TW" altLang="en-US" sz="2800" b="0" dirty="0"/>
              <a:t>（以「</a:t>
            </a:r>
            <a:r>
              <a:rPr lang="en-US" altLang="zh-TW" sz="2800" b="0" dirty="0"/>
              <a:t>1101</a:t>
            </a:r>
            <a:r>
              <a:rPr lang="zh-TW" altLang="en-US" sz="2800" b="0" dirty="0"/>
              <a:t>」為例）</a:t>
            </a:r>
            <a:endParaRPr lang="zh-TW" altLang="en-US" b="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F9184F1-DFF1-48F3-A474-63327372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</a:t>
            </a:r>
            <a:r>
              <a:rPr lang="en-US" altLang="zh-TW" dirty="0"/>
              <a:t>0</a:t>
            </a:r>
            <a:r>
              <a:rPr lang="zh-TW" altLang="en-US" dirty="0"/>
              <a:t>與</a:t>
            </a:r>
            <a:r>
              <a:rPr lang="en-US" altLang="zh-TW" dirty="0"/>
              <a:t>1</a:t>
            </a:r>
            <a:r>
              <a:rPr lang="zh-TW" altLang="en-US" dirty="0"/>
              <a:t>兩個數字來表示，以二為基數，逢二就進位。</a:t>
            </a:r>
            <a:endParaRPr lang="en-US" altLang="zh-TW" dirty="0"/>
          </a:p>
          <a:p>
            <a:r>
              <a:rPr lang="zh-TW" altLang="en-US" dirty="0"/>
              <a:t>不同位數的數字分別有不同的權重。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E5F70F1-179B-4443-9DE9-B1F5F635B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xmlns="" id="{D7D21D10-6A7A-4D59-9DE5-CCED82112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66609"/>
              </p:ext>
            </p:extLst>
          </p:nvPr>
        </p:nvGraphicFramePr>
        <p:xfrm>
          <a:off x="527870" y="2556712"/>
          <a:ext cx="11111680" cy="389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36">
                  <a:extLst>
                    <a:ext uri="{9D8B030D-6E8A-4147-A177-3AD203B41FA5}">
                      <a16:colId xmlns:a16="http://schemas.microsoft.com/office/drawing/2014/main" xmlns="" val="2049681226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690039599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2343826307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099813987"/>
                    </a:ext>
                  </a:extLst>
                </a:gridCol>
                <a:gridCol w="2222336">
                  <a:extLst>
                    <a:ext uri="{9D8B030D-6E8A-4147-A177-3AD203B41FA5}">
                      <a16:colId xmlns:a16="http://schemas.microsoft.com/office/drawing/2014/main" xmlns="" val="3840788211"/>
                    </a:ext>
                  </a:extLst>
                </a:gridCol>
              </a:tblGrid>
              <a:tr h="10118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760567"/>
                  </a:ext>
                </a:extLst>
              </a:tr>
              <a:tr h="10118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800" b="0" baseline="30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1062875"/>
                  </a:ext>
                </a:extLst>
              </a:tr>
              <a:tr h="18727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(1101)</a:t>
                      </a:r>
                      <a:r>
                        <a:rPr lang="en-US" altLang="zh-TW" sz="2800" b="0" baseline="-25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1×2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1×2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0×2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1×2</a:t>
                      </a:r>
                      <a:r>
                        <a:rPr lang="en-US" altLang="zh-TW" sz="2800" b="0" baseline="30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indent="2336800"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8   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4   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0   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＋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  <a:p>
                      <a:pPr marL="0" indent="2336800"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＝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13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1860236"/>
                  </a:ext>
                </a:extLst>
              </a:tr>
            </a:tbl>
          </a:graphicData>
        </a:graphic>
      </p:graphicFrame>
      <p:pic>
        <p:nvPicPr>
          <p:cNvPr id="9" name="圖片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F018B0E4-2414-44D6-B1A3-355C11387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026" y="4722860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8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96D2D27-35E1-4226-9A8A-5A0BA4B9D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D88ABA8-A986-4A29-BDDB-E27BC757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數字右下角標示的</a:t>
            </a:r>
            <a:r>
              <a:rPr lang="en-US" altLang="zh-TW" dirty="0"/>
              <a:t>10</a:t>
            </a:r>
            <a:r>
              <a:rPr lang="zh-TW" altLang="en-US" dirty="0"/>
              <a:t>或</a:t>
            </a:r>
            <a:r>
              <a:rPr lang="en-US" altLang="zh-TW" dirty="0"/>
              <a:t>2</a:t>
            </a:r>
            <a:r>
              <a:rPr lang="zh-TW" altLang="en-US" dirty="0"/>
              <a:t>，指的是數字的</a:t>
            </a:r>
            <a:r>
              <a:rPr lang="zh-TW" altLang="en-US" b="1" dirty="0">
                <a:solidFill>
                  <a:schemeClr val="accent1"/>
                </a:solidFill>
              </a:rPr>
              <a:t>基數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以十進位數字「</a:t>
            </a:r>
            <a:r>
              <a:rPr lang="en-US" altLang="zh-TW" dirty="0"/>
              <a:t>13</a:t>
            </a:r>
            <a:r>
              <a:rPr lang="zh-TW" altLang="en-US" dirty="0"/>
              <a:t>」為例，會表示為</a:t>
            </a:r>
            <a:r>
              <a:rPr lang="en-US" altLang="zh-TW" dirty="0"/>
              <a:t>(13)</a:t>
            </a:r>
            <a:r>
              <a:rPr lang="en-US" altLang="zh-TW" baseline="-25000" dirty="0"/>
              <a:t>10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其二進位數字會表示為</a:t>
            </a:r>
            <a:r>
              <a:rPr lang="en-US" altLang="zh-TW" dirty="0"/>
              <a:t>(1101)</a:t>
            </a:r>
            <a:r>
              <a:rPr lang="en-US" altLang="zh-TW" baseline="-25000" dirty="0"/>
              <a:t>2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0443216"/>
      </p:ext>
    </p:extLst>
  </p:cSld>
  <p:clrMapOvr>
    <a:masterClrMapping/>
  </p:clrMapOvr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8436</TotalTime>
  <Words>1322</Words>
  <Application>Microsoft Office PowerPoint</Application>
  <PresentationFormat>自訂</PresentationFormat>
  <Paragraphs>584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生活科技_課文</vt:lpstr>
      <vt:lpstr>數位化概念</vt:lpstr>
      <vt:lpstr>1. 認識數位化</vt:lpstr>
      <vt:lpstr>數位化</vt:lpstr>
      <vt:lpstr>數位化</vt:lpstr>
      <vt:lpstr>開關標示</vt:lpstr>
      <vt:lpstr>2. 二進位數字系統</vt:lpstr>
      <vt:lpstr>十進位數字系統（以數字「4736」為例）</vt:lpstr>
      <vt:lpstr>二進位數字系統（以「1101」為例）</vt:lpstr>
      <vt:lpstr>PowerPoint 簡報</vt:lpstr>
      <vt:lpstr>PowerPoint 簡報</vt:lpstr>
      <vt:lpstr>數字系統</vt:lpstr>
      <vt:lpstr>數字系統</vt:lpstr>
      <vt:lpstr>數字系統</vt:lpstr>
      <vt:lpstr>數字系統</vt:lpstr>
      <vt:lpstr>數字系統</vt:lpstr>
      <vt:lpstr>數字系統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十進位轉二進位</vt:lpstr>
      <vt:lpstr>十進位轉二進位</vt:lpstr>
      <vt:lpstr>3. 資料儲存單位</vt:lpstr>
      <vt:lpstr>位元（bit）</vt:lpstr>
      <vt:lpstr>位元數與表示的數字</vt:lpstr>
      <vt:lpstr>位元組（byte）</vt:lpstr>
      <vt:lpstr>容量大小</vt:lpstr>
      <vt:lpstr>1．1 數位化概念 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康育豪</dc:creator>
  <cp:lastModifiedBy>明利</cp:lastModifiedBy>
  <cp:revision>711</cp:revision>
  <cp:lastPrinted>2020-11-06T02:27:12Z</cp:lastPrinted>
  <dcterms:created xsi:type="dcterms:W3CDTF">2019-04-23T05:53:25Z</dcterms:created>
  <dcterms:modified xsi:type="dcterms:W3CDTF">2021-06-22T02:50:41Z</dcterms:modified>
</cp:coreProperties>
</file>