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9"/>
  </p:notesMasterIdLst>
  <p:sldIdLst>
    <p:sldId id="1302" r:id="rId2"/>
    <p:sldId id="1303" r:id="rId3"/>
    <p:sldId id="1317" r:id="rId4"/>
    <p:sldId id="1318" r:id="rId5"/>
    <p:sldId id="1305" r:id="rId6"/>
    <p:sldId id="1306" r:id="rId7"/>
    <p:sldId id="1307" r:id="rId8"/>
    <p:sldId id="1308" r:id="rId9"/>
    <p:sldId id="1310" r:id="rId10"/>
    <p:sldId id="1311" r:id="rId11"/>
    <p:sldId id="1309" r:id="rId12"/>
    <p:sldId id="1312" r:id="rId13"/>
    <p:sldId id="1313" r:id="rId14"/>
    <p:sldId id="1319" r:id="rId15"/>
    <p:sldId id="1315" r:id="rId16"/>
    <p:sldId id="1320" r:id="rId17"/>
    <p:sldId id="131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0DD"/>
    <a:srgbClr val="A1519D"/>
    <a:srgbClr val="E92F2C"/>
    <a:srgbClr val="204EA0"/>
    <a:srgbClr val="3DAD48"/>
    <a:srgbClr val="00ADEE"/>
    <a:srgbClr val="F282B8"/>
    <a:srgbClr val="FF3BB9"/>
    <a:srgbClr val="FF00FF"/>
    <a:srgbClr val="21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8144" autoAdjust="0"/>
  </p:normalViewPr>
  <p:slideViewPr>
    <p:cSldViewPr>
      <p:cViewPr varScale="1">
        <p:scale>
          <a:sx n="68" d="100"/>
          <a:sy n="68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57ABC910-DBCA-46BE-918E-F864977AFB7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652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-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6-3-1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免費資源的運用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2" name="圖片 25"/>
          <p:cNvPicPr>
            <a:picLocks noChangeAspect="1"/>
          </p:cNvPicPr>
          <p:nvPr userDrawn="1"/>
        </p:nvPicPr>
        <p:blipFill rotWithShape="1">
          <a:blip r:embed="rId2"/>
          <a:srcRect t="66120" b="-1381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-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6-3-2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創用</a:t>
            </a: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CC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授權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2" name="圖片 25"/>
          <p:cNvPicPr>
            <a:picLocks noChangeAspect="1"/>
          </p:cNvPicPr>
          <p:nvPr userDrawn="1"/>
        </p:nvPicPr>
        <p:blipFill rotWithShape="1">
          <a:blip r:embed="rId2"/>
          <a:srcRect t="66120" b="-1381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重點回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動作按鈕: 首頁 25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10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10" name="群組 27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11" name="圓角矩形 28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向上箭號 29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" name="群組 30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14" name="圓角矩形 31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向下箭號 32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33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7" name="橢圓 34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乘號 35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20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21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動作按鈕: 首頁 25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10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10" name="群組 27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11" name="圓角矩形 28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向上箭號 29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" name="群組 33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4" name="橢圓 34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乘號 35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6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7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&#24433;&#38899;&#36039;&#28304;/&#21205;&#30059;/&#36039;&#31185;/7&#19979;&#36039;&#31185;6-3&#21109;&#29992;CC.exe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611188" y="2160588"/>
            <a:ext cx="2700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6-1	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數位著作的意義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6-2	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著作合理使用的判斷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6-3	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著作利用的其他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建議</a:t>
            </a:r>
            <a:endParaRPr lang="zh-TW" altLang="en-US" sz="20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396000" y="1439863"/>
            <a:ext cx="306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數位著作合理使用原則</a:t>
            </a:r>
            <a:endParaRPr lang="zh-TW" altLang="en-US" sz="220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以下為創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用 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CC 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四種主要元素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這四種元素可構成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六種善意的授權條款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2235" b="18499"/>
          <a:stretch/>
        </p:blipFill>
        <p:spPr bwMode="auto">
          <a:xfrm>
            <a:off x="540000" y="2520000"/>
            <a:ext cx="8064000" cy="20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以下為創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用 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CC 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四種主要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元素，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這四種元素可構成六種善意的授權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條款。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6529" r="4470" b="14169"/>
          <a:stretch/>
        </p:blipFill>
        <p:spPr bwMode="auto">
          <a:xfrm>
            <a:off x="540000" y="2520000"/>
            <a:ext cx="8064000" cy="3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創作者可以挑選最合適自己創作的授權條款，標示於作品上，釋出給大眾使用。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透過此種自願分享的方式，使授權條件清楚，創作者及使用者可以互惠，避免侵權，且促進各式各樣的內容或資源易於散布及流通，讓創作者與眾多的使用者，分享資訊以豐富文化內容。</a:t>
            </a:r>
          </a:p>
        </p:txBody>
      </p:sp>
    </p:spTree>
    <p:extLst>
      <p:ext uri="{BB962C8B-B14F-4D97-AF65-F5344CB8AC3E}">
        <p14:creationId xmlns:p14="http://schemas.microsoft.com/office/powerpoint/2010/main" val="31331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900000" y="1260000"/>
            <a:ext cx="734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凡是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透過資訊科技的技術所產生，且符合著作權法保護條件的創作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，都可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視為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數位著作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。因為是著作，才有合理使用的問題。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合理使用是對著作財產權的限制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，因此，要判斷合理使用就要先了解著作財產權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900000" y="3960000"/>
            <a:ext cx="734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本章首先對我國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著作權法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著作財產權及著作受保護的條件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做扼要介紹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，同時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說明利用人在主張著作的合理使用時要注意的要點。</a:t>
            </a:r>
          </a:p>
        </p:txBody>
      </p:sp>
    </p:spTree>
    <p:extLst>
      <p:ext uri="{BB962C8B-B14F-4D97-AF65-F5344CB8AC3E}">
        <p14:creationId xmlns:p14="http://schemas.microsoft.com/office/powerpoint/2010/main" val="24193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900000" y="1260000"/>
            <a:ext cx="7344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在校園中，老師教學及學生學習的過程中，經常在做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重製、公開播送、公開傳輸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等他人已公開或未公開發表著作，這些行為都涉及著作權合理使用的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問題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。為了讓同學容易了解，本章以案例的方式，提供八種範例給各位參考。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其他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如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視聽著作公開使用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及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著作的引用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，也都是校園中經常遇到的合理使用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問題。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55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900000" y="1260000"/>
            <a:ext cx="7344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學校辦理公開活動使用已發表著作情形，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非經常性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（如晚會）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與經常性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操）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公開活動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，使用已發表著作對合理使用的主張也不同；前者符合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合理使用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的範圍，後者恐已超出合理使用範圍。至於改作，則需徵得著作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財產權人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同意才可利用，否則會構成侵犯著作權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31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900000" y="1260000"/>
            <a:ext cx="7344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indent="-360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撰寫論文引述他人著作，要註明著作出處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，一般都認為是學術倫理的規範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，事實上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是著作權法的規定。要注意的是引用他人的著作，但未註明被引用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著作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的出處，在學術上恐被認為是抄襲或剽竊，此種行為不僅不符合合理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使用的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規定，也違反學術倫理！</a:t>
            </a:r>
          </a:p>
        </p:txBody>
      </p:sp>
    </p:spTree>
    <p:extLst>
      <p:ext uri="{BB962C8B-B14F-4D97-AF65-F5344CB8AC3E}">
        <p14:creationId xmlns:p14="http://schemas.microsoft.com/office/powerpoint/2010/main" val="8061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900000" y="1260000"/>
            <a:ext cx="7344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以上兩個問題，也反映合理使用頗不容易判斷。總而言之，主張合理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使用時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，應審酌周詳的情況，才能做出較合理的判斷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900000" y="2880000"/>
            <a:ext cx="7344000" cy="20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最後建議大家，使用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自由軟體或開放原始碼軟體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，並善用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創用 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CC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，以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避免違反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合理使用而侵權。</a:t>
            </a:r>
          </a:p>
        </p:txBody>
      </p:sp>
    </p:spTree>
    <p:extLst>
      <p:ext uri="{BB962C8B-B14F-4D97-AF65-F5344CB8AC3E}">
        <p14:creationId xmlns:p14="http://schemas.microsoft.com/office/powerpoint/2010/main" val="8197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2520000" y="1079999"/>
            <a:ext cx="3959225" cy="1657350"/>
            <a:chOff x="1610" y="1707"/>
            <a:chExt cx="2494" cy="1044"/>
          </a:xfrm>
        </p:grpSpPr>
        <p:pic>
          <p:nvPicPr>
            <p:cNvPr id="24" name="圖片 15"/>
            <p:cNvPicPr>
              <a:picLocks noChangeAspect="1"/>
            </p:cNvPicPr>
            <p:nvPr/>
          </p:nvPicPr>
          <p:blipFill rotWithShape="1">
            <a:blip r:embed="rId3"/>
            <a:srcRect r="100"/>
            <a:stretch/>
          </p:blipFill>
          <p:spPr bwMode="auto">
            <a:xfrm>
              <a:off x="1610" y="1707"/>
              <a:ext cx="249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圖片 16"/>
            <p:cNvPicPr>
              <a:picLocks noChangeAspect="1"/>
            </p:cNvPicPr>
            <p:nvPr/>
          </p:nvPicPr>
          <p:blipFill rotWithShape="1">
            <a:blip r:embed="rId4"/>
            <a:srcRect t="1" b="887"/>
            <a:stretch/>
          </p:blipFill>
          <p:spPr bwMode="auto">
            <a:xfrm>
              <a:off x="1610" y="2297"/>
              <a:ext cx="249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610" y="2297"/>
              <a:ext cx="2494" cy="4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著作利用的其他建議</a:t>
              </a:r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1610" y="1707"/>
              <a:ext cx="2494" cy="4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  <a:ea typeface="標楷體" pitchFamily="65" charset="-120"/>
                </a:rPr>
                <a:t>數位著作合理使用原則</a:t>
              </a:r>
            </a:p>
          </p:txBody>
        </p:sp>
      </p:grpSp>
      <p:cxnSp>
        <p:nvCxnSpPr>
          <p:cNvPr id="28" name="直線接點 22"/>
          <p:cNvCxnSpPr>
            <a:cxnSpLocks noChangeShapeType="1"/>
          </p:cNvCxnSpPr>
          <p:nvPr/>
        </p:nvCxnSpPr>
        <p:spPr bwMode="auto">
          <a:xfrm>
            <a:off x="4500000" y="1800000"/>
            <a:ext cx="0" cy="216000"/>
          </a:xfrm>
          <a:prstGeom prst="line">
            <a:avLst/>
          </a:prstGeom>
          <a:noFill/>
          <a:ln w="25400">
            <a:solidFill>
              <a:srgbClr val="E0487E"/>
            </a:solidFill>
            <a:miter lim="800000"/>
            <a:headEnd/>
            <a:tailEnd/>
          </a:ln>
        </p:spPr>
      </p:cxnSp>
      <p:pic>
        <p:nvPicPr>
          <p:cNvPr id="29" name="圖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0363" y="2880225"/>
            <a:ext cx="36020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圖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0363" y="3600950"/>
            <a:ext cx="36020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手繪多邊形 14"/>
          <p:cNvSpPr>
            <a:spLocks/>
          </p:cNvSpPr>
          <p:nvPr/>
        </p:nvSpPr>
        <p:spPr bwMode="auto">
          <a:xfrm>
            <a:off x="2699388" y="2700838"/>
            <a:ext cx="180975" cy="468313"/>
          </a:xfrm>
          <a:custGeom>
            <a:avLst/>
            <a:gdLst>
              <a:gd name="T0" fmla="*/ 0 w 1244600"/>
              <a:gd name="T1" fmla="*/ 0 h 982134"/>
              <a:gd name="T2" fmla="*/ 0 w 1244600"/>
              <a:gd name="T3" fmla="*/ 0 h 982134"/>
              <a:gd name="T4" fmla="*/ 0 w 1244600"/>
              <a:gd name="T5" fmla="*/ 0 h 982134"/>
              <a:gd name="T6" fmla="*/ 0 60000 65536"/>
              <a:gd name="T7" fmla="*/ 0 60000 65536"/>
              <a:gd name="T8" fmla="*/ 0 60000 65536"/>
              <a:gd name="T9" fmla="*/ 0 w 1244600"/>
              <a:gd name="T10" fmla="*/ 0 h 982134"/>
              <a:gd name="T11" fmla="*/ 1244600 w 1244600"/>
              <a:gd name="T12" fmla="*/ 982134 h 98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600" h="982134">
                <a:moveTo>
                  <a:pt x="0" y="0"/>
                </a:moveTo>
                <a:lnTo>
                  <a:pt x="0" y="982134"/>
                </a:lnTo>
                <a:lnTo>
                  <a:pt x="1244600" y="982134"/>
                </a:lnTo>
              </a:path>
            </a:pathLst>
          </a:custGeom>
          <a:noFill/>
          <a:ln w="25400">
            <a:solidFill>
              <a:srgbClr val="E0487E"/>
            </a:solidFill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880363" y="2880225"/>
            <a:ext cx="3598863" cy="576263"/>
          </a:xfrm>
          <a:prstGeom prst="rect">
            <a:avLst/>
          </a:prstGeom>
          <a:noFill/>
          <a:ln w="25400" algn="ctr">
            <a:solidFill>
              <a:srgbClr val="E0487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免費資源的運用</a:t>
            </a:r>
            <a:endParaRPr lang="zh-TW" altLang="en-US" sz="23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2880363" y="3600950"/>
            <a:ext cx="3598863" cy="576263"/>
          </a:xfrm>
          <a:prstGeom prst="rect">
            <a:avLst/>
          </a:prstGeom>
          <a:noFill/>
          <a:ln w="25400" algn="ctr">
            <a:solidFill>
              <a:srgbClr val="E0487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創用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CC 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授權</a:t>
            </a:r>
            <a:endParaRPr lang="zh-TW" altLang="en-US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7" name="手繪多邊形 25"/>
          <p:cNvSpPr>
            <a:spLocks/>
          </p:cNvSpPr>
          <p:nvPr/>
        </p:nvSpPr>
        <p:spPr bwMode="auto">
          <a:xfrm>
            <a:off x="2699388" y="2700838"/>
            <a:ext cx="180975" cy="1187450"/>
          </a:xfrm>
          <a:custGeom>
            <a:avLst/>
            <a:gdLst>
              <a:gd name="T0" fmla="*/ 0 w 1244600"/>
              <a:gd name="T1" fmla="*/ 0 h 982134"/>
              <a:gd name="T2" fmla="*/ 0 w 1244600"/>
              <a:gd name="T3" fmla="*/ 0 h 982134"/>
              <a:gd name="T4" fmla="*/ 0 w 1244600"/>
              <a:gd name="T5" fmla="*/ 0 h 982134"/>
              <a:gd name="T6" fmla="*/ 0 60000 65536"/>
              <a:gd name="T7" fmla="*/ 0 60000 65536"/>
              <a:gd name="T8" fmla="*/ 0 60000 65536"/>
              <a:gd name="T9" fmla="*/ 0 w 1244600"/>
              <a:gd name="T10" fmla="*/ 0 h 982134"/>
              <a:gd name="T11" fmla="*/ 1244600 w 1244600"/>
              <a:gd name="T12" fmla="*/ 982134 h 98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600" h="982134">
                <a:moveTo>
                  <a:pt x="0" y="0"/>
                </a:moveTo>
                <a:lnTo>
                  <a:pt x="0" y="982134"/>
                </a:lnTo>
                <a:lnTo>
                  <a:pt x="1244600" y="982134"/>
                </a:lnTo>
              </a:path>
            </a:pathLst>
          </a:custGeom>
          <a:noFill/>
          <a:ln w="25400">
            <a:solidFill>
              <a:srgbClr val="E0487E"/>
            </a:solidFill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學習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資訊科技必須要接觸到各種軟體，但並非每個學校都有足夠的經費採購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商用軟體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，也不是每個學校都有合法授權軟體，為了這種考慮，本教科書內容若需要用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到套裝軟體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時，主要以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自由軟體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為主，例如：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Scratch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en-US" altLang="zh-TW" b="0" dirty="0" err="1">
                <a:solidFill>
                  <a:schemeClr val="tx1"/>
                </a:solidFill>
                <a:latin typeface="+mj-lt"/>
                <a:ea typeface="標楷體" pitchFamily="65" charset="-120"/>
              </a:rPr>
              <a:t>LibreOffice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b="0" dirty="0" err="1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Calc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等，因此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也建議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儘量運用自由或開放原始碼軟體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（以下簡稱開源碼軟體）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。事實上目前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很多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自由軟體或開源碼軟體功能都很強大、易學、操作親和性也很高。</a:t>
            </a:r>
          </a:p>
        </p:txBody>
      </p:sp>
    </p:spTree>
    <p:extLst>
      <p:ext uri="{BB962C8B-B14F-4D97-AF65-F5344CB8AC3E}">
        <p14:creationId xmlns:p14="http://schemas.microsoft.com/office/powerpoint/2010/main" val="4655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"/>
          <a:stretch/>
        </p:blipFill>
        <p:spPr bwMode="auto">
          <a:xfrm>
            <a:off x="540000" y="1080000"/>
            <a:ext cx="8064000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自由軟體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是指在使用授權時，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賦予軟體使用者可以有使用、研究、散布及改良的四項自由的軟體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。自由軟體和商用軟體最顯著的差別在於前者允許使用者對其研究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、改良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及複製；後者則否。</a:t>
            </a:r>
          </a:p>
        </p:txBody>
      </p:sp>
    </p:spTree>
    <p:extLst>
      <p:ext uri="{BB962C8B-B14F-4D97-AF65-F5344CB8AC3E}">
        <p14:creationId xmlns:p14="http://schemas.microsoft.com/office/powerpoint/2010/main" val="16556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自由軟體因主張研究及改良的自由，因此公開原始碼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，從這個角度看，自由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軟體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也是一種開源碼軟體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。只要符合開源碼定義者就能被稱為開源碼軟體。而自由軟體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比開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源碼軟體對自由的概念更嚴格，因此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所有自由軟體都是開源碼軟體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；一般而言，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絕大部分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的開源碼軟體也都符合自由軟體的定義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，但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不是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所有的開源碼軟體都能被稱為自由軟體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，原始碼即使公開了，但是如果使用者的自由仍然受到限制，那麼公開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原始碼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也沒有意義。</a:t>
            </a:r>
          </a:p>
        </p:txBody>
      </p:sp>
    </p:spTree>
    <p:extLst>
      <p:ext uri="{BB962C8B-B14F-4D97-AF65-F5344CB8AC3E}">
        <p14:creationId xmlns:p14="http://schemas.microsoft.com/office/powerpoint/2010/main" val="6064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免費軟體當然不向使用者收取任何費用，但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原始碼不一定會公開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，且不允許研究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、修改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及複製等，因此，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免費軟體未必是自由軟體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820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540000" y="1080000"/>
            <a:ext cx="806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創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用 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CC 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是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指 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2001 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年成立的非營利組織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Creative Commons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，基於其倡導的創作共用理念，所發布的一套眾人可以自由使用、關於著作使用的授權條款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，稱為創用 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CC 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授權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條款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Creative Commons Licenses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598334" y="4006081"/>
            <a:ext cx="972000" cy="369332"/>
          </a:xfrm>
          <a:prstGeom prst="rect">
            <a:avLst/>
          </a:prstGeom>
          <a:solidFill>
            <a:srgbClr val="FFB9B9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zh-TW" altLang="en-US" sz="1800" u="sng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創用</a:t>
            </a:r>
            <a:r>
              <a:rPr lang="en-US" altLang="zh-TW" sz="1800" u="sng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endParaRPr lang="zh-TW" altLang="en-US" sz="1800" u="sng" dirty="0">
              <a:solidFill>
                <a:srgbClr val="A4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45837" y="3933056"/>
            <a:ext cx="936625" cy="504825"/>
          </a:xfrm>
          <a:prstGeom prst="flowChartAlternateProcess">
            <a:avLst/>
          </a:prstGeom>
          <a:solidFill>
            <a:srgbClr val="C0504D"/>
          </a:solidFill>
          <a:ln>
            <a:solidFill>
              <a:srgbClr val="8C38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動畫</a:t>
            </a:r>
          </a:p>
        </p:txBody>
      </p:sp>
    </p:spTree>
    <p:extLst>
      <p:ext uri="{BB962C8B-B14F-4D97-AF65-F5344CB8AC3E}">
        <p14:creationId xmlns:p14="http://schemas.microsoft.com/office/powerpoint/2010/main" val="10091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40000" y="3960000"/>
            <a:ext cx="8064000" cy="1728000"/>
            <a:chOff x="3060000" y="3240000"/>
            <a:chExt cx="8064000" cy="1728000"/>
          </a:xfrm>
        </p:grpSpPr>
        <p:grpSp>
          <p:nvGrpSpPr>
            <p:cNvPr id="4" name="群組 3"/>
            <p:cNvGrpSpPr/>
            <p:nvPr/>
          </p:nvGrpSpPr>
          <p:grpSpPr>
            <a:xfrm>
              <a:off x="3060000" y="3240000"/>
              <a:ext cx="8064000" cy="1728000"/>
              <a:chOff x="3131840" y="2880000"/>
              <a:chExt cx="8064000" cy="1728000"/>
            </a:xfrm>
          </p:grpSpPr>
          <p:sp>
            <p:nvSpPr>
              <p:cNvPr id="5" name="圓角矩形 4"/>
              <p:cNvSpPr/>
              <p:nvPr/>
            </p:nvSpPr>
            <p:spPr>
              <a:xfrm>
                <a:off x="3131840" y="3096000"/>
                <a:ext cx="8064000" cy="15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01AEA6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3131840" y="2880000"/>
                <a:ext cx="129600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8CD1CE"/>
              </a:solidFill>
              <a:ln w="25400">
                <a:solidFill>
                  <a:srgbClr val="01AEA6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小提示</a:t>
                </a: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3240000" y="4140000"/>
              <a:ext cx="7704000" cy="72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r>
                <a:rPr lang="zh-TW" altLang="en-US" u="sng" dirty="0"/>
                <a:t>臺灣</a:t>
              </a:r>
              <a:r>
                <a:rPr lang="zh-TW" altLang="en-US" dirty="0"/>
                <a:t>創</a:t>
              </a:r>
              <a:r>
                <a:rPr lang="zh-TW" altLang="en-US" dirty="0" smtClean="0"/>
                <a:t>用 </a:t>
              </a:r>
              <a:r>
                <a:rPr lang="en-US" altLang="zh-TW" dirty="0" smtClean="0"/>
                <a:t>CC </a:t>
              </a:r>
              <a:r>
                <a:rPr lang="zh-TW" altLang="en-US" dirty="0" smtClean="0"/>
                <a:t>的網站（</a:t>
              </a:r>
              <a:r>
                <a:rPr lang="en-US" altLang="zh-TW" dirty="0" smtClean="0"/>
                <a:t>http</a:t>
              </a:r>
              <a:r>
                <a:rPr lang="en-US" altLang="zh-TW" dirty="0"/>
                <a:t>://creativecommons.tw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），可以</a:t>
              </a:r>
              <a:r>
                <a:rPr lang="zh-TW" altLang="en-US" dirty="0"/>
                <a:t>搜尋以創用 </a:t>
              </a:r>
              <a:r>
                <a:rPr lang="en-US" altLang="zh-TW" dirty="0"/>
                <a:t>CC </a:t>
              </a:r>
              <a:r>
                <a:rPr lang="zh-TW" altLang="en-US" dirty="0"/>
                <a:t>授權的作品。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168000" y="3672000"/>
              <a:ext cx="50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ts val="3200"/>
                </a:lnSpc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創用 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CC 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授權作品</a:t>
              </a:r>
            </a:p>
          </p:txBody>
        </p:sp>
      </p:grp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40000" y="1080000"/>
            <a:ext cx="806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Creative 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Commons 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的中文譯名為創用 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CC 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anose="03000509000000000000" pitchFamily="65" charset="-120"/>
              </a:rPr>
              <a:t>將創作及使用兩者融為一體的概念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，且保留倡導組織的英文縮寫，饒富意義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06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16833</TotalTime>
  <Words>81</Words>
  <Application>Microsoft Office PowerPoint</Application>
  <PresentationFormat>如螢幕大小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user</cp:lastModifiedBy>
  <cp:revision>761</cp:revision>
  <cp:lastPrinted>1601-01-01T00:00:00Z</cp:lastPrinted>
  <dcterms:created xsi:type="dcterms:W3CDTF">2003-03-29T07:29:52Z</dcterms:created>
  <dcterms:modified xsi:type="dcterms:W3CDTF">2020-01-07T07:34:32Z</dcterms:modified>
</cp:coreProperties>
</file>