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0"/>
  </p:notesMasterIdLst>
  <p:sldIdLst>
    <p:sldId id="1102" r:id="rId2"/>
    <p:sldId id="1272" r:id="rId3"/>
    <p:sldId id="1302" r:id="rId4"/>
    <p:sldId id="1303" r:id="rId5"/>
    <p:sldId id="1306" r:id="rId6"/>
    <p:sldId id="1324" r:id="rId7"/>
    <p:sldId id="1325" r:id="rId8"/>
    <p:sldId id="1326" r:id="rId9"/>
    <p:sldId id="1305" r:id="rId10"/>
    <p:sldId id="1312" r:id="rId11"/>
    <p:sldId id="1313" r:id="rId12"/>
    <p:sldId id="1315" r:id="rId13"/>
    <p:sldId id="1316" r:id="rId14"/>
    <p:sldId id="1317" r:id="rId15"/>
    <p:sldId id="1318" r:id="rId16"/>
    <p:sldId id="1319" r:id="rId17"/>
    <p:sldId id="1321" r:id="rId18"/>
    <p:sldId id="132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accent2"/>
        </a:solidFill>
        <a:latin typeface="標楷體" pitchFamily="65" charset="-12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B9"/>
    <a:srgbClr val="FF00FF"/>
    <a:srgbClr val="21A0FF"/>
    <a:srgbClr val="00B050"/>
    <a:srgbClr val="009E47"/>
    <a:srgbClr val="99CCFF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8028" autoAdjust="0"/>
  </p:normalViewPr>
  <p:slideViewPr>
    <p:cSldViewPr>
      <p:cViewPr varScale="1">
        <p:scale>
          <a:sx n="67" d="100"/>
          <a:sy n="67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5" Type="http://schemas.openxmlformats.org/officeDocument/2006/relationships/slide" Target="slides/slide9.xml"/><Relationship Id="rId10" Type="http://schemas.openxmlformats.org/officeDocument/2006/relationships/slide" Target="slides/slide14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24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C1E2E03B-9ACC-4C5D-B722-69A157D81F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5668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第1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架構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3"/>
          <p:cNvGrpSpPr>
            <a:grpSpLocks/>
          </p:cNvGrpSpPr>
          <p:nvPr userDrawn="1"/>
        </p:nvGrpSpPr>
        <p:grpSpPr bwMode="auto">
          <a:xfrm>
            <a:off x="8680450" y="5973763"/>
            <a:ext cx="360363" cy="358775"/>
            <a:chOff x="2351313" y="2101932"/>
            <a:chExt cx="360000" cy="360000"/>
          </a:xfrm>
        </p:grpSpPr>
        <p:sp>
          <p:nvSpPr>
            <p:cNvPr id="4" name="圓角矩形 4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向下箭號 5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6" name="群組 6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7" name="橢圓 7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乘號 8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9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67750" y="5967413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000" y="359999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-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5"/>
          <p:cNvPicPr>
            <a:picLocks noChangeAspect="1"/>
          </p:cNvPicPr>
          <p:nvPr userDrawn="1"/>
        </p:nvPicPr>
        <p:blipFill rotWithShape="1">
          <a:blip r:embed="rId2"/>
          <a:srcRect t="66120" b="-1381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6-1-1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認識著作權法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000" y="359999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90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-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6-1-2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著作人格權</a:t>
            </a: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vs.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著作財產權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000" y="359999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圖片 25"/>
          <p:cNvPicPr>
            <a:picLocks noChangeAspect="1"/>
          </p:cNvPicPr>
          <p:nvPr userDrawn="1"/>
        </p:nvPicPr>
        <p:blipFill rotWithShape="1">
          <a:blip r:embed="rId5"/>
          <a:srcRect t="66120" b="-1381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68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-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6-1-3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著作受保護的條件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動作按鈕: 首頁 1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 userDrawn="1"/>
        </p:nvGrpSpPr>
        <p:grpSpPr bwMode="auto">
          <a:xfrm>
            <a:off x="8689975" y="5538788"/>
            <a:ext cx="360363" cy="360362"/>
            <a:chOff x="2351313" y="2101932"/>
            <a:chExt cx="360000" cy="360000"/>
          </a:xfrm>
        </p:grpSpPr>
        <p:sp>
          <p:nvSpPr>
            <p:cNvPr id="5" name="圓角矩形 6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向上箭號 7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8"/>
          <p:cNvGrpSpPr>
            <a:grpSpLocks/>
          </p:cNvGrpSpPr>
          <p:nvPr userDrawn="1"/>
        </p:nvGrpSpPr>
        <p:grpSpPr bwMode="auto">
          <a:xfrm>
            <a:off x="8689975" y="5973763"/>
            <a:ext cx="360363" cy="358775"/>
            <a:chOff x="2351313" y="2101932"/>
            <a:chExt cx="360000" cy="360000"/>
          </a:xfrm>
        </p:grpSpPr>
        <p:sp>
          <p:nvSpPr>
            <p:cNvPr id="8" name="圓角矩形 9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向下箭號 10"/>
            <p:cNvSpPr/>
            <p:nvPr userDrawn="1"/>
          </p:nvSpPr>
          <p:spPr bwMode="auto">
            <a:xfrm>
              <a:off x="2387789" y="2138569"/>
              <a:ext cx="287048" cy="286726"/>
            </a:xfrm>
            <a:prstGeom prst="down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" name="群組 11"/>
          <p:cNvGrpSpPr>
            <a:grpSpLocks/>
          </p:cNvGrpSpPr>
          <p:nvPr userDrawn="1"/>
        </p:nvGrpSpPr>
        <p:grpSpPr bwMode="auto">
          <a:xfrm>
            <a:off x="8689975" y="6407150"/>
            <a:ext cx="360363" cy="360363"/>
            <a:chOff x="1983179" y="1757548"/>
            <a:chExt cx="360000" cy="360000"/>
          </a:xfrm>
        </p:grpSpPr>
        <p:sp>
          <p:nvSpPr>
            <p:cNvPr id="11" name="橢圓 12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乘號 13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13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72513" y="553878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4" name="Rectangle 11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672513" y="5967413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5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72513" y="63960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6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000" y="359999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圖片 25"/>
          <p:cNvPicPr>
            <a:picLocks noChangeAspect="1"/>
          </p:cNvPicPr>
          <p:nvPr userDrawn="1"/>
        </p:nvPicPr>
        <p:blipFill rotWithShape="1">
          <a:blip r:embed="rId5"/>
          <a:srcRect t="66120" b="-1381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68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最後一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>
            <a:grpSpLocks/>
          </p:cNvGrpSpPr>
          <p:nvPr userDrawn="1"/>
        </p:nvGrpSpPr>
        <p:grpSpPr bwMode="auto">
          <a:xfrm>
            <a:off x="8680450" y="5538788"/>
            <a:ext cx="360363" cy="360362"/>
            <a:chOff x="2351313" y="2101932"/>
            <a:chExt cx="360000" cy="360000"/>
          </a:xfrm>
        </p:grpSpPr>
        <p:sp>
          <p:nvSpPr>
            <p:cNvPr id="3" name="圓角矩形 2"/>
            <p:cNvSpPr/>
            <p:nvPr userDrawn="1"/>
          </p:nvSpPr>
          <p:spPr bwMode="auto">
            <a:xfrm>
              <a:off x="2351313" y="2101932"/>
              <a:ext cx="360000" cy="360000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向上箭號 3"/>
            <p:cNvSpPr/>
            <p:nvPr userDrawn="1"/>
          </p:nvSpPr>
          <p:spPr bwMode="auto">
            <a:xfrm>
              <a:off x="2387789" y="2138407"/>
              <a:ext cx="287048" cy="287049"/>
            </a:xfrm>
            <a:prstGeom prst="upArrow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5" name="群組 4"/>
          <p:cNvGrpSpPr>
            <a:grpSpLocks/>
          </p:cNvGrpSpPr>
          <p:nvPr userDrawn="1"/>
        </p:nvGrpSpPr>
        <p:grpSpPr bwMode="auto">
          <a:xfrm>
            <a:off x="8680450" y="6407150"/>
            <a:ext cx="360363" cy="360363"/>
            <a:chOff x="1983179" y="1757548"/>
            <a:chExt cx="360000" cy="360000"/>
          </a:xfrm>
        </p:grpSpPr>
        <p:sp>
          <p:nvSpPr>
            <p:cNvPr id="6" name="橢圓 5"/>
            <p:cNvSpPr/>
            <p:nvPr userDrawn="1"/>
          </p:nvSpPr>
          <p:spPr bwMode="auto">
            <a:xfrm>
              <a:off x="1983179" y="1757548"/>
              <a:ext cx="360000" cy="360000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乘號 6"/>
            <p:cNvSpPr/>
            <p:nvPr userDrawn="1"/>
          </p:nvSpPr>
          <p:spPr bwMode="auto">
            <a:xfrm>
              <a:off x="2000624" y="1794024"/>
              <a:ext cx="325109" cy="287048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100000"/>
                </a:spcBef>
                <a:defRPr/>
              </a:pPr>
              <a:endParaRPr lang="zh-TW" altLang="en-US">
                <a:solidFill>
                  <a:srgbClr val="000000"/>
                </a:solidFill>
                <a:ea typeface="標楷體" pitchFamily="65" charset="-120"/>
              </a:endParaRPr>
            </a:p>
          </p:txBody>
        </p:sp>
      </p:grpSp>
      <p:sp>
        <p:nvSpPr>
          <p:cNvPr id="8" name="Rectangle 10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>
            <a:off x="8667750" y="553878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Rectangle 12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667750" y="6396038"/>
            <a:ext cx="396875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10" name="動作按鈕: 首頁 11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89975" y="5113338"/>
            <a:ext cx="360363" cy="360362"/>
          </a:xfrm>
          <a:prstGeom prst="actionButtonHome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100000"/>
              </a:spcBef>
              <a:defRPr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10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8672513" y="5113338"/>
            <a:ext cx="395287" cy="39528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 eaLnBrk="0" hangingPunct="0"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100000"/>
              </a:spcBef>
              <a:spcAft>
                <a:spcPct val="0"/>
              </a:spcAft>
              <a:defRPr kumimoji="1" sz="28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>
              <a:solidFill>
                <a:srgbClr val="000000"/>
              </a:solidFill>
            </a:endParaRPr>
          </a:p>
        </p:txBody>
      </p:sp>
      <p:pic>
        <p:nvPicPr>
          <p:cNvPr id="12" name="圖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738" y="6475413"/>
            <a:ext cx="1828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9"/>
          <p:cNvSpPr txBox="1"/>
          <p:nvPr userDrawn="1"/>
        </p:nvSpPr>
        <p:spPr>
          <a:xfrm>
            <a:off x="900113" y="324000"/>
            <a:ext cx="5040312" cy="431800"/>
          </a:xfrm>
          <a:prstGeom prst="rect">
            <a:avLst/>
          </a:prstGeom>
          <a:noFill/>
        </p:spPr>
        <p:txBody>
          <a:bodyPr lIns="36000" tIns="36000" rIns="36000" bIns="36000"/>
          <a:lstStyle/>
          <a:p>
            <a:pPr>
              <a:defRPr/>
            </a:pPr>
            <a:r>
              <a:rPr lang="en-US" altLang="zh-TW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6-1-3 </a:t>
            </a:r>
            <a:r>
              <a:rPr lang="zh-TW" altLang="en-US" sz="2400" b="0" dirty="0" smtClean="0">
                <a:solidFill>
                  <a:schemeClr val="tx1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著作受保護的條件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259"/>
          <a:stretch/>
        </p:blipFill>
        <p:spPr bwMode="auto">
          <a:xfrm>
            <a:off x="7524000" y="359999"/>
            <a:ext cx="1620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圖片 25"/>
          <p:cNvPicPr>
            <a:picLocks noChangeAspect="1"/>
          </p:cNvPicPr>
          <p:nvPr userDrawn="1"/>
        </p:nvPicPr>
        <p:blipFill rotWithShape="1">
          <a:blip r:embed="rId5"/>
          <a:srcRect t="66120" b="-1381"/>
          <a:stretch/>
        </p:blipFill>
        <p:spPr bwMode="auto">
          <a:xfrm>
            <a:off x="0" y="324000"/>
            <a:ext cx="9144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763000" y="4953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2" name="Rectangle 2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763000" y="5334000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3" name="Rectangle 2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763000" y="5800725"/>
            <a:ext cx="381000" cy="3810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3200" b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101013" y="4652963"/>
            <a:ext cx="10429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zh-TW" altLang="en-US" b="0">
              <a:solidFill>
                <a:schemeClr val="tx1"/>
              </a:solidFill>
              <a:latin typeface="Arial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62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&#24433;&#38899;&#36039;&#28304;/&#21205;&#30059;/&#36039;&#31185;/7&#19979;&#36039;&#31185;6-1&#35469;&#35672;&#33879;&#20316;&#27402;&#27861;.ex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539750" y="2133600"/>
            <a:ext cx="2808288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資訊科技的創新與普及，各種紙本檔案或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物件因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數位化使得數位內容愈來愈豐富。也因網路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發達及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傳輸便捷，創作者可直接在網路環境中進行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創作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。著作權法規定符合著作條件者，才有合理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使用的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問題，因此本章界定透過資訊科技的技術而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產生的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創作為數位著作。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合理使用就是指不構成著作</a:t>
            </a:r>
            <a:r>
              <a:rPr lang="zh-TW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財產權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之侵害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，此即為本章要討論的內容。</a:t>
            </a:r>
          </a:p>
        </p:txBody>
      </p:sp>
      <p:sp>
        <p:nvSpPr>
          <p:cNvPr id="7170" name="Rectangle 45"/>
          <p:cNvSpPr>
            <a:spLocks noChangeArrowheads="1"/>
          </p:cNvSpPr>
          <p:nvPr/>
        </p:nvSpPr>
        <p:spPr bwMode="auto">
          <a:xfrm>
            <a:off x="396000" y="1439863"/>
            <a:ext cx="306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數位著作合理使用原則</a:t>
            </a:r>
            <a:endParaRPr lang="zh-TW" altLang="en-US" sz="220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643750" y="3780000"/>
            <a:ext cx="3960000" cy="3060000"/>
            <a:chOff x="4356416" y="3212976"/>
            <a:chExt cx="3960000" cy="3060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9"/>
            <a:stretch/>
          </p:blipFill>
          <p:spPr bwMode="auto">
            <a:xfrm flipH="1">
              <a:off x="4356416" y="3212976"/>
              <a:ext cx="3960000" cy="30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3"/>
            <p:cNvSpPr txBox="1">
              <a:spLocks noChangeArrowheads="1"/>
            </p:cNvSpPr>
            <p:nvPr/>
          </p:nvSpPr>
          <p:spPr bwMode="auto">
            <a:xfrm>
              <a:off x="6229548" y="3309392"/>
              <a:ext cx="2014860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zh-TW" altLang="en-US" sz="2000" b="0" dirty="0">
                  <a:solidFill>
                    <a:schemeClr val="tx1"/>
                  </a:solidFill>
                  <a:ea typeface="標楷體" pitchFamily="65" charset="-120"/>
                </a:rPr>
                <a:t>嗨！我是</a:t>
              </a:r>
              <a:r>
                <a:rPr lang="zh-TW" altLang="en-US" sz="2000" b="0" dirty="0" smtClean="0">
                  <a:solidFill>
                    <a:schemeClr val="tx1"/>
                  </a:solidFill>
                  <a:ea typeface="標楷體" pitchFamily="65" charset="-120"/>
                </a:rPr>
                <a:t>著作權先生</a:t>
              </a:r>
              <a:r>
                <a:rPr lang="zh-TW" altLang="en-US" sz="2000" b="0" dirty="0">
                  <a:solidFill>
                    <a:schemeClr val="tx1"/>
                  </a:solidFill>
                  <a:ea typeface="標楷體" pitchFamily="65" charset="-120"/>
                </a:rPr>
                <a:t>，還有</a:t>
              </a:r>
              <a:r>
                <a:rPr lang="zh-TW" altLang="en-US" sz="2000" b="0" dirty="0" smtClean="0">
                  <a:solidFill>
                    <a:schemeClr val="tx1"/>
                  </a:solidFill>
                  <a:ea typeface="標楷體" pitchFamily="65" charset="-120"/>
                </a:rPr>
                <a:t>詮釋十</a:t>
              </a:r>
              <a:r>
                <a:rPr lang="zh-TW" altLang="en-US" sz="2000" b="0" dirty="0">
                  <a:solidFill>
                    <a:schemeClr val="tx1"/>
                  </a:solidFill>
                  <a:ea typeface="標楷體" pitchFamily="65" charset="-120"/>
                </a:rPr>
                <a:t>種著作的</a:t>
              </a:r>
              <a:r>
                <a:rPr lang="zh-TW" altLang="en-US" sz="2000" b="0" dirty="0" smtClean="0">
                  <a:solidFill>
                    <a:schemeClr val="tx1"/>
                  </a:solidFill>
                  <a:ea typeface="標楷體" pitchFamily="65" charset="-120"/>
                </a:rPr>
                <a:t>造型唷</a:t>
              </a:r>
              <a:r>
                <a:rPr lang="zh-TW" altLang="en-US" sz="2000" b="0" dirty="0">
                  <a:solidFill>
                    <a:schemeClr val="tx1"/>
                  </a:solidFill>
                  <a:ea typeface="標楷體" pitchFamily="65" charset="-120"/>
                </a:rPr>
                <a:t>！</a:t>
              </a:r>
            </a:p>
          </p:txBody>
        </p:sp>
      </p:grp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539750" y="900000"/>
            <a:ext cx="8064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設計理念：</a:t>
            </a:r>
          </a:p>
          <a:p>
            <a:pPr>
              <a:lnSpc>
                <a:spcPct val="120000"/>
              </a:lnSpc>
            </a:pP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　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　一個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創作的結晶是來自於腦力與心力的結合，這也是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我們設計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著作權先生造型中，頭部有一個插頭，以及胸前有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一個燈泡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的原因。當插頭接上電源，也就是運用我們的腦力，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創意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便會源源不絕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，燈泡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便會發亮，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也就是「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讓智慧發光」。</a:t>
            </a:r>
          </a:p>
          <a:p>
            <a:pPr>
              <a:lnSpc>
                <a:spcPct val="120000"/>
              </a:lnSpc>
            </a:pP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　　　　　　　　　　　　設計者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：朱德庸</a:t>
            </a:r>
          </a:p>
        </p:txBody>
      </p:sp>
    </p:spTree>
    <p:extLst>
      <p:ext uri="{BB962C8B-B14F-4D97-AF65-F5344CB8AC3E}">
        <p14:creationId xmlns:p14="http://schemas.microsoft.com/office/powerpoint/2010/main" val="39728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8" t="5178" r="16269" b="30103"/>
          <a:stretch/>
        </p:blipFill>
        <p:spPr bwMode="auto">
          <a:xfrm>
            <a:off x="540000" y="1080000"/>
            <a:ext cx="8064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t="-1" r="17432" b="35282"/>
          <a:stretch/>
        </p:blipFill>
        <p:spPr bwMode="auto">
          <a:xfrm>
            <a:off x="540000" y="3960000"/>
            <a:ext cx="8064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0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40000" y="1440000"/>
            <a:ext cx="8064000" cy="3636000"/>
            <a:chOff x="3131840" y="2520000"/>
            <a:chExt cx="8064000" cy="3636000"/>
          </a:xfrm>
        </p:grpSpPr>
        <p:grpSp>
          <p:nvGrpSpPr>
            <p:cNvPr id="8" name="群組 7"/>
            <p:cNvGrpSpPr/>
            <p:nvPr/>
          </p:nvGrpSpPr>
          <p:grpSpPr>
            <a:xfrm>
              <a:off x="3131840" y="2520000"/>
              <a:ext cx="8064000" cy="3636000"/>
              <a:chOff x="3131840" y="2880000"/>
              <a:chExt cx="8064000" cy="3636000"/>
            </a:xfrm>
          </p:grpSpPr>
          <p:sp>
            <p:nvSpPr>
              <p:cNvPr id="11" name="圓角矩形 10"/>
              <p:cNvSpPr/>
              <p:nvPr/>
            </p:nvSpPr>
            <p:spPr>
              <a:xfrm>
                <a:off x="3131840" y="3096000"/>
                <a:ext cx="8064000" cy="3420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  <p:sp>
            <p:nvSpPr>
              <p:cNvPr id="12" name="圓角矩形 11"/>
              <p:cNvSpPr/>
              <p:nvPr/>
            </p:nvSpPr>
            <p:spPr>
              <a:xfrm>
                <a:off x="3131840" y="2880000"/>
                <a:ext cx="129600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BEBADD"/>
              </a:solidFill>
              <a:ln w="25400">
                <a:solidFill>
                  <a:srgbClr val="6460AB"/>
                </a:solidFill>
              </a:ln>
            </p:spPr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標楷體" pitchFamily="65" charset="-120"/>
                  </a:rPr>
                  <a:t>小知識</a:t>
                </a:r>
                <a:endParaRPr lang="zh-TW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標楷體" pitchFamily="65" charset="-120"/>
                </a:endParaRPr>
              </a:p>
            </p:txBody>
          </p:sp>
        </p:grpSp>
        <p:sp>
          <p:nvSpPr>
            <p:cNvPr id="9" name="文字方塊 8"/>
            <p:cNvSpPr txBox="1"/>
            <p:nvPr/>
          </p:nvSpPr>
          <p:spPr>
            <a:xfrm>
              <a:off x="3239840" y="3384000"/>
              <a:ext cx="7848000" cy="2700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TW" altLang="en-US" sz="2400" dirty="0" smtClean="0"/>
                <a:t>把</a:t>
              </a:r>
              <a:r>
                <a:rPr lang="zh-TW" altLang="en-US" sz="2400" dirty="0"/>
                <a:t>既有的著作以翻譯、編曲、改寫、拍攝為影片等方式，另發揮創意改作所得的作品，也稱為</a:t>
              </a:r>
              <a:r>
                <a:rPr lang="zh-TW" altLang="en-US" sz="2400" dirty="0" smtClean="0"/>
                <a:t>改作著作</a:t>
              </a:r>
              <a:r>
                <a:rPr lang="zh-TW" altLang="en-US" sz="2400" dirty="0"/>
                <a:t>。因改作人投入心力改作，才有創意的成果。因為著作權法保護創意</a:t>
              </a:r>
              <a:r>
                <a:rPr lang="zh-TW" altLang="en-US" sz="2400" dirty="0" smtClean="0"/>
                <a:t>活動</a:t>
              </a:r>
              <a:r>
                <a:rPr lang="zh-TW" altLang="en-US" sz="2400" dirty="0"/>
                <a:t>的成果，所以，</a:t>
              </a:r>
              <a:r>
                <a:rPr lang="zh-TW" altLang="en-US" sz="2400" dirty="0" smtClean="0"/>
                <a:t>著作權</a:t>
              </a:r>
              <a:r>
                <a:rPr lang="zh-TW" altLang="en-US" sz="2400" dirty="0"/>
                <a:t>獨立出一個衍生著作加以保護。例如：從小說改編拍攝成電影，電影就是小說的衍生著作，</a:t>
              </a:r>
              <a:r>
                <a:rPr lang="zh-TW" altLang="en-US" sz="2400" dirty="0" smtClean="0"/>
                <a:t>所有視聽</a:t>
              </a:r>
              <a:r>
                <a:rPr lang="zh-TW" altLang="en-US" sz="2400" dirty="0"/>
                <a:t>著作所應享有的著作權，這個衍生著作也都享有。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240000" y="2952000"/>
              <a:ext cx="5040000" cy="432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t" anchorCtr="0">
              <a:no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 sz="2000" b="0">
                  <a:solidFill>
                    <a:schemeClr val="tx1"/>
                  </a:solidFill>
                  <a:latin typeface="+mj-lt"/>
                  <a:ea typeface="標楷體" pitchFamily="65" charset="-120"/>
                </a:defRPr>
              </a:lvl1pPr>
            </a:lstStyle>
            <a:p>
              <a:pPr>
                <a:lnSpc>
                  <a:spcPts val="3200"/>
                </a:lnSpc>
              </a:pP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衍生著作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419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2290" name="文字方塊 3"/>
          <p:cNvSpPr txBox="1">
            <a:spLocks noChangeArrowheads="1"/>
          </p:cNvSpPr>
          <p:nvPr/>
        </p:nvSpPr>
        <p:spPr bwMode="auto">
          <a:xfrm>
            <a:off x="539750" y="900000"/>
            <a:ext cx="80645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我國著作權法規定：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著作人於著作完成時享有著作權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；也就是只要著作創作完成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，就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受到著作權法保護，不需要向任何機關、組織註冊或登記。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著作財產權保護的期間，是著作人生存的期間到死後的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50 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年。</a:t>
            </a:r>
          </a:p>
        </p:txBody>
      </p:sp>
    </p:spTree>
    <p:extLst>
      <p:ext uri="{BB962C8B-B14F-4D97-AF65-F5344CB8AC3E}">
        <p14:creationId xmlns:p14="http://schemas.microsoft.com/office/powerpoint/2010/main" val="28632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2290" name="文字方塊 3"/>
          <p:cNvSpPr txBox="1">
            <a:spLocks noChangeArrowheads="1"/>
          </p:cNvSpPr>
          <p:nvPr/>
        </p:nvSpPr>
        <p:spPr bwMode="auto">
          <a:xfrm>
            <a:off x="539750" y="900000"/>
            <a:ext cx="80645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著作權法把著作權分為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著作人格權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及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著作財產權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。顧名思義，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著作人格權在保護著作人的人格及聲譽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著作財產權則指著作人享有其創作之著作的專有權利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，包括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重製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、公開口述、公開播送、公開上映、公開演出、公開傳輸、公開展示、改作、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移轉所有權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及出租其著作。因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透過移轉所有權、讓與或授權等方式，使著作人能夠獲得一定程度的經濟利益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，其著作也就成為著作人財產的一部分，因此稱為著作財產權。</a:t>
            </a:r>
          </a:p>
        </p:txBody>
      </p:sp>
    </p:spTree>
    <p:extLst>
      <p:ext uri="{BB962C8B-B14F-4D97-AF65-F5344CB8AC3E}">
        <p14:creationId xmlns:p14="http://schemas.microsoft.com/office/powerpoint/2010/main" val="12006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225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2290" name="文字方塊 3"/>
          <p:cNvSpPr txBox="1">
            <a:spLocks noChangeArrowheads="1"/>
          </p:cNvSpPr>
          <p:nvPr/>
        </p:nvSpPr>
        <p:spPr bwMode="auto">
          <a:xfrm>
            <a:off x="539750" y="900000"/>
            <a:ext cx="80645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著作人格權專屬於著作人本身，不得讓與或繼承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，所以，合理使用也只有與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著作財產權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有關聯。在資訊科技時代，著作傳輸或交換非常頻繁，利用的方式隨時在變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，因此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受保護的專有權利也可能會調整或改變。</a:t>
            </a:r>
          </a:p>
        </p:txBody>
      </p:sp>
    </p:spTree>
    <p:extLst>
      <p:ext uri="{BB962C8B-B14F-4D97-AF65-F5344CB8AC3E}">
        <p14:creationId xmlns:p14="http://schemas.microsoft.com/office/powerpoint/2010/main" val="40487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2290" name="文字方塊 3"/>
          <p:cNvSpPr txBox="1">
            <a:spLocks noChangeArrowheads="1"/>
          </p:cNvSpPr>
          <p:nvPr/>
        </p:nvSpPr>
        <p:spPr bwMode="auto">
          <a:xfrm>
            <a:off x="539750" y="900000"/>
            <a:ext cx="80645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著作受著作權法保護要符合一些條件，這些條件的意義，扼要說明</a:t>
            </a:r>
            <a:r>
              <a:rPr lang="zh-TW" altLang="en-US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如下：</a:t>
            </a:r>
            <a:endParaRPr lang="zh-TW" altLang="en-US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539552" y="1980000"/>
            <a:ext cx="80645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1.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範圍：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著作權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法所定義的著作，指屬於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文學、科學、藝術或其他學術範圍的創作</a:t>
            </a:r>
            <a:r>
              <a:rPr lang="zh-TW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。技術性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的創新則不在著作權法保護範圍之內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，另以其他法律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（如專利法、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商標法等</a:t>
            </a:r>
            <a:r>
              <a:rPr lang="zh-TW" altLang="en-US" sz="20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）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加以保護。</a:t>
            </a:r>
          </a:p>
        </p:txBody>
      </p:sp>
      <p:sp>
        <p:nvSpPr>
          <p:cNvPr id="5" name="文字方塊 3"/>
          <p:cNvSpPr txBox="1">
            <a:spLocks noChangeArrowheads="1"/>
          </p:cNvSpPr>
          <p:nvPr/>
        </p:nvSpPr>
        <p:spPr bwMode="auto">
          <a:xfrm>
            <a:off x="539750" y="3960000"/>
            <a:ext cx="80645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2.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創作：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創作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意指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著作的完成是著作人獨力或與他人合作，透過心智活動所產生的結果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。只要不是抄襲或剽竊，就可以最低限度滿足創作的條件。例如：一篇作文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或校園</a:t>
            </a:r>
            <a:r>
              <a:rPr lang="zh-TW" altLang="en-US" sz="24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圍牆的彩繪壁畫等都屬於創作，受著作權法保護。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0000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50000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2290" name="文字方塊 3"/>
          <p:cNvSpPr txBox="1">
            <a:spLocks noChangeArrowheads="1"/>
          </p:cNvSpPr>
          <p:nvPr/>
        </p:nvSpPr>
        <p:spPr bwMode="auto">
          <a:xfrm>
            <a:off x="539750" y="900000"/>
            <a:ext cx="80645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2000" indent="-432000">
              <a:lnSpc>
                <a:spcPct val="120000"/>
              </a:lnSpc>
            </a:pPr>
            <a:r>
              <a:rPr lang="en-US" altLang="zh-TW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3.	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表達：</a:t>
            </a:r>
            <a: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依前述的範圍取得之著作權，其保護僅及於該著作的表達。而著作的表達意指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創作物能讓眾人的感官知覺其創作物的客觀存在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。例如：一幅抽象畫，只要眾人能感知它是一幅畫，就符合表達的條件。至於對此畫命名為吶喊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（吶喊是一種概念）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，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《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吶喊</a:t>
            </a:r>
            <a:r>
              <a:rPr lang="en-US" altLang="zh-TW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》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就不受保護，因其他人也可以創作表達吶喊的畫作。至於這幅畫作是以何種方式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（手繪或電腦繪圖工具）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創作完成，它的製程及畫法</a:t>
            </a:r>
            <a:r>
              <a:rPr lang="zh-TW" altLang="en-US" sz="20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（操作方法）</a:t>
            </a:r>
            <a:r>
              <a:rPr lang="zh-TW" altLang="en-US" sz="24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也不受保護。也就是說，創作物所表達的思想、程序、製程、系統、操作方法、概念、原理、發現等，都不受保護。</a:t>
            </a:r>
            <a:endParaRPr lang="zh-TW" altLang="en-US" sz="2400" b="0" dirty="0">
              <a:solidFill>
                <a:schemeClr val="tx1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90000"/>
            <a:ext cx="432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46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226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000"/>
            <a:ext cx="9144000" cy="338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3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539750" y="2133600"/>
            <a:ext cx="2808288" cy="39592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600"/>
              </a:lnSpc>
              <a:defRPr/>
            </a:pP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　　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數位著作也是著作，受著作權法保護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。在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討論數位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著作的合理使用前，首先介紹我國著作權法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基本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概念、著作受保護的條件，以及合理使用的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問題與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判斷原則等。因為所利用的著作類別及性質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差別很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大，利用的方式也有所不同，如何判斷合理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使用必須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要有周詳的考慮，接著則舉在校園常會遇到</a:t>
            </a:r>
            <a:r>
              <a:rPr lang="zh-TW" altLang="en-US" sz="1800" b="0" dirty="0" smtClean="0">
                <a:solidFill>
                  <a:schemeClr val="tx1"/>
                </a:solidFill>
                <a:latin typeface="+mj-lt"/>
                <a:ea typeface="標楷體" pitchFamily="65" charset="-120"/>
              </a:rPr>
              <a:t>與合理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使用有關的問題為例，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並建議善用免費資源</a:t>
            </a:r>
            <a:r>
              <a:rPr lang="zh-TW" alt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及創</a:t>
            </a:r>
            <a:r>
              <a:rPr lang="zh-TW" alt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用 </a:t>
            </a:r>
            <a:r>
              <a:rPr lang="en-US" altLang="zh-TW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標楷體" pitchFamily="65" charset="-120"/>
              </a:rPr>
              <a:t>CC</a:t>
            </a:r>
            <a:r>
              <a:rPr lang="zh-TW" altLang="en-US" sz="1800" b="0" dirty="0">
                <a:solidFill>
                  <a:schemeClr val="tx1"/>
                </a:solidFill>
                <a:latin typeface="+mj-lt"/>
                <a:ea typeface="標楷體" pitchFamily="65" charset="-120"/>
              </a:rPr>
              <a:t>，提供大家參考。</a:t>
            </a:r>
          </a:p>
        </p:txBody>
      </p: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396000" y="1439863"/>
            <a:ext cx="306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數位著作合理使用原則</a:t>
            </a:r>
            <a:endParaRPr lang="zh-TW" altLang="en-US" sz="220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4"/>
          <p:cNvSpPr>
            <a:spLocks noChangeArrowheads="1"/>
          </p:cNvSpPr>
          <p:nvPr/>
        </p:nvSpPr>
        <p:spPr bwMode="auto">
          <a:xfrm>
            <a:off x="611188" y="2160588"/>
            <a:ext cx="27003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431800">
              <a:lnSpc>
                <a:spcPts val="2800"/>
              </a:lnSpc>
            </a:pP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6-1	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數位著作的意義</a:t>
            </a:r>
            <a:endParaRPr lang="en-US" altLang="zh-TW" sz="20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6-2	</a:t>
            </a:r>
            <a:r>
              <a:rPr lang="zh-TW" altLang="en-US" sz="2000" b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著作合理使用的判斷</a:t>
            </a:r>
            <a:endParaRPr lang="zh-TW" altLang="en-US" sz="2000" b="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marL="431800" indent="-431800">
              <a:lnSpc>
                <a:spcPts val="2800"/>
              </a:lnSpc>
            </a:pPr>
            <a:r>
              <a:rPr lang="en-US" altLang="zh-TW" sz="2000" b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6-3	</a:t>
            </a:r>
            <a:r>
              <a:rPr lang="zh-TW" altLang="en-US" sz="2000" b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著作利用的其他建議</a:t>
            </a:r>
            <a:endParaRPr lang="zh-TW" altLang="en-US" sz="2000" b="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396000" y="1439863"/>
            <a:ext cx="306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3600"/>
              </a:lnSpc>
            </a:pPr>
            <a:r>
              <a:rPr lang="zh-TW" altLang="en-US" sz="2200" dirty="0" smtClean="0">
                <a:solidFill>
                  <a:schemeClr val="tx1"/>
                </a:solidFill>
                <a:latin typeface="Arial" charset="0"/>
                <a:ea typeface="標楷體" pitchFamily="65" charset="-120"/>
                <a:cs typeface="Arial" charset="0"/>
              </a:rPr>
              <a:t>數位著作合理使用原則</a:t>
            </a:r>
            <a:endParaRPr lang="zh-TW" altLang="en-US" sz="2200" dirty="0">
              <a:solidFill>
                <a:schemeClr val="tx1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橢圓 30"/>
          <p:cNvSpPr/>
          <p:nvPr/>
        </p:nvSpPr>
        <p:spPr bwMode="auto">
          <a:xfrm>
            <a:off x="179388" y="179388"/>
            <a:ext cx="792162" cy="7921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4400" dirty="0">
                <a:solidFill>
                  <a:schemeClr val="bg1"/>
                </a:solidFill>
                <a:ea typeface="標楷體" pitchFamily="65" charset="-120"/>
              </a:rPr>
              <a:t>架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900113" y="179388"/>
            <a:ext cx="3600450" cy="792162"/>
          </a:xfrm>
          <a:prstGeom prst="rect">
            <a:avLst/>
          </a:prstGeom>
          <a:noFill/>
        </p:spPr>
        <p:txBody>
          <a:bodyPr lIns="108000" tIns="36000" rIns="108000" bIns="36000" anchor="ctr"/>
          <a:lstStyle/>
          <a:p>
            <a:pPr>
              <a:defRPr/>
            </a:pPr>
            <a:r>
              <a:rPr lang="zh-TW" altLang="en-US" sz="4000" dirty="0">
                <a:solidFill>
                  <a:schemeClr val="bg1">
                    <a:lumMod val="50000"/>
                  </a:schemeClr>
                </a:solidFill>
                <a:ea typeface="標楷體" pitchFamily="65" charset="-120"/>
              </a:rPr>
              <a:t>構表與多媒體</a:t>
            </a:r>
          </a:p>
        </p:txBody>
      </p:sp>
      <p:pic>
        <p:nvPicPr>
          <p:cNvPr id="1024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95288"/>
            <a:ext cx="11874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2520000" y="1079999"/>
            <a:ext cx="3959225" cy="1657350"/>
            <a:chOff x="1610" y="1707"/>
            <a:chExt cx="2494" cy="1044"/>
          </a:xfrm>
        </p:grpSpPr>
        <p:pic>
          <p:nvPicPr>
            <p:cNvPr id="10246" name="圖片 15"/>
            <p:cNvPicPr>
              <a:picLocks noChangeAspect="1"/>
            </p:cNvPicPr>
            <p:nvPr/>
          </p:nvPicPr>
          <p:blipFill rotWithShape="1">
            <a:blip r:embed="rId3"/>
            <a:srcRect r="100"/>
            <a:stretch/>
          </p:blipFill>
          <p:spPr bwMode="auto">
            <a:xfrm>
              <a:off x="1610" y="1707"/>
              <a:ext cx="249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圖片 16"/>
            <p:cNvPicPr>
              <a:picLocks noChangeAspect="1"/>
            </p:cNvPicPr>
            <p:nvPr/>
          </p:nvPicPr>
          <p:blipFill rotWithShape="1">
            <a:blip r:embed="rId4"/>
            <a:srcRect t="1" b="887"/>
            <a:stretch/>
          </p:blipFill>
          <p:spPr bwMode="auto">
            <a:xfrm>
              <a:off x="1610" y="2297"/>
              <a:ext cx="249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Rectangle 4"/>
            <p:cNvSpPr>
              <a:spLocks noChangeArrowheads="1"/>
            </p:cNvSpPr>
            <p:nvPr/>
          </p:nvSpPr>
          <p:spPr bwMode="auto">
            <a:xfrm>
              <a:off x="1610" y="2297"/>
              <a:ext cx="2494" cy="45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ea typeface="標楷體" pitchFamily="65" charset="-120"/>
                </a:rPr>
                <a:t>數位著作的意義</a:t>
              </a:r>
            </a:p>
          </p:txBody>
        </p:sp>
        <p:sp>
          <p:nvSpPr>
            <p:cNvPr id="10249" name="Rectangle 3"/>
            <p:cNvSpPr>
              <a:spLocks noChangeArrowheads="1"/>
            </p:cNvSpPr>
            <p:nvPr/>
          </p:nvSpPr>
          <p:spPr bwMode="auto">
            <a:xfrm>
              <a:off x="1610" y="1707"/>
              <a:ext cx="2494" cy="45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/>
              <a:r>
                <a:rPr lang="zh-TW" altLang="en-US" dirty="0">
                  <a:solidFill>
                    <a:schemeClr val="bg1"/>
                  </a:solidFill>
                  <a:ea typeface="標楷體" pitchFamily="65" charset="-120"/>
                </a:rPr>
                <a:t>數位著作合理使用原則</a:t>
              </a:r>
            </a:p>
          </p:txBody>
        </p:sp>
      </p:grpSp>
      <p:cxnSp>
        <p:nvCxnSpPr>
          <p:cNvPr id="10245" name="直線接點 22"/>
          <p:cNvCxnSpPr>
            <a:cxnSpLocks noChangeShapeType="1"/>
          </p:cNvCxnSpPr>
          <p:nvPr/>
        </p:nvCxnSpPr>
        <p:spPr bwMode="auto">
          <a:xfrm>
            <a:off x="4500000" y="1800000"/>
            <a:ext cx="0" cy="216000"/>
          </a:xfrm>
          <a:prstGeom prst="line">
            <a:avLst/>
          </a:prstGeom>
          <a:noFill/>
          <a:ln w="25400">
            <a:solidFill>
              <a:srgbClr val="E0487E"/>
            </a:solidFill>
            <a:miter lim="800000"/>
            <a:headEnd/>
            <a:tailEnd/>
          </a:ln>
        </p:spPr>
      </p:cxnSp>
      <p:pic>
        <p:nvPicPr>
          <p:cNvPr id="12" name="圖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0363" y="2880225"/>
            <a:ext cx="36020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0363" y="3600950"/>
            <a:ext cx="36020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0363" y="4320088"/>
            <a:ext cx="36020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手繪多邊形 14"/>
          <p:cNvSpPr>
            <a:spLocks/>
          </p:cNvSpPr>
          <p:nvPr/>
        </p:nvSpPr>
        <p:spPr bwMode="auto">
          <a:xfrm>
            <a:off x="2699388" y="2700838"/>
            <a:ext cx="180975" cy="468313"/>
          </a:xfrm>
          <a:custGeom>
            <a:avLst/>
            <a:gdLst>
              <a:gd name="T0" fmla="*/ 0 w 1244600"/>
              <a:gd name="T1" fmla="*/ 0 h 982134"/>
              <a:gd name="T2" fmla="*/ 0 w 1244600"/>
              <a:gd name="T3" fmla="*/ 0 h 982134"/>
              <a:gd name="T4" fmla="*/ 0 w 1244600"/>
              <a:gd name="T5" fmla="*/ 0 h 982134"/>
              <a:gd name="T6" fmla="*/ 0 60000 65536"/>
              <a:gd name="T7" fmla="*/ 0 60000 65536"/>
              <a:gd name="T8" fmla="*/ 0 60000 65536"/>
              <a:gd name="T9" fmla="*/ 0 w 1244600"/>
              <a:gd name="T10" fmla="*/ 0 h 982134"/>
              <a:gd name="T11" fmla="*/ 1244600 w 1244600"/>
              <a:gd name="T12" fmla="*/ 982134 h 98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4600" h="982134">
                <a:moveTo>
                  <a:pt x="0" y="0"/>
                </a:moveTo>
                <a:lnTo>
                  <a:pt x="0" y="982134"/>
                </a:lnTo>
                <a:lnTo>
                  <a:pt x="1244600" y="982134"/>
                </a:lnTo>
              </a:path>
            </a:pathLst>
          </a:custGeom>
          <a:noFill/>
          <a:ln w="25400">
            <a:solidFill>
              <a:srgbClr val="E0487E"/>
            </a:solidFill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880363" y="2880225"/>
            <a:ext cx="3598863" cy="576263"/>
          </a:xfrm>
          <a:prstGeom prst="rect">
            <a:avLst/>
          </a:prstGeom>
          <a:noFill/>
          <a:ln w="25400" algn="ctr">
            <a:solidFill>
              <a:srgbClr val="E0487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認識著作權法</a:t>
            </a:r>
            <a:endParaRPr lang="zh-TW" altLang="en-US" sz="24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880363" y="3600950"/>
            <a:ext cx="3598863" cy="576263"/>
          </a:xfrm>
          <a:prstGeom prst="rect">
            <a:avLst/>
          </a:prstGeom>
          <a:noFill/>
          <a:ln w="25400" algn="ctr">
            <a:solidFill>
              <a:srgbClr val="E0487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著作人格權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vs.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著作財產權</a:t>
            </a:r>
            <a:endParaRPr lang="zh-TW" altLang="en-US" sz="24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3" name="手繪多邊形 25"/>
          <p:cNvSpPr>
            <a:spLocks/>
          </p:cNvSpPr>
          <p:nvPr/>
        </p:nvSpPr>
        <p:spPr bwMode="auto">
          <a:xfrm>
            <a:off x="2699388" y="2700838"/>
            <a:ext cx="180975" cy="1187450"/>
          </a:xfrm>
          <a:custGeom>
            <a:avLst/>
            <a:gdLst>
              <a:gd name="T0" fmla="*/ 0 w 1244600"/>
              <a:gd name="T1" fmla="*/ 0 h 982134"/>
              <a:gd name="T2" fmla="*/ 0 w 1244600"/>
              <a:gd name="T3" fmla="*/ 0 h 982134"/>
              <a:gd name="T4" fmla="*/ 0 w 1244600"/>
              <a:gd name="T5" fmla="*/ 0 h 982134"/>
              <a:gd name="T6" fmla="*/ 0 60000 65536"/>
              <a:gd name="T7" fmla="*/ 0 60000 65536"/>
              <a:gd name="T8" fmla="*/ 0 60000 65536"/>
              <a:gd name="T9" fmla="*/ 0 w 1244600"/>
              <a:gd name="T10" fmla="*/ 0 h 982134"/>
              <a:gd name="T11" fmla="*/ 1244600 w 1244600"/>
              <a:gd name="T12" fmla="*/ 982134 h 98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4600" h="982134">
                <a:moveTo>
                  <a:pt x="0" y="0"/>
                </a:moveTo>
                <a:lnTo>
                  <a:pt x="0" y="982134"/>
                </a:lnTo>
                <a:lnTo>
                  <a:pt x="1244600" y="982134"/>
                </a:lnTo>
              </a:path>
            </a:pathLst>
          </a:custGeom>
          <a:noFill/>
          <a:ln w="25400">
            <a:solidFill>
              <a:srgbClr val="E0487E"/>
            </a:solidFill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2880363" y="4320088"/>
            <a:ext cx="3598863" cy="576263"/>
          </a:xfrm>
          <a:prstGeom prst="rect">
            <a:avLst/>
          </a:prstGeom>
          <a:noFill/>
          <a:ln w="25400" algn="ctr">
            <a:solidFill>
              <a:srgbClr val="E0487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3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著作受保護的條件</a:t>
            </a:r>
            <a:endParaRPr lang="zh-TW" altLang="en-US" sz="2300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" name="手繪多邊形 27"/>
          <p:cNvSpPr>
            <a:spLocks/>
          </p:cNvSpPr>
          <p:nvPr/>
        </p:nvSpPr>
        <p:spPr bwMode="auto">
          <a:xfrm>
            <a:off x="2699388" y="2700838"/>
            <a:ext cx="180975" cy="1908175"/>
          </a:xfrm>
          <a:custGeom>
            <a:avLst/>
            <a:gdLst>
              <a:gd name="T0" fmla="*/ 0 w 1244600"/>
              <a:gd name="T1" fmla="*/ 0 h 982134"/>
              <a:gd name="T2" fmla="*/ 0 w 1244600"/>
              <a:gd name="T3" fmla="*/ 0 h 982134"/>
              <a:gd name="T4" fmla="*/ 0 w 1244600"/>
              <a:gd name="T5" fmla="*/ 0 h 982134"/>
              <a:gd name="T6" fmla="*/ 0 60000 65536"/>
              <a:gd name="T7" fmla="*/ 0 60000 65536"/>
              <a:gd name="T8" fmla="*/ 0 60000 65536"/>
              <a:gd name="T9" fmla="*/ 0 w 1244600"/>
              <a:gd name="T10" fmla="*/ 0 h 982134"/>
              <a:gd name="T11" fmla="*/ 1244600 w 1244600"/>
              <a:gd name="T12" fmla="*/ 982134 h 982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4600" h="982134">
                <a:moveTo>
                  <a:pt x="0" y="0"/>
                </a:moveTo>
                <a:lnTo>
                  <a:pt x="0" y="982134"/>
                </a:lnTo>
                <a:lnTo>
                  <a:pt x="1244600" y="982134"/>
                </a:lnTo>
              </a:path>
            </a:pathLst>
          </a:custGeom>
          <a:noFill/>
          <a:ln w="25400">
            <a:solidFill>
              <a:srgbClr val="E0487E"/>
            </a:solidFill>
            <a:round/>
            <a:headEnd/>
            <a:tailEnd/>
          </a:ln>
        </p:spPr>
        <p:txBody>
          <a:bodyPr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1266" name="文字方塊 3"/>
          <p:cNvSpPr txBox="1">
            <a:spLocks noChangeArrowheads="1"/>
          </p:cNvSpPr>
          <p:nvPr/>
        </p:nvSpPr>
        <p:spPr bwMode="auto">
          <a:xfrm>
            <a:off x="539750" y="900000"/>
            <a:ext cx="806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資訊科技的普及，設備操作簡便，人機介面親和，使其成為現代人生活或工作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上處理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事務不可或缺的工具。政府與民間也逐步把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傳統紙本檔案資料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（如公文、族譜等</a:t>
            </a:r>
            <a:r>
              <a:rPr lang="zh-TW" altLang="en-US" sz="2400" b="0" dirty="0" smtClean="0">
                <a:solidFill>
                  <a:schemeClr val="tx1"/>
                </a:solidFill>
                <a:ea typeface="標楷體" pitchFamily="65" charset="-120"/>
              </a:rPr>
              <a:t>）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或物件</a:t>
            </a:r>
            <a:r>
              <a:rPr lang="zh-TW" altLang="en-US" sz="2400" b="0" dirty="0">
                <a:solidFill>
                  <a:schemeClr val="tx1"/>
                </a:solidFill>
                <a:ea typeface="標楷體" pitchFamily="65" charset="-120"/>
              </a:rPr>
              <a:t>（如古物、畫作等）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數位化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，長期累積下來，使得數位內容非常豐富。</a:t>
            </a:r>
          </a:p>
        </p:txBody>
      </p:sp>
      <p:sp>
        <p:nvSpPr>
          <p:cNvPr id="4" name="Rectangle 1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582462" y="3862065"/>
            <a:ext cx="1584000" cy="369332"/>
          </a:xfrm>
          <a:prstGeom prst="rect">
            <a:avLst/>
          </a:prstGeom>
          <a:solidFill>
            <a:srgbClr val="FFB9B9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zh-TW" altLang="en-US" sz="1800" u="sng" dirty="0">
                <a:solidFill>
                  <a:srgbClr val="A4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認識著作權法</a:t>
            </a:r>
            <a:endParaRPr lang="zh-TW" altLang="en-US" sz="1800" u="sng" dirty="0">
              <a:solidFill>
                <a:srgbClr val="A4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1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29965" y="3789040"/>
            <a:ext cx="936625" cy="504825"/>
          </a:xfrm>
          <a:prstGeom prst="flowChartAlternateProcess">
            <a:avLst/>
          </a:prstGeom>
          <a:solidFill>
            <a:srgbClr val="C0504D"/>
          </a:solidFill>
          <a:ln>
            <a:solidFill>
              <a:srgbClr val="8C383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zh-TW" altLang="en-US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字方塊 3"/>
          <p:cNvSpPr txBox="1">
            <a:spLocks noChangeArrowheads="1"/>
          </p:cNvSpPr>
          <p:nvPr/>
        </p:nvSpPr>
        <p:spPr bwMode="auto">
          <a:xfrm>
            <a:off x="539750" y="900000"/>
            <a:ext cx="806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因資訊科技工具之便利，創作者也易於將其紙本的創作數位化成為數位著作，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甚至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直接在網路環境中進行創作。具體的說，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透過資訊科技的技術而產生的創作就是數位著作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。例如：刊載於網路期刊的文章就是一種數位著作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68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字方塊 3"/>
          <p:cNvSpPr txBox="1">
            <a:spLocks noChangeArrowheads="1"/>
          </p:cNvSpPr>
          <p:nvPr/>
        </p:nvSpPr>
        <p:spPr bwMode="auto">
          <a:xfrm>
            <a:off x="539750" y="900000"/>
            <a:ext cx="806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著作權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法對於數位著作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或是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紙本著作，都給予相同的保護，不因其形式（數位或紙本）而有差別。而數位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著作只要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符合著作權法所定義的著作，也就是屬於文學、科學、藝術或其他學術範圍的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創作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，就會有合理使用的問題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46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字方塊 3"/>
          <p:cNvSpPr txBox="1">
            <a:spLocks noChangeArrowheads="1"/>
          </p:cNvSpPr>
          <p:nvPr/>
        </p:nvSpPr>
        <p:spPr bwMode="auto">
          <a:xfrm>
            <a:off x="539750" y="900000"/>
            <a:ext cx="8064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目前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同一篇著作幾乎是紙本及數位並存，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數位著作甚至多於紙本著作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。面對這麼多量的數位著作，其合理使用問題更值得我們關切。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數位著作的合理使用就是指不構成著作財產權之侵害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，這就是本章要討論的議題。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6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596188" y="395288"/>
            <a:ext cx="7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dirty="0" smtClean="0">
                <a:solidFill>
                  <a:srgbClr val="000000"/>
                </a:solidFill>
                <a:latin typeface="+mn-lt"/>
                <a:ea typeface="標楷體" pitchFamily="65" charset="-120"/>
              </a:rPr>
              <a:t>224</a:t>
            </a:r>
            <a:endParaRPr lang="en-US" altLang="zh-TW" sz="2400" dirty="0">
              <a:solidFill>
                <a:srgbClr val="000000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12290" name="文字方塊 3"/>
          <p:cNvSpPr txBox="1">
            <a:spLocks noChangeArrowheads="1"/>
          </p:cNvSpPr>
          <p:nvPr/>
        </p:nvSpPr>
        <p:spPr bwMode="auto">
          <a:xfrm>
            <a:off x="539750" y="900000"/>
            <a:ext cx="8064500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　　在討論數位著作的合理使用時，應先對我國著作權法有基本的認識。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著作權法立法的目的就是為了保障著作人之著作權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，但為了社會公益及國家文化發展，對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著作權的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行使也要給予某種程度的限制，此就是本節要討論的議題：合理使用。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合理使用</a:t>
            </a:r>
            <a:r>
              <a:rPr lang="zh-TW" altLang="en-US" b="0" dirty="0" smtClean="0">
                <a:solidFill>
                  <a:schemeClr val="tx1"/>
                </a:solidFill>
                <a:ea typeface="標楷體" pitchFamily="65" charset="-120"/>
              </a:rPr>
              <a:t>可能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發生在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</a:rPr>
              <a:t>著作權法例示的十種著作及其衍生著作</a:t>
            </a:r>
            <a:r>
              <a:rPr lang="zh-TW" altLang="en-US" b="0" dirty="0">
                <a:solidFill>
                  <a:schemeClr val="tx1"/>
                </a:solidFill>
                <a:ea typeface="標楷體" pitchFamily="65" charset="-120"/>
              </a:rPr>
              <a:t>，包括數位著作。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中教學ppt投影片母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101國中教學ppt地理投影片母片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</a:extLst>
      </a:spPr>
      <a:bodyPr/>
      <a:lstStyle/>
    </a:lnDef>
  </a:objectDefaults>
  <a:extraClrSchemeLst>
    <a:extraClrScheme>
      <a:clrScheme name="1_101國中教學ppt地理投影片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1國中教學ppt地理投影片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1國中教學ppt地理投影片母片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33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16653</TotalTime>
  <Words>188</Words>
  <Application>Microsoft Office PowerPoint</Application>
  <PresentationFormat>如螢幕大小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國中教學ppt投影片母片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翰林出版事業股份有限公司</dc:title>
  <dc:creator>Hanlin</dc:creator>
  <cp:lastModifiedBy>user</cp:lastModifiedBy>
  <cp:revision>735</cp:revision>
  <cp:lastPrinted>1601-01-01T00:00:00Z</cp:lastPrinted>
  <dcterms:created xsi:type="dcterms:W3CDTF">2003-03-29T07:29:52Z</dcterms:created>
  <dcterms:modified xsi:type="dcterms:W3CDTF">2020-01-07T07:32:50Z</dcterms:modified>
</cp:coreProperties>
</file>