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130"/>
  </p:notesMasterIdLst>
  <p:sldIdLst>
    <p:sldId id="1271" r:id="rId2"/>
    <p:sldId id="1270" r:id="rId3"/>
    <p:sldId id="1536" r:id="rId4"/>
    <p:sldId id="1241" r:id="rId5"/>
    <p:sldId id="1328" r:id="rId6"/>
    <p:sldId id="1306" r:id="rId7"/>
    <p:sldId id="1537" r:id="rId8"/>
    <p:sldId id="1538" r:id="rId9"/>
    <p:sldId id="1539" r:id="rId10"/>
    <p:sldId id="1330" r:id="rId11"/>
    <p:sldId id="1540" r:id="rId12"/>
    <p:sldId id="1541" r:id="rId13"/>
    <p:sldId id="1542" r:id="rId14"/>
    <p:sldId id="1332" r:id="rId15"/>
    <p:sldId id="1333" r:id="rId16"/>
    <p:sldId id="1335" r:id="rId17"/>
    <p:sldId id="1336" r:id="rId18"/>
    <p:sldId id="1339" r:id="rId19"/>
    <p:sldId id="1411" r:id="rId20"/>
    <p:sldId id="1543" r:id="rId21"/>
    <p:sldId id="1341" r:id="rId22"/>
    <p:sldId id="1545" r:id="rId23"/>
    <p:sldId id="1440" r:id="rId24"/>
    <p:sldId id="1546" r:id="rId25"/>
    <p:sldId id="1547" r:id="rId26"/>
    <p:sldId id="1548" r:id="rId27"/>
    <p:sldId id="1549" r:id="rId28"/>
    <p:sldId id="1550" r:id="rId29"/>
    <p:sldId id="1551" r:id="rId30"/>
    <p:sldId id="1552" r:id="rId31"/>
    <p:sldId id="1553" r:id="rId32"/>
    <p:sldId id="1453" r:id="rId33"/>
    <p:sldId id="1454" r:id="rId34"/>
    <p:sldId id="1461" r:id="rId35"/>
    <p:sldId id="1556" r:id="rId36"/>
    <p:sldId id="1557" r:id="rId37"/>
    <p:sldId id="1558" r:id="rId38"/>
    <p:sldId id="1559" r:id="rId39"/>
    <p:sldId id="1560" r:id="rId40"/>
    <p:sldId id="1561" r:id="rId41"/>
    <p:sldId id="1481" r:id="rId42"/>
    <p:sldId id="1562" r:id="rId43"/>
    <p:sldId id="1485" r:id="rId44"/>
    <p:sldId id="1563" r:id="rId45"/>
    <p:sldId id="1567" r:id="rId46"/>
    <p:sldId id="1483" r:id="rId47"/>
    <p:sldId id="1486" r:id="rId48"/>
    <p:sldId id="1564" r:id="rId49"/>
    <p:sldId id="1565" r:id="rId50"/>
    <p:sldId id="1566" r:id="rId51"/>
    <p:sldId id="1568" r:id="rId52"/>
    <p:sldId id="1569" r:id="rId53"/>
    <p:sldId id="1570" r:id="rId54"/>
    <p:sldId id="1571" r:id="rId55"/>
    <p:sldId id="1572" r:id="rId56"/>
    <p:sldId id="1573" r:id="rId57"/>
    <p:sldId id="1574" r:id="rId58"/>
    <p:sldId id="1575" r:id="rId59"/>
    <p:sldId id="1576" r:id="rId60"/>
    <p:sldId id="1577" r:id="rId61"/>
    <p:sldId id="1578" r:id="rId62"/>
    <p:sldId id="1356" r:id="rId63"/>
    <p:sldId id="1579" r:id="rId64"/>
    <p:sldId id="1581" r:id="rId65"/>
    <p:sldId id="1580" r:id="rId66"/>
    <p:sldId id="1357" r:id="rId67"/>
    <p:sldId id="1583" r:id="rId68"/>
    <p:sldId id="1582" r:id="rId69"/>
    <p:sldId id="1584" r:id="rId70"/>
    <p:sldId id="1358" r:id="rId71"/>
    <p:sldId id="1359" r:id="rId72"/>
    <p:sldId id="1376" r:id="rId73"/>
    <p:sldId id="1492" r:id="rId74"/>
    <p:sldId id="1378" r:id="rId75"/>
    <p:sldId id="1585" r:id="rId76"/>
    <p:sldId id="1493" r:id="rId77"/>
    <p:sldId id="1586" r:id="rId78"/>
    <p:sldId id="1494" r:id="rId79"/>
    <p:sldId id="1495" r:id="rId80"/>
    <p:sldId id="1496" r:id="rId81"/>
    <p:sldId id="1365" r:id="rId82"/>
    <p:sldId id="1498" r:id="rId83"/>
    <p:sldId id="1366" r:id="rId84"/>
    <p:sldId id="1500" r:id="rId85"/>
    <p:sldId id="1501" r:id="rId86"/>
    <p:sldId id="1587" r:id="rId87"/>
    <p:sldId id="1502" r:id="rId88"/>
    <p:sldId id="1588" r:id="rId89"/>
    <p:sldId id="1504" r:id="rId90"/>
    <p:sldId id="1589" r:id="rId91"/>
    <p:sldId id="1512" r:id="rId92"/>
    <p:sldId id="1514" r:id="rId93"/>
    <p:sldId id="1515" r:id="rId94"/>
    <p:sldId id="1516" r:id="rId95"/>
    <p:sldId id="1590" r:id="rId96"/>
    <p:sldId id="1591" r:id="rId97"/>
    <p:sldId id="1592" r:id="rId98"/>
    <p:sldId id="1593" r:id="rId99"/>
    <p:sldId id="1521" r:id="rId100"/>
    <p:sldId id="1594" r:id="rId101"/>
    <p:sldId id="1595" r:id="rId102"/>
    <p:sldId id="1596" r:id="rId103"/>
    <p:sldId id="1597" r:id="rId104"/>
    <p:sldId id="1525" r:id="rId105"/>
    <p:sldId id="1598" r:id="rId106"/>
    <p:sldId id="1528" r:id="rId107"/>
    <p:sldId id="1599" r:id="rId108"/>
    <p:sldId id="1610" r:id="rId109"/>
    <p:sldId id="1600" r:id="rId110"/>
    <p:sldId id="1601" r:id="rId111"/>
    <p:sldId id="1602" r:id="rId112"/>
    <p:sldId id="1603" r:id="rId113"/>
    <p:sldId id="1604" r:id="rId114"/>
    <p:sldId id="1605" r:id="rId115"/>
    <p:sldId id="1606" r:id="rId116"/>
    <p:sldId id="1611" r:id="rId117"/>
    <p:sldId id="1607" r:id="rId118"/>
    <p:sldId id="1612" r:id="rId119"/>
    <p:sldId id="1613" r:id="rId120"/>
    <p:sldId id="1609" r:id="rId121"/>
    <p:sldId id="1614" r:id="rId122"/>
    <p:sldId id="1615" r:id="rId123"/>
    <p:sldId id="1489" r:id="rId124"/>
    <p:sldId id="1531" r:id="rId125"/>
    <p:sldId id="1532" r:id="rId126"/>
    <p:sldId id="1533" r:id="rId127"/>
    <p:sldId id="1534" r:id="rId128"/>
    <p:sldId id="1535" r:id="rId1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5pPr>
    <a:lvl6pPr marL="22860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6pPr>
    <a:lvl7pPr marL="27432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7pPr>
    <a:lvl8pPr marL="32004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8pPr>
    <a:lvl9pPr marL="36576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C5"/>
    <a:srgbClr val="FFFFFF"/>
    <a:srgbClr val="8CD1CE"/>
    <a:srgbClr val="27B9B2"/>
    <a:srgbClr val="90D3CF"/>
    <a:srgbClr val="009892"/>
    <a:srgbClr val="DFF4FC"/>
    <a:srgbClr val="41A0C2"/>
    <a:srgbClr val="FFE74F"/>
    <a:srgbClr val="FFF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9536" autoAdjust="0"/>
  </p:normalViewPr>
  <p:slideViewPr>
    <p:cSldViewPr>
      <p:cViewPr>
        <p:scale>
          <a:sx n="66" d="100"/>
          <a:sy n="66" d="100"/>
        </p:scale>
        <p:origin x="-146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.xml"/><Relationship Id="rId2" Type="http://schemas.openxmlformats.org/officeDocument/2006/relationships/slide" Target="slides/slide4.xml"/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4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24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fld id="{96F5C8D3-C8C7-4A2C-A4D0-438EAB8E7AE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66353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slide" Target="../slides/slide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slide" Target="../slides/sl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第1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架構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群組 3"/>
          <p:cNvGrpSpPr>
            <a:grpSpLocks/>
          </p:cNvGrpSpPr>
          <p:nvPr userDrawn="1"/>
        </p:nvGrpSpPr>
        <p:grpSpPr bwMode="auto">
          <a:xfrm>
            <a:off x="8680450" y="5973763"/>
            <a:ext cx="360363" cy="358775"/>
            <a:chOff x="2351313" y="2101932"/>
            <a:chExt cx="360000" cy="360000"/>
          </a:xfrm>
        </p:grpSpPr>
        <p:sp>
          <p:nvSpPr>
            <p:cNvPr id="4" name="圓角矩形 4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5" name="向下箭號 5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6" name="群組 6"/>
          <p:cNvGrpSpPr>
            <a:grpSpLocks/>
          </p:cNvGrpSpPr>
          <p:nvPr userDrawn="1"/>
        </p:nvGrpSpPr>
        <p:grpSpPr bwMode="auto">
          <a:xfrm>
            <a:off x="8680450" y="6407150"/>
            <a:ext cx="360363" cy="360363"/>
            <a:chOff x="1983179" y="1757548"/>
            <a:chExt cx="360000" cy="360000"/>
          </a:xfrm>
        </p:grpSpPr>
        <p:sp>
          <p:nvSpPr>
            <p:cNvPr id="7" name="橢圓 7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8" name="乘號 8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9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67750" y="5967413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67750" y="6396038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5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6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8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9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0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1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2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4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7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-2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5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6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8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9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0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1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2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4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7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9"/>
          <p:cNvSpPr txBox="1"/>
          <p:nvPr userDrawn="1"/>
        </p:nvSpPr>
        <p:spPr>
          <a:xfrm>
            <a:off x="900113" y="324000"/>
            <a:ext cx="5040312" cy="4318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>
              <a:defRPr/>
            </a:pPr>
            <a:r>
              <a:rPr lang="en-US" altLang="zh-TW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5-2-1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電子琴模擬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2" name="圖片 19"/>
          <p:cNvPicPr>
            <a:picLocks noChangeAspect="1"/>
          </p:cNvPicPr>
          <p:nvPr userDrawn="1"/>
        </p:nvPicPr>
        <p:blipFill rotWithShape="1">
          <a:blip r:embed="rId4"/>
          <a:srcRect t="66115" b="-1377"/>
          <a:stretch/>
        </p:blipFill>
        <p:spPr bwMode="auto">
          <a:xfrm>
            <a:off x="0" y="324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-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5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6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8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9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0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1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2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4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7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9"/>
          <p:cNvSpPr txBox="1"/>
          <p:nvPr userDrawn="1"/>
        </p:nvSpPr>
        <p:spPr>
          <a:xfrm>
            <a:off x="900113" y="324000"/>
            <a:ext cx="5040312" cy="4318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>
              <a:defRPr/>
            </a:pPr>
            <a:r>
              <a:rPr lang="en-US" altLang="zh-TW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5-2-2 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電梯升降模擬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1" name="圖片 19"/>
          <p:cNvPicPr>
            <a:picLocks noChangeAspect="1"/>
          </p:cNvPicPr>
          <p:nvPr userDrawn="1"/>
        </p:nvPicPr>
        <p:blipFill rotWithShape="1">
          <a:blip r:embed="rId4"/>
          <a:srcRect t="66115" b="-1377"/>
          <a:stretch/>
        </p:blipFill>
        <p:spPr bwMode="auto">
          <a:xfrm>
            <a:off x="0" y="324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重點回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  <p:pic>
        <p:nvPicPr>
          <p:cNvPr id="30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動作按鈕: 首頁 30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2" name="Rectangle 10">
            <a:hlinkClick r:id="rId4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33" name="群組 32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34" name="圓角矩形 33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5" name="向上箭號 34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36" name="群組 35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37" name="圓角矩形 3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8" name="向下箭號 37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39" name="群組 38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40" name="橢圓 39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41" name="乘號 40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42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43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44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272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最後一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  <p:pic>
        <p:nvPicPr>
          <p:cNvPr id="18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群組 18"/>
          <p:cNvGrpSpPr>
            <a:grpSpLocks/>
          </p:cNvGrpSpPr>
          <p:nvPr userDrawn="1"/>
        </p:nvGrpSpPr>
        <p:grpSpPr bwMode="auto">
          <a:xfrm>
            <a:off x="8680450" y="5538788"/>
            <a:ext cx="360363" cy="360362"/>
            <a:chOff x="2351313" y="2101932"/>
            <a:chExt cx="360000" cy="360000"/>
          </a:xfrm>
        </p:grpSpPr>
        <p:sp>
          <p:nvSpPr>
            <p:cNvPr id="20" name="圓角矩形 1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1" name="向上箭號 20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22" name="群組 21"/>
          <p:cNvGrpSpPr>
            <a:grpSpLocks/>
          </p:cNvGrpSpPr>
          <p:nvPr userDrawn="1"/>
        </p:nvGrpSpPr>
        <p:grpSpPr bwMode="auto">
          <a:xfrm>
            <a:off x="8680450" y="6407150"/>
            <a:ext cx="360363" cy="360363"/>
            <a:chOff x="1983179" y="1757548"/>
            <a:chExt cx="360000" cy="360000"/>
          </a:xfrm>
        </p:grpSpPr>
        <p:sp>
          <p:nvSpPr>
            <p:cNvPr id="23" name="橢圓 2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4" name="乘號 2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25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67750" y="5538788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26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67750" y="6396038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27" name="動作按鈕: 首頁 11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" name="Rectangle 10">
            <a:hlinkClick r:id="rId4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12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9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763000" y="4953000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3200" b="0">
              <a:solidFill>
                <a:schemeClr val="tx1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52" name="Rectangle 2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763000" y="5334000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3200" b="0">
              <a:solidFill>
                <a:schemeClr val="tx1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53" name="Rectangle 21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763000" y="5800725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3200" b="0">
              <a:solidFill>
                <a:schemeClr val="tx1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54" name="Rectangle 6"/>
          <p:cNvSpPr>
            <a:spLocks noChangeArrowheads="1"/>
          </p:cNvSpPr>
          <p:nvPr userDrawn="1"/>
        </p:nvSpPr>
        <p:spPr bwMode="auto">
          <a:xfrm>
            <a:off x="8101013" y="4652963"/>
            <a:ext cx="1042987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b="0">
              <a:solidFill>
                <a:schemeClr val="tx1"/>
              </a:solidFill>
              <a:latin typeface="Arial" charset="0"/>
              <a:ea typeface="標楷體" pitchFamily="65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73" r:id="rId6"/>
    <p:sldLayoutId id="2147483674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標楷體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標楷體" pitchFamily="65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標楷體" pitchFamily="65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標楷體" pitchFamily="65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標楷體" pitchFamily="65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&#24433;&#38899;&#36039;&#28304;/&#24433;&#29255;/&#36039;&#31185;/&#31532;5&#31456;/7&#19979;&#36039;&#31185;5-2scratch&#31243;&#24335;&#35373;&#35336;-&#38651;&#23376;&#29748;&#27169;&#25836;.wmv" TargetMode="Externa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&#24433;&#38899;&#36039;&#28304;/&#24433;&#29255;/&#36039;&#31185;/&#31532;5&#31456;/7&#19979;&#36039;&#31185;5-2scratch&#31243;&#24335;&#35373;&#35336;-&#38651;&#26799;&#21319;&#38477;&#27169;&#25836;.wmv" TargetMode="Externa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5"/>
          <p:cNvSpPr>
            <a:spLocks noChangeArrowheads="1"/>
          </p:cNvSpPr>
          <p:nvPr/>
        </p:nvSpPr>
        <p:spPr bwMode="auto">
          <a:xfrm>
            <a:off x="432000" y="1440000"/>
            <a:ext cx="2808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110000"/>
              </a:lnSpc>
            </a:pPr>
            <a:r>
              <a:rPr lang="zh-TW" altLang="en-US" dirty="0">
                <a:solidFill>
                  <a:schemeClr val="tx1"/>
                </a:solidFill>
                <a:ea typeface="標楷體" pitchFamily="65" charset="-120"/>
              </a:rPr>
              <a:t>基礎程式設計</a:t>
            </a: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(2)</a:t>
            </a:r>
            <a:endParaRPr lang="en-US" altLang="zh-TW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576000" y="2052000"/>
            <a:ext cx="2592000" cy="4572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31800" indent="-431800">
              <a:lnSpc>
                <a:spcPts val="2800"/>
              </a:lnSpc>
            </a:pPr>
            <a:r>
              <a:rPr lang="en-US" altLang="zh-TW" sz="1800" b="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5-1	Scratch</a:t>
            </a:r>
            <a:r>
              <a:rPr lang="zh-TW" altLang="en-US" sz="1800" b="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程式設計－遊戲篇</a:t>
            </a:r>
          </a:p>
          <a:p>
            <a:pPr marL="431800" indent="-431800">
              <a:lnSpc>
                <a:spcPts val="2800"/>
              </a:lnSpc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5-2	Scratch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程式設計－模擬篇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建立背景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1080000" y="287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建立白鍵角色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1080000" y="341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製作白鍵角色的功能，包含動畫與音效的對應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080000" y="3959999"/>
            <a:ext cx="752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處理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音效前，如何添加音樂功能？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時，如何設定白鍵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被按下後，播放對應的音階？</a:t>
            </a: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756000" y="300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756000" y="354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3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080000"/>
            <a:ext cx="2849880" cy="284988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00" y="4428000"/>
            <a:ext cx="3100388" cy="66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單箭頭接點 19"/>
          <p:cNvCxnSpPr/>
          <p:nvPr/>
        </p:nvCxnSpPr>
        <p:spPr bwMode="auto">
          <a:xfrm>
            <a:off x="3750830" y="3241413"/>
            <a:ext cx="0" cy="1260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288000" y="4500000"/>
            <a:ext cx="72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algn="r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樓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7782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00" y="4428000"/>
            <a:ext cx="3093465" cy="661361"/>
          </a:xfrm>
          <a:prstGeom prst="rect">
            <a:avLst/>
          </a:prstGeom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00" y="1080000"/>
            <a:ext cx="2849880" cy="2849880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799969" y="3241413"/>
            <a:ext cx="3462830" cy="1690587"/>
            <a:chOff x="288000" y="3241413"/>
            <a:chExt cx="3462830" cy="1690587"/>
          </a:xfrm>
        </p:grpSpPr>
        <p:cxnSp>
          <p:nvCxnSpPr>
            <p:cNvPr id="30" name="直線單箭頭接點 29"/>
            <p:cNvCxnSpPr/>
            <p:nvPr/>
          </p:nvCxnSpPr>
          <p:spPr bwMode="auto">
            <a:xfrm>
              <a:off x="3750830" y="3241413"/>
              <a:ext cx="0" cy="12600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288000" y="4500000"/>
              <a:ext cx="720000" cy="432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r">
                <a:lnSpc>
                  <a:spcPct val="120000"/>
                </a:lnSpc>
              </a:pPr>
              <a:r>
                <a:rPr lang="en-US" altLang="zh-TW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2 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樓</a:t>
              </a:r>
              <a:endPara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4084755" y="4860000"/>
            <a:ext cx="360000" cy="468000"/>
            <a:chOff x="423000" y="3277600"/>
            <a:chExt cx="360000" cy="468000"/>
          </a:xfrm>
        </p:grpSpPr>
        <p:sp>
          <p:nvSpPr>
            <p:cNvPr id="23" name="等腰三角形 22"/>
            <p:cNvSpPr/>
            <p:nvPr/>
          </p:nvSpPr>
          <p:spPr>
            <a:xfrm>
              <a:off x="531000" y="3277600"/>
              <a:ext cx="144000" cy="144000"/>
            </a:xfrm>
            <a:prstGeom prst="triangl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423000" y="33856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007CC5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A</a:t>
              </a:r>
              <a:endParaRPr lang="zh-TW" altLang="en-US" sz="1800" dirty="0">
                <a:solidFill>
                  <a:srgbClr val="007CC5"/>
                </a:solidFill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8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00" y="4428000"/>
            <a:ext cx="3093465" cy="661361"/>
          </a:xfrm>
          <a:prstGeom prst="rect">
            <a:avLst/>
          </a:prstGeom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00" y="1080000"/>
            <a:ext cx="2849880" cy="2849880"/>
          </a:xfrm>
          <a:prstGeom prst="rect">
            <a:avLst/>
          </a:prstGeom>
        </p:spPr>
      </p:pic>
      <p:grpSp>
        <p:nvGrpSpPr>
          <p:cNvPr id="32" name="群組 31"/>
          <p:cNvGrpSpPr/>
          <p:nvPr/>
        </p:nvGrpSpPr>
        <p:grpSpPr>
          <a:xfrm>
            <a:off x="1304794" y="3241413"/>
            <a:ext cx="3462830" cy="1690587"/>
            <a:chOff x="288000" y="3241413"/>
            <a:chExt cx="3462830" cy="1690587"/>
          </a:xfrm>
        </p:grpSpPr>
        <p:cxnSp>
          <p:nvCxnSpPr>
            <p:cNvPr id="34" name="直線單箭頭接點 33"/>
            <p:cNvCxnSpPr/>
            <p:nvPr/>
          </p:nvCxnSpPr>
          <p:spPr bwMode="auto">
            <a:xfrm>
              <a:off x="3750830" y="3241413"/>
              <a:ext cx="0" cy="12600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sp>
          <p:nvSpPr>
            <p:cNvPr id="35" name="文字方塊 3"/>
            <p:cNvSpPr txBox="1">
              <a:spLocks noChangeArrowheads="1"/>
            </p:cNvSpPr>
            <p:nvPr/>
          </p:nvSpPr>
          <p:spPr bwMode="auto">
            <a:xfrm>
              <a:off x="288000" y="4500000"/>
              <a:ext cx="720000" cy="432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r">
                <a:lnSpc>
                  <a:spcPct val="120000"/>
                </a:lnSpc>
              </a:pPr>
              <a:r>
                <a:rPr lang="en-US" altLang="zh-TW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3 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樓</a:t>
              </a:r>
              <a:endPara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4580411" y="4860000"/>
            <a:ext cx="360000" cy="468000"/>
            <a:chOff x="423000" y="3277600"/>
            <a:chExt cx="360000" cy="468000"/>
          </a:xfrm>
        </p:grpSpPr>
        <p:sp>
          <p:nvSpPr>
            <p:cNvPr id="23" name="等腰三角形 22"/>
            <p:cNvSpPr/>
            <p:nvPr/>
          </p:nvSpPr>
          <p:spPr>
            <a:xfrm>
              <a:off x="531000" y="3277600"/>
              <a:ext cx="144000" cy="144000"/>
            </a:xfrm>
            <a:prstGeom prst="triangl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423000" y="33856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007CC5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B</a:t>
              </a:r>
              <a:endParaRPr lang="zh-TW" altLang="en-US" sz="1800" dirty="0">
                <a:solidFill>
                  <a:srgbClr val="007CC5"/>
                </a:solidFill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8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000" y="4428000"/>
            <a:ext cx="3093465" cy="661361"/>
          </a:xfrm>
          <a:prstGeom prst="rect">
            <a:avLst/>
          </a:prstGeom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00" y="1080000"/>
            <a:ext cx="2849880" cy="2849880"/>
          </a:xfrm>
          <a:prstGeom prst="rect">
            <a:avLst/>
          </a:prstGeom>
        </p:spPr>
      </p:pic>
      <p:grpSp>
        <p:nvGrpSpPr>
          <p:cNvPr id="36" name="群組 35"/>
          <p:cNvGrpSpPr/>
          <p:nvPr/>
        </p:nvGrpSpPr>
        <p:grpSpPr>
          <a:xfrm>
            <a:off x="1819144" y="3241413"/>
            <a:ext cx="3462830" cy="1690587"/>
            <a:chOff x="288000" y="3241413"/>
            <a:chExt cx="3462830" cy="1690587"/>
          </a:xfrm>
        </p:grpSpPr>
        <p:cxnSp>
          <p:nvCxnSpPr>
            <p:cNvPr id="38" name="直線單箭頭接點 37"/>
            <p:cNvCxnSpPr/>
            <p:nvPr/>
          </p:nvCxnSpPr>
          <p:spPr bwMode="auto">
            <a:xfrm>
              <a:off x="3750830" y="3241413"/>
              <a:ext cx="0" cy="12600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sp>
          <p:nvSpPr>
            <p:cNvPr id="39" name="文字方塊 3"/>
            <p:cNvSpPr txBox="1">
              <a:spLocks noChangeArrowheads="1"/>
            </p:cNvSpPr>
            <p:nvPr/>
          </p:nvSpPr>
          <p:spPr bwMode="auto">
            <a:xfrm>
              <a:off x="288000" y="4500000"/>
              <a:ext cx="720000" cy="432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r">
                <a:lnSpc>
                  <a:spcPct val="120000"/>
                </a:lnSpc>
              </a:pPr>
              <a:r>
                <a:rPr lang="en-US" altLang="zh-TW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4 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樓</a:t>
              </a:r>
              <a:endPara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5093159" y="4860000"/>
            <a:ext cx="360000" cy="468000"/>
            <a:chOff x="423000" y="3277600"/>
            <a:chExt cx="360000" cy="468000"/>
          </a:xfrm>
        </p:grpSpPr>
        <p:sp>
          <p:nvSpPr>
            <p:cNvPr id="23" name="等腰三角形 22"/>
            <p:cNvSpPr/>
            <p:nvPr/>
          </p:nvSpPr>
          <p:spPr>
            <a:xfrm>
              <a:off x="531000" y="3277600"/>
              <a:ext cx="144000" cy="144000"/>
            </a:xfrm>
            <a:prstGeom prst="triangl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423000" y="33856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007CC5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C</a:t>
              </a:r>
              <a:endParaRPr lang="zh-TW" altLang="en-US" sz="1800" dirty="0">
                <a:solidFill>
                  <a:srgbClr val="007CC5"/>
                </a:solidFill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8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撰寫電梯移動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1" name="圓角矩形 20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16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704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如何設定電梯移動的程序？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9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設定初始造型與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初始位置。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1" y="2520000"/>
            <a:ext cx="2571750" cy="182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7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撰寫電梯移動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1" name="圓角矩形 20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16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704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如何設定電梯移動的程序？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9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187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當收到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選擇樓層結束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的廣播訊息後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，移動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至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標楷體" pitchFamily="65" charset="-120"/>
              </a:rPr>
              <a:t>搭乘</a:t>
            </a:r>
            <a:r>
              <a:rPr lang="zh-TW" altLang="en-US" sz="2000" dirty="0" smtClean="0">
                <a:solidFill>
                  <a:srgbClr val="FF0000"/>
                </a:solidFill>
                <a:latin typeface="+mj-lt"/>
                <a:ea typeface="標楷體" pitchFamily="65" charset="-120"/>
              </a:rPr>
              <a:t>樓層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，變換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電梯開門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，數秒後換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回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電梯關門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900000" y="4752000"/>
            <a:ext cx="2700000" cy="151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再移動至選擇的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標楷體" pitchFamily="65" charset="-120"/>
              </a:rPr>
              <a:t>目標樓層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後，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變換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電梯開門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，數秒後換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回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電梯關門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800000"/>
            <a:ext cx="5463540" cy="492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93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539999" y="1080000"/>
            <a:ext cx="2988001" cy="5256000"/>
            <a:chOff x="3131838" y="3240000"/>
            <a:chExt cx="2921304" cy="5256000"/>
          </a:xfrm>
        </p:grpSpPr>
        <p:grpSp>
          <p:nvGrpSpPr>
            <p:cNvPr id="23" name="群組 22"/>
            <p:cNvGrpSpPr/>
            <p:nvPr/>
          </p:nvGrpSpPr>
          <p:grpSpPr>
            <a:xfrm>
              <a:off x="3131838" y="3240000"/>
              <a:ext cx="2921304" cy="5256000"/>
              <a:chOff x="3131838" y="2880000"/>
              <a:chExt cx="2921304" cy="5256000"/>
            </a:xfrm>
          </p:grpSpPr>
          <p:sp>
            <p:nvSpPr>
              <p:cNvPr id="25" name="圓角矩形 24"/>
              <p:cNvSpPr/>
              <p:nvPr/>
            </p:nvSpPr>
            <p:spPr>
              <a:xfrm>
                <a:off x="3131838" y="3096000"/>
                <a:ext cx="2921304" cy="5040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E68E51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26" name="圓角矩形 25"/>
              <p:cNvSpPr/>
              <p:nvPr/>
            </p:nvSpPr>
            <p:spPr>
              <a:xfrm>
                <a:off x="3131840" y="2880000"/>
                <a:ext cx="1296000" cy="432000"/>
              </a:xfrm>
              <a:prstGeom prst="roundRect">
                <a:avLst>
                  <a:gd name="adj" fmla="val 50000"/>
                </a:avLst>
              </a:prstGeom>
              <a:solidFill>
                <a:srgbClr val="F1B68C"/>
              </a:solidFill>
              <a:ln w="25400">
                <a:solidFill>
                  <a:srgbClr val="E68E51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標楷體" pitchFamily="65" charset="-120"/>
                  </a:rPr>
                  <a:t>分析</a:t>
                </a: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</p:grpSp>
        <p:sp>
          <p:nvSpPr>
            <p:cNvPr id="24" name="文字方塊 23"/>
            <p:cNvSpPr txBox="1"/>
            <p:nvPr/>
          </p:nvSpPr>
          <p:spPr>
            <a:xfrm>
              <a:off x="3272625" y="3744000"/>
              <a:ext cx="2639732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TW" altLang="en-US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電梯移動的程序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272624" y="4248000"/>
              <a:ext cx="2639732" cy="144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TW" altLang="en-US" sz="1800" dirty="0"/>
                <a:t>舉例</a:t>
              </a:r>
              <a:r>
                <a:rPr lang="en-US" altLang="zh-TW" sz="1800" dirty="0" smtClean="0"/>
                <a:t>︰</a:t>
              </a:r>
            </a:p>
            <a:p>
              <a:pPr>
                <a:lnSpc>
                  <a:spcPct val="120000"/>
                </a:lnSpc>
              </a:pPr>
              <a:r>
                <a:rPr lang="zh-TW" altLang="en-US" sz="1800" dirty="0" smtClean="0"/>
                <a:t>先</a:t>
              </a:r>
              <a:r>
                <a:rPr lang="zh-TW" altLang="en-US" sz="1800" dirty="0"/>
                <a:t>按下電梯按鍵 </a:t>
              </a:r>
              <a:r>
                <a:rPr lang="en-US" altLang="zh-TW" sz="1800" dirty="0"/>
                <a:t>4 </a:t>
              </a:r>
              <a:r>
                <a:rPr lang="zh-TW" altLang="en-US" sz="1800" dirty="0"/>
                <a:t>角色</a:t>
              </a:r>
              <a:r>
                <a:rPr lang="zh-TW" altLang="en-US" sz="1600" dirty="0"/>
                <a:t>（搭乘樓層）</a:t>
              </a:r>
              <a:r>
                <a:rPr lang="zh-TW" altLang="en-US" sz="1800" dirty="0"/>
                <a:t>，再按下 </a:t>
              </a:r>
              <a:r>
                <a:rPr lang="en-US" altLang="zh-TW" sz="1800" dirty="0"/>
                <a:t>2 </a:t>
              </a:r>
              <a:r>
                <a:rPr lang="zh-TW" altLang="en-US" sz="1800" dirty="0"/>
                <a:t>樓角色</a:t>
              </a:r>
              <a:r>
                <a:rPr lang="zh-TW" altLang="en-US" sz="1600" dirty="0"/>
                <a:t>（目標樓層）</a:t>
              </a:r>
              <a:r>
                <a:rPr lang="zh-TW" altLang="en-US" sz="1800" dirty="0"/>
                <a:t>。</a:t>
              </a: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000" y="900000"/>
            <a:ext cx="4897661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電梯升降模擬</a:t>
              </a:r>
            </a:p>
          </p:txBody>
        </p:sp>
      </p:grpSp>
      <p:grpSp>
        <p:nvGrpSpPr>
          <p:cNvPr id="93" name="群組 92"/>
          <p:cNvGrpSpPr/>
          <p:nvPr/>
        </p:nvGrpSpPr>
        <p:grpSpPr>
          <a:xfrm>
            <a:off x="3240000" y="1800000"/>
            <a:ext cx="1440000" cy="540000"/>
            <a:chOff x="540000" y="1800000"/>
            <a:chExt cx="1440000" cy="540000"/>
          </a:xfrm>
        </p:grpSpPr>
        <p:sp>
          <p:nvSpPr>
            <p:cNvPr id="94" name="圓角矩形 9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大樓上層</a:t>
              </a:r>
            </a:p>
          </p:txBody>
        </p:sp>
      </p:grpSp>
      <p:sp>
        <p:nvSpPr>
          <p:cNvPr id="99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0" name="群組 9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101" name="圓角矩形 10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2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grpSp>
        <p:nvGrpSpPr>
          <p:cNvPr id="104" name="群組 103"/>
          <p:cNvGrpSpPr/>
          <p:nvPr/>
        </p:nvGrpSpPr>
        <p:grpSpPr>
          <a:xfrm flipH="1">
            <a:off x="2520000" y="2070000"/>
            <a:ext cx="720000" cy="1080000"/>
            <a:chOff x="2508900" y="4230000"/>
            <a:chExt cx="720000" cy="900000"/>
          </a:xfrm>
        </p:grpSpPr>
        <p:sp>
          <p:nvSpPr>
            <p:cNvPr id="105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20000" y="3150000"/>
            <a:ext cx="720000" cy="1080000"/>
            <a:chOff x="720000" y="3150000"/>
            <a:chExt cx="720000" cy="1080000"/>
          </a:xfrm>
        </p:grpSpPr>
        <p:sp>
          <p:nvSpPr>
            <p:cNvPr id="103" name="矩形 4"/>
            <p:cNvSpPr/>
            <p:nvPr/>
          </p:nvSpPr>
          <p:spPr>
            <a:xfrm flipH="1">
              <a:off x="72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矩形 4"/>
            <p:cNvSpPr/>
            <p:nvPr/>
          </p:nvSpPr>
          <p:spPr>
            <a:xfrm flipV="1">
              <a:off x="108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6" name="群組 95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97" name="圓角矩形 9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1080000"/>
            <a:ext cx="542925" cy="153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98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電梯升降模擬</a:t>
              </a:r>
            </a:p>
          </p:txBody>
        </p:sp>
      </p:grpSp>
      <p:grpSp>
        <p:nvGrpSpPr>
          <p:cNvPr id="93" name="群組 92"/>
          <p:cNvGrpSpPr/>
          <p:nvPr/>
        </p:nvGrpSpPr>
        <p:grpSpPr>
          <a:xfrm>
            <a:off x="3240000" y="2340000"/>
            <a:ext cx="1440000" cy="540000"/>
            <a:chOff x="540000" y="1800000"/>
            <a:chExt cx="1440000" cy="540000"/>
          </a:xfrm>
        </p:grpSpPr>
        <p:sp>
          <p:nvSpPr>
            <p:cNvPr id="94" name="圓角矩形 9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電梯造型</a:t>
              </a:r>
            </a:p>
          </p:txBody>
        </p:sp>
      </p:grpSp>
      <p:sp>
        <p:nvSpPr>
          <p:cNvPr id="99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0" name="群組 9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101" name="圓角矩形 10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2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grpSp>
        <p:nvGrpSpPr>
          <p:cNvPr id="104" name="群組 103"/>
          <p:cNvGrpSpPr/>
          <p:nvPr/>
        </p:nvGrpSpPr>
        <p:grpSpPr>
          <a:xfrm flipH="1">
            <a:off x="2520000" y="2610000"/>
            <a:ext cx="720000" cy="540000"/>
            <a:chOff x="2508900" y="4230000"/>
            <a:chExt cx="720000" cy="900000"/>
          </a:xfrm>
        </p:grpSpPr>
        <p:sp>
          <p:nvSpPr>
            <p:cNvPr id="105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20000" y="3150000"/>
            <a:ext cx="720000" cy="1080000"/>
            <a:chOff x="720000" y="3150000"/>
            <a:chExt cx="720000" cy="1080000"/>
          </a:xfrm>
        </p:grpSpPr>
        <p:sp>
          <p:nvSpPr>
            <p:cNvPr id="103" name="矩形 4"/>
            <p:cNvSpPr/>
            <p:nvPr/>
          </p:nvSpPr>
          <p:spPr>
            <a:xfrm flipH="1">
              <a:off x="72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矩形 4"/>
            <p:cNvSpPr/>
            <p:nvPr/>
          </p:nvSpPr>
          <p:spPr>
            <a:xfrm flipV="1">
              <a:off x="108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6" name="群組 95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97" name="圓角矩形 9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1872000"/>
            <a:ext cx="18859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99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0" name="群組 9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101" name="圓角矩形 10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2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20000" y="3150000"/>
            <a:ext cx="720000" cy="1080000"/>
            <a:chOff x="720000" y="3150000"/>
            <a:chExt cx="720000" cy="1080000"/>
          </a:xfrm>
        </p:grpSpPr>
        <p:sp>
          <p:nvSpPr>
            <p:cNvPr id="103" name="矩形 4"/>
            <p:cNvSpPr/>
            <p:nvPr/>
          </p:nvSpPr>
          <p:spPr>
            <a:xfrm flipH="1">
              <a:off x="72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矩形 4"/>
            <p:cNvSpPr/>
            <p:nvPr/>
          </p:nvSpPr>
          <p:spPr>
            <a:xfrm flipV="1">
              <a:off x="108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3240000" y="2880000"/>
            <a:ext cx="2160000" cy="540000"/>
            <a:chOff x="540000" y="1800000"/>
            <a:chExt cx="1440000" cy="540000"/>
          </a:xfrm>
        </p:grpSpPr>
        <p:sp>
          <p:nvSpPr>
            <p:cNvPr id="27" name="圓角矩形 2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電梯</a:t>
              </a: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按鍵造型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cxnSp>
        <p:nvCxnSpPr>
          <p:cNvPr id="29" name="直線接點 28"/>
          <p:cNvCxnSpPr/>
          <p:nvPr/>
        </p:nvCxnSpPr>
        <p:spPr bwMode="auto">
          <a:xfrm>
            <a:off x="2520000" y="315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grpSp>
        <p:nvGrpSpPr>
          <p:cNvPr id="96" name="群組 95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97" name="圓角矩形 9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2614613"/>
            <a:ext cx="1617345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46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lvl="0" indent="-360000">
              <a:lnSpc>
                <a:spcPct val="120000"/>
              </a:lnSpc>
            </a:pPr>
            <a:r>
              <a:rPr lang="zh-TW" altLang="en-US" sz="2400" b="0" dirty="0">
                <a:solidFill>
                  <a:prstClr val="black"/>
                </a:solidFill>
                <a:latin typeface="Times New Roman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標楷體" pitchFamily="65" charset="-120"/>
              </a:rPr>
              <a:t>產生 </a:t>
            </a:r>
            <a:r>
              <a:rPr lang="en-US" altLang="zh-TW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標楷體" pitchFamily="65" charset="-120"/>
              </a:rPr>
              <a:t>10 </a:t>
            </a:r>
            <a:r>
              <a:rPr lang="zh-TW" alt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標楷體" pitchFamily="65" charset="-120"/>
              </a:rPr>
              <a:t>個白鍵角色</a:t>
            </a:r>
            <a:r>
              <a:rPr lang="zh-TW" altLang="en-US" sz="2400" b="0" dirty="0">
                <a:solidFill>
                  <a:prstClr val="black"/>
                </a:solidFill>
                <a:latin typeface="Times New Roman"/>
                <a:ea typeface="標楷體" pitchFamily="65" charset="-120"/>
              </a:rPr>
              <a:t>？</a:t>
            </a:r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080000" y="2880000"/>
            <a:ext cx="752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製作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完白鍵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後，如何複製其他白鍵（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RE∼MI2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）？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時，如何設定其他白鍵被按下後，播放對應的音階？</a:t>
            </a: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080000" y="378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排列白鍵角色的位置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4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756000" y="390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5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1080000" y="432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時，如何設定白鍵（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DO∼MI2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）的初始造型與位置？</a:t>
            </a:r>
          </a:p>
        </p:txBody>
      </p:sp>
    </p:spTree>
    <p:extLst>
      <p:ext uri="{BB962C8B-B14F-4D97-AF65-F5344CB8AC3E}">
        <p14:creationId xmlns:p14="http://schemas.microsoft.com/office/powerpoint/2010/main" val="5731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99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0" name="群組 9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101" name="圓角矩形 10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2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20000" y="3150000"/>
            <a:ext cx="720000" cy="1080000"/>
            <a:chOff x="720000" y="3150000"/>
            <a:chExt cx="720000" cy="1080000"/>
          </a:xfrm>
        </p:grpSpPr>
        <p:sp>
          <p:nvSpPr>
            <p:cNvPr id="103" name="矩形 4"/>
            <p:cNvSpPr/>
            <p:nvPr/>
          </p:nvSpPr>
          <p:spPr>
            <a:xfrm flipH="1">
              <a:off x="72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矩形 4"/>
            <p:cNvSpPr/>
            <p:nvPr/>
          </p:nvSpPr>
          <p:spPr>
            <a:xfrm flipV="1">
              <a:off x="108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6" name="群組 95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97" name="圓角矩形 9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240000" y="3420000"/>
            <a:ext cx="2160000" cy="540000"/>
            <a:chOff x="540000" y="1800000"/>
            <a:chExt cx="1440000" cy="540000"/>
          </a:xfrm>
        </p:grpSpPr>
        <p:sp>
          <p:nvSpPr>
            <p:cNvPr id="25" name="圓角矩形 2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電梯樓層</a:t>
              </a: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鍵</a:t>
              </a: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2520000" y="3150000"/>
            <a:ext cx="720000" cy="540000"/>
            <a:chOff x="2520000" y="3150000"/>
            <a:chExt cx="720000" cy="720000"/>
          </a:xfrm>
        </p:grpSpPr>
        <p:sp>
          <p:nvSpPr>
            <p:cNvPr id="32" name="矩形 4"/>
            <p:cNvSpPr/>
            <p:nvPr/>
          </p:nvSpPr>
          <p:spPr>
            <a:xfrm>
              <a:off x="288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4"/>
            <p:cNvSpPr/>
            <p:nvPr/>
          </p:nvSpPr>
          <p:spPr>
            <a:xfrm flipH="1" flipV="1">
              <a:off x="252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3240000"/>
            <a:ext cx="2846070" cy="94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960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8" name="群組 37"/>
          <p:cNvGrpSpPr/>
          <p:nvPr/>
        </p:nvGrpSpPr>
        <p:grpSpPr>
          <a:xfrm flipH="1">
            <a:off x="2520000" y="3689998"/>
            <a:ext cx="720000" cy="1620002"/>
            <a:chOff x="2508900" y="4230000"/>
            <a:chExt cx="720000" cy="900000"/>
          </a:xfrm>
        </p:grpSpPr>
        <p:sp>
          <p:nvSpPr>
            <p:cNvPr id="39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3240000" y="3420000"/>
            <a:ext cx="1440000" cy="540000"/>
            <a:chOff x="540000" y="1800000"/>
            <a:chExt cx="1440000" cy="540000"/>
          </a:xfrm>
        </p:grpSpPr>
        <p:sp>
          <p:nvSpPr>
            <p:cNvPr id="45" name="圓角矩形 4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變數</a:t>
              </a:r>
            </a:p>
          </p:txBody>
        </p:sp>
      </p:grpSp>
      <p:sp>
        <p:nvSpPr>
          <p:cNvPr id="47" name="文字方塊 3"/>
          <p:cNvSpPr txBox="1">
            <a:spLocks noChangeArrowheads="1"/>
          </p:cNvSpPr>
          <p:nvPr/>
        </p:nvSpPr>
        <p:spPr bwMode="auto">
          <a:xfrm>
            <a:off x="4860032" y="4293096"/>
            <a:ext cx="3024000" cy="72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目標樓層的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變數初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始值為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3060000"/>
            <a:ext cx="2580323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4860032" y="2304000"/>
            <a:ext cx="3024000" cy="72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搭乘樓層的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變數初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始值為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532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47" name="文字方塊 3"/>
          <p:cNvSpPr txBox="1">
            <a:spLocks noChangeArrowheads="1"/>
          </p:cNvSpPr>
          <p:nvPr/>
        </p:nvSpPr>
        <p:spPr bwMode="auto">
          <a:xfrm>
            <a:off x="4860000" y="3060000"/>
            <a:ext cx="2700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發出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選擇樓層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的訊息。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 flipH="1">
            <a:off x="2520000" y="4230000"/>
            <a:ext cx="720000" cy="1080000"/>
            <a:chOff x="2508900" y="4230000"/>
            <a:chExt cx="720000" cy="900000"/>
          </a:xfrm>
        </p:grpSpPr>
        <p:sp>
          <p:nvSpPr>
            <p:cNvPr id="30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396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廣播訊息</a:t>
              </a:r>
            </a:p>
          </p:txBody>
        </p:sp>
      </p:grpSp>
      <p:sp>
        <p:nvSpPr>
          <p:cNvPr id="48" name="文字方塊 3"/>
          <p:cNvSpPr txBox="1">
            <a:spLocks noChangeArrowheads="1"/>
          </p:cNvSpPr>
          <p:nvPr/>
        </p:nvSpPr>
        <p:spPr bwMode="auto">
          <a:xfrm>
            <a:off x="4860000" y="4860000"/>
            <a:ext cx="2700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接收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選擇樓層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的訊息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3492000"/>
            <a:ext cx="2173605" cy="135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52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48" name="文字方塊 3"/>
          <p:cNvSpPr txBox="1">
            <a:spLocks noChangeArrowheads="1"/>
          </p:cNvSpPr>
          <p:nvPr/>
        </p:nvSpPr>
        <p:spPr bwMode="auto">
          <a:xfrm>
            <a:off x="4860000" y="3060000"/>
            <a:ext cx="3024368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在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189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的數值中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，加上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69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的數值乘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上搭乘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樓層變數的值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3240000" y="4509200"/>
            <a:ext cx="1440000" cy="540000"/>
            <a:chOff x="540000" y="1800000"/>
            <a:chExt cx="1440000" cy="540000"/>
          </a:xfrm>
        </p:grpSpPr>
        <p:sp>
          <p:nvSpPr>
            <p:cNvPr id="39" name="圓角矩形 38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運算式</a:t>
              </a:r>
            </a:p>
          </p:txBody>
        </p:sp>
      </p:grpSp>
      <p:grpSp>
        <p:nvGrpSpPr>
          <p:cNvPr id="44" name="群組 43"/>
          <p:cNvGrpSpPr/>
          <p:nvPr/>
        </p:nvGrpSpPr>
        <p:grpSpPr>
          <a:xfrm flipH="1">
            <a:off x="2520000" y="4770000"/>
            <a:ext cx="720000" cy="540000"/>
            <a:chOff x="2508900" y="4230000"/>
            <a:chExt cx="720000" cy="900000"/>
          </a:xfrm>
        </p:grpSpPr>
        <p:sp>
          <p:nvSpPr>
            <p:cNvPr id="45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92"/>
          <a:stretch/>
        </p:blipFill>
        <p:spPr bwMode="auto">
          <a:xfrm>
            <a:off x="4859999" y="4860000"/>
            <a:ext cx="2326958" cy="42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73116"/>
          <a:stretch/>
        </p:blipFill>
        <p:spPr bwMode="auto">
          <a:xfrm>
            <a:off x="4859999" y="4140000"/>
            <a:ext cx="2326958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4860000" y="5292000"/>
            <a:ext cx="3024368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在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189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的數值中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，加上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69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的數值乘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上目標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樓層變數的值。</a:t>
            </a: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517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48" name="文字方塊 3"/>
          <p:cNvSpPr txBox="1">
            <a:spLocks noChangeArrowheads="1"/>
          </p:cNvSpPr>
          <p:nvPr/>
        </p:nvSpPr>
        <p:spPr bwMode="auto">
          <a:xfrm>
            <a:off x="6120000" y="4221040"/>
            <a:ext cx="2952416" cy="72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起始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為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 45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/>
            </a:r>
            <a:b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</a:b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y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坐標為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120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3240000" y="5040000"/>
            <a:ext cx="2880000" cy="540000"/>
            <a:chOff x="540000" y="1800000"/>
            <a:chExt cx="1440000" cy="540000"/>
          </a:xfrm>
        </p:grpSpPr>
        <p:sp>
          <p:nvSpPr>
            <p:cNvPr id="30" name="圓角矩形 2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電梯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按鍵 </a:t>
              </a:r>
              <a:r>
                <a:rPr lang="en-US" altLang="zh-TW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1 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被</a:t>
              </a:r>
              <a:r>
                <a:rPr lang="zh-TW" altLang="en-US" sz="2400" dirty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按下</a:t>
              </a:r>
            </a:p>
          </p:txBody>
        </p:sp>
      </p:grpSp>
      <p:cxnSp>
        <p:nvCxnSpPr>
          <p:cNvPr id="32" name="直線接點 31"/>
          <p:cNvCxnSpPr/>
          <p:nvPr/>
        </p:nvCxnSpPr>
        <p:spPr bwMode="auto">
          <a:xfrm>
            <a:off x="2520000" y="531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6120000" y="3789040"/>
            <a:ext cx="2952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初始造型為按鍵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不亮。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0" y="5040000"/>
            <a:ext cx="1935480" cy="8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7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cxnSp>
        <p:nvCxnSpPr>
          <p:cNvPr id="32" name="直線接點 31"/>
          <p:cNvCxnSpPr/>
          <p:nvPr/>
        </p:nvCxnSpPr>
        <p:spPr bwMode="auto">
          <a:xfrm>
            <a:off x="2520000" y="531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6120000" y="3600000"/>
            <a:ext cx="2772000" cy="1368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發出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選擇樓層的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訊息，將搭乘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樓層的變數設為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16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</a:t>
            </a:r>
            <a:r>
              <a:rPr lang="zh-TW" altLang="en-US" sz="16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表示一樓電梯</a:t>
            </a:r>
            <a:r>
              <a:rPr lang="zh-TW" altLang="en-US" sz="16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按鍵）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並變換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按鍵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亮的造型。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3240000" y="5040000"/>
            <a:ext cx="2880000" cy="540000"/>
            <a:chOff x="540000" y="1800000"/>
            <a:chExt cx="1440000" cy="540000"/>
          </a:xfrm>
        </p:grpSpPr>
        <p:sp>
          <p:nvSpPr>
            <p:cNvPr id="25" name="圓角矩形 2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電梯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按鍵 </a:t>
              </a:r>
              <a:r>
                <a:rPr lang="en-US" altLang="zh-TW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1 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被</a:t>
              </a:r>
              <a:r>
                <a:rPr lang="zh-TW" altLang="en-US" sz="2400" dirty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按下</a:t>
              </a:r>
            </a:p>
          </p:txBody>
        </p:sp>
      </p:grp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0" y="5040000"/>
            <a:ext cx="2377440" cy="13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78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cxnSp>
        <p:nvCxnSpPr>
          <p:cNvPr id="32" name="直線接點 31"/>
          <p:cNvCxnSpPr/>
          <p:nvPr/>
        </p:nvCxnSpPr>
        <p:spPr bwMode="auto">
          <a:xfrm>
            <a:off x="2520000" y="531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6120000" y="4320000"/>
            <a:ext cx="2772000" cy="72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收到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選擇樓層結束的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訊息，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變換按鍵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不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亮造型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3240000" y="5040000"/>
            <a:ext cx="2880000" cy="540000"/>
            <a:chOff x="540000" y="1800000"/>
            <a:chExt cx="1440000" cy="540000"/>
          </a:xfrm>
        </p:grpSpPr>
        <p:sp>
          <p:nvSpPr>
            <p:cNvPr id="25" name="圓角矩形 2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電梯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按鍵 </a:t>
              </a:r>
              <a:r>
                <a:rPr lang="en-US" altLang="zh-TW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1 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被</a:t>
              </a:r>
              <a:r>
                <a:rPr lang="zh-TW" altLang="en-US" sz="2400" dirty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按下</a:t>
              </a:r>
            </a:p>
          </p:txBody>
        </p:sp>
      </p:grp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0" y="5040000"/>
            <a:ext cx="2346960" cy="10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59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240000" y="5400000"/>
            <a:ext cx="2160000" cy="936000"/>
            <a:chOff x="540000" y="1800000"/>
            <a:chExt cx="1440000" cy="540000"/>
          </a:xfrm>
        </p:grpSpPr>
        <p:sp>
          <p:nvSpPr>
            <p:cNvPr id="25" name="圓角矩形 2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lvl="0"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prstClr val="black"/>
                  </a:solidFill>
                  <a:ea typeface="標楷體" pitchFamily="65" charset="-120"/>
                </a:rPr>
                <a:t>電梯樓層</a:t>
              </a:r>
              <a:r>
                <a:rPr lang="zh-TW" altLang="en-US" sz="2400" dirty="0" smtClean="0">
                  <a:solidFill>
                    <a:prstClr val="black"/>
                  </a:solidFill>
                  <a:ea typeface="標楷體" pitchFamily="65" charset="-120"/>
                </a:rPr>
                <a:t>鍵</a:t>
              </a:r>
              <a:endParaRPr lang="en-US" altLang="zh-TW" sz="2400" dirty="0" smtClean="0">
                <a:solidFill>
                  <a:prstClr val="black"/>
                </a:solidFill>
                <a:ea typeface="標楷體" pitchFamily="65" charset="-120"/>
              </a:endParaRPr>
            </a:p>
            <a:p>
              <a:pPr lvl="0"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prstClr val="black"/>
                  </a:solidFill>
                  <a:ea typeface="標楷體" pitchFamily="65" charset="-120"/>
                </a:rPr>
                <a:t>（</a:t>
              </a:r>
              <a:r>
                <a:rPr lang="en-US" altLang="zh-TW" sz="2400" dirty="0">
                  <a:solidFill>
                    <a:prstClr val="black"/>
                  </a:solidFill>
                  <a:ea typeface="標楷體" pitchFamily="65" charset="-120"/>
                </a:rPr>
                <a:t>1</a:t>
              </a:r>
              <a:r>
                <a:rPr lang="zh-TW" altLang="en-US" sz="2400" dirty="0">
                  <a:solidFill>
                    <a:prstClr val="black"/>
                  </a:solidFill>
                  <a:ea typeface="標楷體" pitchFamily="65" charset="-120"/>
                </a:rPr>
                <a:t>樓）被按下</a:t>
              </a:r>
              <a:endParaRPr lang="zh-TW" altLang="en-US" sz="2400" dirty="0">
                <a:solidFill>
                  <a:prstClr val="black"/>
                </a:solidFill>
                <a:latin typeface="Times New Roman"/>
                <a:ea typeface="標楷體" pitchFamily="65" charset="-120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39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5" name="文字方塊 3"/>
          <p:cNvSpPr txBox="1">
            <a:spLocks noChangeArrowheads="1"/>
          </p:cNvSpPr>
          <p:nvPr/>
        </p:nvSpPr>
        <p:spPr bwMode="auto">
          <a:xfrm>
            <a:off x="5436000" y="5328000"/>
            <a:ext cx="2952000" cy="105329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收到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選擇樓層的訊息後，定位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樓在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該樓層（搭層樓層）的位置並顯示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0" y="3600000"/>
            <a:ext cx="3501253" cy="1428784"/>
          </a:xfrm>
          <a:prstGeom prst="rect">
            <a:avLst/>
          </a:prstGeom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240000" y="5400000"/>
            <a:ext cx="2160000" cy="936000"/>
            <a:chOff x="540000" y="1800000"/>
            <a:chExt cx="1440000" cy="540000"/>
          </a:xfrm>
        </p:grpSpPr>
        <p:sp>
          <p:nvSpPr>
            <p:cNvPr id="25" name="圓角矩形 2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lvl="0"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prstClr val="black"/>
                  </a:solidFill>
                  <a:ea typeface="標楷體" pitchFamily="65" charset="-120"/>
                </a:rPr>
                <a:t>電梯樓層</a:t>
              </a:r>
              <a:r>
                <a:rPr lang="zh-TW" altLang="en-US" sz="2400" dirty="0" smtClean="0">
                  <a:solidFill>
                    <a:prstClr val="black"/>
                  </a:solidFill>
                  <a:ea typeface="標楷體" pitchFamily="65" charset="-120"/>
                </a:rPr>
                <a:t>鍵</a:t>
              </a:r>
              <a:endParaRPr lang="en-US" altLang="zh-TW" sz="2400" dirty="0" smtClean="0">
                <a:solidFill>
                  <a:prstClr val="black"/>
                </a:solidFill>
                <a:ea typeface="標楷體" pitchFamily="65" charset="-120"/>
              </a:endParaRPr>
            </a:p>
            <a:p>
              <a:pPr lvl="0"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prstClr val="black"/>
                  </a:solidFill>
                  <a:ea typeface="標楷體" pitchFamily="65" charset="-120"/>
                </a:rPr>
                <a:t>（</a:t>
              </a:r>
              <a:r>
                <a:rPr lang="en-US" altLang="zh-TW" sz="2400" dirty="0">
                  <a:solidFill>
                    <a:prstClr val="black"/>
                  </a:solidFill>
                  <a:ea typeface="標楷體" pitchFamily="65" charset="-120"/>
                </a:rPr>
                <a:t>1</a:t>
              </a:r>
              <a:r>
                <a:rPr lang="zh-TW" altLang="en-US" sz="2400" dirty="0">
                  <a:solidFill>
                    <a:prstClr val="black"/>
                  </a:solidFill>
                  <a:ea typeface="標楷體" pitchFamily="65" charset="-120"/>
                </a:rPr>
                <a:t>樓）被按下</a:t>
              </a:r>
              <a:endParaRPr lang="zh-TW" altLang="en-US" sz="2400" dirty="0">
                <a:solidFill>
                  <a:prstClr val="black"/>
                </a:solidFill>
                <a:latin typeface="Times New Roman"/>
                <a:ea typeface="標楷體" pitchFamily="65" charset="-120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39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5" name="文字方塊 3"/>
          <p:cNvSpPr txBox="1">
            <a:spLocks noChangeArrowheads="1"/>
          </p:cNvSpPr>
          <p:nvPr/>
        </p:nvSpPr>
        <p:spPr bwMode="auto">
          <a:xfrm>
            <a:off x="5436000" y="5688000"/>
            <a:ext cx="2952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發出選擇樓層結束的訊息時，使目標樓層的變數設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為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（表示要到達一樓）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00" y="4680000"/>
            <a:ext cx="2385060" cy="92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4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240000" y="5400000"/>
            <a:ext cx="2160000" cy="936000"/>
            <a:chOff x="540000" y="1800000"/>
            <a:chExt cx="1440000" cy="540000"/>
          </a:xfrm>
        </p:grpSpPr>
        <p:sp>
          <p:nvSpPr>
            <p:cNvPr id="25" name="圓角矩形 2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lvl="0"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prstClr val="black"/>
                  </a:solidFill>
                  <a:ea typeface="標楷體" pitchFamily="65" charset="-120"/>
                </a:rPr>
                <a:t>電梯樓層</a:t>
              </a:r>
              <a:r>
                <a:rPr lang="zh-TW" altLang="en-US" sz="2400" dirty="0" smtClean="0">
                  <a:solidFill>
                    <a:prstClr val="black"/>
                  </a:solidFill>
                  <a:ea typeface="標楷體" pitchFamily="65" charset="-120"/>
                </a:rPr>
                <a:t>鍵</a:t>
              </a:r>
              <a:endParaRPr lang="en-US" altLang="zh-TW" sz="2400" dirty="0" smtClean="0">
                <a:solidFill>
                  <a:prstClr val="black"/>
                </a:solidFill>
                <a:ea typeface="標楷體" pitchFamily="65" charset="-120"/>
              </a:endParaRPr>
            </a:p>
            <a:p>
              <a:pPr lvl="0"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prstClr val="black"/>
                  </a:solidFill>
                  <a:ea typeface="標楷體" pitchFamily="65" charset="-120"/>
                </a:rPr>
                <a:t>（</a:t>
              </a:r>
              <a:r>
                <a:rPr lang="en-US" altLang="zh-TW" sz="2400" dirty="0">
                  <a:solidFill>
                    <a:prstClr val="black"/>
                  </a:solidFill>
                  <a:ea typeface="標楷體" pitchFamily="65" charset="-120"/>
                </a:rPr>
                <a:t>1</a:t>
              </a:r>
              <a:r>
                <a:rPr lang="zh-TW" altLang="en-US" sz="2400" dirty="0">
                  <a:solidFill>
                    <a:prstClr val="black"/>
                  </a:solidFill>
                  <a:ea typeface="標楷體" pitchFamily="65" charset="-120"/>
                </a:rPr>
                <a:t>樓）被按下</a:t>
              </a:r>
              <a:endParaRPr lang="zh-TW" altLang="en-US" sz="2400" dirty="0">
                <a:solidFill>
                  <a:prstClr val="black"/>
                </a:solidFill>
                <a:latin typeface="Times New Roman"/>
                <a:ea typeface="標楷體" pitchFamily="65" charset="-120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39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5" name="文字方塊 3"/>
          <p:cNvSpPr txBox="1">
            <a:spLocks noChangeArrowheads="1"/>
          </p:cNvSpPr>
          <p:nvPr/>
        </p:nvSpPr>
        <p:spPr bwMode="auto">
          <a:xfrm>
            <a:off x="5436000" y="5832000"/>
            <a:ext cx="2952000" cy="72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當收到選擇樓層結束的訊息後，即隱藏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樓。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00" y="4680000"/>
            <a:ext cx="2362200" cy="105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94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lvl="0">
              <a:lnSpc>
                <a:spcPct val="120000"/>
              </a:lnSpc>
            </a:pPr>
            <a:r>
              <a:rPr lang="zh-TW" altLang="en-US" sz="2400" b="0" dirty="0" smtClean="0">
                <a:solidFill>
                  <a:prstClr val="black"/>
                </a:solidFill>
                <a:latin typeface="Times New Roman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標楷體" pitchFamily="65" charset="-120"/>
              </a:rPr>
              <a:t>製作黑鍵角色與其功能，包含動畫、音效的對應與位置</a:t>
            </a:r>
            <a:r>
              <a:rPr lang="zh-TW" altLang="en-US" sz="2400" b="0" dirty="0" smtClean="0">
                <a:solidFill>
                  <a:prstClr val="black"/>
                </a:solidFill>
                <a:latin typeface="Times New Roman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prstClr val="black"/>
              </a:solidFill>
              <a:latin typeface="Times New Roman"/>
              <a:ea typeface="標楷體" pitchFamily="65" charset="-120"/>
            </a:endParaRP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6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080000" y="3240000"/>
            <a:ext cx="752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製作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時，如何建立黑鍵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DO#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時，如何設定黑鍵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DO#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被按下後，播放對應的音階？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時，如何設定黑鍵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DO#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的初始造型與位置？</a:t>
            </a: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080000" y="45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7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個黑鍵角色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756000" y="462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7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1080000" y="5040000"/>
            <a:ext cx="752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製作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完黑鍵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DO#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後，如何複製其他黑鍵（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RE#∼RE#2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）？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時，如何設定其他黑鍵被按下後，播放對應的音階？</a:t>
            </a:r>
          </a:p>
        </p:txBody>
      </p:sp>
    </p:spTree>
    <p:extLst>
      <p:ext uri="{BB962C8B-B14F-4D97-AF65-F5344CB8AC3E}">
        <p14:creationId xmlns:p14="http://schemas.microsoft.com/office/powerpoint/2010/main" val="374252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0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2160000" cy="540000"/>
            <a:chOff x="540000" y="1800000"/>
            <a:chExt cx="1440000" cy="540000"/>
          </a:xfrm>
        </p:grpSpPr>
        <p:sp>
          <p:nvSpPr>
            <p:cNvPr id="44" name="圓角矩形 4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電梯</a:t>
              </a: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移動規則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34" name="文字方塊 3"/>
          <p:cNvSpPr txBox="1">
            <a:spLocks noChangeArrowheads="1"/>
          </p:cNvSpPr>
          <p:nvPr/>
        </p:nvSpPr>
        <p:spPr bwMode="auto">
          <a:xfrm>
            <a:off x="5400000" y="5040000"/>
            <a:ext cx="2952416" cy="72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起始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為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 102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/>
            </a:r>
            <a:b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</a:b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y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坐標為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120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5400000" y="4608000"/>
            <a:ext cx="2952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初始造型為電梯關門。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00" y="5760000"/>
            <a:ext cx="2019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285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0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2160000" cy="540000"/>
            <a:chOff x="540000" y="1800000"/>
            <a:chExt cx="1440000" cy="540000"/>
          </a:xfrm>
        </p:grpSpPr>
        <p:sp>
          <p:nvSpPr>
            <p:cNvPr id="44" name="圓角矩形 4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電梯</a:t>
              </a: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移動規則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34" name="文字方塊 3"/>
          <p:cNvSpPr txBox="1">
            <a:spLocks noChangeArrowheads="1"/>
          </p:cNvSpPr>
          <p:nvPr/>
        </p:nvSpPr>
        <p:spPr bwMode="auto">
          <a:xfrm>
            <a:off x="5400000" y="5040000"/>
            <a:ext cx="3240000" cy="1728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當收到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選擇樓層結束的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訊息後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，電梯在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秒內移動到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搭乘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樓層的位置，變換電梯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開門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的造型，等待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秒後，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換回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電梯關門的造型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2736000"/>
            <a:ext cx="4274820" cy="227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092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0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2160000" cy="540000"/>
            <a:chOff x="540000" y="1800000"/>
            <a:chExt cx="1440000" cy="540000"/>
          </a:xfrm>
        </p:grpSpPr>
        <p:sp>
          <p:nvSpPr>
            <p:cNvPr id="44" name="圓角矩形 4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電梯</a:t>
              </a: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移動規則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34" name="文字方塊 3"/>
          <p:cNvSpPr txBox="1">
            <a:spLocks noChangeArrowheads="1"/>
          </p:cNvSpPr>
          <p:nvPr/>
        </p:nvSpPr>
        <p:spPr bwMode="auto">
          <a:xfrm>
            <a:off x="5400000" y="5400000"/>
            <a:ext cx="3240000" cy="1368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電梯在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秒內移動到目標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樓層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的位置，變換電梯開門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的造型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，等待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秒後，換回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電梯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關門的造型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3348000"/>
            <a:ext cx="4267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13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220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7" name="文字方塊 7"/>
          <p:cNvSpPr txBox="1">
            <a:spLocks noChangeArrowheads="1"/>
          </p:cNvSpPr>
          <p:nvPr/>
        </p:nvSpPr>
        <p:spPr bwMode="auto">
          <a:xfrm>
            <a:off x="900000" y="1260000"/>
            <a:ext cx="738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　　在遊戲篇中，採用互動遊戲創作來提升學習的興趣與成就感，遊戲本身能夠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提供具體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要達成的目標，解法不再侷限於標準答案，也可以自由發揮創意擴充遊戲的功能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。在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模擬篇中，透過電子琴與電梯案例，讓同學理解如何應用電腦來模擬日常生活事物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。這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一個主題需要花比較多時間與多一點耐心來完成實作，有助於培養同學們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程式設計的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能力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。</a:t>
            </a:r>
            <a:endParaRPr lang="zh-TW" altLang="en-US" sz="2400" b="0" dirty="0">
              <a:solidFill>
                <a:schemeClr val="tx1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421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220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7" name="文字方塊 7"/>
          <p:cNvSpPr txBox="1">
            <a:spLocks noChangeArrowheads="1"/>
          </p:cNvSpPr>
          <p:nvPr/>
        </p:nvSpPr>
        <p:spPr bwMode="auto">
          <a:xfrm>
            <a:off x="900000" y="1260000"/>
            <a:ext cx="738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　　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此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章節中所會用到的積木功能如下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：</a:t>
            </a:r>
            <a:endParaRPr lang="zh-TW" altLang="en-US" sz="2400" b="0" dirty="0">
              <a:solidFill>
                <a:schemeClr val="tx1"/>
              </a:solidFill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1800000"/>
            <a:ext cx="7344000" cy="59573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2395737"/>
            <a:ext cx="7344000" cy="27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8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220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7" name="文字方塊 7"/>
          <p:cNvSpPr txBox="1">
            <a:spLocks noChangeArrowheads="1"/>
          </p:cNvSpPr>
          <p:nvPr/>
        </p:nvSpPr>
        <p:spPr bwMode="auto">
          <a:xfrm>
            <a:off x="900000" y="1260000"/>
            <a:ext cx="738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　　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此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章節中所會用到的積木功能如下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：</a:t>
            </a:r>
            <a:endParaRPr lang="zh-TW" altLang="en-US" sz="2400" b="0" dirty="0">
              <a:solidFill>
                <a:schemeClr val="tx1"/>
              </a:solidFill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1800000"/>
            <a:ext cx="7344000" cy="5957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2397600"/>
            <a:ext cx="7344000" cy="218779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" y="4585393"/>
            <a:ext cx="7344000" cy="168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221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7" name="文字方塊 7"/>
          <p:cNvSpPr txBox="1">
            <a:spLocks noChangeArrowheads="1"/>
          </p:cNvSpPr>
          <p:nvPr/>
        </p:nvSpPr>
        <p:spPr bwMode="auto">
          <a:xfrm>
            <a:off x="900000" y="1260000"/>
            <a:ext cx="738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　　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此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章節中所會用到的積木功能如下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：</a:t>
            </a:r>
            <a:endParaRPr lang="zh-TW" altLang="en-US" sz="2400" b="0" dirty="0">
              <a:solidFill>
                <a:schemeClr val="tx1"/>
              </a:solidFill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1800000"/>
            <a:ext cx="7344000" cy="59573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2397600"/>
            <a:ext cx="7344000" cy="35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221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7" name="文字方塊 7"/>
          <p:cNvSpPr txBox="1">
            <a:spLocks noChangeArrowheads="1"/>
          </p:cNvSpPr>
          <p:nvPr/>
        </p:nvSpPr>
        <p:spPr bwMode="auto">
          <a:xfrm>
            <a:off x="900000" y="1260000"/>
            <a:ext cx="738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　　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此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章節中所會用到的積木功能如下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：</a:t>
            </a:r>
            <a:endParaRPr lang="zh-TW" altLang="en-US" sz="2400" b="0" dirty="0">
              <a:solidFill>
                <a:schemeClr val="tx1"/>
              </a:solidFill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1800000"/>
            <a:ext cx="7344000" cy="5957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" y="2397600"/>
            <a:ext cx="7344000" cy="376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7"/>
          <p:cNvSpPr txBox="1">
            <a:spLocks noChangeArrowheads="1"/>
          </p:cNvSpPr>
          <p:nvPr/>
        </p:nvSpPr>
        <p:spPr bwMode="auto">
          <a:xfrm>
            <a:off x="900000" y="1260000"/>
            <a:ext cx="738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　　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此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章節中所會用到的積木功能如下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：</a:t>
            </a:r>
            <a:endParaRPr lang="zh-TW" altLang="en-US" sz="2400" b="0" dirty="0">
              <a:solidFill>
                <a:schemeClr val="tx1"/>
              </a:solidFill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0" y="1800000"/>
            <a:ext cx="7344000" cy="5957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2397600"/>
            <a:ext cx="7344000" cy="1167019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221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676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lvl="0">
              <a:lnSpc>
                <a:spcPct val="120000"/>
              </a:lnSpc>
            </a:pPr>
            <a:r>
              <a:rPr lang="zh-TW" altLang="en-US" sz="2400" b="0" dirty="0" smtClean="0">
                <a:solidFill>
                  <a:prstClr val="black"/>
                </a:solidFill>
                <a:latin typeface="Times New Roman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/>
                <a:ea typeface="標楷體" pitchFamily="65" charset="-120"/>
              </a:rPr>
              <a:t>排列黑鍵角色的位置</a:t>
            </a:r>
            <a:r>
              <a:rPr lang="zh-TW" altLang="en-US" sz="2400" b="0" dirty="0" smtClean="0">
                <a:solidFill>
                  <a:prstClr val="black"/>
                </a:solidFill>
                <a:latin typeface="Times New Roman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prstClr val="black"/>
              </a:solidFill>
              <a:latin typeface="Times New Roman"/>
              <a:ea typeface="標楷體" pitchFamily="65" charset="-120"/>
            </a:endParaRP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8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080000" y="288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時，如何設定黑鍵（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DO#∼RE#2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）的初始造型與位置？</a:t>
            </a: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080000" y="342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讓電子琴自動彈奏歌曲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756000" y="354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9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1080000" y="3960000"/>
            <a:ext cx="7524000" cy="162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製作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時，如何建立自動播放歌曲按鈕（小蜜蜂、小星星）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設定其位置？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時，如何自動彈奏小蜜蜂歌曲？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時，如何自動彈奏小星星歌曲？</a:t>
            </a:r>
          </a:p>
        </p:txBody>
      </p:sp>
    </p:spTree>
    <p:extLst>
      <p:ext uri="{BB962C8B-B14F-4D97-AF65-F5344CB8AC3E}">
        <p14:creationId xmlns:p14="http://schemas.microsoft.com/office/powerpoint/2010/main" val="382017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匯入舞臺背景。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41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如何建立背景？</a:t>
            </a:r>
          </a:p>
        </p:txBody>
      </p:sp>
      <p:grpSp>
        <p:nvGrpSpPr>
          <p:cNvPr id="42" name="群組 41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43" name="圓角矩形 42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44" name="圓角矩形 43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1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46" name="圓角矩形 45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47" name="圓角矩形 46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48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49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電子琴底座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50" name="群組 49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51" name="圓角矩形 50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52" name="等腰三角形 51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54" name="圓角矩形 53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55" name="等腰三角形 54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401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5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新增白鍵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角色。</a:t>
            </a:r>
          </a:p>
        </p:txBody>
      </p: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如何建立白鍵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5" name="圓角矩形 34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8" name="圓角矩形 3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9" name="圓角矩形 38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刪除小貓。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白鍵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504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命名為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DO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360000" y="5076000"/>
            <a:ext cx="504000" cy="360000"/>
            <a:chOff x="360000" y="3420000"/>
            <a:chExt cx="504000" cy="360000"/>
          </a:xfrm>
        </p:grpSpPr>
        <p:sp>
          <p:nvSpPr>
            <p:cNvPr id="29" name="圓角矩形 28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391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5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新增白鍵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角色。</a:t>
            </a:r>
          </a:p>
        </p:txBody>
      </p: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如何建立白鍵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6" name="圓角矩形 35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命名為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白鍵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-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正常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白鍵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-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按下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25" name="圓角矩形 24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1" y="2520000"/>
            <a:ext cx="5222101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06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新增白鍵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角色。</a:t>
            </a:r>
          </a:p>
        </p:txBody>
      </p: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如何建立白鍵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4" name="圓角矩形 23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種造型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1" y="2520000"/>
            <a:ext cx="5224447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如何製作白鍵角色的功能，包含動畫與音效的對應？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8" name="圓角矩形 2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添加擴展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86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選取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音樂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新增音樂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積木。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4522014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白鍵的音效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處理。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89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如何製作白鍵角色的功能，包含動畫與音效的對應？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8" name="圓角矩形 17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4" name="圓角矩形 23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白鍵音效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擊變成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白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鍵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按下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，播放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 </a:t>
            </a:r>
            <a:r>
              <a:rPr lang="en-US" altLang="zh-TW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DO 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音效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367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音效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結束變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回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白鍵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正常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900000" y="4464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為什麼要使用廣播訊息？</a:t>
            </a:r>
          </a:p>
        </p:txBody>
      </p: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900000" y="5256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廣播訊息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時要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注意什麼？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2" t="46676" r="-74" b="109"/>
          <a:stretch/>
        </p:blipFill>
        <p:spPr bwMode="auto">
          <a:xfrm>
            <a:off x="3600000" y="3600000"/>
            <a:ext cx="3672000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9267" r="63659" b="20881"/>
          <a:stretch/>
        </p:blipFill>
        <p:spPr bwMode="auto">
          <a:xfrm>
            <a:off x="3600000" y="1800000"/>
            <a:ext cx="2340000" cy="16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5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橢圓 30"/>
          <p:cNvSpPr/>
          <p:nvPr/>
        </p:nvSpPr>
        <p:spPr bwMode="auto">
          <a:xfrm>
            <a:off x="179388" y="179388"/>
            <a:ext cx="792162" cy="7921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zh-TW" altLang="en-US" sz="4400" dirty="0">
                <a:solidFill>
                  <a:schemeClr val="bg1"/>
                </a:solidFill>
                <a:ea typeface="標楷體" pitchFamily="65" charset="-120"/>
              </a:rPr>
              <a:t>架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900113" y="179388"/>
            <a:ext cx="3600450" cy="792162"/>
          </a:xfrm>
          <a:prstGeom prst="rect">
            <a:avLst/>
          </a:prstGeom>
          <a:noFill/>
        </p:spPr>
        <p:txBody>
          <a:bodyPr lIns="108000" tIns="36000" rIns="108000" bIns="36000" anchor="ctr"/>
          <a:lstStyle/>
          <a:p>
            <a:pPr>
              <a:defRPr/>
            </a:pPr>
            <a:r>
              <a:rPr lang="zh-TW" altLang="en-US" sz="4000" dirty="0">
                <a:solidFill>
                  <a:schemeClr val="bg1">
                    <a:lumMod val="50000"/>
                  </a:schemeClr>
                </a:solidFill>
                <a:ea typeface="標楷體" pitchFamily="65" charset="-120"/>
              </a:rPr>
              <a:t>構表與多媒體</a:t>
            </a:r>
          </a:p>
        </p:txBody>
      </p:sp>
      <p:pic>
        <p:nvPicPr>
          <p:cNvPr id="17411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95288"/>
            <a:ext cx="11874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2" name="群組 1"/>
          <p:cNvGrpSpPr>
            <a:grpSpLocks/>
          </p:cNvGrpSpPr>
          <p:nvPr/>
        </p:nvGrpSpPr>
        <p:grpSpPr bwMode="auto">
          <a:xfrm>
            <a:off x="2592388" y="1080000"/>
            <a:ext cx="3959225" cy="3096125"/>
            <a:chOff x="360000" y="1260000"/>
            <a:chExt cx="3960000" cy="3096000"/>
          </a:xfrm>
        </p:grpSpPr>
        <p:sp>
          <p:nvSpPr>
            <p:cNvPr id="17413" name="手繪多邊形 20"/>
            <p:cNvSpPr>
              <a:spLocks/>
            </p:cNvSpPr>
            <p:nvPr/>
          </p:nvSpPr>
          <p:spPr bwMode="auto">
            <a:xfrm>
              <a:off x="540000" y="2880000"/>
              <a:ext cx="180000" cy="432000"/>
            </a:xfrm>
            <a:custGeom>
              <a:avLst/>
              <a:gdLst>
                <a:gd name="T0" fmla="*/ 0 w 1244600"/>
                <a:gd name="T1" fmla="*/ 0 h 982134"/>
                <a:gd name="T2" fmla="*/ 0 w 1244600"/>
                <a:gd name="T3" fmla="*/ 36764 h 982134"/>
                <a:gd name="T4" fmla="*/ 545 w 1244600"/>
                <a:gd name="T5" fmla="*/ 36764 h 982134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982134"/>
                <a:gd name="T11" fmla="*/ 1244600 w 1244600"/>
                <a:gd name="T12" fmla="*/ 982134 h 982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982134">
                  <a:moveTo>
                    <a:pt x="0" y="0"/>
                  </a:moveTo>
                  <a:lnTo>
                    <a:pt x="0" y="982134"/>
                  </a:lnTo>
                  <a:lnTo>
                    <a:pt x="1244600" y="982134"/>
                  </a:ln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17414" name="Rectangle 4"/>
            <p:cNvSpPr>
              <a:spLocks noChangeArrowheads="1"/>
            </p:cNvSpPr>
            <p:nvPr/>
          </p:nvSpPr>
          <p:spPr bwMode="auto">
            <a:xfrm>
              <a:off x="360000" y="2160000"/>
              <a:ext cx="3960000" cy="720000"/>
            </a:xfrm>
            <a:prstGeom prst="rect">
              <a:avLst/>
            </a:prstGeom>
            <a:solidFill>
              <a:srgbClr val="00B050">
                <a:alpha val="50195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  <a:ea typeface="標楷體" pitchFamily="65" charset="-120"/>
                </a:rPr>
                <a:t>Scratch</a:t>
              </a: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程式設計</a:t>
              </a: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－模擬篇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  <p:sp>
          <p:nvSpPr>
            <p:cNvPr id="17415" name="Rectangle 1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19999" y="3060000"/>
              <a:ext cx="3600000" cy="5760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25400" algn="ctr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TW" altLang="en-US" sz="2400" dirty="0" smtClean="0">
                  <a:solidFill>
                    <a:schemeClr val="tx1"/>
                  </a:solidFill>
                  <a:latin typeface="DFHeiStd-W5"/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latin typeface="DFHeiStd-W5"/>
                <a:ea typeface="標楷體" pitchFamily="65" charset="-120"/>
              </a:endParaRPr>
            </a:p>
          </p:txBody>
        </p:sp>
        <p:sp>
          <p:nvSpPr>
            <p:cNvPr id="17416" name="Rectangle 3"/>
            <p:cNvSpPr>
              <a:spLocks noChangeArrowheads="1"/>
            </p:cNvSpPr>
            <p:nvPr/>
          </p:nvSpPr>
          <p:spPr bwMode="auto">
            <a:xfrm>
              <a:off x="360000" y="1260000"/>
              <a:ext cx="3960000" cy="720000"/>
            </a:xfrm>
            <a:prstGeom prst="rect">
              <a:avLst/>
            </a:prstGeom>
            <a:solidFill>
              <a:srgbClr val="009E47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lIns="36000" tIns="36000" rIns="36000" bIns="36000" anchor="ctr"/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ea typeface="標楷體" pitchFamily="65" charset="-120"/>
                </a:rPr>
                <a:t>基礎程式設計</a:t>
              </a:r>
              <a:r>
                <a:rPr lang="en-US" altLang="zh-TW" sz="3200" dirty="0" smtClean="0">
                  <a:solidFill>
                    <a:schemeClr val="bg1"/>
                  </a:solidFill>
                  <a:ea typeface="標楷體" pitchFamily="65" charset="-120"/>
                </a:rPr>
                <a:t>(2)</a:t>
              </a:r>
              <a:endParaRPr lang="zh-TW" altLang="en-US" sz="3200" dirty="0">
                <a:solidFill>
                  <a:schemeClr val="bg1"/>
                </a:solidFill>
                <a:ea typeface="標楷體" pitchFamily="65" charset="-120"/>
              </a:endParaRPr>
            </a:p>
          </p:txBody>
        </p:sp>
        <p:cxnSp>
          <p:nvCxnSpPr>
            <p:cNvPr id="17417" name="直線接點 84"/>
            <p:cNvCxnSpPr>
              <a:cxnSpLocks noChangeShapeType="1"/>
              <a:stCxn id="17416" idx="2"/>
              <a:endCxn id="17414" idx="0"/>
            </p:cNvCxnSpPr>
            <p:nvPr/>
          </p:nvCxnSpPr>
          <p:spPr bwMode="auto">
            <a:xfrm>
              <a:off x="2340000" y="1980000"/>
              <a:ext cx="0" cy="18000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</p:spPr>
        </p:cxnSp>
        <p:sp>
          <p:nvSpPr>
            <p:cNvPr id="17418" name="Rectangle 1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19999" y="3780000"/>
              <a:ext cx="3600000" cy="5760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25400" algn="ctr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TW" altLang="en-US" sz="2400" dirty="0" smtClean="0">
                  <a:solidFill>
                    <a:schemeClr val="tx1"/>
                  </a:solidFill>
                  <a:latin typeface="DFHeiStd-W5"/>
                  <a:ea typeface="標楷體" pitchFamily="65" charset="-120"/>
                </a:rPr>
                <a:t>電梯升降模擬</a:t>
              </a:r>
              <a:endParaRPr lang="zh-TW" altLang="en-US" sz="2400" dirty="0">
                <a:solidFill>
                  <a:schemeClr val="tx1"/>
                </a:solidFill>
                <a:latin typeface="DFHeiStd-W5"/>
                <a:ea typeface="標楷體" pitchFamily="65" charset="-120"/>
              </a:endParaRPr>
            </a:p>
          </p:txBody>
        </p:sp>
        <p:sp>
          <p:nvSpPr>
            <p:cNvPr id="17423" name="手繪多邊形 44"/>
            <p:cNvSpPr>
              <a:spLocks/>
            </p:cNvSpPr>
            <p:nvPr/>
          </p:nvSpPr>
          <p:spPr bwMode="auto">
            <a:xfrm>
              <a:off x="540000" y="2880000"/>
              <a:ext cx="180000" cy="1188000"/>
            </a:xfrm>
            <a:custGeom>
              <a:avLst/>
              <a:gdLst>
                <a:gd name="T0" fmla="*/ 0 w 1244600"/>
                <a:gd name="T1" fmla="*/ 0 h 982134"/>
                <a:gd name="T2" fmla="*/ 0 w 1244600"/>
                <a:gd name="T3" fmla="*/ 2102586 h 982134"/>
                <a:gd name="T4" fmla="*/ 545 w 1244600"/>
                <a:gd name="T5" fmla="*/ 2102586 h 982134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982134"/>
                <a:gd name="T11" fmla="*/ 1244600 w 1244600"/>
                <a:gd name="T12" fmla="*/ 982134 h 982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982134">
                  <a:moveTo>
                    <a:pt x="0" y="0"/>
                  </a:moveTo>
                  <a:lnTo>
                    <a:pt x="0" y="982134"/>
                  </a:lnTo>
                  <a:lnTo>
                    <a:pt x="1244600" y="982134"/>
                  </a:ln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10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個白鍵角色？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8" name="圓角矩形 17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4" name="圓角矩形 23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複製成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10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個白鍵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187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如何複製其他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9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個白鍵角色，並依序命名為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RE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MI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FA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SOL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LA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SI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DO2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RE2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MI2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900000" y="475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如何修改其他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白鍵角色，當琴鍵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被按下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時，播放對應音階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3960000" y="2520000"/>
            <a:ext cx="4320000" cy="4176000"/>
            <a:chOff x="3960000" y="2520000"/>
            <a:chExt cx="4320000" cy="4176000"/>
          </a:xfrm>
        </p:grpSpPr>
        <p:grpSp>
          <p:nvGrpSpPr>
            <p:cNvPr id="20" name="群組 19"/>
            <p:cNvGrpSpPr/>
            <p:nvPr/>
          </p:nvGrpSpPr>
          <p:grpSpPr>
            <a:xfrm>
              <a:off x="3960000" y="2520000"/>
              <a:ext cx="4320000" cy="4176000"/>
              <a:chOff x="3131840" y="2880000"/>
              <a:chExt cx="4320000" cy="4176000"/>
            </a:xfrm>
          </p:grpSpPr>
          <p:sp>
            <p:nvSpPr>
              <p:cNvPr id="34" name="圓角矩形 33"/>
              <p:cNvSpPr/>
              <p:nvPr/>
            </p:nvSpPr>
            <p:spPr>
              <a:xfrm>
                <a:off x="3131840" y="3096000"/>
                <a:ext cx="4320000" cy="3960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01AEA6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35" name="圓角矩形 34"/>
              <p:cNvSpPr/>
              <p:nvPr/>
            </p:nvSpPr>
            <p:spPr>
              <a:xfrm>
                <a:off x="3131840" y="2880000"/>
                <a:ext cx="1296000" cy="432000"/>
              </a:xfrm>
              <a:prstGeom prst="roundRect">
                <a:avLst>
                  <a:gd name="adj" fmla="val 50000"/>
                </a:avLst>
              </a:prstGeom>
              <a:solidFill>
                <a:srgbClr val="8CD1CE"/>
              </a:solidFill>
              <a:ln w="25400">
                <a:solidFill>
                  <a:srgbClr val="01AEA6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標楷體" pitchFamily="65" charset="-120"/>
                  </a:rPr>
                  <a:t>小提示</a:t>
                </a: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</p:grpSp>
        <p:sp>
          <p:nvSpPr>
            <p:cNvPr id="31" name="文字方塊 30"/>
            <p:cNvSpPr txBox="1"/>
            <p:nvPr/>
          </p:nvSpPr>
          <p:spPr>
            <a:xfrm>
              <a:off x="4068160" y="2952000"/>
              <a:ext cx="410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zh-TW" altLang="en-US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如何快速操作積木？</a:t>
              </a:r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487" y="3528000"/>
              <a:ext cx="3219450" cy="291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873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540000" y="1080000"/>
            <a:ext cx="8064000" cy="5436000"/>
            <a:chOff x="3131840" y="3240000"/>
            <a:chExt cx="7884000" cy="5436000"/>
          </a:xfrm>
        </p:grpSpPr>
        <p:grpSp>
          <p:nvGrpSpPr>
            <p:cNvPr id="23" name="群組 22"/>
            <p:cNvGrpSpPr/>
            <p:nvPr/>
          </p:nvGrpSpPr>
          <p:grpSpPr>
            <a:xfrm>
              <a:off x="3131840" y="3240000"/>
              <a:ext cx="7884000" cy="5436000"/>
              <a:chOff x="3131840" y="2880000"/>
              <a:chExt cx="7884000" cy="5436000"/>
            </a:xfrm>
          </p:grpSpPr>
          <p:sp>
            <p:nvSpPr>
              <p:cNvPr id="25" name="圓角矩形 24"/>
              <p:cNvSpPr/>
              <p:nvPr/>
            </p:nvSpPr>
            <p:spPr>
              <a:xfrm>
                <a:off x="3131840" y="3096000"/>
                <a:ext cx="7884000" cy="5220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E68E51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26" name="圓角矩形 25"/>
              <p:cNvSpPr/>
              <p:nvPr/>
            </p:nvSpPr>
            <p:spPr>
              <a:xfrm>
                <a:off x="3131840" y="2880000"/>
                <a:ext cx="1296000" cy="432000"/>
              </a:xfrm>
              <a:prstGeom prst="roundRect">
                <a:avLst>
                  <a:gd name="adj" fmla="val 50000"/>
                </a:avLst>
              </a:prstGeom>
              <a:solidFill>
                <a:srgbClr val="F1B68C"/>
              </a:solidFill>
              <a:ln w="25400">
                <a:solidFill>
                  <a:srgbClr val="E68E51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標楷體" pitchFamily="65" charset="-120"/>
                  </a:rPr>
                  <a:t>分析</a:t>
                </a: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</p:grpSp>
        <p:sp>
          <p:nvSpPr>
            <p:cNvPr id="24" name="文字方塊 23"/>
            <p:cNvSpPr txBox="1"/>
            <p:nvPr/>
          </p:nvSpPr>
          <p:spPr>
            <a:xfrm>
              <a:off x="3272625" y="3744000"/>
              <a:ext cx="7602429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TW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Scratch </a:t>
              </a:r>
              <a:r>
                <a:rPr lang="zh-TW" altLang="en-US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積木的音階</a:t>
              </a:r>
              <a:r>
                <a:rPr lang="zh-TW" altLang="en-US" sz="2400" b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數值</a:t>
              </a:r>
              <a:endParaRPr lang="zh-TW" alt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3272625" y="4176000"/>
              <a:ext cx="7602429" cy="1224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TW" dirty="0"/>
                <a:t>Scratch </a:t>
              </a:r>
              <a:r>
                <a:rPr lang="zh-TW" altLang="en-US" dirty="0"/>
                <a:t>演奏音階的數值，是電子音樂中用來標示音階高低的標準。古典樂中做為樂器調音標準的</a:t>
              </a:r>
              <a:r>
                <a:rPr lang="zh-TW" altLang="en-US" dirty="0" smtClean="0"/>
                <a:t>中音 </a:t>
              </a:r>
              <a:r>
                <a:rPr lang="en-US" altLang="zh-TW" dirty="0"/>
                <a:t>DO</a:t>
              </a:r>
              <a:r>
                <a:rPr lang="zh-TW" altLang="en-US" dirty="0"/>
                <a:t>，對應的演奏音階數值是 </a:t>
              </a:r>
              <a:r>
                <a:rPr lang="en-US" altLang="zh-TW" dirty="0"/>
                <a:t>60</a:t>
              </a:r>
              <a:r>
                <a:rPr lang="zh-TW" altLang="en-US" dirty="0"/>
                <a:t>，本模擬中所有琴鍵的演奏音階數值，如下所示。</a:t>
              </a:r>
            </a:p>
          </p:txBody>
        </p:sp>
      </p:grp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448" y="3240000"/>
            <a:ext cx="655510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如何排列白鍵角色的位置？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8" name="圓角矩形 17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5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4" name="圓角矩形 23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完成白鍵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DO 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初始化造型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900000" y="367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設定白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DO 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初始化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00" r="22384" b="60201"/>
          <a:stretch/>
        </p:blipFill>
        <p:spPr bwMode="auto">
          <a:xfrm>
            <a:off x="3599998" y="2520000"/>
            <a:ext cx="4372802" cy="192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85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0" y="2088000"/>
            <a:ext cx="5760244" cy="2590586"/>
          </a:xfrm>
          <a:prstGeom prst="rect">
            <a:avLst/>
          </a:prstGeom>
        </p:spPr>
      </p:pic>
      <p:sp>
        <p:nvSpPr>
          <p:cNvPr id="42" name="文字方塊 3"/>
          <p:cNvSpPr txBox="1">
            <a:spLocks noChangeArrowheads="1"/>
          </p:cNvSpPr>
          <p:nvPr/>
        </p:nvSpPr>
        <p:spPr bwMode="auto">
          <a:xfrm>
            <a:off x="2383200" y="1728000"/>
            <a:ext cx="3096344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147</a:t>
            </a: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900000" y="1080000"/>
            <a:ext cx="770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設定其他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白鍵角色在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  <p:sp>
        <p:nvSpPr>
          <p:cNvPr id="18" name="矩形 17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720000" y="4860000"/>
            <a:ext cx="4516762" cy="936000"/>
            <a:chOff x="1440000" y="4320000"/>
            <a:chExt cx="4516762" cy="93600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000" y="4320000"/>
              <a:ext cx="4516762" cy="719269"/>
            </a:xfrm>
            <a:prstGeom prst="rect">
              <a:avLst/>
            </a:prstGeom>
          </p:spPr>
        </p:pic>
        <p:grpSp>
          <p:nvGrpSpPr>
            <p:cNvPr id="53" name="群組 52"/>
            <p:cNvGrpSpPr/>
            <p:nvPr/>
          </p:nvGrpSpPr>
          <p:grpSpPr>
            <a:xfrm>
              <a:off x="4534762" y="4788000"/>
              <a:ext cx="360000" cy="468000"/>
              <a:chOff x="423000" y="3277600"/>
              <a:chExt cx="360000" cy="468000"/>
            </a:xfrm>
          </p:grpSpPr>
          <p:sp>
            <p:nvSpPr>
              <p:cNvPr id="55" name="等腰三角形 54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圓角矩形 53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A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sp>
        <p:nvSpPr>
          <p:cNvPr id="132" name="圓角矩形 131"/>
          <p:cNvSpPr/>
          <p:nvPr/>
        </p:nvSpPr>
        <p:spPr>
          <a:xfrm>
            <a:off x="3868762" y="5040000"/>
            <a:ext cx="288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2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57" name="直線單箭頭接點 56"/>
          <p:cNvCxnSpPr/>
          <p:nvPr/>
        </p:nvCxnSpPr>
        <p:spPr bwMode="auto">
          <a:xfrm>
            <a:off x="3996064" y="3276000"/>
            <a:ext cx="0" cy="1728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76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0" y="2088000"/>
            <a:ext cx="5760244" cy="2590586"/>
          </a:xfrm>
          <a:prstGeom prst="rect">
            <a:avLst/>
          </a:prstGeom>
        </p:spPr>
      </p:pic>
      <p:sp>
        <p:nvSpPr>
          <p:cNvPr id="47" name="文字方塊 3"/>
          <p:cNvSpPr txBox="1">
            <a:spLocks noChangeArrowheads="1"/>
          </p:cNvSpPr>
          <p:nvPr/>
        </p:nvSpPr>
        <p:spPr bwMode="auto">
          <a:xfrm>
            <a:off x="2383200" y="1728000"/>
            <a:ext cx="3096344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147</a:t>
            </a: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900000" y="1080000"/>
            <a:ext cx="770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設定其他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白鍵角色在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  <p:sp>
        <p:nvSpPr>
          <p:cNvPr id="18" name="矩形 17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1116000" y="4860000"/>
            <a:ext cx="4516762" cy="936000"/>
            <a:chOff x="1836000" y="4320000"/>
            <a:chExt cx="4516762" cy="936000"/>
          </a:xfrm>
        </p:grpSpPr>
        <p:pic>
          <p:nvPicPr>
            <p:cNvPr id="137" name="圖片 13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000" y="4320000"/>
              <a:ext cx="4516762" cy="719269"/>
            </a:xfrm>
            <a:prstGeom prst="rect">
              <a:avLst/>
            </a:prstGeom>
          </p:spPr>
        </p:pic>
        <p:grpSp>
          <p:nvGrpSpPr>
            <p:cNvPr id="138" name="群組 137"/>
            <p:cNvGrpSpPr/>
            <p:nvPr/>
          </p:nvGrpSpPr>
          <p:grpSpPr>
            <a:xfrm>
              <a:off x="4930762" y="4788000"/>
              <a:ext cx="360000" cy="468000"/>
              <a:chOff x="423000" y="3277600"/>
              <a:chExt cx="360000" cy="468000"/>
            </a:xfrm>
          </p:grpSpPr>
          <p:sp>
            <p:nvSpPr>
              <p:cNvPr id="139" name="等腰三角形 138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0" name="圓角矩形 139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B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cxnSp>
        <p:nvCxnSpPr>
          <p:cNvPr id="74" name="直線單箭頭接點 73"/>
          <p:cNvCxnSpPr/>
          <p:nvPr/>
        </p:nvCxnSpPr>
        <p:spPr bwMode="auto">
          <a:xfrm>
            <a:off x="4386589" y="3276000"/>
            <a:ext cx="0" cy="1728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40" name="圓角矩形 39"/>
          <p:cNvSpPr/>
          <p:nvPr/>
        </p:nvSpPr>
        <p:spPr>
          <a:xfrm>
            <a:off x="4264762" y="5040000"/>
            <a:ext cx="288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3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0" y="2088000"/>
            <a:ext cx="5760244" cy="2590586"/>
          </a:xfrm>
          <a:prstGeom prst="rect">
            <a:avLst/>
          </a:prstGeom>
        </p:spPr>
      </p:pic>
      <p:sp>
        <p:nvSpPr>
          <p:cNvPr id="48" name="文字方塊 3"/>
          <p:cNvSpPr txBox="1">
            <a:spLocks noChangeArrowheads="1"/>
          </p:cNvSpPr>
          <p:nvPr/>
        </p:nvSpPr>
        <p:spPr bwMode="auto">
          <a:xfrm>
            <a:off x="2383200" y="1728000"/>
            <a:ext cx="3096344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147</a:t>
            </a: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1512000" y="4860000"/>
            <a:ext cx="4516762" cy="936000"/>
            <a:chOff x="1512000" y="4680000"/>
            <a:chExt cx="4516762" cy="936000"/>
          </a:xfrm>
        </p:grpSpPr>
        <p:pic>
          <p:nvPicPr>
            <p:cNvPr id="133" name="圖片 1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000" y="4680000"/>
              <a:ext cx="4516762" cy="719269"/>
            </a:xfrm>
            <a:prstGeom prst="rect">
              <a:avLst/>
            </a:prstGeom>
          </p:spPr>
        </p:pic>
        <p:grpSp>
          <p:nvGrpSpPr>
            <p:cNvPr id="134" name="群組 133"/>
            <p:cNvGrpSpPr/>
            <p:nvPr/>
          </p:nvGrpSpPr>
          <p:grpSpPr>
            <a:xfrm>
              <a:off x="4606762" y="5148000"/>
              <a:ext cx="360000" cy="468000"/>
              <a:chOff x="423000" y="3277600"/>
              <a:chExt cx="360000" cy="468000"/>
            </a:xfrm>
          </p:grpSpPr>
          <p:sp>
            <p:nvSpPr>
              <p:cNvPr id="136" name="等腰三角形 135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7" name="圓角矩形 136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C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cxnSp>
        <p:nvCxnSpPr>
          <p:cNvPr id="82" name="直線單箭頭接點 81"/>
          <p:cNvCxnSpPr/>
          <p:nvPr/>
        </p:nvCxnSpPr>
        <p:spPr bwMode="auto">
          <a:xfrm>
            <a:off x="4776986" y="3276000"/>
            <a:ext cx="0" cy="1728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40" name="圓角矩形 39"/>
          <p:cNvSpPr/>
          <p:nvPr/>
        </p:nvSpPr>
        <p:spPr>
          <a:xfrm>
            <a:off x="4660762" y="5040000"/>
            <a:ext cx="288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4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42" name="文字方塊 3"/>
          <p:cNvSpPr txBox="1">
            <a:spLocks noChangeArrowheads="1"/>
          </p:cNvSpPr>
          <p:nvPr/>
        </p:nvSpPr>
        <p:spPr bwMode="auto">
          <a:xfrm>
            <a:off x="900000" y="1080000"/>
            <a:ext cx="770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設定其他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白鍵角色在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</p:spTree>
    <p:extLst>
      <p:ext uri="{BB962C8B-B14F-4D97-AF65-F5344CB8AC3E}">
        <p14:creationId xmlns:p14="http://schemas.microsoft.com/office/powerpoint/2010/main" val="355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片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0" y="2088000"/>
            <a:ext cx="5760244" cy="2590586"/>
          </a:xfrm>
          <a:prstGeom prst="rect">
            <a:avLst/>
          </a:prstGeom>
        </p:spPr>
      </p:pic>
      <p:sp>
        <p:nvSpPr>
          <p:cNvPr id="49" name="文字方塊 3"/>
          <p:cNvSpPr txBox="1">
            <a:spLocks noChangeArrowheads="1"/>
          </p:cNvSpPr>
          <p:nvPr/>
        </p:nvSpPr>
        <p:spPr bwMode="auto">
          <a:xfrm>
            <a:off x="2383200" y="1728000"/>
            <a:ext cx="3096344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147</a:t>
            </a: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2" name="群組 131"/>
          <p:cNvGrpSpPr/>
          <p:nvPr/>
        </p:nvGrpSpPr>
        <p:grpSpPr>
          <a:xfrm>
            <a:off x="1872000" y="4860000"/>
            <a:ext cx="4516762" cy="936000"/>
            <a:chOff x="1795763" y="4320000"/>
            <a:chExt cx="4516762" cy="936000"/>
          </a:xfrm>
        </p:grpSpPr>
        <p:pic>
          <p:nvPicPr>
            <p:cNvPr id="133" name="圖片 1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763" y="4320000"/>
              <a:ext cx="4516762" cy="719269"/>
            </a:xfrm>
            <a:prstGeom prst="rect">
              <a:avLst/>
            </a:prstGeom>
          </p:spPr>
        </p:pic>
        <p:grpSp>
          <p:nvGrpSpPr>
            <p:cNvPr id="134" name="群組 133"/>
            <p:cNvGrpSpPr/>
            <p:nvPr/>
          </p:nvGrpSpPr>
          <p:grpSpPr>
            <a:xfrm>
              <a:off x="4890525" y="4788000"/>
              <a:ext cx="360000" cy="468000"/>
              <a:chOff x="423000" y="3277600"/>
              <a:chExt cx="360000" cy="468000"/>
            </a:xfrm>
          </p:grpSpPr>
          <p:sp>
            <p:nvSpPr>
              <p:cNvPr id="136" name="等腰三角形 135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7" name="圓角矩形 136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D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cxnSp>
        <p:nvCxnSpPr>
          <p:cNvPr id="90" name="直線單箭頭接點 89"/>
          <p:cNvCxnSpPr/>
          <p:nvPr/>
        </p:nvCxnSpPr>
        <p:spPr bwMode="auto">
          <a:xfrm>
            <a:off x="5167639" y="3276000"/>
            <a:ext cx="0" cy="1728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42" name="圓角矩形 41"/>
          <p:cNvSpPr/>
          <p:nvPr/>
        </p:nvSpPr>
        <p:spPr>
          <a:xfrm>
            <a:off x="5020762" y="5040000"/>
            <a:ext cx="288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47" name="文字方塊 3"/>
          <p:cNvSpPr txBox="1">
            <a:spLocks noChangeArrowheads="1"/>
          </p:cNvSpPr>
          <p:nvPr/>
        </p:nvSpPr>
        <p:spPr bwMode="auto">
          <a:xfrm>
            <a:off x="900000" y="1080000"/>
            <a:ext cx="770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設定其他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白鍵角色在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</p:spTree>
    <p:extLst>
      <p:ext uri="{BB962C8B-B14F-4D97-AF65-F5344CB8AC3E}">
        <p14:creationId xmlns:p14="http://schemas.microsoft.com/office/powerpoint/2010/main" val="355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圖片 1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0" y="2088000"/>
            <a:ext cx="5760244" cy="2590586"/>
          </a:xfrm>
          <a:prstGeom prst="rect">
            <a:avLst/>
          </a:prstGeom>
        </p:spPr>
      </p:pic>
      <p:sp>
        <p:nvSpPr>
          <p:cNvPr id="140" name="文字方塊 3"/>
          <p:cNvSpPr txBox="1">
            <a:spLocks noChangeArrowheads="1"/>
          </p:cNvSpPr>
          <p:nvPr/>
        </p:nvSpPr>
        <p:spPr bwMode="auto">
          <a:xfrm>
            <a:off x="2383200" y="1728000"/>
            <a:ext cx="3096344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147</a:t>
            </a: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2268000" y="4860000"/>
            <a:ext cx="4516762" cy="936000"/>
            <a:chOff x="2988000" y="4320000"/>
            <a:chExt cx="4516762" cy="936000"/>
          </a:xfrm>
        </p:grpSpPr>
        <p:pic>
          <p:nvPicPr>
            <p:cNvPr id="133" name="圖片 1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000" y="4320000"/>
              <a:ext cx="4516762" cy="719269"/>
            </a:xfrm>
            <a:prstGeom prst="rect">
              <a:avLst/>
            </a:prstGeom>
          </p:spPr>
        </p:pic>
        <p:grpSp>
          <p:nvGrpSpPr>
            <p:cNvPr id="134" name="群組 133"/>
            <p:cNvGrpSpPr/>
            <p:nvPr/>
          </p:nvGrpSpPr>
          <p:grpSpPr>
            <a:xfrm>
              <a:off x="6082762" y="4788000"/>
              <a:ext cx="360000" cy="468000"/>
              <a:chOff x="423000" y="3277600"/>
              <a:chExt cx="360000" cy="468000"/>
            </a:xfrm>
          </p:grpSpPr>
          <p:sp>
            <p:nvSpPr>
              <p:cNvPr id="136" name="等腰三角形 135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7" name="圓角矩形 136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E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sp>
        <p:nvSpPr>
          <p:cNvPr id="135" name="圓角矩形 134"/>
          <p:cNvSpPr/>
          <p:nvPr/>
        </p:nvSpPr>
        <p:spPr>
          <a:xfrm>
            <a:off x="5416762" y="5040000"/>
            <a:ext cx="288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6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98" name="直線單箭頭接點 97"/>
          <p:cNvCxnSpPr/>
          <p:nvPr/>
        </p:nvCxnSpPr>
        <p:spPr bwMode="auto">
          <a:xfrm>
            <a:off x="5558164" y="3276000"/>
            <a:ext cx="0" cy="1728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8" name="文字方塊 3"/>
          <p:cNvSpPr txBox="1">
            <a:spLocks noChangeArrowheads="1"/>
          </p:cNvSpPr>
          <p:nvPr/>
        </p:nvSpPr>
        <p:spPr bwMode="auto">
          <a:xfrm>
            <a:off x="900000" y="1080000"/>
            <a:ext cx="770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設定其他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白鍵角色在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</p:spTree>
    <p:extLst>
      <p:ext uri="{BB962C8B-B14F-4D97-AF65-F5344CB8AC3E}">
        <p14:creationId xmlns:p14="http://schemas.microsoft.com/office/powerpoint/2010/main" val="355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圖片 1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0" y="2088000"/>
            <a:ext cx="5760244" cy="2590586"/>
          </a:xfrm>
          <a:prstGeom prst="rect">
            <a:avLst/>
          </a:prstGeom>
        </p:spPr>
      </p:pic>
      <p:sp>
        <p:nvSpPr>
          <p:cNvPr id="142" name="文字方塊 3"/>
          <p:cNvSpPr txBox="1">
            <a:spLocks noChangeArrowheads="1"/>
          </p:cNvSpPr>
          <p:nvPr/>
        </p:nvSpPr>
        <p:spPr bwMode="auto">
          <a:xfrm>
            <a:off x="2383200" y="1728000"/>
            <a:ext cx="3096344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147</a:t>
            </a: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2" name="群組 131"/>
          <p:cNvGrpSpPr/>
          <p:nvPr/>
        </p:nvGrpSpPr>
        <p:grpSpPr>
          <a:xfrm>
            <a:off x="2665725" y="4860000"/>
            <a:ext cx="4516762" cy="936000"/>
            <a:chOff x="1795763" y="4320000"/>
            <a:chExt cx="4516762" cy="936000"/>
          </a:xfrm>
        </p:grpSpPr>
        <p:pic>
          <p:nvPicPr>
            <p:cNvPr id="133" name="圖片 1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763" y="4320000"/>
              <a:ext cx="4516762" cy="719269"/>
            </a:xfrm>
            <a:prstGeom prst="rect">
              <a:avLst/>
            </a:prstGeom>
          </p:spPr>
        </p:pic>
        <p:grpSp>
          <p:nvGrpSpPr>
            <p:cNvPr id="134" name="群組 133"/>
            <p:cNvGrpSpPr/>
            <p:nvPr/>
          </p:nvGrpSpPr>
          <p:grpSpPr>
            <a:xfrm>
              <a:off x="4890525" y="4788000"/>
              <a:ext cx="360000" cy="468000"/>
              <a:chOff x="423000" y="3277600"/>
              <a:chExt cx="360000" cy="468000"/>
            </a:xfrm>
          </p:grpSpPr>
          <p:sp>
            <p:nvSpPr>
              <p:cNvPr id="136" name="等腰三角形 135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7" name="圓角矩形 136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F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cxnSp>
        <p:nvCxnSpPr>
          <p:cNvPr id="138" name="直線單箭頭接點 137"/>
          <p:cNvCxnSpPr/>
          <p:nvPr/>
        </p:nvCxnSpPr>
        <p:spPr bwMode="auto">
          <a:xfrm>
            <a:off x="5940889" y="3276000"/>
            <a:ext cx="0" cy="1728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9" name="圓角矩形 138"/>
          <p:cNvSpPr/>
          <p:nvPr/>
        </p:nvSpPr>
        <p:spPr>
          <a:xfrm>
            <a:off x="5814487" y="5040000"/>
            <a:ext cx="288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7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140" name="文字方塊 3"/>
          <p:cNvSpPr txBox="1">
            <a:spLocks noChangeArrowheads="1"/>
          </p:cNvSpPr>
          <p:nvPr/>
        </p:nvSpPr>
        <p:spPr bwMode="auto">
          <a:xfrm>
            <a:off x="900000" y="1080000"/>
            <a:ext cx="770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設定其他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白鍵角色在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</p:spTree>
    <p:extLst>
      <p:ext uri="{BB962C8B-B14F-4D97-AF65-F5344CB8AC3E}">
        <p14:creationId xmlns:p14="http://schemas.microsoft.com/office/powerpoint/2010/main" val="355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圖片 1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0" y="2088000"/>
            <a:ext cx="5760244" cy="2590586"/>
          </a:xfrm>
          <a:prstGeom prst="rect">
            <a:avLst/>
          </a:prstGeom>
        </p:spPr>
      </p:pic>
      <p:sp>
        <p:nvSpPr>
          <p:cNvPr id="142" name="文字方塊 3"/>
          <p:cNvSpPr txBox="1">
            <a:spLocks noChangeArrowheads="1"/>
          </p:cNvSpPr>
          <p:nvPr/>
        </p:nvSpPr>
        <p:spPr bwMode="auto">
          <a:xfrm>
            <a:off x="2383200" y="1728000"/>
            <a:ext cx="3096344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147</a:t>
            </a: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2" name="群組 131"/>
          <p:cNvGrpSpPr/>
          <p:nvPr/>
        </p:nvGrpSpPr>
        <p:grpSpPr>
          <a:xfrm>
            <a:off x="3025725" y="4860000"/>
            <a:ext cx="4516762" cy="936000"/>
            <a:chOff x="1795763" y="4320000"/>
            <a:chExt cx="4516762" cy="936000"/>
          </a:xfrm>
        </p:grpSpPr>
        <p:pic>
          <p:nvPicPr>
            <p:cNvPr id="133" name="圖片 1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763" y="4320000"/>
              <a:ext cx="4516762" cy="719269"/>
            </a:xfrm>
            <a:prstGeom prst="rect">
              <a:avLst/>
            </a:prstGeom>
          </p:spPr>
        </p:pic>
        <p:grpSp>
          <p:nvGrpSpPr>
            <p:cNvPr id="134" name="群組 133"/>
            <p:cNvGrpSpPr/>
            <p:nvPr/>
          </p:nvGrpSpPr>
          <p:grpSpPr>
            <a:xfrm>
              <a:off x="4890525" y="4788000"/>
              <a:ext cx="360000" cy="468000"/>
              <a:chOff x="423000" y="3277600"/>
              <a:chExt cx="360000" cy="468000"/>
            </a:xfrm>
          </p:grpSpPr>
          <p:sp>
            <p:nvSpPr>
              <p:cNvPr id="136" name="等腰三角形 135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7" name="圓角矩形 136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G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cxnSp>
        <p:nvCxnSpPr>
          <p:cNvPr id="138" name="直線單箭頭接點 137"/>
          <p:cNvCxnSpPr/>
          <p:nvPr/>
        </p:nvCxnSpPr>
        <p:spPr bwMode="auto">
          <a:xfrm>
            <a:off x="6331414" y="3276000"/>
            <a:ext cx="0" cy="1728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9" name="圓角矩形 138"/>
          <p:cNvSpPr/>
          <p:nvPr/>
        </p:nvSpPr>
        <p:spPr>
          <a:xfrm>
            <a:off x="6174487" y="5040000"/>
            <a:ext cx="288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8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140" name="文字方塊 3"/>
          <p:cNvSpPr txBox="1">
            <a:spLocks noChangeArrowheads="1"/>
          </p:cNvSpPr>
          <p:nvPr/>
        </p:nvSpPr>
        <p:spPr bwMode="auto">
          <a:xfrm>
            <a:off x="900000" y="1080000"/>
            <a:ext cx="770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設定其他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白鍵角色在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</p:spTree>
    <p:extLst>
      <p:ext uri="{BB962C8B-B14F-4D97-AF65-F5344CB8AC3E}">
        <p14:creationId xmlns:p14="http://schemas.microsoft.com/office/powerpoint/2010/main" val="355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8" b="-326"/>
          <a:stretch/>
        </p:blipFill>
        <p:spPr>
          <a:xfrm>
            <a:off x="0" y="1080000"/>
            <a:ext cx="8604000" cy="50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3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圖片 1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0" y="2088000"/>
            <a:ext cx="5760244" cy="2590586"/>
          </a:xfrm>
          <a:prstGeom prst="rect">
            <a:avLst/>
          </a:prstGeom>
        </p:spPr>
      </p:pic>
      <p:sp>
        <p:nvSpPr>
          <p:cNvPr id="141" name="文字方塊 3"/>
          <p:cNvSpPr txBox="1">
            <a:spLocks noChangeArrowheads="1"/>
          </p:cNvSpPr>
          <p:nvPr/>
        </p:nvSpPr>
        <p:spPr bwMode="auto">
          <a:xfrm>
            <a:off x="2383200" y="1728000"/>
            <a:ext cx="3096344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147</a:t>
            </a: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3420638" y="4860000"/>
            <a:ext cx="4516762" cy="936000"/>
            <a:chOff x="3420638" y="4680000"/>
            <a:chExt cx="4516762" cy="936000"/>
          </a:xfrm>
        </p:grpSpPr>
        <p:pic>
          <p:nvPicPr>
            <p:cNvPr id="133" name="圖片 1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638" y="4680000"/>
              <a:ext cx="4516762" cy="719269"/>
            </a:xfrm>
            <a:prstGeom prst="rect">
              <a:avLst/>
            </a:prstGeom>
          </p:spPr>
        </p:pic>
        <p:grpSp>
          <p:nvGrpSpPr>
            <p:cNvPr id="134" name="群組 133"/>
            <p:cNvGrpSpPr/>
            <p:nvPr/>
          </p:nvGrpSpPr>
          <p:grpSpPr>
            <a:xfrm>
              <a:off x="6515400" y="5148000"/>
              <a:ext cx="360000" cy="468000"/>
              <a:chOff x="423000" y="3277600"/>
              <a:chExt cx="360000" cy="468000"/>
            </a:xfrm>
          </p:grpSpPr>
          <p:sp>
            <p:nvSpPr>
              <p:cNvPr id="136" name="等腰三角形 135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7" name="圓角矩形 136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H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sp>
        <p:nvSpPr>
          <p:cNvPr id="135" name="圓角矩形 134"/>
          <p:cNvSpPr/>
          <p:nvPr/>
        </p:nvSpPr>
        <p:spPr>
          <a:xfrm>
            <a:off x="6569400" y="5040000"/>
            <a:ext cx="288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9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138" name="直線單箭頭接點 137"/>
          <p:cNvCxnSpPr/>
          <p:nvPr/>
        </p:nvCxnSpPr>
        <p:spPr bwMode="auto">
          <a:xfrm>
            <a:off x="6731464" y="3276000"/>
            <a:ext cx="0" cy="1728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9" name="文字方塊 3"/>
          <p:cNvSpPr txBox="1">
            <a:spLocks noChangeArrowheads="1"/>
          </p:cNvSpPr>
          <p:nvPr/>
        </p:nvSpPr>
        <p:spPr bwMode="auto">
          <a:xfrm>
            <a:off x="900000" y="1080000"/>
            <a:ext cx="770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設定其他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白鍵角色在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</p:spTree>
    <p:extLst>
      <p:ext uri="{BB962C8B-B14F-4D97-AF65-F5344CB8AC3E}">
        <p14:creationId xmlns:p14="http://schemas.microsoft.com/office/powerpoint/2010/main" val="355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00" y="2088000"/>
            <a:ext cx="5760244" cy="2590586"/>
          </a:xfrm>
          <a:prstGeom prst="rect">
            <a:avLst/>
          </a:prstGeom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2383200" y="1728000"/>
            <a:ext cx="3096344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147</a:t>
            </a: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817725" y="4860000"/>
            <a:ext cx="4516762" cy="936000"/>
            <a:chOff x="3817725" y="4860000"/>
            <a:chExt cx="4516762" cy="936000"/>
          </a:xfrm>
        </p:grpSpPr>
        <p:pic>
          <p:nvPicPr>
            <p:cNvPr id="133" name="圖片 1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7725" y="4860000"/>
              <a:ext cx="4516762" cy="719269"/>
            </a:xfrm>
            <a:prstGeom prst="rect">
              <a:avLst/>
            </a:prstGeom>
          </p:spPr>
        </p:pic>
        <p:grpSp>
          <p:nvGrpSpPr>
            <p:cNvPr id="134" name="群組 133"/>
            <p:cNvGrpSpPr/>
            <p:nvPr/>
          </p:nvGrpSpPr>
          <p:grpSpPr>
            <a:xfrm>
              <a:off x="6912487" y="5328000"/>
              <a:ext cx="360000" cy="468000"/>
              <a:chOff x="423000" y="3277600"/>
              <a:chExt cx="360000" cy="468000"/>
            </a:xfrm>
          </p:grpSpPr>
          <p:sp>
            <p:nvSpPr>
              <p:cNvPr id="136" name="等腰三角形 135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7" name="圓角矩形 136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I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sp>
        <p:nvSpPr>
          <p:cNvPr id="135" name="圓角矩形 134"/>
          <p:cNvSpPr/>
          <p:nvPr/>
        </p:nvSpPr>
        <p:spPr>
          <a:xfrm>
            <a:off x="6924325" y="5049120"/>
            <a:ext cx="360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10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130" name="直線單箭頭接點 129"/>
          <p:cNvCxnSpPr/>
          <p:nvPr/>
        </p:nvCxnSpPr>
        <p:spPr bwMode="auto">
          <a:xfrm>
            <a:off x="7112464" y="3276000"/>
            <a:ext cx="0" cy="1728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8" name="文字方塊 3"/>
          <p:cNvSpPr txBox="1">
            <a:spLocks noChangeArrowheads="1"/>
          </p:cNvSpPr>
          <p:nvPr/>
        </p:nvSpPr>
        <p:spPr bwMode="auto">
          <a:xfrm>
            <a:off x="900000" y="1080000"/>
            <a:ext cx="770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設定其他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白鍵角色在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</p:spTree>
    <p:extLst>
      <p:ext uri="{BB962C8B-B14F-4D97-AF65-F5344CB8AC3E}">
        <p14:creationId xmlns:p14="http://schemas.microsoft.com/office/powerpoint/2010/main" val="355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18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新增黑鍵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DO#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角色的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種造型</a:t>
            </a:r>
          </a:p>
          <a:p>
            <a:pPr>
              <a:lnSpc>
                <a:spcPct val="120000"/>
              </a:lnSpc>
            </a:pPr>
            <a:r>
              <a:rPr lang="zh-TW" altLang="en-US" sz="16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</a:t>
            </a:r>
            <a:r>
              <a:rPr lang="zh-TW" alt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黑鍵</a:t>
            </a:r>
            <a:r>
              <a:rPr lang="en-US" altLang="zh-TW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- </a:t>
            </a:r>
            <a:r>
              <a:rPr lang="zh-TW" alt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正常</a:t>
            </a:r>
            <a:r>
              <a:rPr lang="zh-TW" altLang="en-US" sz="16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zh-TW" alt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黑鍵</a:t>
            </a:r>
            <a:r>
              <a:rPr lang="en-US" altLang="zh-TW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- </a:t>
            </a:r>
            <a:r>
              <a:rPr lang="zh-TW" alt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按下</a:t>
            </a:r>
            <a:r>
              <a:rPr lang="zh-TW" altLang="en-US" sz="16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）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與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撰寫音效程式碼？</a:t>
            </a:r>
          </a:p>
        </p:txBody>
      </p:sp>
      <p:sp>
        <p:nvSpPr>
          <p:cNvPr id="26" name="矩形 25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如何製作黑鍵角色與其功能，包含動畫、音效的對應與位置？</a:t>
            </a:r>
          </a:p>
        </p:txBody>
      </p:sp>
      <p:grpSp>
        <p:nvGrpSpPr>
          <p:cNvPr id="33" name="群組 32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4" name="圓角矩形 33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5" name="圓角矩形 34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6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7" name="圓角矩形 36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8" name="圓角矩形 37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3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黑鍵的動畫處理與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音效處理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29" name="圓角矩形 28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33574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2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" r="22038" b="60010"/>
          <a:stretch/>
        </p:blipFill>
        <p:spPr bwMode="auto">
          <a:xfrm>
            <a:off x="1440000" y="1080000"/>
            <a:ext cx="4824000" cy="21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48816" r="61023" b="21361"/>
          <a:stretch/>
        </p:blipFill>
        <p:spPr bwMode="auto">
          <a:xfrm>
            <a:off x="1440000" y="3600000"/>
            <a:ext cx="2412000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4" t="47458" r="-82" b="-330"/>
          <a:stretch/>
        </p:blipFill>
        <p:spPr bwMode="auto">
          <a:xfrm>
            <a:off x="4104000" y="3600000"/>
            <a:ext cx="3528000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6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1080000" y="5445224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7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個黑鍵角色？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6" name="圓角矩形 1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7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19" name="圓角矩形 18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複製成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7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個黑鍵角色。</a:t>
            </a: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151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如何複製其他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6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個黑鍵，並依序命名為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RE#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FA#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SOL#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LA#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DO#2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RE#2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439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修改其他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黑鍵角色，當琴鍵被按下時，播放對應音階程式？</a:t>
            </a: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520000"/>
            <a:ext cx="5544000" cy="268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90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3060000"/>
            <a:ext cx="5918727" cy="2627159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4082400" y="3888000"/>
            <a:ext cx="3171600" cy="72000"/>
            <a:chOff x="4082400" y="3861048"/>
            <a:chExt cx="3171600" cy="72000"/>
          </a:xfrm>
        </p:grpSpPr>
        <p:sp>
          <p:nvSpPr>
            <p:cNvPr id="39" name="橢圓 38"/>
            <p:cNvSpPr/>
            <p:nvPr/>
          </p:nvSpPr>
          <p:spPr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橢圓 39"/>
            <p:cNvSpPr/>
            <p:nvPr/>
          </p:nvSpPr>
          <p:spPr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橢圓 41"/>
            <p:cNvSpPr/>
            <p:nvPr/>
          </p:nvSpPr>
          <p:spPr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橢圓 45"/>
            <p:cNvSpPr/>
            <p:nvPr/>
          </p:nvSpPr>
          <p:spPr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/>
            <p:cNvSpPr/>
            <p:nvPr/>
          </p:nvSpPr>
          <p:spPr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1655776" cy="126908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設定黑鍵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  <p:sp>
        <p:nvSpPr>
          <p:cNvPr id="35" name="文字方塊 3"/>
          <p:cNvSpPr txBox="1">
            <a:spLocks noChangeArrowheads="1"/>
          </p:cNvSpPr>
          <p:nvPr/>
        </p:nvSpPr>
        <p:spPr bwMode="auto">
          <a:xfrm>
            <a:off x="2700000" y="2700000"/>
            <a:ext cx="5292000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132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，黑鍵中心垂直位置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y︰7</a:t>
            </a:r>
          </a:p>
          <a:p>
            <a:pPr>
              <a:lnSpc>
                <a:spcPct val="120000"/>
              </a:lnSpc>
            </a:pP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如何排列黑鍵角色的位置？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9" name="圓角矩形 18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8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撰寫黑鍵位置程式。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1756143" y="5760000"/>
            <a:ext cx="3920964" cy="934264"/>
            <a:chOff x="1368000" y="5760000"/>
            <a:chExt cx="3920964" cy="934264"/>
          </a:xfrm>
        </p:grpSpPr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000" y="5760000"/>
              <a:ext cx="3920964" cy="720000"/>
            </a:xfrm>
            <a:prstGeom prst="rect">
              <a:avLst/>
            </a:prstGeom>
          </p:spPr>
        </p:pic>
        <p:grpSp>
          <p:nvGrpSpPr>
            <p:cNvPr id="49" name="群組 48"/>
            <p:cNvGrpSpPr/>
            <p:nvPr/>
          </p:nvGrpSpPr>
          <p:grpSpPr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50" name="等腰三角形 49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圓角矩形 50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A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sp>
        <p:nvSpPr>
          <p:cNvPr id="52" name="圓角矩形 51"/>
          <p:cNvSpPr/>
          <p:nvPr/>
        </p:nvSpPr>
        <p:spPr>
          <a:xfrm>
            <a:off x="4325428" y="5947384"/>
            <a:ext cx="360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2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37" name="直線單箭頭接點 36"/>
          <p:cNvCxnSpPr/>
          <p:nvPr/>
        </p:nvCxnSpPr>
        <p:spPr bwMode="auto">
          <a:xfrm>
            <a:off x="4502141" y="3924000"/>
            <a:ext cx="0" cy="2016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5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3060000"/>
            <a:ext cx="5918727" cy="2627159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4082400" y="3888000"/>
            <a:ext cx="3171600" cy="72000"/>
            <a:chOff x="4082400" y="3861048"/>
            <a:chExt cx="3171600" cy="72000"/>
          </a:xfrm>
        </p:grpSpPr>
        <p:sp>
          <p:nvSpPr>
            <p:cNvPr id="39" name="橢圓 38"/>
            <p:cNvSpPr/>
            <p:nvPr/>
          </p:nvSpPr>
          <p:spPr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橢圓 39"/>
            <p:cNvSpPr/>
            <p:nvPr/>
          </p:nvSpPr>
          <p:spPr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橢圓 41"/>
            <p:cNvSpPr/>
            <p:nvPr/>
          </p:nvSpPr>
          <p:spPr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橢圓 45"/>
            <p:cNvSpPr/>
            <p:nvPr/>
          </p:nvSpPr>
          <p:spPr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/>
            <p:cNvSpPr/>
            <p:nvPr/>
          </p:nvSpPr>
          <p:spPr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1655776" cy="126908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設定黑鍵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  <p:sp>
        <p:nvSpPr>
          <p:cNvPr id="35" name="文字方塊 3"/>
          <p:cNvSpPr txBox="1">
            <a:spLocks noChangeArrowheads="1"/>
          </p:cNvSpPr>
          <p:nvPr/>
        </p:nvSpPr>
        <p:spPr bwMode="auto">
          <a:xfrm>
            <a:off x="2700000" y="2700000"/>
            <a:ext cx="5292000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132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，黑鍵中心垂直位置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y︰7</a:t>
            </a:r>
          </a:p>
          <a:p>
            <a:pPr>
              <a:lnSpc>
                <a:spcPct val="120000"/>
              </a:lnSpc>
            </a:pP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如何排列黑鍵角色的位置？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9" name="圓角矩形 18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8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撰寫黑鍵位置程式。</a:t>
            </a:r>
          </a:p>
        </p:txBody>
      </p:sp>
      <p:grpSp>
        <p:nvGrpSpPr>
          <p:cNvPr id="54" name="群組 53"/>
          <p:cNvGrpSpPr/>
          <p:nvPr/>
        </p:nvGrpSpPr>
        <p:grpSpPr>
          <a:xfrm>
            <a:off x="2534811" y="5760000"/>
            <a:ext cx="3920964" cy="934264"/>
            <a:chOff x="1368000" y="5760000"/>
            <a:chExt cx="3920964" cy="934264"/>
          </a:xfrm>
        </p:grpSpPr>
        <p:pic>
          <p:nvPicPr>
            <p:cNvPr id="57" name="圖片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000" y="5760000"/>
              <a:ext cx="3920964" cy="720000"/>
            </a:xfrm>
            <a:prstGeom prst="rect">
              <a:avLst/>
            </a:prstGeom>
          </p:spPr>
        </p:pic>
        <p:grpSp>
          <p:nvGrpSpPr>
            <p:cNvPr id="58" name="群組 57"/>
            <p:cNvGrpSpPr/>
            <p:nvPr/>
          </p:nvGrpSpPr>
          <p:grpSpPr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0" name="圓角矩形 59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B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sp>
        <p:nvSpPr>
          <p:cNvPr id="55" name="圓角矩形 54"/>
          <p:cNvSpPr/>
          <p:nvPr/>
        </p:nvSpPr>
        <p:spPr>
          <a:xfrm>
            <a:off x="5104096" y="5947384"/>
            <a:ext cx="360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4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56" name="直線單箭頭接點 55"/>
          <p:cNvCxnSpPr/>
          <p:nvPr/>
        </p:nvCxnSpPr>
        <p:spPr bwMode="auto">
          <a:xfrm>
            <a:off x="5280809" y="3924000"/>
            <a:ext cx="0" cy="2016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694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3060000"/>
            <a:ext cx="5918727" cy="2627159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4082400" y="3888000"/>
            <a:ext cx="3171600" cy="72000"/>
            <a:chOff x="4082400" y="3861048"/>
            <a:chExt cx="3171600" cy="72000"/>
          </a:xfrm>
        </p:grpSpPr>
        <p:sp>
          <p:nvSpPr>
            <p:cNvPr id="39" name="橢圓 38"/>
            <p:cNvSpPr/>
            <p:nvPr/>
          </p:nvSpPr>
          <p:spPr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橢圓 39"/>
            <p:cNvSpPr/>
            <p:nvPr/>
          </p:nvSpPr>
          <p:spPr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橢圓 41"/>
            <p:cNvSpPr/>
            <p:nvPr/>
          </p:nvSpPr>
          <p:spPr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橢圓 45"/>
            <p:cNvSpPr/>
            <p:nvPr/>
          </p:nvSpPr>
          <p:spPr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/>
            <p:cNvSpPr/>
            <p:nvPr/>
          </p:nvSpPr>
          <p:spPr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1655776" cy="126908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設定黑鍵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  <p:sp>
        <p:nvSpPr>
          <p:cNvPr id="35" name="文字方塊 3"/>
          <p:cNvSpPr txBox="1">
            <a:spLocks noChangeArrowheads="1"/>
          </p:cNvSpPr>
          <p:nvPr/>
        </p:nvSpPr>
        <p:spPr bwMode="auto">
          <a:xfrm>
            <a:off x="2700000" y="2700000"/>
            <a:ext cx="5292000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132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，黑鍵中心垂直位置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y︰7</a:t>
            </a:r>
          </a:p>
          <a:p>
            <a:pPr>
              <a:lnSpc>
                <a:spcPct val="120000"/>
              </a:lnSpc>
            </a:pP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如何排列黑鍵角色的位置？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9" name="圓角矩形 18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8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撰寫黑鍵位置程式。</a:t>
            </a:r>
          </a:p>
        </p:txBody>
      </p:sp>
      <p:grpSp>
        <p:nvGrpSpPr>
          <p:cNvPr id="62" name="群組 61"/>
          <p:cNvGrpSpPr/>
          <p:nvPr/>
        </p:nvGrpSpPr>
        <p:grpSpPr>
          <a:xfrm>
            <a:off x="2922955" y="5760000"/>
            <a:ext cx="3920964" cy="934264"/>
            <a:chOff x="1368000" y="5760000"/>
            <a:chExt cx="3920964" cy="934264"/>
          </a:xfrm>
        </p:grpSpPr>
        <p:pic>
          <p:nvPicPr>
            <p:cNvPr id="65" name="圖片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000" y="5760000"/>
              <a:ext cx="3920964" cy="720000"/>
            </a:xfrm>
            <a:prstGeom prst="rect">
              <a:avLst/>
            </a:prstGeom>
          </p:spPr>
        </p:pic>
        <p:grpSp>
          <p:nvGrpSpPr>
            <p:cNvPr id="66" name="群組 65"/>
            <p:cNvGrpSpPr/>
            <p:nvPr/>
          </p:nvGrpSpPr>
          <p:grpSpPr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67" name="等腰三角形 66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8" name="圓角矩形 67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C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sp>
        <p:nvSpPr>
          <p:cNvPr id="63" name="圓角矩形 62"/>
          <p:cNvSpPr/>
          <p:nvPr/>
        </p:nvSpPr>
        <p:spPr>
          <a:xfrm>
            <a:off x="5492240" y="5947384"/>
            <a:ext cx="360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64" name="直線單箭頭接點 63"/>
          <p:cNvCxnSpPr/>
          <p:nvPr/>
        </p:nvCxnSpPr>
        <p:spPr bwMode="auto">
          <a:xfrm>
            <a:off x="5668953" y="3924000"/>
            <a:ext cx="0" cy="2016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694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3060000"/>
            <a:ext cx="5918727" cy="2627159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4082400" y="3888000"/>
            <a:ext cx="3171600" cy="72000"/>
            <a:chOff x="4082400" y="3861048"/>
            <a:chExt cx="3171600" cy="72000"/>
          </a:xfrm>
        </p:grpSpPr>
        <p:sp>
          <p:nvSpPr>
            <p:cNvPr id="39" name="橢圓 38"/>
            <p:cNvSpPr/>
            <p:nvPr/>
          </p:nvSpPr>
          <p:spPr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橢圓 39"/>
            <p:cNvSpPr/>
            <p:nvPr/>
          </p:nvSpPr>
          <p:spPr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橢圓 41"/>
            <p:cNvSpPr/>
            <p:nvPr/>
          </p:nvSpPr>
          <p:spPr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橢圓 45"/>
            <p:cNvSpPr/>
            <p:nvPr/>
          </p:nvSpPr>
          <p:spPr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/>
            <p:cNvSpPr/>
            <p:nvPr/>
          </p:nvSpPr>
          <p:spPr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1655776" cy="126908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設定黑鍵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  <p:sp>
        <p:nvSpPr>
          <p:cNvPr id="35" name="文字方塊 3"/>
          <p:cNvSpPr txBox="1">
            <a:spLocks noChangeArrowheads="1"/>
          </p:cNvSpPr>
          <p:nvPr/>
        </p:nvSpPr>
        <p:spPr bwMode="auto">
          <a:xfrm>
            <a:off x="2700000" y="2700000"/>
            <a:ext cx="5292000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132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，黑鍵中心垂直位置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y︰7</a:t>
            </a:r>
          </a:p>
          <a:p>
            <a:pPr>
              <a:lnSpc>
                <a:spcPct val="120000"/>
              </a:lnSpc>
            </a:pP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如何排列黑鍵角色的位置？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9" name="圓角矩形 18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8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撰寫黑鍵位置程式。</a:t>
            </a:r>
          </a:p>
        </p:txBody>
      </p:sp>
      <p:grpSp>
        <p:nvGrpSpPr>
          <p:cNvPr id="70" name="群組 69"/>
          <p:cNvGrpSpPr/>
          <p:nvPr/>
        </p:nvGrpSpPr>
        <p:grpSpPr>
          <a:xfrm>
            <a:off x="3312000" y="5760000"/>
            <a:ext cx="3920964" cy="934264"/>
            <a:chOff x="1368000" y="5760000"/>
            <a:chExt cx="3920964" cy="934264"/>
          </a:xfrm>
        </p:grpSpPr>
        <p:pic>
          <p:nvPicPr>
            <p:cNvPr id="73" name="圖片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000" y="5760000"/>
              <a:ext cx="3920964" cy="720000"/>
            </a:xfrm>
            <a:prstGeom prst="rect">
              <a:avLst/>
            </a:prstGeom>
          </p:spPr>
        </p:pic>
        <p:grpSp>
          <p:nvGrpSpPr>
            <p:cNvPr id="74" name="群組 73"/>
            <p:cNvGrpSpPr/>
            <p:nvPr/>
          </p:nvGrpSpPr>
          <p:grpSpPr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75" name="等腰三角形 74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6" name="圓角矩形 75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D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sp>
        <p:nvSpPr>
          <p:cNvPr id="71" name="圓角矩形 70"/>
          <p:cNvSpPr/>
          <p:nvPr/>
        </p:nvSpPr>
        <p:spPr>
          <a:xfrm>
            <a:off x="5881285" y="5947384"/>
            <a:ext cx="360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6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72" name="直線單箭頭接點 71"/>
          <p:cNvCxnSpPr/>
          <p:nvPr/>
        </p:nvCxnSpPr>
        <p:spPr bwMode="auto">
          <a:xfrm>
            <a:off x="6057998" y="3924000"/>
            <a:ext cx="0" cy="2016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694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3060000"/>
            <a:ext cx="5918727" cy="2627159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4082400" y="3888000"/>
            <a:ext cx="3171600" cy="72000"/>
            <a:chOff x="4082400" y="3861048"/>
            <a:chExt cx="3171600" cy="72000"/>
          </a:xfrm>
        </p:grpSpPr>
        <p:sp>
          <p:nvSpPr>
            <p:cNvPr id="39" name="橢圓 38"/>
            <p:cNvSpPr/>
            <p:nvPr/>
          </p:nvSpPr>
          <p:spPr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橢圓 39"/>
            <p:cNvSpPr/>
            <p:nvPr/>
          </p:nvSpPr>
          <p:spPr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橢圓 41"/>
            <p:cNvSpPr/>
            <p:nvPr/>
          </p:nvSpPr>
          <p:spPr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橢圓 45"/>
            <p:cNvSpPr/>
            <p:nvPr/>
          </p:nvSpPr>
          <p:spPr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/>
            <p:cNvSpPr/>
            <p:nvPr/>
          </p:nvSpPr>
          <p:spPr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1655776" cy="126908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設定黑鍵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  <p:sp>
        <p:nvSpPr>
          <p:cNvPr id="35" name="文字方塊 3"/>
          <p:cNvSpPr txBox="1">
            <a:spLocks noChangeArrowheads="1"/>
          </p:cNvSpPr>
          <p:nvPr/>
        </p:nvSpPr>
        <p:spPr bwMode="auto">
          <a:xfrm>
            <a:off x="2700000" y="2700000"/>
            <a:ext cx="5292000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132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，黑鍵中心垂直位置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y︰7</a:t>
            </a:r>
          </a:p>
          <a:p>
            <a:pPr>
              <a:lnSpc>
                <a:spcPct val="120000"/>
              </a:lnSpc>
            </a:pP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如何排列黑鍵角色的位置？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9" name="圓角矩形 18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8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撰寫黑鍵位置程式。</a:t>
            </a:r>
          </a:p>
        </p:txBody>
      </p:sp>
      <p:grpSp>
        <p:nvGrpSpPr>
          <p:cNvPr id="78" name="群組 77"/>
          <p:cNvGrpSpPr/>
          <p:nvPr/>
        </p:nvGrpSpPr>
        <p:grpSpPr>
          <a:xfrm>
            <a:off x="4083524" y="5760000"/>
            <a:ext cx="3920964" cy="934264"/>
            <a:chOff x="1368000" y="5760000"/>
            <a:chExt cx="3920964" cy="934264"/>
          </a:xfrm>
        </p:grpSpPr>
        <p:pic>
          <p:nvPicPr>
            <p:cNvPr id="81" name="圖片 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000" y="5760000"/>
              <a:ext cx="3920964" cy="720000"/>
            </a:xfrm>
            <a:prstGeom prst="rect">
              <a:avLst/>
            </a:prstGeom>
          </p:spPr>
        </p:pic>
        <p:grpSp>
          <p:nvGrpSpPr>
            <p:cNvPr id="82" name="群組 81"/>
            <p:cNvGrpSpPr/>
            <p:nvPr/>
          </p:nvGrpSpPr>
          <p:grpSpPr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83" name="等腰三角形 82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4" name="圓角矩形 83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E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sp>
        <p:nvSpPr>
          <p:cNvPr id="79" name="圓角矩形 78"/>
          <p:cNvSpPr/>
          <p:nvPr/>
        </p:nvSpPr>
        <p:spPr>
          <a:xfrm>
            <a:off x="6652809" y="5947384"/>
            <a:ext cx="360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8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80" name="直線單箭頭接點 79"/>
          <p:cNvCxnSpPr/>
          <p:nvPr/>
        </p:nvCxnSpPr>
        <p:spPr bwMode="auto">
          <a:xfrm>
            <a:off x="6829522" y="3924000"/>
            <a:ext cx="0" cy="2016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694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40000" y="1260000"/>
            <a:ext cx="8064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　　當我們要</a:t>
            </a:r>
            <a:r>
              <a:rPr lang="zh-TW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設計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、</a:t>
            </a:r>
            <a:r>
              <a:rPr lang="zh-TW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模擬一臺</a:t>
            </a:r>
            <a:r>
              <a:rPr lang="zh-TW" alt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電子琴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，或者是</a:t>
            </a:r>
            <a:r>
              <a:rPr lang="zh-TW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電梯升降的排程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，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應該要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先想好在模擬的物件上，每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一個可以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調控的裝置。例如：琴鍵是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如何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操作的，以及操作後會有什麼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反應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3060000"/>
            <a:ext cx="5918727" cy="2627159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4082400" y="3888000"/>
            <a:ext cx="3171600" cy="72000"/>
            <a:chOff x="4082400" y="3861048"/>
            <a:chExt cx="3171600" cy="72000"/>
          </a:xfrm>
        </p:grpSpPr>
        <p:sp>
          <p:nvSpPr>
            <p:cNvPr id="39" name="橢圓 38"/>
            <p:cNvSpPr/>
            <p:nvPr/>
          </p:nvSpPr>
          <p:spPr>
            <a:xfrm>
              <a:off x="40824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橢圓 39"/>
            <p:cNvSpPr/>
            <p:nvPr/>
          </p:nvSpPr>
          <p:spPr>
            <a:xfrm>
              <a:off x="446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橢圓 41"/>
            <p:cNvSpPr/>
            <p:nvPr/>
          </p:nvSpPr>
          <p:spPr>
            <a:xfrm>
              <a:off x="5245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/>
            <p:cNvSpPr/>
            <p:nvPr/>
          </p:nvSpPr>
          <p:spPr>
            <a:xfrm>
              <a:off x="5634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/>
            <p:cNvSpPr/>
            <p:nvPr/>
          </p:nvSpPr>
          <p:spPr>
            <a:xfrm>
              <a:off x="6019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橢圓 45"/>
            <p:cNvSpPr/>
            <p:nvPr/>
          </p:nvSpPr>
          <p:spPr>
            <a:xfrm>
              <a:off x="67932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/>
            <p:cNvSpPr/>
            <p:nvPr/>
          </p:nvSpPr>
          <p:spPr>
            <a:xfrm>
              <a:off x="7182000" y="3861048"/>
              <a:ext cx="72000" cy="72000"/>
            </a:xfrm>
            <a:prstGeom prst="ellips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1655776" cy="126908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設定黑鍵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，並填寫答案？</a:t>
            </a:r>
          </a:p>
        </p:txBody>
      </p:sp>
      <p:sp>
        <p:nvSpPr>
          <p:cNvPr id="35" name="文字方塊 3"/>
          <p:cNvSpPr txBox="1">
            <a:spLocks noChangeArrowheads="1"/>
          </p:cNvSpPr>
          <p:nvPr/>
        </p:nvSpPr>
        <p:spPr bwMode="auto">
          <a:xfrm>
            <a:off x="2700000" y="2700000"/>
            <a:ext cx="5292000" cy="3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水平位置起算點 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x︰</a:t>
            </a:r>
            <a:r>
              <a:rPr lang="zh-TW" altLang="en-US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600" b="0" dirty="0" smtClean="0">
                <a:solidFill>
                  <a:srgbClr val="007CC5"/>
                </a:solidFill>
                <a:latin typeface="+mj-lt"/>
                <a:ea typeface="標楷體" pitchFamily="65" charset="-120"/>
              </a:rPr>
              <a:t>132</a:t>
            </a:r>
            <a:r>
              <a:rPr lang="zh-TW" altLang="en-US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，黑鍵中心垂直位置</a:t>
            </a:r>
            <a:r>
              <a:rPr lang="en-US" altLang="zh-TW" sz="1600" b="0" dirty="0">
                <a:solidFill>
                  <a:srgbClr val="007CC5"/>
                </a:solidFill>
                <a:latin typeface="+mj-lt"/>
                <a:ea typeface="標楷體" pitchFamily="65" charset="-120"/>
              </a:rPr>
              <a:t>y︰7</a:t>
            </a:r>
          </a:p>
          <a:p>
            <a:pPr>
              <a:lnSpc>
                <a:spcPct val="120000"/>
              </a:lnSpc>
            </a:pPr>
            <a:endParaRPr lang="zh-TW" altLang="en-US" sz="1600" b="0" dirty="0">
              <a:solidFill>
                <a:srgbClr val="007CC5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如何排列黑鍵角色的位置？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9" name="圓角矩形 18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8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撰寫黑鍵位置程式。</a:t>
            </a:r>
          </a:p>
        </p:txBody>
      </p:sp>
      <p:grpSp>
        <p:nvGrpSpPr>
          <p:cNvPr id="86" name="群組 85"/>
          <p:cNvGrpSpPr/>
          <p:nvPr/>
        </p:nvGrpSpPr>
        <p:grpSpPr>
          <a:xfrm>
            <a:off x="4474049" y="5760000"/>
            <a:ext cx="3920964" cy="934264"/>
            <a:chOff x="1368000" y="5760000"/>
            <a:chExt cx="3920964" cy="934264"/>
          </a:xfrm>
        </p:grpSpPr>
        <p:pic>
          <p:nvPicPr>
            <p:cNvPr id="89" name="圖片 8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8000" y="5760000"/>
              <a:ext cx="3920964" cy="720000"/>
            </a:xfrm>
            <a:prstGeom prst="rect">
              <a:avLst/>
            </a:prstGeom>
          </p:spPr>
        </p:pic>
        <p:grpSp>
          <p:nvGrpSpPr>
            <p:cNvPr id="90" name="群組 89"/>
            <p:cNvGrpSpPr/>
            <p:nvPr/>
          </p:nvGrpSpPr>
          <p:grpSpPr>
            <a:xfrm>
              <a:off x="3942000" y="6226264"/>
              <a:ext cx="360000" cy="468000"/>
              <a:chOff x="423000" y="3277600"/>
              <a:chExt cx="360000" cy="468000"/>
            </a:xfrm>
          </p:grpSpPr>
          <p:sp>
            <p:nvSpPr>
              <p:cNvPr id="91" name="等腰三角形 90"/>
              <p:cNvSpPr/>
              <p:nvPr/>
            </p:nvSpPr>
            <p:spPr>
              <a:xfrm>
                <a:off x="531000" y="3277600"/>
                <a:ext cx="144000" cy="144000"/>
              </a:xfrm>
              <a:prstGeom prst="triangle">
                <a:avLst/>
              </a:prstGeom>
              <a:solidFill>
                <a:srgbClr val="007CC5"/>
              </a:solidFill>
              <a:ln w="25400">
                <a:solidFill>
                  <a:srgbClr val="007CC5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2" name="圓角矩形 91"/>
              <p:cNvSpPr/>
              <p:nvPr/>
            </p:nvSpPr>
            <p:spPr>
              <a:xfrm>
                <a:off x="423000" y="33856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7CC5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007CC5"/>
                    </a:solidFill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F</a:t>
                </a:r>
                <a:endParaRPr lang="zh-TW" altLang="en-US" sz="1800" dirty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</p:grpSp>
      </p:grpSp>
      <p:sp>
        <p:nvSpPr>
          <p:cNvPr id="87" name="圓角矩形 86"/>
          <p:cNvSpPr/>
          <p:nvPr/>
        </p:nvSpPr>
        <p:spPr>
          <a:xfrm>
            <a:off x="7043334" y="5947384"/>
            <a:ext cx="360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9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cxnSp>
        <p:nvCxnSpPr>
          <p:cNvPr id="88" name="直線單箭頭接點 87"/>
          <p:cNvCxnSpPr/>
          <p:nvPr/>
        </p:nvCxnSpPr>
        <p:spPr bwMode="auto">
          <a:xfrm>
            <a:off x="7220047" y="3924000"/>
            <a:ext cx="0" cy="2016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oval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6947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如何讓電子琴自動彈奏歌曲？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9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2" name="圓角矩形 3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3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新增小蜜蜂、小星星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按鈕。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86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小蜜蜂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小星星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9" name="圓角矩形 28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18" name="圓角矩形 17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1"/>
            <a:ext cx="5292000" cy="41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2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如何讓電子琴自動彈奏歌曲？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9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2" name="圓角矩形 3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3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新增小蜜蜂、小星星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按鈕。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2700000"/>
            <a:ext cx="2567940" cy="134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33829" b="54585"/>
          <a:stretch/>
        </p:blipFill>
        <p:spPr bwMode="auto">
          <a:xfrm>
            <a:off x="3600000" y="2700000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115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程式定位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這兩個角色的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63889" r="-2" b="-69"/>
          <a:stretch/>
        </p:blipFill>
        <p:spPr bwMode="auto">
          <a:xfrm>
            <a:off x="5400000" y="4320000"/>
            <a:ext cx="2567940" cy="135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0" b="54584"/>
          <a:stretch/>
        </p:blipFill>
        <p:spPr bwMode="auto">
          <a:xfrm>
            <a:off x="3600000" y="4320000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8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540000" y="1080000"/>
            <a:ext cx="8064000" cy="4536000"/>
            <a:chOff x="3131840" y="3240000"/>
            <a:chExt cx="7884000" cy="4536000"/>
          </a:xfrm>
        </p:grpSpPr>
        <p:grpSp>
          <p:nvGrpSpPr>
            <p:cNvPr id="23" name="群組 22"/>
            <p:cNvGrpSpPr/>
            <p:nvPr/>
          </p:nvGrpSpPr>
          <p:grpSpPr>
            <a:xfrm>
              <a:off x="3131840" y="3240000"/>
              <a:ext cx="7884000" cy="4536000"/>
              <a:chOff x="3131840" y="2880000"/>
              <a:chExt cx="7884000" cy="4536000"/>
            </a:xfrm>
          </p:grpSpPr>
          <p:sp>
            <p:nvSpPr>
              <p:cNvPr id="25" name="圓角矩形 24"/>
              <p:cNvSpPr/>
              <p:nvPr/>
            </p:nvSpPr>
            <p:spPr>
              <a:xfrm>
                <a:off x="3131840" y="3096000"/>
                <a:ext cx="7884000" cy="4320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E68E51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26" name="圓角矩形 25"/>
              <p:cNvSpPr/>
              <p:nvPr/>
            </p:nvSpPr>
            <p:spPr>
              <a:xfrm>
                <a:off x="3131840" y="2880000"/>
                <a:ext cx="1296000" cy="432000"/>
              </a:xfrm>
              <a:prstGeom prst="roundRect">
                <a:avLst>
                  <a:gd name="adj" fmla="val 50000"/>
                </a:avLst>
              </a:prstGeom>
              <a:solidFill>
                <a:srgbClr val="F1B68C"/>
              </a:solidFill>
              <a:ln w="25400">
                <a:solidFill>
                  <a:srgbClr val="E68E51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標楷體" pitchFamily="65" charset="-120"/>
                  </a:rPr>
                  <a:t>分析</a:t>
                </a: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</p:grpSp>
        <p:sp>
          <p:nvSpPr>
            <p:cNvPr id="24" name="文字方塊 23"/>
            <p:cNvSpPr txBox="1"/>
            <p:nvPr/>
          </p:nvSpPr>
          <p:spPr>
            <a:xfrm>
              <a:off x="3272625" y="3744000"/>
              <a:ext cx="7602429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TW" altLang="en-US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設定小蜜蜂、小星星角色的按鈕位置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2160000"/>
            <a:ext cx="7776000" cy="32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6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如何讓電子琴自動彈奏歌曲？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8" name="圓角矩形 17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9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4" name="圓角矩形 23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撰寫自動彈奏小蜜蜂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770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請利用廣播的方式，讓電子琴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自動彈奏音樂。</a:t>
            </a:r>
          </a:p>
        </p:txBody>
      </p:sp>
    </p:spTree>
    <p:extLst>
      <p:ext uri="{BB962C8B-B14F-4D97-AF65-F5344CB8AC3E}">
        <p14:creationId xmlns:p14="http://schemas.microsoft.com/office/powerpoint/2010/main" val="209756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080000"/>
            <a:ext cx="2319946" cy="435157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0" y="1836000"/>
            <a:ext cx="2330004" cy="3587200"/>
          </a:xfrm>
          <a:prstGeom prst="rect">
            <a:avLst/>
          </a:prstGeom>
        </p:spPr>
      </p:pic>
      <p:cxnSp>
        <p:nvCxnSpPr>
          <p:cNvPr id="31" name="直線接點 30"/>
          <p:cNvCxnSpPr/>
          <p:nvPr/>
        </p:nvCxnSpPr>
        <p:spPr bwMode="auto">
          <a:xfrm>
            <a:off x="5148000" y="5300940"/>
            <a:ext cx="0" cy="720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9" name="手繪多邊形 8"/>
          <p:cNvSpPr/>
          <p:nvPr/>
        </p:nvSpPr>
        <p:spPr>
          <a:xfrm>
            <a:off x="1473618" y="1260000"/>
            <a:ext cx="3674381" cy="4680000"/>
          </a:xfrm>
          <a:custGeom>
            <a:avLst/>
            <a:gdLst>
              <a:gd name="connsiteX0" fmla="*/ 0 w 3680460"/>
              <a:gd name="connsiteY0" fmla="*/ 4160520 h 4709160"/>
              <a:gd name="connsiteX1" fmla="*/ 0 w 3680460"/>
              <a:gd name="connsiteY1" fmla="*/ 4709160 h 4709160"/>
              <a:gd name="connsiteX2" fmla="*/ 2529840 w 3680460"/>
              <a:gd name="connsiteY2" fmla="*/ 4709160 h 4709160"/>
              <a:gd name="connsiteX3" fmla="*/ 2529840 w 3680460"/>
              <a:gd name="connsiteY3" fmla="*/ 0 h 4709160"/>
              <a:gd name="connsiteX4" fmla="*/ 3680460 w 3680460"/>
              <a:gd name="connsiteY4" fmla="*/ 0 h 4709160"/>
              <a:gd name="connsiteX5" fmla="*/ 3680460 w 3680460"/>
              <a:gd name="connsiteY5" fmla="*/ 464820 h 4709160"/>
              <a:gd name="connsiteX0" fmla="*/ 0 w 3680460"/>
              <a:gd name="connsiteY0" fmla="*/ 4160520 h 4709160"/>
              <a:gd name="connsiteX1" fmla="*/ 0 w 3680460"/>
              <a:gd name="connsiteY1" fmla="*/ 4709160 h 4709160"/>
              <a:gd name="connsiteX2" fmla="*/ 2529840 w 3680460"/>
              <a:gd name="connsiteY2" fmla="*/ 4709160 h 4709160"/>
              <a:gd name="connsiteX3" fmla="*/ 2529840 w 3680460"/>
              <a:gd name="connsiteY3" fmla="*/ 0 h 4709160"/>
              <a:gd name="connsiteX4" fmla="*/ 3680460 w 3680460"/>
              <a:gd name="connsiteY4" fmla="*/ 0 h 4709160"/>
              <a:gd name="connsiteX5" fmla="*/ 3678074 w 3680460"/>
              <a:gd name="connsiteY5" fmla="*/ 548683 h 4709160"/>
              <a:gd name="connsiteX0" fmla="*/ 0 w 3682846"/>
              <a:gd name="connsiteY0" fmla="*/ 4071864 h 4709160"/>
              <a:gd name="connsiteX1" fmla="*/ 2386 w 3682846"/>
              <a:gd name="connsiteY1" fmla="*/ 4709160 h 4709160"/>
              <a:gd name="connsiteX2" fmla="*/ 2532226 w 3682846"/>
              <a:gd name="connsiteY2" fmla="*/ 4709160 h 4709160"/>
              <a:gd name="connsiteX3" fmla="*/ 2532226 w 3682846"/>
              <a:gd name="connsiteY3" fmla="*/ 0 h 4709160"/>
              <a:gd name="connsiteX4" fmla="*/ 3682846 w 3682846"/>
              <a:gd name="connsiteY4" fmla="*/ 0 h 4709160"/>
              <a:gd name="connsiteX5" fmla="*/ 3680460 w 3682846"/>
              <a:gd name="connsiteY5" fmla="*/ 548683 h 470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846" h="4709160">
                <a:moveTo>
                  <a:pt x="0" y="4071864"/>
                </a:moveTo>
                <a:cubicBezTo>
                  <a:pt x="795" y="4284296"/>
                  <a:pt x="1591" y="4496728"/>
                  <a:pt x="2386" y="4709160"/>
                </a:cubicBezTo>
                <a:lnTo>
                  <a:pt x="2532226" y="4709160"/>
                </a:lnTo>
                <a:lnTo>
                  <a:pt x="2532226" y="0"/>
                </a:lnTo>
                <a:lnTo>
                  <a:pt x="3682846" y="0"/>
                </a:lnTo>
                <a:cubicBezTo>
                  <a:pt x="3682051" y="182894"/>
                  <a:pt x="3681255" y="365789"/>
                  <a:pt x="3680460" y="548683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  <a:tailEnd type="triangle" w="lg" len="lg"/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542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440000"/>
            <a:ext cx="2313241" cy="4733762"/>
          </a:xfrm>
          <a:prstGeom prst="rect">
            <a:avLst/>
          </a:prstGeom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40000"/>
            <a:ext cx="2333356" cy="3030680"/>
          </a:xfrm>
          <a:prstGeom prst="rect">
            <a:avLst/>
          </a:prstGeom>
        </p:spPr>
      </p:pic>
      <p:cxnSp>
        <p:nvCxnSpPr>
          <p:cNvPr id="43" name="直線接點 42"/>
          <p:cNvCxnSpPr/>
          <p:nvPr/>
        </p:nvCxnSpPr>
        <p:spPr bwMode="auto">
          <a:xfrm>
            <a:off x="1476000" y="900000"/>
            <a:ext cx="0" cy="540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44" name="手繪多邊形 43"/>
          <p:cNvSpPr/>
          <p:nvPr/>
        </p:nvSpPr>
        <p:spPr>
          <a:xfrm>
            <a:off x="1472824" y="1080000"/>
            <a:ext cx="3675175" cy="5400000"/>
          </a:xfrm>
          <a:custGeom>
            <a:avLst/>
            <a:gdLst>
              <a:gd name="connsiteX0" fmla="*/ 0 w 3680460"/>
              <a:gd name="connsiteY0" fmla="*/ 4160520 h 4709160"/>
              <a:gd name="connsiteX1" fmla="*/ 0 w 3680460"/>
              <a:gd name="connsiteY1" fmla="*/ 4709160 h 4709160"/>
              <a:gd name="connsiteX2" fmla="*/ 2529840 w 3680460"/>
              <a:gd name="connsiteY2" fmla="*/ 4709160 h 4709160"/>
              <a:gd name="connsiteX3" fmla="*/ 2529840 w 3680460"/>
              <a:gd name="connsiteY3" fmla="*/ 0 h 4709160"/>
              <a:gd name="connsiteX4" fmla="*/ 3680460 w 3680460"/>
              <a:gd name="connsiteY4" fmla="*/ 0 h 4709160"/>
              <a:gd name="connsiteX5" fmla="*/ 3680460 w 3680460"/>
              <a:gd name="connsiteY5" fmla="*/ 464820 h 4709160"/>
              <a:gd name="connsiteX0" fmla="*/ 0 w 3680460"/>
              <a:gd name="connsiteY0" fmla="*/ 4160520 h 4709160"/>
              <a:gd name="connsiteX1" fmla="*/ 0 w 3680460"/>
              <a:gd name="connsiteY1" fmla="*/ 4709160 h 4709160"/>
              <a:gd name="connsiteX2" fmla="*/ 2529840 w 3680460"/>
              <a:gd name="connsiteY2" fmla="*/ 4709160 h 4709160"/>
              <a:gd name="connsiteX3" fmla="*/ 2529840 w 3680460"/>
              <a:gd name="connsiteY3" fmla="*/ 0 h 4709160"/>
              <a:gd name="connsiteX4" fmla="*/ 3680460 w 3680460"/>
              <a:gd name="connsiteY4" fmla="*/ 0 h 4709160"/>
              <a:gd name="connsiteX5" fmla="*/ 3678074 w 3680460"/>
              <a:gd name="connsiteY5" fmla="*/ 548683 h 4709160"/>
              <a:gd name="connsiteX0" fmla="*/ 0 w 3680460"/>
              <a:gd name="connsiteY0" fmla="*/ 4160520 h 4709160"/>
              <a:gd name="connsiteX1" fmla="*/ 0 w 3680460"/>
              <a:gd name="connsiteY1" fmla="*/ 4709160 h 4709160"/>
              <a:gd name="connsiteX2" fmla="*/ 2529840 w 3680460"/>
              <a:gd name="connsiteY2" fmla="*/ 4709160 h 4709160"/>
              <a:gd name="connsiteX3" fmla="*/ 2529840 w 3680460"/>
              <a:gd name="connsiteY3" fmla="*/ 0 h 4709160"/>
              <a:gd name="connsiteX4" fmla="*/ 3680460 w 3680460"/>
              <a:gd name="connsiteY4" fmla="*/ 0 h 4709160"/>
              <a:gd name="connsiteX5" fmla="*/ 3678075 w 3680460"/>
              <a:gd name="connsiteY5" fmla="*/ 299490 h 4709160"/>
              <a:gd name="connsiteX0" fmla="*/ 0 w 3680460"/>
              <a:gd name="connsiteY0" fmla="*/ 4160520 h 4709160"/>
              <a:gd name="connsiteX1" fmla="*/ 0 w 3680460"/>
              <a:gd name="connsiteY1" fmla="*/ 4709160 h 4709160"/>
              <a:gd name="connsiteX2" fmla="*/ 2529840 w 3680460"/>
              <a:gd name="connsiteY2" fmla="*/ 4709160 h 4709160"/>
              <a:gd name="connsiteX3" fmla="*/ 2529840 w 3680460"/>
              <a:gd name="connsiteY3" fmla="*/ 0 h 4709160"/>
              <a:gd name="connsiteX4" fmla="*/ 3680460 w 3680460"/>
              <a:gd name="connsiteY4" fmla="*/ 0 h 4709160"/>
              <a:gd name="connsiteX5" fmla="*/ 3678076 w 3680460"/>
              <a:gd name="connsiteY5" fmla="*/ 320256 h 4709160"/>
              <a:gd name="connsiteX0" fmla="*/ 0 w 3683642"/>
              <a:gd name="connsiteY0" fmla="*/ 4354337 h 4709160"/>
              <a:gd name="connsiteX1" fmla="*/ 3182 w 3683642"/>
              <a:gd name="connsiteY1" fmla="*/ 4709160 h 4709160"/>
              <a:gd name="connsiteX2" fmla="*/ 2533022 w 3683642"/>
              <a:gd name="connsiteY2" fmla="*/ 4709160 h 4709160"/>
              <a:gd name="connsiteX3" fmla="*/ 2533022 w 3683642"/>
              <a:gd name="connsiteY3" fmla="*/ 0 h 4709160"/>
              <a:gd name="connsiteX4" fmla="*/ 3683642 w 3683642"/>
              <a:gd name="connsiteY4" fmla="*/ 0 h 4709160"/>
              <a:gd name="connsiteX5" fmla="*/ 3681258 w 3683642"/>
              <a:gd name="connsiteY5" fmla="*/ 320256 h 470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3642" h="4709160">
                <a:moveTo>
                  <a:pt x="0" y="4354337"/>
                </a:moveTo>
                <a:cubicBezTo>
                  <a:pt x="1061" y="4472611"/>
                  <a:pt x="2121" y="4590886"/>
                  <a:pt x="3182" y="4709160"/>
                </a:cubicBezTo>
                <a:lnTo>
                  <a:pt x="2533022" y="4709160"/>
                </a:lnTo>
                <a:lnTo>
                  <a:pt x="2533022" y="0"/>
                </a:lnTo>
                <a:lnTo>
                  <a:pt x="3683642" y="0"/>
                </a:lnTo>
                <a:cubicBezTo>
                  <a:pt x="3682847" y="182894"/>
                  <a:pt x="3682053" y="137362"/>
                  <a:pt x="3681258" y="320256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"/>
            <a:tailEnd type="triangle" w="lg" len="lg"/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0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520000" y="2520000"/>
            <a:ext cx="6084000" cy="2124000"/>
            <a:chOff x="3312000" y="2520000"/>
            <a:chExt cx="6084000" cy="2124000"/>
          </a:xfrm>
        </p:grpSpPr>
        <p:grpSp>
          <p:nvGrpSpPr>
            <p:cNvPr id="17" name="群組 16"/>
            <p:cNvGrpSpPr/>
            <p:nvPr/>
          </p:nvGrpSpPr>
          <p:grpSpPr>
            <a:xfrm>
              <a:off x="3312000" y="2520000"/>
              <a:ext cx="6084000" cy="2124000"/>
              <a:chOff x="3131840" y="2880000"/>
              <a:chExt cx="6084000" cy="2124000"/>
            </a:xfrm>
          </p:grpSpPr>
          <p:sp>
            <p:nvSpPr>
              <p:cNvPr id="18" name="圓角矩形 17"/>
              <p:cNvSpPr/>
              <p:nvPr/>
            </p:nvSpPr>
            <p:spPr>
              <a:xfrm>
                <a:off x="3131840" y="3096000"/>
                <a:ext cx="6084000" cy="1908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22" name="圓角矩形 21"/>
              <p:cNvSpPr/>
              <p:nvPr/>
            </p:nvSpPr>
            <p:spPr>
              <a:xfrm>
                <a:off x="3131840" y="2880000"/>
                <a:ext cx="1296000" cy="432000"/>
              </a:xfrm>
              <a:prstGeom prst="roundRect">
                <a:avLst>
                  <a:gd name="adj" fmla="val 50000"/>
                </a:avLst>
              </a:prstGeom>
              <a:solidFill>
                <a:srgbClr val="BEBADD"/>
              </a:solidFill>
              <a:ln w="25400">
                <a:solidFill>
                  <a:srgbClr val="6460AB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標楷體" pitchFamily="65" charset="-120"/>
                  </a:rPr>
                  <a:t>小知識</a:t>
                </a: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</p:grpSp>
        <p:sp>
          <p:nvSpPr>
            <p:cNvPr id="23" name="文字方塊 22"/>
            <p:cNvSpPr txBox="1"/>
            <p:nvPr/>
          </p:nvSpPr>
          <p:spPr>
            <a:xfrm>
              <a:off x="3456000" y="3384000"/>
              <a:ext cx="5796000" cy="115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TW" altLang="en-US" dirty="0"/>
                <a:t>它是一種程式化電子音樂標準，藉由音符的程式碼，可以</a:t>
              </a:r>
              <a:r>
                <a:rPr lang="zh-TW" altLang="en-US" dirty="0" smtClean="0"/>
                <a:t>跟電腦</a:t>
              </a:r>
              <a:r>
                <a:rPr lang="zh-TW" altLang="en-US" dirty="0"/>
                <a:t>、手機等配備連接，傳遞資料。</a:t>
              </a:r>
              <a:r>
                <a:rPr lang="zh-TW" altLang="en-US" sz="1800" dirty="0"/>
                <a:t>（</a:t>
              </a:r>
              <a:r>
                <a:rPr lang="en-US" altLang="zh-TW" sz="1800" dirty="0"/>
                <a:t>Scratch </a:t>
              </a:r>
              <a:r>
                <a:rPr lang="zh-TW" altLang="en-US" sz="1800" dirty="0"/>
                <a:t>音階的數值</a:t>
              </a:r>
              <a:r>
                <a:rPr lang="zh-TW" altLang="en-US" sz="1800" dirty="0" smtClean="0"/>
                <a:t>，就是</a:t>
              </a:r>
              <a:r>
                <a:rPr lang="zh-TW" altLang="en-US" sz="1800" dirty="0"/>
                <a:t>採用 </a:t>
              </a:r>
              <a:r>
                <a:rPr lang="en-US" altLang="zh-TW" sz="1800" dirty="0"/>
                <a:t>MIDI </a:t>
              </a:r>
              <a:r>
                <a:rPr lang="zh-TW" altLang="en-US" sz="1800" dirty="0"/>
                <a:t>標準唷！）</a:t>
              </a:r>
              <a:endParaRPr lang="zh-TW" altLang="en-US" dirty="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3456000" y="2952000"/>
              <a:ext cx="5004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zh-TW" altLang="en-US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音樂數位介面（</a:t>
              </a:r>
              <a:r>
                <a:rPr lang="en-US" altLang="zh-TW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MIDI</a:t>
              </a:r>
              <a:r>
                <a:rPr lang="zh-TW" altLang="en-US" sz="24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）</a:t>
              </a:r>
            </a:p>
          </p:txBody>
        </p:sp>
      </p:grpSp>
      <p:sp>
        <p:nvSpPr>
          <p:cNvPr id="19" name="矩形 18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452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如何讓電子琴自動彈奏歌曲？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9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8" name="圓角矩形 2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252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撰寫自動彈奏小星星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631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4000" y="1080000"/>
            <a:ext cx="72000" cy="540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452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如何讓電子琴自動彈奏歌曲？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9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8" name="圓角矩形 2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252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撰寫自動彈奏小星星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56792"/>
            <a:ext cx="5166360" cy="513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1836000"/>
            <a:ext cx="2330004" cy="3617372"/>
          </a:xfrm>
          <a:prstGeom prst="rect">
            <a:avLst/>
          </a:prstGeom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080000"/>
            <a:ext cx="2326651" cy="323853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0" y="1836000"/>
            <a:ext cx="2326651" cy="2454047"/>
          </a:xfrm>
          <a:prstGeom prst="rect">
            <a:avLst/>
          </a:prstGeom>
        </p:spPr>
      </p:pic>
      <p:cxnSp>
        <p:nvCxnSpPr>
          <p:cNvPr id="34" name="直線接點 33"/>
          <p:cNvCxnSpPr/>
          <p:nvPr/>
        </p:nvCxnSpPr>
        <p:spPr bwMode="auto">
          <a:xfrm>
            <a:off x="6696000" y="5328000"/>
            <a:ext cx="0" cy="720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5" name="手繪多邊形 4"/>
          <p:cNvSpPr/>
          <p:nvPr/>
        </p:nvSpPr>
        <p:spPr>
          <a:xfrm>
            <a:off x="936000" y="1260000"/>
            <a:ext cx="2880000" cy="3420000"/>
          </a:xfrm>
          <a:custGeom>
            <a:avLst/>
            <a:gdLst>
              <a:gd name="connsiteX0" fmla="*/ 0 w 2995749"/>
              <a:gd name="connsiteY0" fmla="*/ 2987040 h 3500846"/>
              <a:gd name="connsiteX1" fmla="*/ 0 w 2995749"/>
              <a:gd name="connsiteY1" fmla="*/ 3500846 h 3500846"/>
              <a:gd name="connsiteX2" fmla="*/ 2142309 w 2995749"/>
              <a:gd name="connsiteY2" fmla="*/ 3500846 h 3500846"/>
              <a:gd name="connsiteX3" fmla="*/ 2142309 w 2995749"/>
              <a:gd name="connsiteY3" fmla="*/ 0 h 3500846"/>
              <a:gd name="connsiteX4" fmla="*/ 2995749 w 2995749"/>
              <a:gd name="connsiteY4" fmla="*/ 0 h 3500846"/>
              <a:gd name="connsiteX5" fmla="*/ 2995749 w 2995749"/>
              <a:gd name="connsiteY5" fmla="*/ 644434 h 350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749" h="3500846">
                <a:moveTo>
                  <a:pt x="0" y="2987040"/>
                </a:moveTo>
                <a:lnTo>
                  <a:pt x="0" y="3500846"/>
                </a:lnTo>
                <a:lnTo>
                  <a:pt x="2142309" y="3500846"/>
                </a:lnTo>
                <a:lnTo>
                  <a:pt x="2142309" y="0"/>
                </a:lnTo>
                <a:lnTo>
                  <a:pt x="2995749" y="0"/>
                </a:lnTo>
                <a:lnTo>
                  <a:pt x="2995749" y="644434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  <a:tailEnd type="triangle" w="lg" len="lg"/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手繪多邊形 36"/>
          <p:cNvSpPr/>
          <p:nvPr/>
        </p:nvSpPr>
        <p:spPr>
          <a:xfrm>
            <a:off x="3816000" y="1260000"/>
            <a:ext cx="2880000" cy="3420000"/>
          </a:xfrm>
          <a:custGeom>
            <a:avLst/>
            <a:gdLst>
              <a:gd name="connsiteX0" fmla="*/ 0 w 2995749"/>
              <a:gd name="connsiteY0" fmla="*/ 2987040 h 3500846"/>
              <a:gd name="connsiteX1" fmla="*/ 0 w 2995749"/>
              <a:gd name="connsiteY1" fmla="*/ 3500846 h 3500846"/>
              <a:gd name="connsiteX2" fmla="*/ 2142309 w 2995749"/>
              <a:gd name="connsiteY2" fmla="*/ 3500846 h 3500846"/>
              <a:gd name="connsiteX3" fmla="*/ 2142309 w 2995749"/>
              <a:gd name="connsiteY3" fmla="*/ 0 h 3500846"/>
              <a:gd name="connsiteX4" fmla="*/ 2995749 w 2995749"/>
              <a:gd name="connsiteY4" fmla="*/ 0 h 3500846"/>
              <a:gd name="connsiteX5" fmla="*/ 2995749 w 2995749"/>
              <a:gd name="connsiteY5" fmla="*/ 644434 h 350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749" h="3500846">
                <a:moveTo>
                  <a:pt x="0" y="2987040"/>
                </a:moveTo>
                <a:lnTo>
                  <a:pt x="0" y="3500846"/>
                </a:lnTo>
                <a:lnTo>
                  <a:pt x="2142309" y="3500846"/>
                </a:lnTo>
                <a:lnTo>
                  <a:pt x="2142309" y="0"/>
                </a:lnTo>
                <a:lnTo>
                  <a:pt x="2995749" y="0"/>
                </a:lnTo>
                <a:lnTo>
                  <a:pt x="2995749" y="644434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  <a:tailEnd type="triangle" w="lg" len="lg"/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478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40000" y="1260000"/>
            <a:ext cx="8064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　　我們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可以</a:t>
            </a:r>
            <a:r>
              <a:rPr lang="zh-TW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設計琴鍵的控制是利用</a:t>
            </a:r>
            <a:r>
              <a:rPr lang="zh-TW" alt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滑鼠</a:t>
            </a:r>
            <a:r>
              <a:rPr lang="zh-TW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左鍵點擊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，若是按下琴鍵，就會有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琴鍵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被按下的外型變化，以及音效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。</a:t>
            </a:r>
            <a:endParaRPr lang="zh-TW" altLang="en-US" sz="3200" b="0" dirty="0">
              <a:solidFill>
                <a:schemeClr val="tx1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47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836000"/>
            <a:ext cx="2330004" cy="246410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00" y="1836000"/>
            <a:ext cx="2326651" cy="246410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1836000"/>
            <a:ext cx="2330004" cy="3034033"/>
          </a:xfrm>
          <a:prstGeom prst="rect">
            <a:avLst/>
          </a:prstGeom>
        </p:spPr>
      </p:pic>
      <p:cxnSp>
        <p:nvCxnSpPr>
          <p:cNvPr id="36" name="直線接點 35"/>
          <p:cNvCxnSpPr/>
          <p:nvPr/>
        </p:nvCxnSpPr>
        <p:spPr bwMode="auto">
          <a:xfrm>
            <a:off x="936000" y="900000"/>
            <a:ext cx="0" cy="9000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7" name="手繪多邊形 36"/>
          <p:cNvSpPr/>
          <p:nvPr/>
        </p:nvSpPr>
        <p:spPr>
          <a:xfrm>
            <a:off x="936000" y="1260000"/>
            <a:ext cx="2844000" cy="3420000"/>
          </a:xfrm>
          <a:custGeom>
            <a:avLst/>
            <a:gdLst>
              <a:gd name="connsiteX0" fmla="*/ 0 w 2995749"/>
              <a:gd name="connsiteY0" fmla="*/ 2987040 h 3500846"/>
              <a:gd name="connsiteX1" fmla="*/ 0 w 2995749"/>
              <a:gd name="connsiteY1" fmla="*/ 3500846 h 3500846"/>
              <a:gd name="connsiteX2" fmla="*/ 2142309 w 2995749"/>
              <a:gd name="connsiteY2" fmla="*/ 3500846 h 3500846"/>
              <a:gd name="connsiteX3" fmla="*/ 2142309 w 2995749"/>
              <a:gd name="connsiteY3" fmla="*/ 0 h 3500846"/>
              <a:gd name="connsiteX4" fmla="*/ 2995749 w 2995749"/>
              <a:gd name="connsiteY4" fmla="*/ 0 h 3500846"/>
              <a:gd name="connsiteX5" fmla="*/ 2995749 w 2995749"/>
              <a:gd name="connsiteY5" fmla="*/ 644434 h 350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749" h="3500846">
                <a:moveTo>
                  <a:pt x="0" y="2987040"/>
                </a:moveTo>
                <a:lnTo>
                  <a:pt x="0" y="3500846"/>
                </a:lnTo>
                <a:lnTo>
                  <a:pt x="2142309" y="3500846"/>
                </a:lnTo>
                <a:lnTo>
                  <a:pt x="2142309" y="0"/>
                </a:lnTo>
                <a:lnTo>
                  <a:pt x="2995749" y="0"/>
                </a:lnTo>
                <a:lnTo>
                  <a:pt x="2995749" y="644434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  <a:tailEnd type="triangle" w="lg" len="lg"/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手繪多邊形 37"/>
          <p:cNvSpPr/>
          <p:nvPr/>
        </p:nvSpPr>
        <p:spPr>
          <a:xfrm>
            <a:off x="3780000" y="1260000"/>
            <a:ext cx="2916000" cy="3420000"/>
          </a:xfrm>
          <a:custGeom>
            <a:avLst/>
            <a:gdLst>
              <a:gd name="connsiteX0" fmla="*/ 0 w 2995749"/>
              <a:gd name="connsiteY0" fmla="*/ 2987040 h 3500846"/>
              <a:gd name="connsiteX1" fmla="*/ 0 w 2995749"/>
              <a:gd name="connsiteY1" fmla="*/ 3500846 h 3500846"/>
              <a:gd name="connsiteX2" fmla="*/ 2142309 w 2995749"/>
              <a:gd name="connsiteY2" fmla="*/ 3500846 h 3500846"/>
              <a:gd name="connsiteX3" fmla="*/ 2142309 w 2995749"/>
              <a:gd name="connsiteY3" fmla="*/ 0 h 3500846"/>
              <a:gd name="connsiteX4" fmla="*/ 2995749 w 2995749"/>
              <a:gd name="connsiteY4" fmla="*/ 0 h 3500846"/>
              <a:gd name="connsiteX5" fmla="*/ 2995749 w 2995749"/>
              <a:gd name="connsiteY5" fmla="*/ 644434 h 350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749" h="3500846">
                <a:moveTo>
                  <a:pt x="0" y="2987040"/>
                </a:moveTo>
                <a:lnTo>
                  <a:pt x="0" y="3500846"/>
                </a:lnTo>
                <a:lnTo>
                  <a:pt x="2142309" y="3500846"/>
                </a:lnTo>
                <a:lnTo>
                  <a:pt x="2142309" y="0"/>
                </a:lnTo>
                <a:lnTo>
                  <a:pt x="2995749" y="0"/>
                </a:lnTo>
                <a:lnTo>
                  <a:pt x="2995749" y="644434"/>
                </a:lnTo>
              </a:path>
            </a:pathLst>
          </a:custGeom>
          <a:noFill/>
          <a:ln w="38100">
            <a:solidFill>
              <a:schemeClr val="tx1"/>
            </a:solidFill>
            <a:prstDash val="dash"/>
            <a:tailEnd type="triangle" w="lg" len="lg"/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20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93" name="群組 92"/>
          <p:cNvGrpSpPr/>
          <p:nvPr/>
        </p:nvGrpSpPr>
        <p:grpSpPr>
          <a:xfrm>
            <a:off x="3240000" y="2340000"/>
            <a:ext cx="1440000" cy="540000"/>
            <a:chOff x="540000" y="1800000"/>
            <a:chExt cx="1440000" cy="540000"/>
          </a:xfrm>
        </p:grpSpPr>
        <p:sp>
          <p:nvSpPr>
            <p:cNvPr id="94" name="圓角矩形 9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白鍵</a:t>
              </a: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造型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99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0" name="群組 9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101" name="圓角矩形 10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2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grpSp>
        <p:nvGrpSpPr>
          <p:cNvPr id="104" name="群組 103"/>
          <p:cNvGrpSpPr/>
          <p:nvPr/>
        </p:nvGrpSpPr>
        <p:grpSpPr>
          <a:xfrm flipH="1">
            <a:off x="2520000" y="2610000"/>
            <a:ext cx="720000" cy="540000"/>
            <a:chOff x="2508900" y="4230000"/>
            <a:chExt cx="720000" cy="900000"/>
          </a:xfrm>
        </p:grpSpPr>
        <p:sp>
          <p:nvSpPr>
            <p:cNvPr id="105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6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20000" y="3150000"/>
            <a:ext cx="720000" cy="1080000"/>
            <a:chOff x="720000" y="3150000"/>
            <a:chExt cx="720000" cy="1080000"/>
          </a:xfrm>
        </p:grpSpPr>
        <p:sp>
          <p:nvSpPr>
            <p:cNvPr id="103" name="矩形 4"/>
            <p:cNvSpPr/>
            <p:nvPr/>
          </p:nvSpPr>
          <p:spPr>
            <a:xfrm flipH="1">
              <a:off x="72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矩形 4"/>
            <p:cNvSpPr/>
            <p:nvPr/>
          </p:nvSpPr>
          <p:spPr>
            <a:xfrm flipV="1">
              <a:off x="108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6" name="群組 95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97" name="圓角矩形 9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00000"/>
            <a:ext cx="197739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1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99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0" name="群組 9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101" name="圓角矩形 10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2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20000" y="3150000"/>
            <a:ext cx="720000" cy="1080000"/>
            <a:chOff x="720000" y="3150000"/>
            <a:chExt cx="720000" cy="1080000"/>
          </a:xfrm>
        </p:grpSpPr>
        <p:sp>
          <p:nvSpPr>
            <p:cNvPr id="103" name="矩形 4"/>
            <p:cNvSpPr/>
            <p:nvPr/>
          </p:nvSpPr>
          <p:spPr>
            <a:xfrm flipH="1">
              <a:off x="72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矩形 4"/>
            <p:cNvSpPr/>
            <p:nvPr/>
          </p:nvSpPr>
          <p:spPr>
            <a:xfrm flipV="1">
              <a:off x="108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3240000" y="2880000"/>
            <a:ext cx="1440000" cy="540000"/>
            <a:chOff x="540000" y="1800000"/>
            <a:chExt cx="1440000" cy="540000"/>
          </a:xfrm>
        </p:grpSpPr>
        <p:sp>
          <p:nvSpPr>
            <p:cNvPr id="27" name="圓角矩形 2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黑鍵造型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cxnSp>
        <p:nvCxnSpPr>
          <p:cNvPr id="29" name="直線接點 28"/>
          <p:cNvCxnSpPr/>
          <p:nvPr/>
        </p:nvCxnSpPr>
        <p:spPr bwMode="auto">
          <a:xfrm>
            <a:off x="2520000" y="315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grpSp>
        <p:nvGrpSpPr>
          <p:cNvPr id="96" name="群組 95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97" name="圓角矩形 9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2520000"/>
            <a:ext cx="19659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7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99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0" name="群組 9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101" name="圓角矩形 10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2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20000" y="3150000"/>
            <a:ext cx="720000" cy="1080000"/>
            <a:chOff x="720000" y="3150000"/>
            <a:chExt cx="720000" cy="1080000"/>
          </a:xfrm>
        </p:grpSpPr>
        <p:sp>
          <p:nvSpPr>
            <p:cNvPr id="103" name="矩形 4"/>
            <p:cNvSpPr/>
            <p:nvPr/>
          </p:nvSpPr>
          <p:spPr>
            <a:xfrm flipH="1">
              <a:off x="72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8" name="矩形 4"/>
            <p:cNvSpPr/>
            <p:nvPr/>
          </p:nvSpPr>
          <p:spPr>
            <a:xfrm flipV="1">
              <a:off x="1080000" y="3150000"/>
              <a:ext cx="360000" cy="108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6" name="群組 95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97" name="圓角矩形 9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240000" y="3420000"/>
            <a:ext cx="2160000" cy="540000"/>
            <a:chOff x="540000" y="1800000"/>
            <a:chExt cx="1440000" cy="540000"/>
          </a:xfrm>
        </p:grpSpPr>
        <p:sp>
          <p:nvSpPr>
            <p:cNvPr id="25" name="圓角矩形 2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自動</a:t>
              </a: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彈奏按鈕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2520000" y="3150000"/>
            <a:ext cx="720000" cy="540000"/>
            <a:chOff x="2520000" y="3150000"/>
            <a:chExt cx="720000" cy="720000"/>
          </a:xfrm>
        </p:grpSpPr>
        <p:sp>
          <p:nvSpPr>
            <p:cNvPr id="32" name="矩形 4"/>
            <p:cNvSpPr/>
            <p:nvPr/>
          </p:nvSpPr>
          <p:spPr>
            <a:xfrm>
              <a:off x="288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4"/>
            <p:cNvSpPr/>
            <p:nvPr/>
          </p:nvSpPr>
          <p:spPr>
            <a:xfrm flipH="1" flipV="1">
              <a:off x="252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5580000" y="3024000"/>
            <a:ext cx="2805885" cy="1288800"/>
            <a:chOff x="4860000" y="3024000"/>
            <a:chExt cx="2805885" cy="12888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815"/>
            <a:stretch/>
          </p:blipFill>
          <p:spPr bwMode="auto">
            <a:xfrm>
              <a:off x="4860000" y="3024000"/>
              <a:ext cx="1365885" cy="128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947" b="-133"/>
            <a:stretch/>
          </p:blipFill>
          <p:spPr bwMode="auto">
            <a:xfrm>
              <a:off x="6300000" y="3024000"/>
              <a:ext cx="1365885" cy="128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331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8" name="群組 37"/>
          <p:cNvGrpSpPr/>
          <p:nvPr/>
        </p:nvGrpSpPr>
        <p:grpSpPr>
          <a:xfrm flipH="1">
            <a:off x="2520000" y="3689998"/>
            <a:ext cx="720000" cy="1620002"/>
            <a:chOff x="2508900" y="4230000"/>
            <a:chExt cx="720000" cy="900000"/>
          </a:xfrm>
        </p:grpSpPr>
        <p:sp>
          <p:nvSpPr>
            <p:cNvPr id="39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3240000" y="3420000"/>
            <a:ext cx="1440000" cy="540000"/>
            <a:chOff x="540000" y="1800000"/>
            <a:chExt cx="1440000" cy="540000"/>
          </a:xfrm>
        </p:grpSpPr>
        <p:sp>
          <p:nvSpPr>
            <p:cNvPr id="45" name="圓角矩形 4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運算式</a:t>
              </a: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3420000"/>
            <a:ext cx="2308860" cy="50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文字方塊 3"/>
          <p:cNvSpPr txBox="1">
            <a:spLocks noChangeArrowheads="1"/>
          </p:cNvSpPr>
          <p:nvPr/>
        </p:nvSpPr>
        <p:spPr bwMode="auto">
          <a:xfrm>
            <a:off x="4860032" y="3960000"/>
            <a:ext cx="30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在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147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的數值中，加上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個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的數值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78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47" name="文字方塊 3"/>
          <p:cNvSpPr txBox="1">
            <a:spLocks noChangeArrowheads="1"/>
          </p:cNvSpPr>
          <p:nvPr/>
        </p:nvSpPr>
        <p:spPr bwMode="auto">
          <a:xfrm>
            <a:off x="6876000" y="2880000"/>
            <a:ext cx="2232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發出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的訊息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 flipH="1">
            <a:off x="2520000" y="4230000"/>
            <a:ext cx="720000" cy="1080000"/>
            <a:chOff x="2508900" y="4230000"/>
            <a:chExt cx="720000" cy="900000"/>
          </a:xfrm>
        </p:grpSpPr>
        <p:sp>
          <p:nvSpPr>
            <p:cNvPr id="30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396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廣播訊息</a:t>
              </a: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2880000"/>
            <a:ext cx="2080260" cy="165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文字方塊 3"/>
          <p:cNvSpPr txBox="1">
            <a:spLocks noChangeArrowheads="1"/>
          </p:cNvSpPr>
          <p:nvPr/>
        </p:nvSpPr>
        <p:spPr bwMode="auto">
          <a:xfrm>
            <a:off x="6876000" y="3871312"/>
            <a:ext cx="2232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接收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的訊息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967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48" name="文字方塊 3"/>
          <p:cNvSpPr txBox="1">
            <a:spLocks noChangeArrowheads="1"/>
          </p:cNvSpPr>
          <p:nvPr/>
        </p:nvSpPr>
        <p:spPr bwMode="auto">
          <a:xfrm>
            <a:off x="4860000" y="5184000"/>
            <a:ext cx="3024368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發出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音階 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0.5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拍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8" name="群組 37"/>
          <p:cNvGrpSpPr/>
          <p:nvPr/>
        </p:nvGrpSpPr>
        <p:grpSpPr>
          <a:xfrm>
            <a:off x="3240000" y="4509200"/>
            <a:ext cx="1440000" cy="540000"/>
            <a:chOff x="540000" y="1800000"/>
            <a:chExt cx="1440000" cy="540000"/>
          </a:xfrm>
        </p:grpSpPr>
        <p:sp>
          <p:nvSpPr>
            <p:cNvPr id="39" name="圓角矩形 38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琴鍵音階</a:t>
              </a:r>
            </a:p>
          </p:txBody>
        </p:sp>
      </p:grpSp>
      <p:grpSp>
        <p:nvGrpSpPr>
          <p:cNvPr id="44" name="群組 43"/>
          <p:cNvGrpSpPr/>
          <p:nvPr/>
        </p:nvGrpSpPr>
        <p:grpSpPr>
          <a:xfrm flipH="1">
            <a:off x="2520000" y="4770000"/>
            <a:ext cx="720000" cy="540000"/>
            <a:chOff x="2508900" y="4230000"/>
            <a:chExt cx="720000" cy="900000"/>
          </a:xfrm>
        </p:grpSpPr>
        <p:sp>
          <p:nvSpPr>
            <p:cNvPr id="45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4464000"/>
            <a:ext cx="3086100" cy="67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7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48" name="文字方塊 3"/>
          <p:cNvSpPr txBox="1">
            <a:spLocks noChangeArrowheads="1"/>
          </p:cNvSpPr>
          <p:nvPr/>
        </p:nvSpPr>
        <p:spPr bwMode="auto">
          <a:xfrm>
            <a:off x="5364000" y="5472000"/>
            <a:ext cx="2952416" cy="72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起始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坐標為－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116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y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坐標為－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26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3240000" y="5040000"/>
            <a:ext cx="2160000" cy="540000"/>
            <a:chOff x="540000" y="1800000"/>
            <a:chExt cx="1440000" cy="540000"/>
          </a:xfrm>
        </p:grpSpPr>
        <p:sp>
          <p:nvSpPr>
            <p:cNvPr id="30" name="圓角矩形 2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按下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白鍵</a:t>
              </a:r>
              <a:r>
                <a:rPr lang="en-US" altLang="zh-TW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DO</a:t>
              </a:r>
              <a:endParaRPr lang="zh-TW" altLang="en-US" sz="2400" dirty="0">
                <a:solidFill>
                  <a:schemeClr val="tx1"/>
                </a:solidFill>
                <a:latin typeface="+mj-lt"/>
                <a:ea typeface="標楷體" pitchFamily="65" charset="-120"/>
              </a:endParaRPr>
            </a:p>
          </p:txBody>
        </p:sp>
      </p:grpSp>
      <p:cxnSp>
        <p:nvCxnSpPr>
          <p:cNvPr id="32" name="直線接點 31"/>
          <p:cNvCxnSpPr/>
          <p:nvPr/>
        </p:nvCxnSpPr>
        <p:spPr bwMode="auto">
          <a:xfrm>
            <a:off x="2520000" y="531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32000"/>
            <a:ext cx="3297555" cy="92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5364000" y="5040000"/>
            <a:ext cx="2952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初始造型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為白鍵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正常。</a:t>
            </a:r>
          </a:p>
        </p:txBody>
      </p:sp>
    </p:spTree>
    <p:extLst>
      <p:ext uri="{BB962C8B-B14F-4D97-AF65-F5344CB8AC3E}">
        <p14:creationId xmlns:p14="http://schemas.microsoft.com/office/powerpoint/2010/main" val="19305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3240000" y="5040000"/>
            <a:ext cx="2160000" cy="540000"/>
            <a:chOff x="540000" y="1800000"/>
            <a:chExt cx="1440000" cy="540000"/>
          </a:xfrm>
        </p:grpSpPr>
        <p:sp>
          <p:nvSpPr>
            <p:cNvPr id="30" name="圓角矩形 2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按下</a:t>
              </a:r>
              <a:r>
                <a:rPr lang="zh-TW" altLang="en-US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白鍵</a:t>
              </a:r>
              <a:r>
                <a:rPr lang="en-US" altLang="zh-TW" sz="240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DO</a:t>
              </a:r>
              <a:endParaRPr lang="zh-TW" altLang="en-US" sz="2400" dirty="0">
                <a:solidFill>
                  <a:schemeClr val="tx1"/>
                </a:solidFill>
                <a:latin typeface="+mj-lt"/>
                <a:ea typeface="標楷體" pitchFamily="65" charset="-120"/>
              </a:endParaRPr>
            </a:p>
          </p:txBody>
        </p:sp>
      </p:grpSp>
      <p:cxnSp>
        <p:nvCxnSpPr>
          <p:cNvPr id="32" name="直線接點 31"/>
          <p:cNvCxnSpPr/>
          <p:nvPr/>
        </p:nvCxnSpPr>
        <p:spPr bwMode="auto">
          <a:xfrm>
            <a:off x="2520000" y="531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5364000" y="5040000"/>
            <a:ext cx="2772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白鍵變換按下的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，並發出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的音階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0.5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拍，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接著再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換回初始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造型（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白鍵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正常）。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0" y="3600000"/>
            <a:ext cx="2354580" cy="133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7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240000" y="5580000"/>
            <a:ext cx="2160000" cy="540000"/>
            <a:chOff x="540000" y="1800000"/>
            <a:chExt cx="1440000" cy="540000"/>
          </a:xfrm>
        </p:grpSpPr>
        <p:sp>
          <p:nvSpPr>
            <p:cNvPr id="25" name="圓角矩形 2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lvl="0"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prstClr val="black"/>
                  </a:solidFill>
                  <a:ea typeface="標楷體" pitchFamily="65" charset="-120"/>
                </a:rPr>
                <a:t>按下黑</a:t>
              </a:r>
              <a:r>
                <a:rPr lang="zh-TW" altLang="en-US" sz="2400" dirty="0" smtClean="0">
                  <a:solidFill>
                    <a:prstClr val="black"/>
                  </a:solidFill>
                  <a:latin typeface="Times New Roman"/>
                  <a:ea typeface="標楷體" pitchFamily="65" charset="-120"/>
                </a:rPr>
                <a:t>鍵</a:t>
              </a:r>
              <a:r>
                <a:rPr lang="en-US" altLang="zh-TW" sz="2400" dirty="0" smtClean="0">
                  <a:solidFill>
                    <a:prstClr val="black"/>
                  </a:solidFill>
                  <a:latin typeface="Times New Roman"/>
                  <a:ea typeface="標楷體" pitchFamily="65" charset="-120"/>
                </a:rPr>
                <a:t>DO#</a:t>
              </a:r>
              <a:endParaRPr lang="zh-TW" altLang="en-US" sz="2400" dirty="0">
                <a:solidFill>
                  <a:prstClr val="black"/>
                </a:solidFill>
                <a:latin typeface="Times New Roman"/>
                <a:ea typeface="標楷體" pitchFamily="65" charset="-120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39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0" y="4032000"/>
            <a:ext cx="3286125" cy="89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文字方塊 3"/>
          <p:cNvSpPr txBox="1">
            <a:spLocks noChangeArrowheads="1"/>
          </p:cNvSpPr>
          <p:nvPr/>
        </p:nvSpPr>
        <p:spPr bwMode="auto">
          <a:xfrm>
            <a:off x="5364000" y="5472000"/>
            <a:ext cx="2952416" cy="72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起始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坐標為－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101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y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坐標為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7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45" name="文字方塊 3"/>
          <p:cNvSpPr txBox="1">
            <a:spLocks noChangeArrowheads="1"/>
          </p:cNvSpPr>
          <p:nvPr/>
        </p:nvSpPr>
        <p:spPr bwMode="auto">
          <a:xfrm>
            <a:off x="5364000" y="5040000"/>
            <a:ext cx="2952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初始造型為黑鍵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正常。</a:t>
            </a:r>
          </a:p>
        </p:txBody>
      </p:sp>
    </p:spTree>
    <p:extLst>
      <p:ext uri="{BB962C8B-B14F-4D97-AF65-F5344CB8AC3E}">
        <p14:creationId xmlns:p14="http://schemas.microsoft.com/office/powerpoint/2010/main" val="96915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720000" y="180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在畫面中，以一個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電子琴底座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圖片當作背景，有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10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個白鍵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7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個黑鍵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與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個自動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彈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奏歌曲按鈕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在琴座上。</a:t>
            </a: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720000" y="288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按下</a:t>
            </a:r>
            <a:r>
              <a:rPr lang="zh-TW" altLang="en-US" sz="2400" dirty="0">
                <a:solidFill>
                  <a:srgbClr val="00A651"/>
                </a:solidFill>
                <a:latin typeface="+mj-lt"/>
                <a:ea typeface="標楷體" pitchFamily="65" charset="-120"/>
              </a:rPr>
              <a:t>綠旗</a:t>
            </a: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後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：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720000" y="450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　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請執行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400" b="0" dirty="0">
                <a:solidFill>
                  <a:schemeClr val="tx1"/>
                </a:solidFill>
                <a:ea typeface="標楷體" pitchFamily="65" charset="-120"/>
              </a:rPr>
              <a:t>電子琴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》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程式，想一想這個範例的素材及背後是如何運作的呢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720000" y="342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用滑鼠點一下琴鍵，會播放相對應的動畫及音階。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720000" y="396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點一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下自動彈奏歌曲按鈕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，會自動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彈奏一段音樂。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2" name="Rectangle 1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2875791" y="1176336"/>
            <a:ext cx="3348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/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程式設計－電子琴模擬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914951" y="1108591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5364000" y="5040000"/>
            <a:ext cx="2772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黑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鍵變換按下的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，並發出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DO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#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音階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0.5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拍，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接著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再換回初始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造型（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黑鍵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正常）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3240000" y="5580000"/>
            <a:ext cx="2160000" cy="540000"/>
            <a:chOff x="540000" y="1800000"/>
            <a:chExt cx="1440000" cy="540000"/>
          </a:xfrm>
        </p:grpSpPr>
        <p:sp>
          <p:nvSpPr>
            <p:cNvPr id="25" name="圓角矩形 2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lvl="0"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prstClr val="black"/>
                  </a:solidFill>
                  <a:ea typeface="標楷體" pitchFamily="65" charset="-120"/>
                </a:rPr>
                <a:t>按下黑</a:t>
              </a:r>
              <a:r>
                <a:rPr lang="zh-TW" altLang="en-US" sz="2400" dirty="0" smtClean="0">
                  <a:solidFill>
                    <a:prstClr val="black"/>
                  </a:solidFill>
                  <a:latin typeface="Times New Roman"/>
                  <a:ea typeface="標楷體" pitchFamily="65" charset="-120"/>
                </a:rPr>
                <a:t>鍵</a:t>
              </a:r>
              <a:r>
                <a:rPr lang="en-US" altLang="zh-TW" sz="2400" dirty="0" smtClean="0">
                  <a:solidFill>
                    <a:prstClr val="black"/>
                  </a:solidFill>
                  <a:latin typeface="Times New Roman"/>
                  <a:ea typeface="標楷體" pitchFamily="65" charset="-120"/>
                </a:rPr>
                <a:t>DO#</a:t>
              </a:r>
              <a:endParaRPr lang="zh-TW" altLang="en-US" sz="2400" dirty="0">
                <a:solidFill>
                  <a:prstClr val="black"/>
                </a:solidFill>
                <a:latin typeface="Times New Roman"/>
                <a:ea typeface="標楷體" pitchFamily="65" charset="-120"/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39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0" y="3600000"/>
            <a:ext cx="233743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86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14" name="圓角矩形 1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電子琴模擬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27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3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2" name="圓角矩形 4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5364000" y="5040000"/>
            <a:ext cx="2772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發出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SOL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的訊息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，等待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0.1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秒後，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接著發出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MI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的訊息，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等待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0.1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秒後，再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發出 </a:t>
            </a:r>
            <a:r>
              <a:rPr lang="en-US" altLang="zh-TW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MI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的訊息，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等待 </a:t>
            </a:r>
            <a:r>
              <a:rPr lang="en-US" altLang="zh-TW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0.5 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秒。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0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2160000" cy="540000"/>
            <a:chOff x="540000" y="1800000"/>
            <a:chExt cx="1440000" cy="540000"/>
          </a:xfrm>
        </p:grpSpPr>
        <p:sp>
          <p:nvSpPr>
            <p:cNvPr id="44" name="圓角矩形 4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自動</a:t>
              </a: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彈奏按鈕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0" y="2448000"/>
            <a:ext cx="1651635" cy="259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65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720000" y="1800000"/>
            <a:ext cx="7884000" cy="14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在畫面中，以一個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四層樓建築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圖片當作背景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有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個電梯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與遮蓋電梯通道的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大樓上層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以及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個電梯按鍵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與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個電梯樓層鍵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在大樓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裡。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720000" y="324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按下</a:t>
            </a:r>
            <a:r>
              <a:rPr lang="zh-TW" altLang="en-US" sz="2400" dirty="0">
                <a:solidFill>
                  <a:srgbClr val="00A651"/>
                </a:solidFill>
                <a:latin typeface="+mj-lt"/>
                <a:ea typeface="標楷體" pitchFamily="65" charset="-120"/>
              </a:rPr>
              <a:t>綠旗</a:t>
            </a: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後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：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720000" y="522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　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請執行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搭</a:t>
            </a:r>
            <a:r>
              <a:rPr lang="zh-TW" altLang="en-US" sz="2400" b="0" dirty="0" smtClean="0">
                <a:solidFill>
                  <a:schemeClr val="tx1"/>
                </a:solidFill>
                <a:ea typeface="標楷體" pitchFamily="65" charset="-120"/>
              </a:rPr>
              <a:t>電梯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》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程式，想一想這個範例的素材及背後是如何運作的呢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720000" y="3780000"/>
            <a:ext cx="7884000" cy="14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用滑鼠按下你所在樓層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（搭乘樓層）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的電梯按鍵，接著再按下要到達樓層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（目標樓層）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的數字按鍵，電梯就會自動過來載你到想要去的樓層。</a:t>
            </a:r>
          </a:p>
        </p:txBody>
      </p:sp>
      <p:sp>
        <p:nvSpPr>
          <p:cNvPr id="12" name="Rectangle 1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2875790" y="1176336"/>
            <a:ext cx="3528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/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程式設計－電梯升降模擬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914951" y="1108591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13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1" y="1800000"/>
            <a:ext cx="3667125" cy="315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17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1" y="1800000"/>
            <a:ext cx="3667125" cy="315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1800000"/>
            <a:ext cx="366188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向右箭號 19"/>
          <p:cNvSpPr/>
          <p:nvPr/>
        </p:nvSpPr>
        <p:spPr>
          <a:xfrm>
            <a:off x="4067944" y="2924944"/>
            <a:ext cx="1440000" cy="720000"/>
          </a:xfrm>
          <a:prstGeom prst="rightArrow">
            <a:avLst>
              <a:gd name="adj1" fmla="val 50000"/>
              <a:gd name="adj2" fmla="val 101803"/>
            </a:avLst>
          </a:prstGeom>
          <a:solidFill>
            <a:srgbClr val="00A651"/>
          </a:solidFill>
          <a:ln w="25400">
            <a:solidFill>
              <a:srgbClr val="00A65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892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1" y="1800000"/>
            <a:ext cx="3667125" cy="315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1800000"/>
            <a:ext cx="3661886" cy="277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向右箭號 19"/>
          <p:cNvSpPr/>
          <p:nvPr/>
        </p:nvSpPr>
        <p:spPr>
          <a:xfrm>
            <a:off x="4067944" y="2924944"/>
            <a:ext cx="1440000" cy="720000"/>
          </a:xfrm>
          <a:prstGeom prst="rightArrow">
            <a:avLst>
              <a:gd name="adj1" fmla="val 50000"/>
              <a:gd name="adj2" fmla="val 101803"/>
            </a:avLst>
          </a:prstGeom>
          <a:solidFill>
            <a:srgbClr val="00A651"/>
          </a:solidFill>
          <a:ln w="25400">
            <a:solidFill>
              <a:srgbClr val="00A65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254"/>
          <a:stretch/>
        </p:blipFill>
        <p:spPr bwMode="auto">
          <a:xfrm>
            <a:off x="4860000" y="4644000"/>
            <a:ext cx="2556000" cy="27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2" r="-211"/>
          <a:stretch/>
        </p:blipFill>
        <p:spPr bwMode="auto">
          <a:xfrm>
            <a:off x="4860000" y="4943102"/>
            <a:ext cx="2736000" cy="27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6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建立背景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080000" y="287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建立電梯與大樓上層角色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080000" y="341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建立電梯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按鍵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756000" y="300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756000" y="354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3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1080000" y="3960000"/>
            <a:ext cx="752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製作電梯按鍵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角色，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使電梯到達所在樓層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（搭乘樓層）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080000" y="4860000"/>
            <a:ext cx="7524000" cy="14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時，如何設定一樓電梯按鍵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的初始造型與位置？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執行時，如何設定電梯按鍵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被按下後，發出選擇樓層的訊息，且在畫面上顯示搭乘樓層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（一樓）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，然後接收到選擇樓層結束的訊息？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756000" y="408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4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個電梯按鍵角色，並排列其位置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5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080000" y="2880000"/>
            <a:ext cx="7524000" cy="14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製作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後，如何複製其他樓層的電梯按鍵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時，如何設定其他樓層的電梯按鍵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的初始位置？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時，如何在畫面上顯示電梯按鍵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所對應的搭乘樓層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二～四 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1080000" y="45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建立電梯樓層鍵的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樓角色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756000" y="462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6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6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製作電梯樓層鍵的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樓角色，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使電梯到達對應樓層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（目標樓層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）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7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080000" y="3240000"/>
            <a:ext cx="7524000" cy="23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在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程式開始時，如何隱藏電梯樓層鍵的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時，當收到該樓層發出的廣播訊息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（選擇樓層）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後，如何設定電梯樓層鍵的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樓在該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樓層顯示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時，如何設定電梯樓層鍵的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樓被按下後，發出選擇樓層結束的訊息，且在畫面上顯示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目標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樓層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（一樓）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，然後接收到選擇樓層結束的訊息？</a:t>
            </a:r>
          </a:p>
        </p:txBody>
      </p:sp>
    </p:spTree>
    <p:extLst>
      <p:ext uri="{BB962C8B-B14F-4D97-AF65-F5344CB8AC3E}">
        <p14:creationId xmlns:p14="http://schemas.microsoft.com/office/powerpoint/2010/main" val="302928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設定電梯樓層鍵的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樓角色功能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8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080000" y="2880000"/>
            <a:ext cx="7524000" cy="14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製作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完電梯樓層鍵的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樓後，如何複製程式至電梯樓層鍵的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樓上，並設定其位置？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時，如何在畫面上顯示電梯樓層鍵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樓所對應的目標樓層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二～四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12" name="文字方塊 3"/>
          <p:cNvSpPr txBox="1">
            <a:spLocks noChangeArrowheads="1"/>
          </p:cNvSpPr>
          <p:nvPr/>
        </p:nvSpPr>
        <p:spPr bwMode="auto">
          <a:xfrm>
            <a:off x="1080000" y="432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設定電梯移動的程序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756000" y="444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9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080000" y="4860000"/>
            <a:ext cx="752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時，如何設定電梯的初始造型與位置？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時，當收到選擇樓層結束的訊息後，如何設定電梯移動規則，並控制開門和關門？</a:t>
            </a:r>
          </a:p>
        </p:txBody>
      </p:sp>
    </p:spTree>
    <p:extLst>
      <p:ext uri="{BB962C8B-B14F-4D97-AF65-F5344CB8AC3E}">
        <p14:creationId xmlns:p14="http://schemas.microsoft.com/office/powerpoint/2010/main" val="273861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00000"/>
            <a:ext cx="3497580" cy="303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85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匯入舞臺背景。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如何建立背景？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1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大樓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底層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353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刪除小貓。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新增電梯角色。</a:t>
            </a: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如何建立電梯與大樓上層角色？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374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在電梯角色中，匯入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電梯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開門的造型。</a:t>
            </a: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如何建立電梯與大樓上層角色？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命名為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電梯關門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電梯開門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298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0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在電梯角色中，匯入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電梯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開門的造型。</a:t>
            </a:r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如何建立電梯與大樓上層角色？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調整電梯的位置。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種造型。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272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68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新增遮蓋電梯通道的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大樓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上層角色。</a:t>
            </a:r>
          </a:p>
        </p:txBody>
      </p: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如何建立電梯與大樓上層角色？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8" name="圓角矩形 27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1" name="圓角矩形 30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大樓上層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4196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24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15" b="68245"/>
          <a:stretch/>
        </p:blipFill>
        <p:spPr bwMode="auto">
          <a:xfrm>
            <a:off x="540000" y="1800000"/>
            <a:ext cx="2756653" cy="14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8" b="63149"/>
          <a:stretch/>
        </p:blipFill>
        <p:spPr bwMode="auto">
          <a:xfrm>
            <a:off x="4150894" y="1800000"/>
            <a:ext cx="4453105" cy="165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32024" r="66114"/>
          <a:stretch/>
        </p:blipFill>
        <p:spPr bwMode="auto">
          <a:xfrm>
            <a:off x="1371600" y="3236494"/>
            <a:ext cx="1900989" cy="304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1" t="38192" r="12253"/>
          <a:stretch/>
        </p:blipFill>
        <p:spPr bwMode="auto">
          <a:xfrm>
            <a:off x="5005136" y="3513220"/>
            <a:ext cx="2610853" cy="2772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18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新增遮蓋電梯通道的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大樓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上層角色。</a:t>
            </a:r>
          </a:p>
        </p:txBody>
      </p: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如何建立電梯與大樓上層角色？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8" name="圓角矩形 27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1" name="圓角矩形 30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435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115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用點擊此積木兩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，再按右鍵點選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標楷體" pitchFamily="65" charset="-120"/>
              </a:rPr>
              <a:t>刪除</a:t>
            </a:r>
            <a:r>
              <a:rPr lang="zh-TW" altLang="en-US" sz="2000" dirty="0" smtClean="0">
                <a:solidFill>
                  <a:srgbClr val="FF0000"/>
                </a:solidFill>
                <a:latin typeface="+mj-lt"/>
                <a:ea typeface="標楷體" pitchFamily="65" charset="-120"/>
              </a:rPr>
              <a:t>積木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115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將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定位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積木拖曳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至腳本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區中，並修改數值。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0" y="2520000"/>
            <a:ext cx="5292000" cy="3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8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10" y="1797441"/>
            <a:ext cx="3413478" cy="1017948"/>
          </a:xfrm>
          <a:prstGeom prst="rect">
            <a:avLst/>
          </a:prstGeom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3" b="62975"/>
          <a:stretch/>
        </p:blipFill>
        <p:spPr bwMode="auto">
          <a:xfrm>
            <a:off x="540000" y="1800000"/>
            <a:ext cx="3021347" cy="16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40633" r="60593"/>
          <a:stretch/>
        </p:blipFill>
        <p:spPr bwMode="auto">
          <a:xfrm>
            <a:off x="1191126" y="3561347"/>
            <a:ext cx="2526632" cy="257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6" t="20371" r="19265"/>
          <a:stretch/>
        </p:blipFill>
        <p:spPr bwMode="auto">
          <a:xfrm>
            <a:off x="4776536" y="2683042"/>
            <a:ext cx="2273969" cy="345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45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角色。</a:t>
            </a: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209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電梯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按鍵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7" name="圓角矩形 2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30" name="圓角矩形 2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16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427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38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命名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為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按鍵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不亮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按鍵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亮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17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18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19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角色中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，匯入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按鍵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-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亮的造型。</a:t>
            </a:r>
          </a:p>
        </p:txBody>
      </p: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角色？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1" name="圓角矩形 30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4" name="圓角矩形 33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5" name="圓角矩形 34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391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05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1800000"/>
            <a:ext cx="3503295" cy="306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00000"/>
            <a:ext cx="3497580" cy="303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右箭號 7"/>
          <p:cNvSpPr/>
          <p:nvPr/>
        </p:nvSpPr>
        <p:spPr>
          <a:xfrm>
            <a:off x="4067944" y="2924944"/>
            <a:ext cx="1440000" cy="720000"/>
          </a:xfrm>
          <a:prstGeom prst="rightArrow">
            <a:avLst>
              <a:gd name="adj1" fmla="val 50000"/>
              <a:gd name="adj2" fmla="val 101803"/>
            </a:avLst>
          </a:prstGeom>
          <a:solidFill>
            <a:srgbClr val="00A651"/>
          </a:solidFill>
          <a:ln w="25400">
            <a:solidFill>
              <a:srgbClr val="00A65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804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種造型。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20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41997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角色中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，匯入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按鍵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-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亮的造型。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51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如何製作電梯按鍵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角色，使電梯到達所在樓層（搭乘樓層）？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1" name="圓角矩形 20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電梯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按鍵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被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按下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的動畫。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角色的初始造型與位置。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520000"/>
            <a:ext cx="3208020" cy="236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900000" y="439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角色的初始位置。</a:t>
            </a:r>
          </a:p>
        </p:txBody>
      </p:sp>
      <p:sp>
        <p:nvSpPr>
          <p:cNvPr id="32" name="文字方塊 3"/>
          <p:cNvSpPr txBox="1">
            <a:spLocks noChangeArrowheads="1"/>
          </p:cNvSpPr>
          <p:nvPr/>
        </p:nvSpPr>
        <p:spPr bwMode="auto">
          <a:xfrm>
            <a:off x="900000" y="367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角色的造型應設定為哪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一個？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687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如何製作電梯按鍵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角色，使電梯到達所在樓層（搭乘樓層）？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電梯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按鍵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角色被按下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的動畫。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1" name="圓角矩形 30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6" name="文字方塊 3"/>
          <p:cNvSpPr txBox="1">
            <a:spLocks noChangeArrowheads="1"/>
          </p:cNvSpPr>
          <p:nvPr/>
        </p:nvSpPr>
        <p:spPr bwMode="auto">
          <a:xfrm>
            <a:off x="900000" y="331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被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點擊時，發出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選擇樓層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的廣播訊息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900000" y="4104000"/>
            <a:ext cx="2700000" cy="115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利用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標楷體" pitchFamily="65" charset="-120"/>
              </a:rPr>
              <a:t>變數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表示在一樓的電梯按鍵，並變換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按鍵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亮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9" name="文字方塊 3"/>
          <p:cNvSpPr txBox="1">
            <a:spLocks noChangeArrowheads="1"/>
          </p:cNvSpPr>
          <p:nvPr/>
        </p:nvSpPr>
        <p:spPr bwMode="auto">
          <a:xfrm>
            <a:off x="900000" y="5256000"/>
            <a:ext cx="2700000" cy="115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當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收到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選擇樓層結束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的廣播訊息後，變換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按鍵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-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不亮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904"/>
          <a:stretch/>
        </p:blipFill>
        <p:spPr bwMode="auto">
          <a:xfrm>
            <a:off x="3600000" y="2520000"/>
            <a:ext cx="344043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9"/>
          <a:stretch/>
        </p:blipFill>
        <p:spPr bwMode="auto">
          <a:xfrm>
            <a:off x="3600000" y="5256000"/>
            <a:ext cx="3440430" cy="154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設定被點擊的程式。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94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如何複製其他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個樓層的電梯按鍵，並依序命名為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電梯按鍵 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電梯按鍵  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3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電梯按鍵 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4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個電梯按鍵角色，並排列其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6" name="圓角矩形 1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5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依序修改電梯按鍵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y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坐標程式。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0" name="圓角矩形 19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25" name="圓角矩形 24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1" y="2520000"/>
            <a:ext cx="3013671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47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個電梯按鍵角色，並排列其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1" name="圓角矩形 20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5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依序修改電梯按鍵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y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坐標程式。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設定電梯按鍵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角色的位置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3060000"/>
            <a:ext cx="285369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78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修改電梯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按鍵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角色在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y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的位置，並填寫答案？</a:t>
            </a:r>
          </a:p>
        </p:txBody>
      </p:sp>
      <p:sp>
        <p:nvSpPr>
          <p:cNvPr id="13" name="矩形 12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個電梯按鍵角色，並排列其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7" name="圓角矩形 16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5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依序修改電梯按鍵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y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坐標程式。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6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080000"/>
            <a:ext cx="7367442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8676456" y="3068960"/>
            <a:ext cx="360000" cy="25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FF0000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9</a:t>
            </a:r>
            <a:endParaRPr lang="zh-TW" altLang="en-US" sz="1800" dirty="0">
              <a:solidFill>
                <a:srgbClr val="FF0000"/>
              </a:solidFill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2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如何設定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變數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搭乘樓層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數值，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並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填寫答案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13" name="矩形 12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個電梯按鍵角色，並排列其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7" name="圓角矩形 16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5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依序修改電梯按鍵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角色，其所對應的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搭乘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樓層設定值。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10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40000"/>
            <a:ext cx="8064000" cy="480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如何建立電梯樓層鍵的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2000" b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4" name="圓角矩形 23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6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依序修改電梯按鍵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角色，其所對應的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搭乘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樓層設定值。</a:t>
            </a:r>
          </a:p>
        </p:txBody>
      </p:sp>
      <p:grpSp>
        <p:nvGrpSpPr>
          <p:cNvPr id="34" name="群組 3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5" name="圓角矩形 3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 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樓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7" name="圓角矩形 2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30" name="圓角矩形 2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4310114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1800000"/>
            <a:ext cx="3463290" cy="318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192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00000"/>
            <a:ext cx="3497580" cy="303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向右箭號 7"/>
          <p:cNvSpPr/>
          <p:nvPr/>
        </p:nvSpPr>
        <p:spPr>
          <a:xfrm>
            <a:off x="4067944" y="2924944"/>
            <a:ext cx="1440000" cy="720000"/>
          </a:xfrm>
          <a:prstGeom prst="rightArrow">
            <a:avLst>
              <a:gd name="adj1" fmla="val 50000"/>
              <a:gd name="adj2" fmla="val 101803"/>
            </a:avLst>
          </a:prstGeom>
          <a:solidFill>
            <a:srgbClr val="00A651"/>
          </a:solidFill>
          <a:ln w="25400">
            <a:solidFill>
              <a:srgbClr val="00A65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185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704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如何製作電梯樓層鍵的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樓角色，使電梯到達對應樓層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（目標樓層）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4" name="圓角矩形 23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7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樓角色被按下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的動畫。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5" name="圓角矩形 3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7" name="文字方塊 3"/>
          <p:cNvSpPr txBox="1">
            <a:spLocks noChangeArrowheads="1"/>
          </p:cNvSpPr>
          <p:nvPr/>
        </p:nvSpPr>
        <p:spPr bwMode="auto">
          <a:xfrm>
            <a:off x="900000" y="367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開始時，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為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標楷體" pitchFamily="65" charset="-120"/>
              </a:rPr>
              <a:t>隱藏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900000" y="4464000"/>
            <a:ext cx="2700000" cy="151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當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收到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選擇樓層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的廣播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訊息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後，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定位在該樓層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的位置並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標楷體" pitchFamily="65" charset="-120"/>
              </a:rPr>
              <a:t>顯示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39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樓角色的初始狀態與接收訊息的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狀態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37"/>
          <a:stretch/>
        </p:blipFill>
        <p:spPr bwMode="auto">
          <a:xfrm>
            <a:off x="3600001" y="4140000"/>
            <a:ext cx="4866323" cy="19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11" b="61983"/>
          <a:stretch/>
        </p:blipFill>
        <p:spPr bwMode="auto">
          <a:xfrm>
            <a:off x="3600002" y="2520001"/>
            <a:ext cx="1561546" cy="142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1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704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如何製作電梯樓層鍵的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樓角色，使電梯到達對應樓層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（目標樓層）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7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樓角色被按下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的動畫。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900000" y="331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被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點擊時，發出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選擇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樓層結束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廣播訊息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2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設定被點擊的程式。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900000" y="4104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利用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標楷體" pitchFamily="65" charset="-120"/>
              </a:rPr>
              <a:t>變數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表示要到達的樓層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4" name="文字方塊 3"/>
          <p:cNvSpPr txBox="1">
            <a:spLocks noChangeArrowheads="1"/>
          </p:cNvSpPr>
          <p:nvPr/>
        </p:nvSpPr>
        <p:spPr bwMode="auto">
          <a:xfrm>
            <a:off x="900000" y="4896000"/>
            <a:ext cx="2700000" cy="115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當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收到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選擇樓層結束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廣播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訊息後，設定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樓角色為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標楷體" pitchFamily="65" charset="-120"/>
              </a:rPr>
              <a:t>隱藏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6"/>
          <a:stretch/>
        </p:blipFill>
        <p:spPr bwMode="auto">
          <a:xfrm>
            <a:off x="3600001" y="4860000"/>
            <a:ext cx="3281363" cy="147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94"/>
          <a:stretch/>
        </p:blipFill>
        <p:spPr bwMode="auto">
          <a:xfrm>
            <a:off x="3600001" y="2520000"/>
            <a:ext cx="3281363" cy="203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15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115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如何把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樓的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程式分別複製至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其他電梯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樓層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鍵上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24" name="矩形 2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704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如何設定電梯樓層鍵的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樓角色功能？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8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樓角色程式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至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樓角色上。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1" name="圓角矩形 30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34" name="圓角矩形 33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1"/>
            <a:ext cx="5292000" cy="31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66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依序修改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角色的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14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樓角色在該樓層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704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如何設定電梯樓層鍵的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樓角色功能？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8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3240000"/>
            <a:ext cx="4509135" cy="63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8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依序修改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角色的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14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704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如何設定電梯樓層鍵的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樓角色功能？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8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修改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樓角色在該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樓層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坐標的位置，並填寫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答案？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31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080000"/>
            <a:ext cx="2933700" cy="37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3312000"/>
            <a:ext cx="3467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36000" y="3960000"/>
            <a:ext cx="5230800" cy="1667473"/>
            <a:chOff x="36000" y="3960000"/>
            <a:chExt cx="5230800" cy="1667473"/>
          </a:xfrm>
        </p:grpSpPr>
        <p:sp>
          <p:nvSpPr>
            <p:cNvPr id="21" name="文字方塊 3"/>
            <p:cNvSpPr txBox="1">
              <a:spLocks noChangeArrowheads="1"/>
            </p:cNvSpPr>
            <p:nvPr/>
          </p:nvSpPr>
          <p:spPr bwMode="auto">
            <a:xfrm>
              <a:off x="36000" y="5040000"/>
              <a:ext cx="720000" cy="4320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r">
                <a:lnSpc>
                  <a:spcPct val="120000"/>
                </a:lnSpc>
              </a:pPr>
              <a:r>
                <a:rPr lang="en-US" altLang="zh-TW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1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樓</a:t>
              </a:r>
              <a:endPara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endParaRPr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000" y="4968000"/>
              <a:ext cx="4510800" cy="659473"/>
            </a:xfrm>
            <a:prstGeom prst="rect">
              <a:avLst/>
            </a:prstGeom>
          </p:spPr>
        </p:pic>
        <p:cxnSp>
          <p:nvCxnSpPr>
            <p:cNvPr id="20" name="直線單箭頭接點 19"/>
            <p:cNvCxnSpPr/>
            <p:nvPr/>
          </p:nvCxnSpPr>
          <p:spPr bwMode="auto">
            <a:xfrm>
              <a:off x="1980000" y="3960000"/>
              <a:ext cx="0" cy="11520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6681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080000"/>
            <a:ext cx="2933700" cy="37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3312000"/>
            <a:ext cx="3467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540000" y="3960000"/>
            <a:ext cx="5229135" cy="1642365"/>
            <a:chOff x="540000" y="3960000"/>
            <a:chExt cx="5229135" cy="1642365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000" y="4968000"/>
              <a:ext cx="4509135" cy="634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直線單箭頭接點 31"/>
            <p:cNvCxnSpPr/>
            <p:nvPr/>
          </p:nvCxnSpPr>
          <p:spPr bwMode="auto">
            <a:xfrm>
              <a:off x="2494800" y="3960000"/>
              <a:ext cx="0" cy="11520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5040000"/>
              <a:ext cx="720000" cy="4320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r">
                <a:lnSpc>
                  <a:spcPct val="120000"/>
                </a:lnSpc>
              </a:pPr>
              <a:r>
                <a:rPr lang="en-US" altLang="zh-TW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2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樓</a:t>
              </a:r>
              <a:endPara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6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080000"/>
            <a:ext cx="2933700" cy="37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3312000"/>
            <a:ext cx="3467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1080000" y="3960000"/>
            <a:ext cx="5230800" cy="1667473"/>
            <a:chOff x="1080000" y="3960000"/>
            <a:chExt cx="5230800" cy="1667473"/>
          </a:xfrm>
        </p:grpSpPr>
        <p:sp>
          <p:nvSpPr>
            <p:cNvPr id="39" name="文字方塊 3"/>
            <p:cNvSpPr txBox="1">
              <a:spLocks noChangeArrowheads="1"/>
            </p:cNvSpPr>
            <p:nvPr/>
          </p:nvSpPr>
          <p:spPr bwMode="auto">
            <a:xfrm>
              <a:off x="1080000" y="5040000"/>
              <a:ext cx="720000" cy="4320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r">
                <a:lnSpc>
                  <a:spcPct val="120000"/>
                </a:lnSpc>
              </a:pPr>
              <a:r>
                <a:rPr lang="en-US" altLang="zh-TW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3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樓</a:t>
              </a:r>
              <a:endPara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endParaRPr>
            </a:p>
          </p:txBody>
        </p:sp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0" y="4968000"/>
              <a:ext cx="4510800" cy="659473"/>
            </a:xfrm>
            <a:prstGeom prst="rect">
              <a:avLst/>
            </a:prstGeom>
          </p:spPr>
        </p:pic>
        <p:cxnSp>
          <p:nvCxnSpPr>
            <p:cNvPr id="37" name="直線單箭頭接點 36"/>
            <p:cNvCxnSpPr/>
            <p:nvPr/>
          </p:nvCxnSpPr>
          <p:spPr bwMode="auto">
            <a:xfrm>
              <a:off x="3028200" y="3960000"/>
              <a:ext cx="0" cy="11520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24" name="群組 23"/>
          <p:cNvGrpSpPr/>
          <p:nvPr/>
        </p:nvGrpSpPr>
        <p:grpSpPr>
          <a:xfrm>
            <a:off x="2846100" y="5436000"/>
            <a:ext cx="360000" cy="468000"/>
            <a:chOff x="423000" y="3277600"/>
            <a:chExt cx="360000" cy="468000"/>
          </a:xfrm>
        </p:grpSpPr>
        <p:sp>
          <p:nvSpPr>
            <p:cNvPr id="25" name="等腰三角形 24"/>
            <p:cNvSpPr/>
            <p:nvPr/>
          </p:nvSpPr>
          <p:spPr>
            <a:xfrm>
              <a:off x="531000" y="3277600"/>
              <a:ext cx="144000" cy="144000"/>
            </a:xfrm>
            <a:prstGeom prst="triangl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423000" y="33856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007CC5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A</a:t>
              </a:r>
              <a:endParaRPr lang="zh-TW" altLang="en-US" sz="1800" dirty="0">
                <a:solidFill>
                  <a:srgbClr val="007CC5"/>
                </a:solidFill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6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080000"/>
            <a:ext cx="2933700" cy="37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3312000"/>
            <a:ext cx="3467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群組 39"/>
          <p:cNvGrpSpPr/>
          <p:nvPr/>
        </p:nvGrpSpPr>
        <p:grpSpPr>
          <a:xfrm>
            <a:off x="1605780" y="3960000"/>
            <a:ext cx="5230800" cy="1667473"/>
            <a:chOff x="1080000" y="3960000"/>
            <a:chExt cx="5230800" cy="1667473"/>
          </a:xfrm>
        </p:grpSpPr>
        <p:sp>
          <p:nvSpPr>
            <p:cNvPr id="42" name="文字方塊 3"/>
            <p:cNvSpPr txBox="1">
              <a:spLocks noChangeArrowheads="1"/>
            </p:cNvSpPr>
            <p:nvPr/>
          </p:nvSpPr>
          <p:spPr bwMode="auto">
            <a:xfrm>
              <a:off x="1080000" y="5040000"/>
              <a:ext cx="720000" cy="4320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r">
                <a:lnSpc>
                  <a:spcPct val="120000"/>
                </a:lnSpc>
              </a:pPr>
              <a:r>
                <a:rPr lang="en-US" altLang="zh-TW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4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樓</a:t>
              </a:r>
              <a:endPara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endParaRPr>
            </a:p>
          </p:txBody>
        </p:sp>
        <p:pic>
          <p:nvPicPr>
            <p:cNvPr id="43" name="圖片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0" y="4968000"/>
              <a:ext cx="4510800" cy="659473"/>
            </a:xfrm>
            <a:prstGeom prst="rect">
              <a:avLst/>
            </a:prstGeom>
          </p:spPr>
        </p:pic>
        <p:cxnSp>
          <p:nvCxnSpPr>
            <p:cNvPr id="41" name="直線單箭頭接點 40"/>
            <p:cNvCxnSpPr/>
            <p:nvPr/>
          </p:nvCxnSpPr>
          <p:spPr bwMode="auto">
            <a:xfrm>
              <a:off x="3028200" y="3960000"/>
              <a:ext cx="0" cy="11520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cxnSp>
      </p:grpSp>
      <p:grpSp>
        <p:nvGrpSpPr>
          <p:cNvPr id="22" name="群組 21"/>
          <p:cNvGrpSpPr/>
          <p:nvPr/>
        </p:nvGrpSpPr>
        <p:grpSpPr>
          <a:xfrm>
            <a:off x="3384000" y="5436000"/>
            <a:ext cx="360000" cy="468000"/>
            <a:chOff x="423000" y="3277600"/>
            <a:chExt cx="360000" cy="468000"/>
          </a:xfrm>
        </p:grpSpPr>
        <p:sp>
          <p:nvSpPr>
            <p:cNvPr id="23" name="等腰三角形 22"/>
            <p:cNvSpPr/>
            <p:nvPr/>
          </p:nvSpPr>
          <p:spPr>
            <a:xfrm>
              <a:off x="531000" y="3277600"/>
              <a:ext cx="144000" cy="144000"/>
            </a:xfrm>
            <a:prstGeom prst="triangle">
              <a:avLst/>
            </a:prstGeom>
            <a:solidFill>
              <a:srgbClr val="007CC5"/>
            </a:solidFill>
            <a:ln w="25400">
              <a:solidFill>
                <a:srgbClr val="007CC5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423000" y="33856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007CC5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007CC5"/>
                  </a:solidFill>
                  <a:latin typeface="Arial" pitchFamily="34" charset="0"/>
                  <a:ea typeface="標楷體" pitchFamily="65" charset="-120"/>
                  <a:cs typeface="Arial" pitchFamily="34" charset="0"/>
                </a:rPr>
                <a:t>B</a:t>
              </a:r>
              <a:endParaRPr lang="zh-TW" altLang="en-US" sz="1800" dirty="0">
                <a:solidFill>
                  <a:srgbClr val="007CC5"/>
                </a:solidFill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6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變數</a:t>
            </a:r>
            <a:r>
              <a:rPr lang="zh-TW" altLang="en-US" sz="2000" dirty="0">
                <a:solidFill>
                  <a:srgbClr val="FF0000"/>
                </a:solidFill>
                <a:latin typeface="+mj-lt"/>
                <a:ea typeface="標楷體" pitchFamily="65" charset="-120"/>
              </a:rPr>
              <a:t>目標樓層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的數值？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215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依序修改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樓，其所對應的目標樓層設定值。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3" name="圓角矩形 2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704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如何設定電梯樓層鍵的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樓角色功能？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8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0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國中教學ppt投影片母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101國中教學ppt地理投影片母片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54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noFill/>
        <a:ln w="9525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</a:extLst>
      </a:spPr>
      <a:bodyPr/>
      <a:lstStyle/>
    </a:lnDef>
  </a:objectDefaults>
  <a:extraClrSchemeLst>
    <a:extraClrScheme>
      <a:clrScheme name="1_101國中教學ppt地理投影片母片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101國中教學ppt地理投影片母片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21264</TotalTime>
  <Words>3171</Words>
  <Application>Microsoft Office PowerPoint</Application>
  <PresentationFormat>如螢幕大小 (4:3)</PresentationFormat>
  <Paragraphs>970</Paragraphs>
  <Slides>128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128</vt:i4>
      </vt:variant>
    </vt:vector>
  </HeadingPairs>
  <TitlesOfParts>
    <vt:vector size="129" baseType="lpstr">
      <vt:lpstr>國中教學ppt投影片母片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翰林出版事業股份有限公司</dc:title>
  <dc:creator>Hanlin</dc:creator>
  <cp:lastModifiedBy>HL</cp:lastModifiedBy>
  <cp:revision>941</cp:revision>
  <cp:lastPrinted>1601-01-01T00:00:00Z</cp:lastPrinted>
  <dcterms:created xsi:type="dcterms:W3CDTF">2003-03-29T07:29:52Z</dcterms:created>
  <dcterms:modified xsi:type="dcterms:W3CDTF">2020-03-25T01:48:36Z</dcterms:modified>
</cp:coreProperties>
</file>