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42"/>
  </p:notesMasterIdLst>
  <p:sldIdLst>
    <p:sldId id="1271" r:id="rId2"/>
    <p:sldId id="1270" r:id="rId3"/>
    <p:sldId id="1467" r:id="rId4"/>
    <p:sldId id="1534" r:id="rId5"/>
    <p:sldId id="1468" r:id="rId6"/>
    <p:sldId id="1535" r:id="rId7"/>
    <p:sldId id="1469" r:id="rId8"/>
    <p:sldId id="1470" r:id="rId9"/>
    <p:sldId id="1471" r:id="rId10"/>
    <p:sldId id="1472" r:id="rId11"/>
    <p:sldId id="1473" r:id="rId12"/>
    <p:sldId id="1474" r:id="rId13"/>
    <p:sldId id="1475" r:id="rId14"/>
    <p:sldId id="1476" r:id="rId15"/>
    <p:sldId id="1477" r:id="rId16"/>
    <p:sldId id="1480" r:id="rId17"/>
    <p:sldId id="1481" r:id="rId18"/>
    <p:sldId id="1482" r:id="rId19"/>
    <p:sldId id="1503" r:id="rId20"/>
    <p:sldId id="1483" r:id="rId21"/>
    <p:sldId id="1505" r:id="rId22"/>
    <p:sldId id="1506" r:id="rId23"/>
    <p:sldId id="1537" r:id="rId24"/>
    <p:sldId id="1536" r:id="rId25"/>
    <p:sldId id="1484" r:id="rId26"/>
    <p:sldId id="1538" r:id="rId27"/>
    <p:sldId id="1485" r:id="rId28"/>
    <p:sldId id="1486" r:id="rId29"/>
    <p:sldId id="1487" r:id="rId30"/>
    <p:sldId id="1507" r:id="rId31"/>
    <p:sldId id="1488" r:id="rId32"/>
    <p:sldId id="1489" r:id="rId33"/>
    <p:sldId id="1490" r:id="rId34"/>
    <p:sldId id="1491" r:id="rId35"/>
    <p:sldId id="1492" r:id="rId36"/>
    <p:sldId id="1508" r:id="rId37"/>
    <p:sldId id="1495" r:id="rId38"/>
    <p:sldId id="1509" r:id="rId39"/>
    <p:sldId id="1510" r:id="rId40"/>
    <p:sldId id="151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A6C"/>
    <a:srgbClr val="D2232B"/>
    <a:srgbClr val="00A651"/>
    <a:srgbClr val="009C9F"/>
    <a:srgbClr val="27B9B2"/>
    <a:srgbClr val="009892"/>
    <a:srgbClr val="FFFFFF"/>
    <a:srgbClr val="8CD1CE"/>
    <a:srgbClr val="90D3CF"/>
    <a:srgbClr val="DF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8144" autoAdjust="0"/>
  </p:normalViewPr>
  <p:slideViewPr>
    <p:cSldViewPr>
      <p:cViewPr varScale="1">
        <p:scale>
          <a:sx n="68" d="100"/>
          <a:sy n="68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96F5C8D3-C8C7-4A2C-A4D0-438EAB8E7A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63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-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5-1-1</a:t>
            </a:r>
            <a:r>
              <a:rPr lang="en-US" altLang="zh-TW" sz="2400" b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小狗散步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2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-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5-1-2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賽馬遊戲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2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-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5-1-3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水族箱遊戲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1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-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5-1-4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大馬路遊戲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1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-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0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5-1-5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打擊魔鬼遊戲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2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4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1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3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5-1-5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打擊魔鬼遊戲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7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&#24433;&#38899;&#36039;&#28304;/&#24433;&#29255;/&#36039;&#31185;/&#31532;5&#31456;/7&#19979;&#36039;&#31185;5-1scratch&#31243;&#24335;&#35373;&#35336;-&#25171;&#25802;&#39764;&#39740;&#36938;&#25138;.wmv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smtClean="0">
                <a:solidFill>
                  <a:schemeClr val="tx1"/>
                </a:solidFill>
                <a:ea typeface="標楷體" pitchFamily="65" charset="-120"/>
              </a:rPr>
              <a:t>(2)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576000" y="2052000"/>
            <a:ext cx="25920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5-1	Scratch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程式設計－遊戲篇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5-2	Scratch</a:t>
            </a:r>
            <a:r>
              <a:rPr lang="zh-TW" altLang="en-US" sz="18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程式設計－模擬篇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繪製瞄準、發射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5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如何建立準星和魔鬼角色？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0" name="圓角矩形 29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繪製發射造型？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10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產生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種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60000" y="2916000"/>
            <a:ext cx="504000" cy="360000"/>
            <a:chOff x="360000" y="3420000"/>
            <a:chExt cx="504000" cy="360000"/>
          </a:xfrm>
        </p:grpSpPr>
        <p:sp>
          <p:nvSpPr>
            <p:cNvPr id="33" name="圓角矩形 32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9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453492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新增魔鬼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角色。</a:t>
            </a: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如何建立準星和魔鬼角色？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0" name="圓角矩形 29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3" name="圓角矩形 32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魔鬼 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上傳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1" y="2520000"/>
            <a:ext cx="523549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在魔鬼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角色中，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匯入被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射中時的造型。</a:t>
            </a: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如何建立準星和魔鬼角色？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0" name="圓角矩形 29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3" name="圓角矩形 32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上傳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命名為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未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射中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14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文字方塊 3"/>
          <p:cNvSpPr txBox="1">
            <a:spLocks noChangeArrowheads="1"/>
          </p:cNvSpPr>
          <p:nvPr/>
        </p:nvSpPr>
        <p:spPr bwMode="auto">
          <a:xfrm>
            <a:off x="900000" y="432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被射中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360000" y="4356000"/>
            <a:ext cx="504000" cy="360000"/>
            <a:chOff x="360000" y="3420000"/>
            <a:chExt cx="504000" cy="360000"/>
          </a:xfrm>
        </p:grpSpPr>
        <p:sp>
          <p:nvSpPr>
            <p:cNvPr id="37" name="圓角矩形 3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15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5292000" cy="366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1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在魔鬼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角色中，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匯入被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射中時的造型。</a:t>
            </a: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如何建立準星和魔鬼角色？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0" name="圓角矩形 29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3" name="圓角矩形 32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產生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個造型。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60000" y="291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16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1" y="2520000"/>
            <a:ext cx="453456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匯入魔鬼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角色的音效。</a:t>
            </a: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如何建立準星和魔鬼角色？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0" name="圓角矩形 29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3" name="圓角矩形 32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6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選取 </a:t>
            </a:r>
            <a:r>
              <a:rPr lang="en-US" altLang="zh-TW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Zoop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17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選個音效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18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5292000" cy="367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如何複製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魔鬼 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2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並讓角色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向左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，且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只能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左右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翻轉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複製成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隻魔鬼的角色。</a:t>
            </a: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如何建立準星和魔鬼角色？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2" name="圓角矩形 21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7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28" name="圓角矩形 27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19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366045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0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完成準星跟著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滑鼠游標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移動的程式。</a:t>
            </a: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如何處理準星動畫？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2" name="圓角矩形 21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8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7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如何置於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最上層？</a:t>
            </a: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900000" y="3312000"/>
            <a:ext cx="2700000" cy="79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讓準星跟著滑鼠游標移動。</a:t>
            </a:r>
          </a:p>
        </p:txBody>
      </p:sp>
      <p:sp>
        <p:nvSpPr>
          <p:cNvPr id="29" name="文字方塊 3"/>
          <p:cNvSpPr txBox="1">
            <a:spLocks noChangeArrowheads="1"/>
          </p:cNvSpPr>
          <p:nvPr/>
        </p:nvSpPr>
        <p:spPr bwMode="auto">
          <a:xfrm>
            <a:off x="900000" y="4104000"/>
            <a:ext cx="2700000" cy="79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如何讓角色跟著滑鼠游標移動？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2520000"/>
            <a:ext cx="2865120" cy="30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4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185</a:t>
            </a:r>
          </a:p>
        </p:txBody>
      </p:sp>
      <p:sp>
        <p:nvSpPr>
          <p:cNvPr id="20" name="矩形 19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完成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變換準星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造型的程式。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如何處理準星動畫？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4" name="圓角矩形 23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9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9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700000" cy="115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依滑鼠左鍵是否被按下的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狀態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，來決定要顯示準星的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哪一個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2160000"/>
            <a:ext cx="3992880" cy="44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9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完成向右移動的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如何處理向右移動的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魔鬼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動畫？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2" name="圓角矩形 21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10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700000" cy="79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若魔鬼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到最右方就隱藏。</a:t>
            </a:r>
          </a:p>
        </p:txBody>
      </p:sp>
      <p:sp>
        <p:nvSpPr>
          <p:cNvPr id="29" name="文字方塊 3"/>
          <p:cNvSpPr txBox="1">
            <a:spLocks noChangeArrowheads="1"/>
          </p:cNvSpPr>
          <p:nvPr/>
        </p:nvSpPr>
        <p:spPr bwMode="auto">
          <a:xfrm>
            <a:off x="900000" y="3672000"/>
            <a:ext cx="2700000" cy="79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隨機等待，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定位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到最左方出現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800000"/>
            <a:ext cx="3274695" cy="50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3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完成判斷是否射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中的程式。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如何處理向右移動的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魔鬼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動畫？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2" name="圓角矩形 21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11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700000" cy="86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如何一直判斷是否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射中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魔鬼 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900000" y="3672000"/>
            <a:ext cx="2700000" cy="79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紀錄射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中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魔鬼的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次數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29" name="文字方塊 3"/>
          <p:cNvSpPr txBox="1">
            <a:spLocks noChangeArrowheads="1"/>
          </p:cNvSpPr>
          <p:nvPr/>
        </p:nvSpPr>
        <p:spPr bwMode="auto">
          <a:xfrm>
            <a:off x="900000" y="4464000"/>
            <a:ext cx="2700000" cy="151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射中時發出音效，換成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被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射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中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，並說出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：「啊∼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」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後隱藏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，數秒後換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回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未射中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800000"/>
            <a:ext cx="5377815" cy="50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8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741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群組 1"/>
          <p:cNvGrpSpPr>
            <a:grpSpLocks/>
          </p:cNvGrpSpPr>
          <p:nvPr/>
        </p:nvGrpSpPr>
        <p:grpSpPr bwMode="auto">
          <a:xfrm>
            <a:off x="2592388" y="1080000"/>
            <a:ext cx="3959225" cy="5256213"/>
            <a:chOff x="360000" y="1260000"/>
            <a:chExt cx="3960000" cy="5256000"/>
          </a:xfrm>
        </p:grpSpPr>
        <p:sp>
          <p:nvSpPr>
            <p:cNvPr id="17413" name="手繪多邊形 20"/>
            <p:cNvSpPr>
              <a:spLocks/>
            </p:cNvSpPr>
            <p:nvPr/>
          </p:nvSpPr>
          <p:spPr bwMode="auto">
            <a:xfrm>
              <a:off x="540000" y="2880000"/>
              <a:ext cx="180000" cy="432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36764 h 982134"/>
                <a:gd name="T4" fmla="*/ 545 w 1244600"/>
                <a:gd name="T5" fmla="*/ 36764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360000" y="2160000"/>
              <a:ext cx="3960000" cy="720000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  <a:ea typeface="標楷體" pitchFamily="65" charset="-120"/>
                </a:rPr>
                <a:t>Scratch</a:t>
              </a: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程式設計－遊戲篇</a:t>
              </a:r>
            </a:p>
          </p:txBody>
        </p:sp>
        <p:sp>
          <p:nvSpPr>
            <p:cNvPr id="17415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06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smtClean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小狗散步</a:t>
              </a:r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遊戲</a:t>
              </a:r>
            </a:p>
          </p:txBody>
        </p:sp>
        <p:sp>
          <p:nvSpPr>
            <p:cNvPr id="17416" name="Rectangle 3"/>
            <p:cNvSpPr>
              <a:spLocks noChangeArrowheads="1"/>
            </p:cNvSpPr>
            <p:nvPr/>
          </p:nvSpPr>
          <p:spPr bwMode="auto">
            <a:xfrm>
              <a:off x="360000" y="1260000"/>
              <a:ext cx="3960000" cy="720000"/>
            </a:xfrm>
            <a:prstGeom prst="rect">
              <a:avLst/>
            </a:prstGeom>
            <a:solidFill>
              <a:srgbClr val="009E47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ea typeface="標楷體" pitchFamily="65" charset="-120"/>
                </a:rPr>
                <a:t>基礎程式設計</a:t>
              </a:r>
              <a:r>
                <a:rPr lang="en-US" altLang="zh-TW" sz="3200" smtClean="0">
                  <a:solidFill>
                    <a:schemeClr val="bg1"/>
                  </a:solidFill>
                  <a:ea typeface="標楷體" pitchFamily="65" charset="-120"/>
                </a:rPr>
                <a:t>(2)</a:t>
              </a:r>
              <a:endParaRPr lang="zh-TW" altLang="en-US" sz="32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  <p:cxnSp>
          <p:nvCxnSpPr>
            <p:cNvPr id="17417" name="直線接點 84"/>
            <p:cNvCxnSpPr>
              <a:cxnSpLocks noChangeShapeType="1"/>
              <a:stCxn id="17416" idx="2"/>
              <a:endCxn id="17414" idx="0"/>
            </p:cNvCxnSpPr>
            <p:nvPr/>
          </p:nvCxnSpPr>
          <p:spPr bwMode="auto">
            <a:xfrm>
              <a:off x="2340000" y="1980000"/>
              <a:ext cx="0" cy="180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</p:cxnSp>
        <p:sp>
          <p:nvSpPr>
            <p:cNvPr id="17418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78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賽馬遊戲</a:t>
              </a:r>
            </a:p>
          </p:txBody>
        </p:sp>
        <p:sp>
          <p:nvSpPr>
            <p:cNvPr id="17419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450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水族箱遊戲</a:t>
              </a:r>
            </a:p>
          </p:txBody>
        </p:sp>
        <p:sp>
          <p:nvSpPr>
            <p:cNvPr id="17420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522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大馬路遊戲</a:t>
              </a:r>
            </a:p>
          </p:txBody>
        </p:sp>
        <p:sp>
          <p:nvSpPr>
            <p:cNvPr id="17421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594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打擊魔鬼遊戲</a:t>
              </a:r>
            </a:p>
          </p:txBody>
        </p:sp>
        <p:sp>
          <p:nvSpPr>
            <p:cNvPr id="17422" name="手繪多邊形 43"/>
            <p:cNvSpPr>
              <a:spLocks/>
            </p:cNvSpPr>
            <p:nvPr/>
          </p:nvSpPr>
          <p:spPr bwMode="auto">
            <a:xfrm>
              <a:off x="540000" y="2880000"/>
              <a:ext cx="180000" cy="262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50348787 h 982134"/>
                <a:gd name="T4" fmla="*/ 545 w 1244600"/>
                <a:gd name="T5" fmla="*/ 50348787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3" name="手繪多邊形 44"/>
            <p:cNvSpPr>
              <a:spLocks/>
            </p:cNvSpPr>
            <p:nvPr/>
          </p:nvSpPr>
          <p:spPr bwMode="auto">
            <a:xfrm>
              <a:off x="540000" y="2880000"/>
              <a:ext cx="180000" cy="118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2102586 h 982134"/>
                <a:gd name="T4" fmla="*/ 545 w 1244600"/>
                <a:gd name="T5" fmla="*/ 2102586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4" name="手繪多邊形 45"/>
            <p:cNvSpPr>
              <a:spLocks/>
            </p:cNvSpPr>
            <p:nvPr/>
          </p:nvSpPr>
          <p:spPr bwMode="auto">
            <a:xfrm>
              <a:off x="540000" y="2880000"/>
              <a:ext cx="180000" cy="19152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4201825 h 982134"/>
                <a:gd name="T4" fmla="*/ 545 w 1244600"/>
                <a:gd name="T5" fmla="*/ 14201825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5" name="手繪多邊形 46"/>
            <p:cNvSpPr>
              <a:spLocks/>
            </p:cNvSpPr>
            <p:nvPr/>
          </p:nvSpPr>
          <p:spPr bwMode="auto">
            <a:xfrm>
              <a:off x="540000" y="2880000"/>
              <a:ext cx="180000" cy="334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32626219 h 982134"/>
                <a:gd name="T4" fmla="*/ 545 w 1244600"/>
                <a:gd name="T5" fmla="*/ 132626219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540000" y="1080000"/>
            <a:ext cx="8064000" cy="3456000"/>
            <a:chOff x="3131840" y="2880000"/>
            <a:chExt cx="8064000" cy="3456000"/>
          </a:xfrm>
        </p:grpSpPr>
        <p:sp>
          <p:nvSpPr>
            <p:cNvPr id="18" name="圓角矩形 17"/>
            <p:cNvSpPr/>
            <p:nvPr/>
          </p:nvSpPr>
          <p:spPr>
            <a:xfrm>
              <a:off x="3131840" y="3096000"/>
              <a:ext cx="8064000" cy="324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6460AB"/>
              </a:solidFill>
            </a:ln>
          </p:spPr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3131840" y="2880000"/>
              <a:ext cx="1296000" cy="432000"/>
            </a:xfrm>
            <a:prstGeom prst="roundRect">
              <a:avLst>
                <a:gd name="adj" fmla="val 50000"/>
              </a:avLst>
            </a:prstGeom>
            <a:solidFill>
              <a:srgbClr val="BEBADD"/>
            </a:solidFill>
            <a:ln w="25400">
              <a:solidFill>
                <a:srgbClr val="6460AB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rPr>
                <a:t>小知識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2340000" y="2160000"/>
            <a:ext cx="2520000" cy="1260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dirty="0" smtClean="0"/>
              <a:t>當左右兩邊條件式同時成立時，運算結果才會成立。</a:t>
            </a:r>
            <a:endParaRPr lang="zh-TW" altLang="en-US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160000"/>
            <a:ext cx="1524342" cy="43200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2952000"/>
            <a:ext cx="1524342" cy="43200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3672000"/>
            <a:ext cx="1394742" cy="432000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684000" y="1620000"/>
            <a:ext cx="7596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邏輯運算說明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0" y="1800000"/>
            <a:ext cx="3314700" cy="26479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47584" y="2880000"/>
            <a:ext cx="1584000" cy="1296000"/>
          </a:xfrm>
          <a:prstGeom prst="rect">
            <a:avLst/>
          </a:prstGeom>
          <a:solidFill>
            <a:srgbClr val="FFFFFF">
              <a:alpha val="69804"/>
            </a:srgbClr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7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540000" y="1080000"/>
            <a:ext cx="8064000" cy="3456000"/>
            <a:chOff x="3131840" y="2880000"/>
            <a:chExt cx="8064000" cy="3456000"/>
          </a:xfrm>
        </p:grpSpPr>
        <p:sp>
          <p:nvSpPr>
            <p:cNvPr id="42" name="圓角矩形 41"/>
            <p:cNvSpPr/>
            <p:nvPr/>
          </p:nvSpPr>
          <p:spPr>
            <a:xfrm>
              <a:off x="3131840" y="3096000"/>
              <a:ext cx="8064000" cy="324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6460AB"/>
              </a:solidFill>
            </a:ln>
          </p:spPr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3131840" y="2880000"/>
              <a:ext cx="1296000" cy="432000"/>
            </a:xfrm>
            <a:prstGeom prst="roundRect">
              <a:avLst>
                <a:gd name="adj" fmla="val 50000"/>
              </a:avLst>
            </a:prstGeom>
            <a:solidFill>
              <a:srgbClr val="BEBADD"/>
            </a:solidFill>
            <a:ln w="25400">
              <a:solidFill>
                <a:srgbClr val="6460AB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rPr>
                <a:t>小知識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2340000" y="2952000"/>
            <a:ext cx="2520000" cy="1260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dirty="0" smtClean="0"/>
              <a:t>當</a:t>
            </a:r>
            <a:r>
              <a:rPr lang="zh-TW" altLang="en-US" dirty="0"/>
              <a:t>左右兩邊</a:t>
            </a:r>
            <a:r>
              <a:rPr lang="zh-TW" altLang="en-US" dirty="0" smtClean="0"/>
              <a:t>條件</a:t>
            </a:r>
            <a:r>
              <a:rPr lang="zh-TW" altLang="en-US" dirty="0"/>
              <a:t>式有一個成立時，運算</a:t>
            </a:r>
            <a:r>
              <a:rPr lang="zh-TW" altLang="en-US" dirty="0" smtClean="0"/>
              <a:t>結果</a:t>
            </a:r>
            <a:r>
              <a:rPr lang="zh-TW" altLang="en-US" dirty="0"/>
              <a:t>就會成立。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160000"/>
            <a:ext cx="1524342" cy="43200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2952000"/>
            <a:ext cx="1524342" cy="43200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3672000"/>
            <a:ext cx="1394742" cy="432000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684000" y="1620000"/>
            <a:ext cx="7596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邏輯運算說明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0" y="1800000"/>
            <a:ext cx="3314700" cy="264795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47584" y="2124000"/>
            <a:ext cx="1584000" cy="504000"/>
          </a:xfrm>
          <a:prstGeom prst="rect">
            <a:avLst/>
          </a:prstGeom>
          <a:solidFill>
            <a:srgbClr val="FFFFFF">
              <a:alpha val="69804"/>
            </a:srgbClr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47584" y="3636000"/>
            <a:ext cx="1584000" cy="504000"/>
          </a:xfrm>
          <a:prstGeom prst="rect">
            <a:avLst/>
          </a:prstGeom>
          <a:solidFill>
            <a:srgbClr val="FFFFFF">
              <a:alpha val="69804"/>
            </a:srgbClr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3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540000" y="1080000"/>
            <a:ext cx="8064000" cy="3456000"/>
            <a:chOff x="3131840" y="2880000"/>
            <a:chExt cx="8064000" cy="3456000"/>
          </a:xfrm>
        </p:grpSpPr>
        <p:sp>
          <p:nvSpPr>
            <p:cNvPr id="19" name="圓角矩形 18"/>
            <p:cNvSpPr/>
            <p:nvPr/>
          </p:nvSpPr>
          <p:spPr>
            <a:xfrm>
              <a:off x="3131840" y="3096000"/>
              <a:ext cx="8064000" cy="324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6460AB"/>
              </a:solidFill>
            </a:ln>
          </p:spPr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3131840" y="2880000"/>
              <a:ext cx="1296000" cy="432000"/>
            </a:xfrm>
            <a:prstGeom prst="roundRect">
              <a:avLst>
                <a:gd name="adj" fmla="val 50000"/>
              </a:avLst>
            </a:prstGeom>
            <a:solidFill>
              <a:srgbClr val="BEBADD"/>
            </a:solidFill>
            <a:ln w="25400">
              <a:solidFill>
                <a:srgbClr val="6460AB"/>
              </a:solidFill>
            </a:ln>
          </p:spPr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rPr>
                <a:t>小知識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2340000" y="3673538"/>
            <a:ext cx="252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dirty="0"/>
              <a:t>將</a:t>
            </a:r>
            <a:r>
              <a:rPr lang="zh-TW" altLang="en-US" dirty="0" smtClean="0"/>
              <a:t>運算結果</a:t>
            </a:r>
            <a:r>
              <a:rPr lang="zh-TW" altLang="en-US" dirty="0"/>
              <a:t>反向。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160000"/>
            <a:ext cx="1524342" cy="43200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2952000"/>
            <a:ext cx="1524342" cy="43200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3672000"/>
            <a:ext cx="1394742" cy="432000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684000" y="1620000"/>
            <a:ext cx="7596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 b="0">
                <a:solidFill>
                  <a:schemeClr val="tx1"/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邏輯運算說明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0" y="1800000"/>
            <a:ext cx="2628900" cy="17526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47584" y="2124000"/>
            <a:ext cx="1584000" cy="1296000"/>
          </a:xfrm>
          <a:prstGeom prst="rect">
            <a:avLst/>
          </a:prstGeom>
          <a:solidFill>
            <a:srgbClr val="FFFFFF">
              <a:alpha val="69804"/>
            </a:srgbClr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2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複製上一個步驟的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魔鬼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改成向左移動。</a:t>
            </a: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如何處理向左移動的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魔鬼動畫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17" name="圓角矩形 16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0" name="圓角矩形 19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12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7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積木要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如何修改？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432816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4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2"/>
            <a:ext cx="3480816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64" y="1080001"/>
            <a:ext cx="573633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撰寫讓遊戲一開始魔鬼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數目的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變數歸零的程式。</a:t>
            </a: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如何重設魔鬼數目的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變數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17" name="圓角矩形 16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6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0" name="圓角矩形 19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13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25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700000" cy="79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讓遊戲一開始魔鬼數目的變數歸零。</a:t>
            </a:r>
          </a:p>
        </p:txBody>
      </p:sp>
      <p:sp>
        <p:nvSpPr>
          <p:cNvPr id="26" name="文字方塊 3"/>
          <p:cNvSpPr txBox="1">
            <a:spLocks noChangeArrowheads="1"/>
          </p:cNvSpPr>
          <p:nvPr/>
        </p:nvSpPr>
        <p:spPr bwMode="auto">
          <a:xfrm>
            <a:off x="900000" y="3672000"/>
            <a:ext cx="2700000" cy="79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要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哪裡撰寫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此程式比較方便？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2520000"/>
            <a:ext cx="4157663" cy="179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2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60000" y="1080000"/>
            <a:ext cx="8244000" cy="2520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在此單元中，我學到的有：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邏輯運算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來計算兩個邏輯運算式。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變數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來計算遊戲的分數。</a:t>
            </a:r>
          </a:p>
        </p:txBody>
      </p:sp>
    </p:spTree>
    <p:extLst>
      <p:ext uri="{BB962C8B-B14F-4D97-AF65-F5344CB8AC3E}">
        <p14:creationId xmlns:p14="http://schemas.microsoft.com/office/powerpoint/2010/main" val="11099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240000" y="2340000"/>
            <a:ext cx="1440000" cy="540000"/>
            <a:chOff x="540000" y="1800000"/>
            <a:chExt cx="1440000" cy="540000"/>
          </a:xfrm>
        </p:grpSpPr>
        <p:sp>
          <p:nvSpPr>
            <p:cNvPr id="40" name="圓角矩形 3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準星造型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288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2" name="圓角矩形 51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5" name="矩形 4"/>
          <p:cNvSpPr/>
          <p:nvPr/>
        </p:nvSpPr>
        <p:spPr>
          <a:xfrm flipH="1">
            <a:off x="72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6" name="群組 65"/>
          <p:cNvGrpSpPr/>
          <p:nvPr/>
        </p:nvGrpSpPr>
        <p:grpSpPr>
          <a:xfrm flipH="1">
            <a:off x="2520000" y="2610000"/>
            <a:ext cx="720000" cy="540000"/>
            <a:chOff x="2508900" y="4230000"/>
            <a:chExt cx="720000" cy="900000"/>
          </a:xfrm>
        </p:grpSpPr>
        <p:sp>
          <p:nvSpPr>
            <p:cNvPr id="67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2" y="1872000"/>
            <a:ext cx="2623185" cy="14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群組 38"/>
          <p:cNvGrpSpPr/>
          <p:nvPr/>
        </p:nvGrpSpPr>
        <p:grpSpPr>
          <a:xfrm>
            <a:off x="3240000" y="2880000"/>
            <a:ext cx="1440000" cy="540000"/>
            <a:chOff x="540000" y="1800000"/>
            <a:chExt cx="1440000" cy="540000"/>
          </a:xfrm>
        </p:grpSpPr>
        <p:sp>
          <p:nvSpPr>
            <p:cNvPr id="40" name="圓角矩形 3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魔鬼造型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288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2" name="圓角矩形 51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5" name="矩形 4"/>
          <p:cNvSpPr/>
          <p:nvPr/>
        </p:nvSpPr>
        <p:spPr>
          <a:xfrm flipH="1">
            <a:off x="72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/>
          <p:cNvCxnSpPr/>
          <p:nvPr/>
        </p:nvCxnSpPr>
        <p:spPr bwMode="auto">
          <a:xfrm>
            <a:off x="2520000" y="3150000"/>
            <a:ext cx="720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23" name="群組 22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6" name="圓角矩形 25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2376000"/>
            <a:ext cx="2443163" cy="1534478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23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群組 38"/>
          <p:cNvGrpSpPr/>
          <p:nvPr/>
        </p:nvGrpSpPr>
        <p:grpSpPr>
          <a:xfrm>
            <a:off x="3240000" y="3420000"/>
            <a:ext cx="1440000" cy="540000"/>
            <a:chOff x="540000" y="1800000"/>
            <a:chExt cx="1440000" cy="540000"/>
          </a:xfrm>
        </p:grpSpPr>
        <p:sp>
          <p:nvSpPr>
            <p:cNvPr id="40" name="圓角矩形 3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魔鬼音效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288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2" name="圓角矩形 51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65" name="矩形 4"/>
          <p:cNvSpPr/>
          <p:nvPr/>
        </p:nvSpPr>
        <p:spPr>
          <a:xfrm flipH="1">
            <a:off x="72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2520000" y="3150000"/>
            <a:ext cx="720000" cy="540000"/>
            <a:chOff x="2520000" y="3150000"/>
            <a:chExt cx="720000" cy="720000"/>
          </a:xfrm>
        </p:grpSpPr>
        <p:sp>
          <p:nvSpPr>
            <p:cNvPr id="32" name="矩形 4"/>
            <p:cNvSpPr/>
            <p:nvPr/>
          </p:nvSpPr>
          <p:spPr>
            <a:xfrm>
              <a:off x="2880000" y="3150000"/>
              <a:ext cx="360000" cy="72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4"/>
            <p:cNvSpPr/>
            <p:nvPr/>
          </p:nvSpPr>
          <p:spPr>
            <a:xfrm flipH="1" flipV="1">
              <a:off x="2520000" y="3150000"/>
              <a:ext cx="360000" cy="72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060000"/>
            <a:ext cx="981075" cy="1247775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88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1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範　例</a:t>
              </a:r>
              <a:endPara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720000" y="1800000"/>
            <a:ext cx="788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畫面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中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，以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一個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森林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圖片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當作背景，有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2 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隻魔鬼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和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1 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把槍（準星）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在森林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裡。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7" name="文字方塊 3"/>
          <p:cNvSpPr txBox="1">
            <a:spLocks noChangeArrowheads="1"/>
          </p:cNvSpPr>
          <p:nvPr/>
        </p:nvSpPr>
        <p:spPr bwMode="auto">
          <a:xfrm>
            <a:off x="720000" y="5040000"/>
            <a:ext cx="788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請執行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《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打擊魔鬼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》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程式，想一想這個範例的素材及背後是如何運作的呢？</a:t>
            </a: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720000" y="288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00A651"/>
                </a:solidFill>
                <a:latin typeface="+mj-lt"/>
                <a:ea typeface="標楷體" pitchFamily="65" charset="-120"/>
              </a:rPr>
              <a:t>按下</a:t>
            </a:r>
            <a:r>
              <a:rPr lang="zh-TW" altLang="en-US" sz="2400" dirty="0">
                <a:solidFill>
                  <a:srgbClr val="00A651"/>
                </a:solidFill>
                <a:latin typeface="+mj-lt"/>
                <a:ea typeface="標楷體" pitchFamily="65" charset="-120"/>
              </a:rPr>
              <a:t>綠旗</a:t>
            </a:r>
            <a:r>
              <a:rPr lang="zh-TW" altLang="en-US" sz="2400" dirty="0" smtClean="0">
                <a:solidFill>
                  <a:srgbClr val="00A651"/>
                </a:solidFill>
                <a:latin typeface="+mj-lt"/>
                <a:ea typeface="標楷體" pitchFamily="65" charset="-120"/>
              </a:rPr>
              <a:t>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720000" y="342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.	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魔鬼會不斷的從左右兩方出現。</a:t>
            </a:r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720000" y="396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看到魔鬼出現要用槍瞄準去射它。</a:t>
            </a:r>
          </a:p>
        </p:txBody>
      </p: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720000" y="450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看看你能射到幾隻魔鬼。</a:t>
            </a:r>
          </a:p>
        </p:txBody>
      </p:sp>
      <p:sp>
        <p:nvSpPr>
          <p:cNvPr id="13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875790" y="1176336"/>
            <a:ext cx="3528000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lIns="72000" rIns="14400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algn="just"/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程式設計－打擊魔鬼遊戲</a:t>
            </a:r>
            <a:endParaRPr lang="zh-TW" altLang="en-US" sz="18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914951" y="110859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67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 flipH="1">
            <a:off x="2520000" y="3150000"/>
            <a:ext cx="720000" cy="216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1800000"/>
            <a:ext cx="2076450" cy="1390650"/>
          </a:xfrm>
          <a:prstGeom prst="rect">
            <a:avLst/>
          </a:prstGeom>
        </p:spPr>
      </p:pic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3240000"/>
            <a:ext cx="374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將嵌入的程式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重複無限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執行。</a:t>
            </a:r>
          </a:p>
        </p:txBody>
      </p:sp>
      <p:grpSp>
        <p:nvGrpSpPr>
          <p:cNvPr id="74" name="群組 73"/>
          <p:cNvGrpSpPr/>
          <p:nvPr/>
        </p:nvGrpSpPr>
        <p:grpSpPr>
          <a:xfrm>
            <a:off x="3240000" y="2879999"/>
            <a:ext cx="1440000" cy="540000"/>
            <a:chOff x="540000" y="1800000"/>
            <a:chExt cx="1440000" cy="540000"/>
          </a:xfrm>
        </p:grpSpPr>
        <p:sp>
          <p:nvSpPr>
            <p:cNvPr id="75" name="圓角矩形 74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7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無窮迴圈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2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9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3" name="圓角矩形 42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3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 flipH="1">
            <a:off x="2520000" y="3689998"/>
            <a:ext cx="720000" cy="1620002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2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3240000" y="3420000"/>
            <a:ext cx="2160000" cy="540000"/>
            <a:chOff x="540000" y="1800000"/>
            <a:chExt cx="1440000" cy="540000"/>
          </a:xfrm>
        </p:grpSpPr>
        <p:sp>
          <p:nvSpPr>
            <p:cNvPr id="43" name="圓角矩形 4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單向</a:t>
              </a: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選擇結構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sp>
        <p:nvSpPr>
          <p:cNvPr id="45" name="文字方塊 3"/>
          <p:cNvSpPr txBox="1">
            <a:spLocks noChangeArrowheads="1"/>
          </p:cNvSpPr>
          <p:nvPr/>
        </p:nvSpPr>
        <p:spPr bwMode="auto">
          <a:xfrm>
            <a:off x="5580000" y="3420000"/>
            <a:ext cx="30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如果條件成立，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則執行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嵌入的程式。</a:t>
            </a: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00" y="1800000"/>
            <a:ext cx="2133600" cy="1628775"/>
          </a:xfrm>
          <a:prstGeom prst="rect">
            <a:avLst/>
          </a:prstGeom>
        </p:spPr>
      </p:pic>
      <p:grpSp>
        <p:nvGrpSpPr>
          <p:cNvPr id="38" name="群組 37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9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7" name="圓角矩形 46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8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2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99" y="1800000"/>
            <a:ext cx="2134800" cy="2240950"/>
          </a:xfrm>
          <a:prstGeom prst="rect">
            <a:avLst/>
          </a:prstGeom>
        </p:spPr>
      </p:pic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 flipH="1">
            <a:off x="2520000" y="4230000"/>
            <a:ext cx="720000" cy="108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3960000"/>
            <a:ext cx="216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雙向選擇結構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5580000" y="4140000"/>
            <a:ext cx="30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如果條件成立則執行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嵌入的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上層程式；若條件不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成立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則執行嵌入的下層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3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4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6" name="圓角矩形 45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8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4501885"/>
            <a:ext cx="374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魔鬼數目的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變數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初始值為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0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魔鬼數目的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變數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增加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3240000" y="45092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數目變數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 flipH="1">
            <a:off x="2520000" y="4770000"/>
            <a:ext cx="720000" cy="540000"/>
            <a:chOff x="2508900" y="4230000"/>
            <a:chExt cx="720000" cy="900000"/>
          </a:xfrm>
        </p:grpSpPr>
        <p:sp>
          <p:nvSpPr>
            <p:cNvPr id="41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9" name="圓角矩形 3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8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98" y="2699998"/>
            <a:ext cx="3080385" cy="1812608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55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047875"/>
            <a:ext cx="374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左右兩邊條件同時成立，運算結果才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會成立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grpSp>
        <p:nvGrpSpPr>
          <p:cNvPr id="35" name="群組 34"/>
          <p:cNvGrpSpPr/>
          <p:nvPr/>
        </p:nvGrpSpPr>
        <p:grpSpPr>
          <a:xfrm>
            <a:off x="3240000" y="5040000"/>
            <a:ext cx="1440000" cy="540000"/>
            <a:chOff x="540000" y="1800000"/>
            <a:chExt cx="1440000" cy="540000"/>
          </a:xfrm>
        </p:grpSpPr>
        <p:sp>
          <p:nvSpPr>
            <p:cNvPr id="36" name="圓角矩形 35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邏輯運算</a:t>
              </a:r>
            </a:p>
          </p:txBody>
        </p:sp>
      </p:grpSp>
      <p:cxnSp>
        <p:nvCxnSpPr>
          <p:cNvPr id="44" name="直線接點 43"/>
          <p:cNvCxnSpPr/>
          <p:nvPr/>
        </p:nvCxnSpPr>
        <p:spPr bwMode="auto">
          <a:xfrm>
            <a:off x="2520000" y="5310000"/>
            <a:ext cx="720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2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9" name="圓角矩形 3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41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3" name="群組 42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45" name="圓角矩形 44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6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153" t="12193" r="3714" b="10592"/>
          <a:stretch/>
        </p:blipFill>
        <p:spPr>
          <a:xfrm>
            <a:off x="4860000" y="4320001"/>
            <a:ext cx="4248000" cy="616123"/>
          </a:xfrm>
          <a:prstGeom prst="rect">
            <a:avLst/>
          </a:prstGeom>
        </p:spPr>
      </p:pic>
      <p:grpSp>
        <p:nvGrpSpPr>
          <p:cNvPr id="28" name="群組 27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9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8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744000" cy="90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將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準星置於圖層的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最上層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利用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滑鼠控制準星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的移動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方向。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3240000" y="558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準星動作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520000" y="5310000"/>
            <a:ext cx="720000" cy="540000"/>
            <a:chOff x="2508900" y="4230000"/>
            <a:chExt cx="720000" cy="900000"/>
          </a:xfrm>
        </p:grpSpPr>
        <p:sp>
          <p:nvSpPr>
            <p:cNvPr id="41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9" name="圓角矩形 3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8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420000"/>
            <a:ext cx="2200275" cy="2085975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25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744000" cy="90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如果滑鼠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被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按下成立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，則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執行造型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換成發射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；若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條件不成立則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執行造型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換成瞄準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240000" y="558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準星動作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520000" y="5310000"/>
            <a:ext cx="720000" cy="540000"/>
            <a:chOff x="2508900" y="4230000"/>
            <a:chExt cx="720000" cy="900000"/>
          </a:xfrm>
        </p:grpSpPr>
        <p:sp>
          <p:nvSpPr>
            <p:cNvPr id="41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39" name="圓角矩形 3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8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060000"/>
            <a:ext cx="2781300" cy="2400300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12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/>
          <p:cNvGrpSpPr/>
          <p:nvPr/>
        </p:nvGrpSpPr>
        <p:grpSpPr>
          <a:xfrm>
            <a:off x="2520000" y="5310000"/>
            <a:ext cx="720000" cy="108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612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魔鬼動作</a:t>
              </a:r>
            </a:p>
          </p:txBody>
        </p:sp>
      </p:grp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384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x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坐標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＞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220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，魔鬼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即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隱藏，隨機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等待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～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秒後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，魔鬼從起始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位置再次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出現。</a:t>
            </a:r>
          </a:p>
        </p:txBody>
      </p:sp>
      <p:sp>
        <p:nvSpPr>
          <p:cNvPr id="39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群組 40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3" name="圓角矩形 42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8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2880000"/>
            <a:ext cx="2781300" cy="2705100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38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/>
          <p:cNvGrpSpPr/>
          <p:nvPr/>
        </p:nvGrpSpPr>
        <p:grpSpPr>
          <a:xfrm>
            <a:off x="2520000" y="5310000"/>
            <a:ext cx="720000" cy="108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612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魔鬼動作</a:t>
              </a:r>
            </a:p>
          </p:txBody>
        </p:sp>
      </p:grp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040000"/>
            <a:ext cx="3744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‧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如果（魔鬼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碰到準星、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按下滑鼠鍵）同時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成立，則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執行嵌入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的程式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9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群組 40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3" name="圓角矩形 42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8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1620000"/>
            <a:ext cx="4248000" cy="3437960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604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/>
          <p:cNvGrpSpPr/>
          <p:nvPr/>
        </p:nvGrpSpPr>
        <p:grpSpPr>
          <a:xfrm>
            <a:off x="2520000" y="5310000"/>
            <a:ext cx="720000" cy="108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612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魔鬼動作</a:t>
              </a:r>
            </a:p>
          </p:txBody>
        </p:sp>
      </p:grp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040000"/>
            <a:ext cx="3744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射中魔鬼時，魔鬼數目增加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，並播放音效。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9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群組 40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3" name="圓角矩形 42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8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1620000"/>
            <a:ext cx="4248000" cy="3437960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4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3949065" cy="32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範　例</a:t>
              </a:r>
              <a:endPara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0" y="1800000"/>
            <a:ext cx="390906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向右箭號 25"/>
          <p:cNvSpPr/>
          <p:nvPr/>
        </p:nvSpPr>
        <p:spPr>
          <a:xfrm>
            <a:off x="4067944" y="2924944"/>
            <a:ext cx="1440000" cy="720000"/>
          </a:xfrm>
          <a:prstGeom prst="rightArrow">
            <a:avLst>
              <a:gd name="adj1" fmla="val 50000"/>
              <a:gd name="adj2" fmla="val 101803"/>
            </a:avLst>
          </a:prstGeom>
          <a:solidFill>
            <a:srgbClr val="00A651"/>
          </a:solidFill>
          <a:ln w="25400">
            <a:solidFill>
              <a:srgbClr val="00A65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5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/>
          <p:cNvGrpSpPr/>
          <p:nvPr/>
        </p:nvGrpSpPr>
        <p:grpSpPr>
          <a:xfrm>
            <a:off x="2520000" y="5310000"/>
            <a:ext cx="720000" cy="1080000"/>
            <a:chOff x="2508900" y="4230000"/>
            <a:chExt cx="720000" cy="900000"/>
          </a:xfrm>
        </p:grpSpPr>
        <p:sp>
          <p:nvSpPr>
            <p:cNvPr id="36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40000" y="6120000"/>
            <a:ext cx="1440000" cy="540000"/>
            <a:chOff x="540000" y="1800000"/>
            <a:chExt cx="1440000" cy="540000"/>
          </a:xfrm>
        </p:grpSpPr>
        <p:sp>
          <p:nvSpPr>
            <p:cNvPr id="33" name="圓角矩形 3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魔鬼動作</a:t>
              </a:r>
            </a:p>
          </p:txBody>
        </p:sp>
      </p:grpSp>
      <p:sp>
        <p:nvSpPr>
          <p:cNvPr id="38" name="文字方塊 3"/>
          <p:cNvSpPr txBox="1">
            <a:spLocks noChangeArrowheads="1"/>
          </p:cNvSpPr>
          <p:nvPr/>
        </p:nvSpPr>
        <p:spPr bwMode="auto">
          <a:xfrm>
            <a:off x="4860000" y="5040000"/>
            <a:ext cx="3744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魔鬼被射中時變換造型，且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說出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：「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啊～」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持續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0.5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秒後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隱藏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，換回未射中時的造型。</a:t>
            </a:r>
          </a:p>
        </p:txBody>
      </p:sp>
      <p:sp>
        <p:nvSpPr>
          <p:cNvPr id="39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群組 40"/>
          <p:cNvGrpSpPr/>
          <p:nvPr/>
        </p:nvGrpSpPr>
        <p:grpSpPr>
          <a:xfrm>
            <a:off x="1440000" y="2879999"/>
            <a:ext cx="1080000" cy="540000"/>
            <a:chOff x="540000" y="1800000"/>
            <a:chExt cx="1080000" cy="540000"/>
          </a:xfrm>
        </p:grpSpPr>
        <p:sp>
          <p:nvSpPr>
            <p:cNvPr id="43" name="圓角矩形 42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45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51" name="圓角矩形 50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3150000"/>
            <a:ext cx="540000" cy="2160000"/>
            <a:chOff x="180000" y="2880000"/>
            <a:chExt cx="540000" cy="1440000"/>
          </a:xfrm>
        </p:grpSpPr>
        <p:sp>
          <p:nvSpPr>
            <p:cNvPr id="27" name="圓角矩形 2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8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打擊魔鬼遊戲</a:t>
              </a:r>
            </a:p>
          </p:txBody>
        </p:sp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1620000"/>
            <a:ext cx="4248000" cy="3437960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13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1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問題分析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1080000" y="234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建立背景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1080000" y="2879999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建立準星和魔鬼角色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17" name="文字方塊 3"/>
          <p:cNvSpPr txBox="1">
            <a:spLocks noChangeArrowheads="1"/>
          </p:cNvSpPr>
          <p:nvPr/>
        </p:nvSpPr>
        <p:spPr bwMode="auto">
          <a:xfrm>
            <a:off x="1080000" y="3419999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處理準星動畫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1043608" y="180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我們可以將這個程式範例拆解幾個部分如下：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756000" y="2466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756000" y="3005999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756000" y="3545999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1080000" y="3960000"/>
            <a:ext cx="7524000" cy="90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時，如何讓準星隨著滑鼠移動？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時，當滑鼠按下後，如何讓準星變換造型？</a:t>
            </a:r>
          </a:p>
        </p:txBody>
      </p:sp>
    </p:spTree>
    <p:extLst>
      <p:ext uri="{BB962C8B-B14F-4D97-AF65-F5344CB8AC3E}">
        <p14:creationId xmlns:p14="http://schemas.microsoft.com/office/powerpoint/2010/main" val="31678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1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問題分析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1043608" y="180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我們可以將這個程式範例拆解幾個部分如下：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756000" y="2466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1080000" y="234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處理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向右移動的魔鬼動畫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756000" y="4626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1080000" y="2880000"/>
            <a:ext cx="7524000" cy="16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時，如何讓魔鬼在同一條直線往右移動？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時，當魔鬼超出森林範圍後，如何讓魔鬼接續出現？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時，當準星射中魔鬼角色後，如何累積射中的數目，並發出射擊聲，角色說出：「啊∼」？</a:t>
            </a:r>
          </a:p>
        </p:txBody>
      </p:sp>
      <p:sp>
        <p:nvSpPr>
          <p:cNvPr id="25" name="文字方塊 3"/>
          <p:cNvSpPr txBox="1">
            <a:spLocks noChangeArrowheads="1"/>
          </p:cNvSpPr>
          <p:nvPr/>
        </p:nvSpPr>
        <p:spPr bwMode="auto">
          <a:xfrm>
            <a:off x="1080000" y="504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重設魔鬼數目的變數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756000" y="5166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1080000" y="450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處理向左移動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的魔鬼動畫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54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匯入舞臺背景。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如何建立背景？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6" name="圓角矩形 25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9" name="圓角矩形 28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上傳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森林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0000" y="363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462079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新增準星角色。</a:t>
            </a:r>
          </a:p>
        </p:txBody>
      </p:sp>
      <p:sp>
        <p:nvSpPr>
          <p:cNvPr id="3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如何建立準星和魔鬼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2" name="圓角矩形 31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5" name="圓角矩形 3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刪除小貓。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432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命名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為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準星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繪畫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0000" y="363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60000" y="435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301138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繪製瞄準、發射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造型。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8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如何建立準星和魔鬼角色？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0" name="圓角矩形 29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3" name="圓角矩形 32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6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造型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15" name="圓角矩形 14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7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繪製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瞄準範圍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60000" y="4392000"/>
            <a:ext cx="504000" cy="360000"/>
            <a:chOff x="360000" y="3420000"/>
            <a:chExt cx="504000" cy="360000"/>
          </a:xfrm>
        </p:grpSpPr>
        <p:sp>
          <p:nvSpPr>
            <p:cNvPr id="22" name="圓角矩形 21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8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3"/>
          <p:cNvSpPr txBox="1">
            <a:spLocks noChangeArrowheads="1"/>
          </p:cNvSpPr>
          <p:nvPr/>
        </p:nvSpPr>
        <p:spPr bwMode="auto">
          <a:xfrm>
            <a:off x="900000" y="435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命名為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瞄準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4181496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0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20595</TotalTime>
  <Words>915</Words>
  <Application>Microsoft Office PowerPoint</Application>
  <PresentationFormat>如螢幕大小 (4:3)</PresentationFormat>
  <Paragraphs>345</Paragraphs>
  <Slides>40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user</cp:lastModifiedBy>
  <cp:revision>884</cp:revision>
  <cp:lastPrinted>1601-01-01T00:00:00Z</cp:lastPrinted>
  <dcterms:created xsi:type="dcterms:W3CDTF">2003-03-29T07:29:52Z</dcterms:created>
  <dcterms:modified xsi:type="dcterms:W3CDTF">2020-01-07T09:53:08Z</dcterms:modified>
</cp:coreProperties>
</file>