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7"/>
  </p:notesMasterIdLst>
  <p:sldIdLst>
    <p:sldId id="1271" r:id="rId2"/>
    <p:sldId id="1270" r:id="rId3"/>
    <p:sldId id="1424" r:id="rId4"/>
    <p:sldId id="1531" r:id="rId5"/>
    <p:sldId id="1532" r:id="rId6"/>
    <p:sldId id="1425" r:id="rId7"/>
    <p:sldId id="1426" r:id="rId8"/>
    <p:sldId id="1428" r:id="rId9"/>
    <p:sldId id="1429" r:id="rId10"/>
    <p:sldId id="1430" r:id="rId11"/>
    <p:sldId id="1433" r:id="rId12"/>
    <p:sldId id="1439" r:id="rId13"/>
    <p:sldId id="1440" r:id="rId14"/>
    <p:sldId id="1441" r:id="rId15"/>
    <p:sldId id="1442" r:id="rId16"/>
    <p:sldId id="1443" r:id="rId17"/>
    <p:sldId id="1432" r:id="rId18"/>
    <p:sldId id="1444" r:id="rId19"/>
    <p:sldId id="1445" r:id="rId20"/>
    <p:sldId id="1446" r:id="rId21"/>
    <p:sldId id="1533" r:id="rId22"/>
    <p:sldId id="1447" r:id="rId23"/>
    <p:sldId id="1461" r:id="rId24"/>
    <p:sldId id="1448" r:id="rId25"/>
    <p:sldId id="1449" r:id="rId26"/>
    <p:sldId id="1451" r:id="rId27"/>
    <p:sldId id="1462" r:id="rId28"/>
    <p:sldId id="1452" r:id="rId29"/>
    <p:sldId id="1453" r:id="rId30"/>
    <p:sldId id="1454" r:id="rId31"/>
    <p:sldId id="1463" r:id="rId32"/>
    <p:sldId id="1464" r:id="rId33"/>
    <p:sldId id="1456" r:id="rId34"/>
    <p:sldId id="1465" r:id="rId35"/>
    <p:sldId id="146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A6C"/>
    <a:srgbClr val="D2232B"/>
    <a:srgbClr val="00A651"/>
    <a:srgbClr val="009C9F"/>
    <a:srgbClr val="27B9B2"/>
    <a:srgbClr val="009892"/>
    <a:srgbClr val="FFFFFF"/>
    <a:srgbClr val="8CD1CE"/>
    <a:srgbClr val="90D3CF"/>
    <a:srgbClr val="DF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8144" autoAdjust="0"/>
  </p:normalViewPr>
  <p:slideViewPr>
    <p:cSldViewPr>
      <p:cViewPr varScale="1">
        <p:scale>
          <a:sx n="68" d="100"/>
          <a:sy n="68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96F5C8D3-C8C7-4A2C-A4D0-438EAB8E7A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63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-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5-1-4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大馬路遊戲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1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4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1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3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5-1-4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大馬路遊戲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9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0" r:id="rId4"/>
    <p:sldLayoutId id="2147483672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&#24433;&#38899;&#36039;&#28304;/&#24433;&#29255;/&#36039;&#31185;/&#31532;5&#31456;/7&#19979;&#36039;&#31185;5-1scratch&#31243;&#24335;&#35373;&#35336;-&#22823;&#39340;&#36335;&#36938;&#25138;.wmv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smtClean="0">
                <a:solidFill>
                  <a:schemeClr val="tx1"/>
                </a:solidFill>
                <a:ea typeface="標楷體" pitchFamily="65" charset="-120"/>
              </a:rPr>
              <a:t>(2)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576000" y="2052000"/>
            <a:ext cx="25920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5-1	Scratch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程式設計－遊戲篇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5-2	Scratch</a:t>
            </a:r>
            <a:r>
              <a:rPr lang="zh-TW" altLang="en-US" sz="18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程式設計－模擬篇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繪製紅燈、綠燈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5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如何建立指示燈和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車子角色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0" name="圓角矩形 29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如何繪製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綠燈造型？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產生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種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60000" y="2916000"/>
            <a:ext cx="504000" cy="360000"/>
            <a:chOff x="360000" y="3420000"/>
            <a:chExt cx="504000" cy="360000"/>
          </a:xfrm>
        </p:grpSpPr>
        <p:sp>
          <p:nvSpPr>
            <p:cNvPr id="33" name="圓角矩形 32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10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523229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新增車子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角色。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3" name="圓角矩形 32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Convertible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選個角色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523229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如何建立指示燈和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車子角色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7" name="圓角矩形 36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8" name="圓角矩形 37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7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新增車子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角色。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9" name="圓角矩形 28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31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如何建立指示燈和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車子角色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3" name="圓角矩形 32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拖曳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至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馬路。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14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命名為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車子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15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1" y="2520000"/>
            <a:ext cx="302734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1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匯入不同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的車輛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9" name="圓角矩形 28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31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如何建立指示燈和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車子角色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3" name="圓角矩形 32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Convertible 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3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Food Truck-a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Food Truck-b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Food Truck-c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Truck-b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16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選個造型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17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5292000" cy="38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8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匯入不同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的車輛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9" name="圓角矩形 28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31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如何建立指示燈和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車子角色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3" name="圓角矩形 32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調整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尺寸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，並讓車子統一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馬路上。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18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讓車頭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皆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向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右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19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5292000" cy="311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匯入不同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的車輛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18" name="圓角矩形 17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如何建立指示燈和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車子角色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6" name="圓角矩形 25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20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產生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6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種造型。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458325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匯入車子角色的音效。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6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9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如何建立指示燈和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車子角色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1" name="圓角矩形 30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選個音效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3672001"/>
            <a:ext cx="504000" cy="360000"/>
            <a:chOff x="360000" y="3420000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3"/>
          <p:cNvSpPr txBox="1">
            <a:spLocks noChangeArrowheads="1"/>
          </p:cNvSpPr>
          <p:nvPr/>
        </p:nvSpPr>
        <p:spPr bwMode="auto">
          <a:xfrm>
            <a:off x="900000" y="363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選取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Car Passing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1" y="2520000"/>
            <a:ext cx="514221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3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86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要使用什麼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積木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來切換指示燈的燈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號？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當滑鼠點一下指示燈，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就能夠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顯示紅燈或綠燈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1" name="圓角矩形 20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7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如何切換指示燈的燈號？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2880000"/>
            <a:ext cx="2505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完成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車子向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右行駛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的程式。</a:t>
            </a: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如何如何處理向右行駛的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車子動畫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2" name="圓角矩形 21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8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86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設定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起始位置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，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並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調整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尺寸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900000" y="3744000"/>
            <a:ext cx="2160000" cy="158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不停的判斷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指示燈是否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為綠燈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造型，如果是，就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讓車子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往前移動。</a:t>
            </a:r>
          </a:p>
        </p:txBody>
      </p:sp>
      <p:sp>
        <p:nvSpPr>
          <p:cNvPr id="29" name="文字方塊 3"/>
          <p:cNvSpPr txBox="1">
            <a:spLocks noChangeArrowheads="1"/>
          </p:cNvSpPr>
          <p:nvPr/>
        </p:nvSpPr>
        <p:spPr bwMode="auto">
          <a:xfrm>
            <a:off x="900000" y="5328000"/>
            <a:ext cx="2160000" cy="86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綠燈的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造型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編號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是幾號？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799999"/>
            <a:ext cx="6210300" cy="462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0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完成車子向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右行駛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如何如何處理向右行駛的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車子動畫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6" name="圓角矩形 25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9" name="圓角矩形 28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9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31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7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行駛到最右方隱藏。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3312000"/>
            <a:ext cx="27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如何判斷到最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右方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744000"/>
            <a:ext cx="2700000" cy="115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隨機等待後，定位到最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左方，以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隨機造型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出現，並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播放音效。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900000" y="4896000"/>
            <a:ext cx="27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4.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如何定位到最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左方？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1080000"/>
            <a:ext cx="3893820" cy="55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9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741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群組 1"/>
          <p:cNvGrpSpPr>
            <a:grpSpLocks/>
          </p:cNvGrpSpPr>
          <p:nvPr/>
        </p:nvGrpSpPr>
        <p:grpSpPr bwMode="auto">
          <a:xfrm>
            <a:off x="2592388" y="1080000"/>
            <a:ext cx="3959225" cy="5256213"/>
            <a:chOff x="360000" y="1260000"/>
            <a:chExt cx="3960000" cy="5256000"/>
          </a:xfrm>
        </p:grpSpPr>
        <p:sp>
          <p:nvSpPr>
            <p:cNvPr id="17413" name="手繪多邊形 20"/>
            <p:cNvSpPr>
              <a:spLocks/>
            </p:cNvSpPr>
            <p:nvPr/>
          </p:nvSpPr>
          <p:spPr bwMode="auto">
            <a:xfrm>
              <a:off x="540000" y="2880000"/>
              <a:ext cx="180000" cy="432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36764 h 982134"/>
                <a:gd name="T4" fmla="*/ 545 w 1244600"/>
                <a:gd name="T5" fmla="*/ 36764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360000" y="2160000"/>
              <a:ext cx="3960000" cy="720000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  <a:ea typeface="標楷體" pitchFamily="65" charset="-120"/>
                </a:rPr>
                <a:t>Scratch</a:t>
              </a: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程式設計－遊戲篇</a:t>
              </a:r>
            </a:p>
          </p:txBody>
        </p:sp>
        <p:sp>
          <p:nvSpPr>
            <p:cNvPr id="17415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06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smtClean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小狗散步</a:t>
              </a:r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遊戲</a:t>
              </a:r>
            </a:p>
          </p:txBody>
        </p:sp>
        <p:sp>
          <p:nvSpPr>
            <p:cNvPr id="17416" name="Rectangle 3"/>
            <p:cNvSpPr>
              <a:spLocks noChangeArrowheads="1"/>
            </p:cNvSpPr>
            <p:nvPr/>
          </p:nvSpPr>
          <p:spPr bwMode="auto">
            <a:xfrm>
              <a:off x="360000" y="1260000"/>
              <a:ext cx="3960000" cy="720000"/>
            </a:xfrm>
            <a:prstGeom prst="rect">
              <a:avLst/>
            </a:prstGeom>
            <a:solidFill>
              <a:srgbClr val="009E47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ea typeface="標楷體" pitchFamily="65" charset="-120"/>
                </a:rPr>
                <a:t>基礎程式設計</a:t>
              </a:r>
              <a:r>
                <a:rPr lang="en-US" altLang="zh-TW" sz="3200" smtClean="0">
                  <a:solidFill>
                    <a:schemeClr val="bg1"/>
                  </a:solidFill>
                  <a:ea typeface="標楷體" pitchFamily="65" charset="-120"/>
                </a:rPr>
                <a:t>(2)</a:t>
              </a:r>
              <a:endParaRPr lang="zh-TW" altLang="en-US" sz="32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  <p:cxnSp>
          <p:nvCxnSpPr>
            <p:cNvPr id="17417" name="直線接點 84"/>
            <p:cNvCxnSpPr>
              <a:cxnSpLocks noChangeShapeType="1"/>
              <a:stCxn id="17416" idx="2"/>
              <a:endCxn id="17414" idx="0"/>
            </p:cNvCxnSpPr>
            <p:nvPr/>
          </p:nvCxnSpPr>
          <p:spPr bwMode="auto">
            <a:xfrm>
              <a:off x="2340000" y="1980000"/>
              <a:ext cx="0" cy="180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</p:cxnSp>
        <p:sp>
          <p:nvSpPr>
            <p:cNvPr id="17418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78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賽馬遊戲</a:t>
              </a:r>
            </a:p>
          </p:txBody>
        </p:sp>
        <p:sp>
          <p:nvSpPr>
            <p:cNvPr id="17419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450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水族箱遊戲</a:t>
              </a:r>
            </a:p>
          </p:txBody>
        </p:sp>
        <p:sp>
          <p:nvSpPr>
            <p:cNvPr id="17420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522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大馬路遊戲</a:t>
              </a:r>
            </a:p>
          </p:txBody>
        </p:sp>
        <p:sp>
          <p:nvSpPr>
            <p:cNvPr id="17421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594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打擊魔鬼遊戲</a:t>
              </a:r>
            </a:p>
          </p:txBody>
        </p:sp>
        <p:sp>
          <p:nvSpPr>
            <p:cNvPr id="17422" name="手繪多邊形 43"/>
            <p:cNvSpPr>
              <a:spLocks/>
            </p:cNvSpPr>
            <p:nvPr/>
          </p:nvSpPr>
          <p:spPr bwMode="auto">
            <a:xfrm>
              <a:off x="540000" y="2880000"/>
              <a:ext cx="180000" cy="262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50348787 h 982134"/>
                <a:gd name="T4" fmla="*/ 545 w 1244600"/>
                <a:gd name="T5" fmla="*/ 50348787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3" name="手繪多邊形 44"/>
            <p:cNvSpPr>
              <a:spLocks/>
            </p:cNvSpPr>
            <p:nvPr/>
          </p:nvSpPr>
          <p:spPr bwMode="auto">
            <a:xfrm>
              <a:off x="540000" y="2880000"/>
              <a:ext cx="180000" cy="118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2102586 h 982134"/>
                <a:gd name="T4" fmla="*/ 545 w 1244600"/>
                <a:gd name="T5" fmla="*/ 2102586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4" name="手繪多邊形 45"/>
            <p:cNvSpPr>
              <a:spLocks/>
            </p:cNvSpPr>
            <p:nvPr/>
          </p:nvSpPr>
          <p:spPr bwMode="auto">
            <a:xfrm>
              <a:off x="540000" y="2880000"/>
              <a:ext cx="180000" cy="19152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4201825 h 982134"/>
                <a:gd name="T4" fmla="*/ 545 w 1244600"/>
                <a:gd name="T5" fmla="*/ 14201825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5" name="手繪多邊形 46"/>
            <p:cNvSpPr>
              <a:spLocks/>
            </p:cNvSpPr>
            <p:nvPr/>
          </p:nvSpPr>
          <p:spPr bwMode="auto">
            <a:xfrm>
              <a:off x="540000" y="2880000"/>
              <a:ext cx="180000" cy="334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32626219 h 982134"/>
                <a:gd name="T4" fmla="*/ 545 w 1244600"/>
                <a:gd name="T5" fmla="*/ 132626219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複製上一個步驟的車子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改成向左行駛。</a:t>
            </a:r>
          </a:p>
        </p:txBody>
      </p:sp>
      <p:sp>
        <p:nvSpPr>
          <p:cNvPr id="37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如何複製車道另一個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方向（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向左行駛）的車子？</a:t>
            </a:r>
          </a:p>
        </p:txBody>
      </p:sp>
      <p:grpSp>
        <p:nvGrpSpPr>
          <p:cNvPr id="38" name="群組 37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9" name="圓角矩形 38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42" name="圓角矩形 41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10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4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700000" cy="79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複製車子，並改變行駛方向？</a:t>
            </a:r>
          </a:p>
        </p:txBody>
      </p:sp>
      <p:sp>
        <p:nvSpPr>
          <p:cNvPr id="45" name="文字方塊 3"/>
          <p:cNvSpPr txBox="1">
            <a:spLocks noChangeArrowheads="1"/>
          </p:cNvSpPr>
          <p:nvPr/>
        </p:nvSpPr>
        <p:spPr bwMode="auto">
          <a:xfrm>
            <a:off x="900000" y="3672000"/>
            <a:ext cx="27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行駛到最左方隱藏。</a:t>
            </a:r>
          </a:p>
        </p:txBody>
      </p:sp>
      <p:sp>
        <p:nvSpPr>
          <p:cNvPr id="46" name="文字方塊 3"/>
          <p:cNvSpPr txBox="1">
            <a:spLocks noChangeArrowheads="1"/>
          </p:cNvSpPr>
          <p:nvPr/>
        </p:nvSpPr>
        <p:spPr bwMode="auto">
          <a:xfrm>
            <a:off x="900000" y="4104000"/>
            <a:ext cx="27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如何判斷到最左方？</a:t>
            </a:r>
          </a:p>
        </p:txBody>
      </p:sp>
      <p:sp>
        <p:nvSpPr>
          <p:cNvPr id="47" name="文字方塊 3"/>
          <p:cNvSpPr txBox="1">
            <a:spLocks noChangeArrowheads="1"/>
          </p:cNvSpPr>
          <p:nvPr/>
        </p:nvSpPr>
        <p:spPr bwMode="auto">
          <a:xfrm>
            <a:off x="900000" y="4536000"/>
            <a:ext cx="2700000" cy="115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4.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隨機等待並定位到最左方，以隨機造型出現，並播放音效。</a:t>
            </a:r>
          </a:p>
        </p:txBody>
      </p:sp>
      <p:sp>
        <p:nvSpPr>
          <p:cNvPr id="50" name="文字方塊 3"/>
          <p:cNvSpPr txBox="1">
            <a:spLocks noChangeArrowheads="1"/>
          </p:cNvSpPr>
          <p:nvPr/>
        </p:nvSpPr>
        <p:spPr bwMode="auto">
          <a:xfrm>
            <a:off x="4320000" y="2880000"/>
            <a:ext cx="27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5.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如何定位到最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右方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1" name="文字方塊 3"/>
          <p:cNvSpPr txBox="1">
            <a:spLocks noChangeArrowheads="1"/>
          </p:cNvSpPr>
          <p:nvPr/>
        </p:nvSpPr>
        <p:spPr bwMode="auto">
          <a:xfrm>
            <a:off x="4320000" y="3312000"/>
            <a:ext cx="2700000" cy="115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6.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向左行駛與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向右行駛的車子，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使用哪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些不同的積木？</a:t>
            </a:r>
          </a:p>
        </p:txBody>
      </p:sp>
    </p:spTree>
    <p:extLst>
      <p:ext uri="{BB962C8B-B14F-4D97-AF65-F5344CB8AC3E}">
        <p14:creationId xmlns:p14="http://schemas.microsoft.com/office/powerpoint/2010/main" val="21134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5440680" cy="568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10" y="1080000"/>
            <a:ext cx="3920490" cy="560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60000" y="1080000"/>
            <a:ext cx="8244000" cy="2520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在此單元中，我學到的有：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選擇結構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來判斷條件成立時要執行的程式。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用 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 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個車子角色各自的 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6 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個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車子造型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來變化。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用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指示燈的狀態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來控制車子是否前進。</a:t>
            </a:r>
          </a:p>
        </p:txBody>
      </p:sp>
    </p:spTree>
    <p:extLst>
      <p:ext uri="{BB962C8B-B14F-4D97-AF65-F5344CB8AC3E}">
        <p14:creationId xmlns:p14="http://schemas.microsoft.com/office/powerpoint/2010/main" val="41812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240000" y="2340000"/>
            <a:ext cx="1800000" cy="540000"/>
            <a:chOff x="540000" y="1800000"/>
            <a:chExt cx="1440000" cy="540000"/>
          </a:xfrm>
        </p:grpSpPr>
        <p:sp>
          <p:nvSpPr>
            <p:cNvPr id="40" name="圓角矩形 3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指示燈造型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288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2" name="圓角矩形 51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5" name="矩形 4"/>
          <p:cNvSpPr/>
          <p:nvPr/>
        </p:nvSpPr>
        <p:spPr>
          <a:xfrm flipH="1">
            <a:off x="72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6" name="群組 65"/>
          <p:cNvGrpSpPr/>
          <p:nvPr/>
        </p:nvGrpSpPr>
        <p:grpSpPr>
          <a:xfrm flipH="1">
            <a:off x="2520000" y="2610000"/>
            <a:ext cx="720000" cy="540000"/>
            <a:chOff x="2508900" y="4230000"/>
            <a:chExt cx="720000" cy="900000"/>
          </a:xfrm>
        </p:grpSpPr>
        <p:sp>
          <p:nvSpPr>
            <p:cNvPr id="67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043262"/>
            <a:ext cx="29718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240000" y="2880000"/>
            <a:ext cx="1440000" cy="540000"/>
            <a:chOff x="540000" y="1800000"/>
            <a:chExt cx="1440000" cy="540000"/>
          </a:xfrm>
        </p:grpSpPr>
        <p:sp>
          <p:nvSpPr>
            <p:cNvPr id="40" name="圓角矩形 3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車子造型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288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2" name="圓角矩形 51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5" name="矩形 4"/>
          <p:cNvSpPr/>
          <p:nvPr/>
        </p:nvSpPr>
        <p:spPr>
          <a:xfrm flipH="1">
            <a:off x="72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/>
          <p:cNvCxnSpPr/>
          <p:nvPr/>
        </p:nvCxnSpPr>
        <p:spPr bwMode="auto">
          <a:xfrm>
            <a:off x="2520000" y="3150000"/>
            <a:ext cx="720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46" y="1885328"/>
            <a:ext cx="3744000" cy="2529344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9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240000" y="3420000"/>
            <a:ext cx="1440000" cy="540000"/>
            <a:chOff x="540000" y="1800000"/>
            <a:chExt cx="1440000" cy="540000"/>
          </a:xfrm>
        </p:grpSpPr>
        <p:sp>
          <p:nvSpPr>
            <p:cNvPr id="40" name="圓角矩形 3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車子音效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288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2" name="圓角矩形 51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5" name="矩形 4"/>
          <p:cNvSpPr/>
          <p:nvPr/>
        </p:nvSpPr>
        <p:spPr>
          <a:xfrm flipH="1">
            <a:off x="72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2520000" y="3150000"/>
            <a:ext cx="720000" cy="540000"/>
            <a:chOff x="2520000" y="3150000"/>
            <a:chExt cx="720000" cy="720000"/>
          </a:xfrm>
        </p:grpSpPr>
        <p:sp>
          <p:nvSpPr>
            <p:cNvPr id="32" name="矩形 4"/>
            <p:cNvSpPr/>
            <p:nvPr/>
          </p:nvSpPr>
          <p:spPr>
            <a:xfrm>
              <a:off x="2880000" y="3150000"/>
              <a:ext cx="360000" cy="72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4"/>
            <p:cNvSpPr/>
            <p:nvPr/>
          </p:nvSpPr>
          <p:spPr>
            <a:xfrm flipH="1" flipV="1">
              <a:off x="2520000" y="3150000"/>
              <a:ext cx="360000" cy="72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123262"/>
            <a:ext cx="1276350" cy="1133475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62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 flipH="1">
            <a:off x="2520000" y="3689998"/>
            <a:ext cx="720000" cy="1620002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2520000"/>
            <a:ext cx="2076450" cy="1390650"/>
          </a:xfrm>
          <a:prstGeom prst="rect">
            <a:avLst/>
          </a:prstGeom>
        </p:spPr>
      </p:pic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3960000"/>
            <a:ext cx="374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將嵌入的程式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重複無限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執行。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40" name="圓角矩形 39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3240000" y="3419999"/>
            <a:ext cx="1440000" cy="540000"/>
            <a:chOff x="540000" y="1800000"/>
            <a:chExt cx="1440000" cy="540000"/>
          </a:xfrm>
        </p:grpSpPr>
        <p:sp>
          <p:nvSpPr>
            <p:cNvPr id="75" name="圓角矩形 74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7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無窮迴圈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4" name="圓角矩形 33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3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 flipH="1">
            <a:off x="2520000" y="4230000"/>
            <a:ext cx="720000" cy="108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3960000"/>
            <a:ext cx="216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單向</a:t>
              </a: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選擇結構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5580000" y="3960000"/>
            <a:ext cx="30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如果條件成立，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則執行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嵌入的程式。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40" name="圓角矩形 39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00" y="2340000"/>
            <a:ext cx="2133600" cy="1628775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5" name="圓角矩形 44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9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4501885"/>
            <a:ext cx="374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如果指示燈被點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擊時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，則變換造型。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3240000" y="45092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變換燈號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 flipH="1">
            <a:off x="2520000" y="4770000"/>
            <a:ext cx="720000" cy="540000"/>
            <a:chOff x="2508900" y="4230000"/>
            <a:chExt cx="720000" cy="900000"/>
          </a:xfrm>
        </p:grpSpPr>
        <p:sp>
          <p:nvSpPr>
            <p:cNvPr id="41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56" name="圓角矩形 55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7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2700000"/>
            <a:ext cx="1828800" cy="1743075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0" name="圓角矩形 29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8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047875"/>
            <a:ext cx="374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如果指示燈為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綠燈時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，車子移動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5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點。</a:t>
            </a:r>
          </a:p>
        </p:txBody>
      </p:sp>
      <p:grpSp>
        <p:nvGrpSpPr>
          <p:cNvPr id="35" name="群組 34"/>
          <p:cNvGrpSpPr/>
          <p:nvPr/>
        </p:nvGrpSpPr>
        <p:grpSpPr>
          <a:xfrm>
            <a:off x="3240000" y="5040000"/>
            <a:ext cx="1440000" cy="540000"/>
            <a:chOff x="540000" y="1800000"/>
            <a:chExt cx="1440000" cy="540000"/>
          </a:xfrm>
        </p:grpSpPr>
        <p:sp>
          <p:nvSpPr>
            <p:cNvPr id="36" name="圓角矩形 35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行駛規則</a:t>
              </a:r>
            </a:p>
          </p:txBody>
        </p:sp>
      </p:grpSp>
      <p:cxnSp>
        <p:nvCxnSpPr>
          <p:cNvPr id="44" name="直線接點 43"/>
          <p:cNvCxnSpPr/>
          <p:nvPr/>
        </p:nvCxnSpPr>
        <p:spPr bwMode="auto">
          <a:xfrm>
            <a:off x="2520000" y="5310000"/>
            <a:ext cx="720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2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3" name="群組 42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45" name="圓角矩形 44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53" name="圓角矩形 52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600000"/>
            <a:ext cx="4242816" cy="1435608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28" name="圓角矩形 27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9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0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1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範　例</a:t>
              </a:r>
              <a:endPara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720000" y="1800000"/>
            <a:ext cx="788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畫面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中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，以一個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夜晚的都市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圖片當作背景，馬路雙向道上有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2 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輛車子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行駛。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7" name="文字方塊 3"/>
          <p:cNvSpPr txBox="1">
            <a:spLocks noChangeArrowheads="1"/>
          </p:cNvSpPr>
          <p:nvPr/>
        </p:nvSpPr>
        <p:spPr bwMode="auto">
          <a:xfrm>
            <a:off x="720000" y="5580000"/>
            <a:ext cx="788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請執行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《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大馬路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》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程式，想一想這個範例的素材及背後是如何運作的呢？</a:t>
            </a: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720000" y="288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00A651"/>
                </a:solidFill>
                <a:latin typeface="+mj-lt"/>
                <a:ea typeface="標楷體" pitchFamily="65" charset="-120"/>
              </a:rPr>
              <a:t>按下</a:t>
            </a:r>
            <a:r>
              <a:rPr lang="zh-TW" altLang="en-US" sz="2400" dirty="0">
                <a:solidFill>
                  <a:srgbClr val="00A651"/>
                </a:solidFill>
                <a:latin typeface="+mj-lt"/>
                <a:ea typeface="標楷體" pitchFamily="65" charset="-120"/>
              </a:rPr>
              <a:t>綠旗</a:t>
            </a:r>
            <a:r>
              <a:rPr lang="zh-TW" altLang="en-US" sz="2400" dirty="0" smtClean="0">
                <a:solidFill>
                  <a:srgbClr val="00A651"/>
                </a:solidFill>
                <a:latin typeface="+mj-lt"/>
                <a:ea typeface="標楷體" pitchFamily="65" charset="-120"/>
              </a:rPr>
              <a:t>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720000" y="342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.	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馬路雙向道會不斷的有車子行駛過去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720000" y="396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滑鼠按下指示燈，可以切換紅燈和綠燈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720000" y="4500000"/>
            <a:ext cx="788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當指示綠燈時，車子可以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前進；當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指示紅燈時，車子停止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前進。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875790" y="1176336"/>
            <a:ext cx="3312000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lIns="72000" rIns="14400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algn="just"/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程式設計－大馬路遊戲</a:t>
            </a:r>
            <a:endParaRPr lang="zh-TW" altLang="en-US" sz="18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914951" y="110859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30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744000" cy="90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‧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如果條件（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x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坐標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＞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240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）成立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，車子即隱藏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240000" y="558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車子右駛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520000" y="5310000"/>
            <a:ext cx="720000" cy="540000"/>
            <a:chOff x="2508900" y="4230000"/>
            <a:chExt cx="720000" cy="900000"/>
          </a:xfrm>
        </p:grpSpPr>
        <p:sp>
          <p:nvSpPr>
            <p:cNvPr id="41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56" name="圓角矩形 55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7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1800000"/>
            <a:ext cx="3076575" cy="3848100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0" name="圓角矩形 29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8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744000" cy="90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隨機等待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～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秒後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，車子從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起始位置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x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坐標為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－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240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）再次出現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240000" y="558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車子右駛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520000" y="5310000"/>
            <a:ext cx="720000" cy="540000"/>
            <a:chOff x="2508900" y="4230000"/>
            <a:chExt cx="720000" cy="900000"/>
          </a:xfrm>
        </p:grpSpPr>
        <p:sp>
          <p:nvSpPr>
            <p:cNvPr id="41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56" name="圓角矩形 55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7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1800000"/>
            <a:ext cx="3076575" cy="3848100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0" name="圓角矩形 29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5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744000" cy="90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車子從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6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種造型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隨機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種出現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播放行駛聲音。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3240000" y="558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車子右駛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520000" y="5310000"/>
            <a:ext cx="720000" cy="540000"/>
            <a:chOff x="2508900" y="4230000"/>
            <a:chExt cx="720000" cy="900000"/>
          </a:xfrm>
        </p:grpSpPr>
        <p:sp>
          <p:nvSpPr>
            <p:cNvPr id="41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56" name="圓角矩形 55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7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1800000"/>
            <a:ext cx="3076575" cy="3848100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0" name="圓角矩形 29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8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2520000" y="5310000"/>
            <a:ext cx="720000" cy="108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612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車子左駛</a:t>
              </a:r>
            </a:p>
          </p:txBody>
        </p:sp>
      </p:grp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384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‧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讓車子方向只能左右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移動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，並使車頭方向朝左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9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56" name="圓角矩形 55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7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348000"/>
            <a:ext cx="2343150" cy="2200275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0" name="圓角矩形 29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2520000" y="5310000"/>
            <a:ext cx="720000" cy="108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612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車子左駛</a:t>
              </a:r>
            </a:p>
          </p:txBody>
        </p:sp>
      </p:grp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384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車子的起始位置為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x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坐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標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240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y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坐標－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65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9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56" name="圓角矩形 55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7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348000"/>
            <a:ext cx="2343150" cy="2200275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0" name="圓角矩形 29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5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2520000" y="5310000"/>
            <a:ext cx="720000" cy="108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612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車子左駛</a:t>
              </a:r>
            </a:p>
          </p:txBody>
        </p:sp>
      </p:grp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384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讓左駛車子的圖層置於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右駛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車子的圖層後。</a:t>
            </a:r>
          </a:p>
        </p:txBody>
      </p:sp>
      <p:sp>
        <p:nvSpPr>
          <p:cNvPr id="39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180000" y="3330000"/>
            <a:ext cx="540000" cy="1800000"/>
            <a:chOff x="180000" y="2880000"/>
            <a:chExt cx="540000" cy="1440000"/>
          </a:xfrm>
        </p:grpSpPr>
        <p:sp>
          <p:nvSpPr>
            <p:cNvPr id="56" name="圓角矩形 55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7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大馬路遊戲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348000"/>
            <a:ext cx="2343150" cy="2200275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0" name="圓角矩形 29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7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1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範　例</a:t>
              </a:r>
              <a:endPara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3903345" cy="35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3903345" cy="35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0" y="1800000"/>
            <a:ext cx="3909060" cy="332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1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範　例</a:t>
              </a:r>
              <a:endPara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向右箭號 22"/>
          <p:cNvSpPr/>
          <p:nvPr/>
        </p:nvSpPr>
        <p:spPr>
          <a:xfrm>
            <a:off x="4067944" y="2924944"/>
            <a:ext cx="1440000" cy="720000"/>
          </a:xfrm>
          <a:prstGeom prst="rightArrow">
            <a:avLst>
              <a:gd name="adj1" fmla="val 50000"/>
              <a:gd name="adj2" fmla="val 101803"/>
            </a:avLst>
          </a:prstGeom>
          <a:solidFill>
            <a:srgbClr val="00A651"/>
          </a:solidFill>
          <a:ln w="25400">
            <a:solidFill>
              <a:srgbClr val="00A65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0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1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問題分析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1080000" y="234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建立背景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1080000" y="2879999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建立指示燈和車子角色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17" name="文字方塊 3"/>
          <p:cNvSpPr txBox="1">
            <a:spLocks noChangeArrowheads="1"/>
          </p:cNvSpPr>
          <p:nvPr/>
        </p:nvSpPr>
        <p:spPr bwMode="auto">
          <a:xfrm>
            <a:off x="1080000" y="3419999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切換指示燈的燈號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1043608" y="180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我們可以將這個程式範例拆解幾個部分如下：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756000" y="2466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756000" y="3005999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756000" y="3545999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080000" y="396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處理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向右行駛的車子動畫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756000" y="4086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" name="文字方塊 3"/>
          <p:cNvSpPr txBox="1">
            <a:spLocks noChangeArrowheads="1"/>
          </p:cNvSpPr>
          <p:nvPr/>
        </p:nvSpPr>
        <p:spPr bwMode="auto">
          <a:xfrm>
            <a:off x="1080000" y="4500000"/>
            <a:ext cx="7524000" cy="16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時，如何讓車子在同一條直線往右行駛？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時，如何讓車子在綠燈時前進？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時，當車子超出馬路範圍後，如何讓不同造型的車子接續出現，並發出行駛的聲音？</a:t>
            </a:r>
          </a:p>
        </p:txBody>
      </p:sp>
      <p:sp>
        <p:nvSpPr>
          <p:cNvPr id="26" name="文字方塊 3"/>
          <p:cNvSpPr txBox="1">
            <a:spLocks noChangeArrowheads="1"/>
          </p:cNvSpPr>
          <p:nvPr/>
        </p:nvSpPr>
        <p:spPr bwMode="auto">
          <a:xfrm>
            <a:off x="1080000" y="5976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複製車道另一個方向（向左行駛）的車子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756000" y="6102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匯入舞臺背景。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如何建立背景？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6" name="圓角矩形 25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9" name="圓角矩形 28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選個背景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 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Night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City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With 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Street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0000" y="363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0" y="2520000"/>
            <a:ext cx="5319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新增指示燈角色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如何建立指示燈和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車子角色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0" name="圓角矩形 29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3" name="圓角矩形 32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刪除小貓。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432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命名為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指示燈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0000" y="363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繪畫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60000" y="435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1" y="2520001"/>
            <a:ext cx="327469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繪製紅燈、綠燈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3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如何建立指示燈和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車子角色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5" name="圓角矩形 34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8" name="圓角矩形 37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175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6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造型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面板。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15" name="圓角矩形 14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7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繪製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指示燈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外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框。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360000" y="4392000"/>
            <a:ext cx="504000" cy="360000"/>
            <a:chOff x="360000" y="3420000"/>
            <a:chExt cx="504000" cy="360000"/>
          </a:xfrm>
        </p:grpSpPr>
        <p:sp>
          <p:nvSpPr>
            <p:cNvPr id="22" name="圓角矩形 21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8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3"/>
          <p:cNvSpPr txBox="1">
            <a:spLocks noChangeArrowheads="1"/>
          </p:cNvSpPr>
          <p:nvPr/>
        </p:nvSpPr>
        <p:spPr bwMode="auto">
          <a:xfrm>
            <a:off x="900000" y="435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繪製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紅燈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360000" y="5112000"/>
            <a:ext cx="504000" cy="360000"/>
            <a:chOff x="360000" y="3420000"/>
            <a:chExt cx="504000" cy="360000"/>
          </a:xfrm>
        </p:grpSpPr>
        <p:sp>
          <p:nvSpPr>
            <p:cNvPr id="29" name="圓角矩形 28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9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900000" y="507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命名為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紅燈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5292000" cy="297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4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20595</TotalTime>
  <Words>858</Words>
  <Application>Microsoft Office PowerPoint</Application>
  <PresentationFormat>如螢幕大小 (4:3)</PresentationFormat>
  <Paragraphs>320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user</cp:lastModifiedBy>
  <cp:revision>884</cp:revision>
  <cp:lastPrinted>1601-01-01T00:00:00Z</cp:lastPrinted>
  <dcterms:created xsi:type="dcterms:W3CDTF">2003-03-29T07:29:52Z</dcterms:created>
  <dcterms:modified xsi:type="dcterms:W3CDTF">2020-01-07T09:52:47Z</dcterms:modified>
</cp:coreProperties>
</file>