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0"/>
  </p:notesMasterIdLst>
  <p:sldIdLst>
    <p:sldId id="1271" r:id="rId2"/>
    <p:sldId id="1270" r:id="rId3"/>
    <p:sldId id="1385" r:id="rId4"/>
    <p:sldId id="1386" r:id="rId5"/>
    <p:sldId id="1527" r:id="rId6"/>
    <p:sldId id="1528" r:id="rId7"/>
    <p:sldId id="1529" r:id="rId8"/>
    <p:sldId id="1387" r:id="rId9"/>
    <p:sldId id="1408" r:id="rId10"/>
    <p:sldId id="1388" r:id="rId11"/>
    <p:sldId id="1394" r:id="rId12"/>
    <p:sldId id="1409" r:id="rId13"/>
    <p:sldId id="1396" r:id="rId14"/>
    <p:sldId id="1410" r:id="rId15"/>
    <p:sldId id="1397" r:id="rId16"/>
    <p:sldId id="1413" r:id="rId17"/>
    <p:sldId id="1414" r:id="rId18"/>
    <p:sldId id="1400" r:id="rId19"/>
    <p:sldId id="1530" r:id="rId20"/>
    <p:sldId id="1401" r:id="rId21"/>
    <p:sldId id="1415" r:id="rId22"/>
    <p:sldId id="1416" r:id="rId23"/>
    <p:sldId id="1417" r:id="rId24"/>
    <p:sldId id="1418" r:id="rId25"/>
    <p:sldId id="1419" r:id="rId26"/>
    <p:sldId id="1421" r:id="rId27"/>
    <p:sldId id="1422" r:id="rId28"/>
    <p:sldId id="142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A6C"/>
    <a:srgbClr val="D2232B"/>
    <a:srgbClr val="00A651"/>
    <a:srgbClr val="009C9F"/>
    <a:srgbClr val="27B9B2"/>
    <a:srgbClr val="009892"/>
    <a:srgbClr val="FFFFFF"/>
    <a:srgbClr val="8CD1CE"/>
    <a:srgbClr val="90D3CF"/>
    <a:srgbClr val="DF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8144" autoAdjust="0"/>
  </p:normalViewPr>
  <p:slideViewPr>
    <p:cSldViewPr>
      <p:cViewPr varScale="1">
        <p:scale>
          <a:sx n="68" d="100"/>
          <a:sy n="68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96F5C8D3-C8C7-4A2C-A4D0-438EAB8E7A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63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-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5-1-3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水族箱遊戲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1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4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1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3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5-1-3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水族箱遊戲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9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9" r:id="rId4"/>
    <p:sldLayoutId id="2147483672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&#24433;&#38899;&#36039;&#28304;/&#24433;&#29255;/&#36039;&#31185;/&#31532;5&#31456;/7&#19979;&#36039;&#31185;5-1scratch&#31243;&#24335;&#35373;&#35336;-&#27700;&#26063;&#31665;&#36938;&#25138;.wmv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smtClean="0">
                <a:solidFill>
                  <a:schemeClr val="tx1"/>
                </a:solidFill>
                <a:ea typeface="標楷體" pitchFamily="65" charset="-120"/>
              </a:rPr>
              <a:t>(2)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576000" y="2052000"/>
            <a:ext cx="25920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5-1	Scratch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程式設計－遊戲篇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5-2	Scratch</a:t>
            </a:r>
            <a:r>
              <a:rPr lang="zh-TW" altLang="en-US" sz="18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程式設計－模擬篇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新增魚兒角色。</a:t>
            </a: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如何建立魚兒和螃蟹角色？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0" name="圓角矩形 29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3" name="圓角矩形 32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刪除小貓角色。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432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Fish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0000" y="363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6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選個角色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60000" y="435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7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0" y="2520001"/>
            <a:ext cx="5292000" cy="37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讓魚兒只能左右翻轉。</a:t>
            </a:r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如何建立魚兒和螃蟹角色？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1" name="圓角矩形 20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0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8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左右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翻轉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3020271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新增螃蟹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crab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，並只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能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左右翻轉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有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個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內建造型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新增螃蟹角色。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如何建立魚兒和螃蟹角色？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8" name="圓角矩形 27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360000" y="2916000"/>
            <a:ext cx="504000" cy="360000"/>
            <a:chOff x="360000" y="3420000"/>
            <a:chExt cx="504000" cy="360000"/>
          </a:xfrm>
        </p:grpSpPr>
        <p:sp>
          <p:nvSpPr>
            <p:cNvPr id="31" name="圓角矩形 30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9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34" name="圓角矩形 33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10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3669030" cy="352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完成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背景音樂的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程式。</a:t>
            </a: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如何產生背景音樂？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2" name="圓角矩形 21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6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31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86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要從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哪裡撰寫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背景音樂的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程式？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2" name="文字方塊 3"/>
          <p:cNvSpPr txBox="1">
            <a:spLocks noChangeArrowheads="1"/>
          </p:cNvSpPr>
          <p:nvPr/>
        </p:nvSpPr>
        <p:spPr bwMode="auto">
          <a:xfrm>
            <a:off x="900000" y="3744000"/>
            <a:ext cx="2160000" cy="86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不斷地播放泡泡的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聲音？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080000"/>
            <a:ext cx="48101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群組 34"/>
          <p:cNvGrpSpPr/>
          <p:nvPr/>
        </p:nvGrpSpPr>
        <p:grpSpPr>
          <a:xfrm>
            <a:off x="720000" y="4680000"/>
            <a:ext cx="7704000" cy="1836000"/>
            <a:chOff x="359384" y="4149128"/>
            <a:chExt cx="7704000" cy="1836000"/>
          </a:xfrm>
        </p:grpSpPr>
        <p:grpSp>
          <p:nvGrpSpPr>
            <p:cNvPr id="36" name="群組 35"/>
            <p:cNvGrpSpPr/>
            <p:nvPr/>
          </p:nvGrpSpPr>
          <p:grpSpPr>
            <a:xfrm>
              <a:off x="359384" y="4149128"/>
              <a:ext cx="7704000" cy="1836000"/>
              <a:chOff x="3131840" y="2880000"/>
              <a:chExt cx="7704000" cy="1836000"/>
            </a:xfrm>
          </p:grpSpPr>
          <p:sp>
            <p:nvSpPr>
              <p:cNvPr id="41" name="圓角矩形 40"/>
              <p:cNvSpPr/>
              <p:nvPr/>
            </p:nvSpPr>
            <p:spPr>
              <a:xfrm>
                <a:off x="3131840" y="3096000"/>
                <a:ext cx="7704000" cy="1620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01AEA6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3131840" y="2880000"/>
                <a:ext cx="129600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8CD1CE"/>
              </a:solidFill>
              <a:ln w="25400">
                <a:solidFill>
                  <a:srgbClr val="01AEA6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rPr>
                  <a:t>小提示</a:t>
                </a: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  <p:sp>
          <p:nvSpPr>
            <p:cNvPr id="37" name="文字方塊 36"/>
            <p:cNvSpPr txBox="1"/>
            <p:nvPr/>
          </p:nvSpPr>
          <p:spPr>
            <a:xfrm>
              <a:off x="467544" y="5013128"/>
              <a:ext cx="3240360" cy="900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r>
                <a:rPr lang="zh-TW" altLang="en-US" dirty="0"/>
                <a:t>播放指定的音效直到結束</a:t>
              </a:r>
              <a:r>
                <a:rPr lang="zh-TW" altLang="en-US" dirty="0" smtClean="0"/>
                <a:t>，</a:t>
              </a:r>
              <a:endParaRPr lang="en-US" altLang="zh-TW" dirty="0" smtClean="0"/>
            </a:p>
            <a:p>
              <a:r>
                <a:rPr lang="zh-TW" altLang="en-US" dirty="0" smtClean="0"/>
                <a:t>才</a:t>
              </a:r>
              <a:r>
                <a:rPr lang="zh-TW" altLang="en-US" dirty="0"/>
                <a:t>執行後面程式</a:t>
              </a: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467544" y="4581128"/>
              <a:ext cx="504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ts val="3200"/>
                </a:lnSpc>
              </a:pPr>
              <a:r>
                <a:rPr lang="zh-TW" altLang="en-US" sz="24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如何使用此積木？</a:t>
              </a:r>
              <a:endParaRPr lang="zh-TW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4689128"/>
              <a:ext cx="406717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圓角矩形 39"/>
            <p:cNvSpPr/>
            <p:nvPr/>
          </p:nvSpPr>
          <p:spPr>
            <a:xfrm>
              <a:off x="5076056" y="4833128"/>
              <a:ext cx="1440160" cy="43200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endParaRPr lang="zh-TW" altLang="en-US" sz="16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2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完成螃蟹走路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如何處理螃蟹動畫？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2" name="圓角矩形 21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7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86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螃蟹不斷地在畫面下方左右移動。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900000" y="3744000"/>
            <a:ext cx="2160000" cy="86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如何做出移動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的效果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080000"/>
            <a:ext cx="27527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3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完成魚兒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移動的程式。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如何處理魚兒動畫，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並且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能夠與使用者互動？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2" name="圓角矩形 21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8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86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讓魚兒不斷地在畫面中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往前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移動。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900000" y="3744000"/>
            <a:ext cx="2160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魚兒移動所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使用的積木與螃蟹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移動有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什麼不同？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800000"/>
            <a:ext cx="27146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完成魚兒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變換方向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如何處理魚兒動畫，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並且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能夠與使用者互動？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2" name="圓角矩形 21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9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讓魚兒每隔一段隨機的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時間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就會變換方向。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900000" y="4140000"/>
            <a:ext cx="2160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如果將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右轉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積木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換成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左轉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積木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，會有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什麼不同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800000"/>
            <a:ext cx="50387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完成魚兒能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與使用者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互動的程式。</a:t>
            </a: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如何處理魚兒動畫，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並且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能夠與使用者互動？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2" name="圓角矩形 21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10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當滑鼠碰到魚兒時，就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會說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：「你好」。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900000" y="4140000"/>
            <a:ext cx="2160000" cy="14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這兩個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說出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積木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有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什麼不同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84"/>
          <a:stretch/>
        </p:blipFill>
        <p:spPr bwMode="auto">
          <a:xfrm>
            <a:off x="1260000" y="5040000"/>
            <a:ext cx="216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6" r="-473"/>
          <a:stretch/>
        </p:blipFill>
        <p:spPr bwMode="auto">
          <a:xfrm>
            <a:off x="1260000" y="5760000"/>
            <a:ext cx="1116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800000"/>
            <a:ext cx="50863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複製出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隻魚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兒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複製成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隻魚兒角色。</a:t>
            </a: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如何產生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隻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魚兒？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0" name="圓角矩形 19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6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3" name="圓角矩形 22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11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60000" y="291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3024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5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60000" y="1080000"/>
            <a:ext cx="8244000" cy="2520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在此單元中，我學到的有：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無窮迴圈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來讓角色不斷地移動。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偵測積木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來與使用者互動。</a:t>
            </a:r>
          </a:p>
        </p:txBody>
      </p:sp>
    </p:spTree>
    <p:extLst>
      <p:ext uri="{BB962C8B-B14F-4D97-AF65-F5344CB8AC3E}">
        <p14:creationId xmlns:p14="http://schemas.microsoft.com/office/powerpoint/2010/main" val="25335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741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群組 1"/>
          <p:cNvGrpSpPr>
            <a:grpSpLocks/>
          </p:cNvGrpSpPr>
          <p:nvPr/>
        </p:nvGrpSpPr>
        <p:grpSpPr bwMode="auto">
          <a:xfrm>
            <a:off x="2592388" y="1080000"/>
            <a:ext cx="3959225" cy="5256213"/>
            <a:chOff x="360000" y="1260000"/>
            <a:chExt cx="3960000" cy="5256000"/>
          </a:xfrm>
        </p:grpSpPr>
        <p:sp>
          <p:nvSpPr>
            <p:cNvPr id="17413" name="手繪多邊形 20"/>
            <p:cNvSpPr>
              <a:spLocks/>
            </p:cNvSpPr>
            <p:nvPr/>
          </p:nvSpPr>
          <p:spPr bwMode="auto">
            <a:xfrm>
              <a:off x="540000" y="2880000"/>
              <a:ext cx="180000" cy="432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36764 h 982134"/>
                <a:gd name="T4" fmla="*/ 545 w 1244600"/>
                <a:gd name="T5" fmla="*/ 36764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360000" y="2160000"/>
              <a:ext cx="3960000" cy="720000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  <a:ea typeface="標楷體" pitchFamily="65" charset="-120"/>
                </a:rPr>
                <a:t>Scratch</a:t>
              </a: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程式設計－遊戲篇</a:t>
              </a:r>
            </a:p>
          </p:txBody>
        </p:sp>
        <p:sp>
          <p:nvSpPr>
            <p:cNvPr id="17415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06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smtClean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小狗散步</a:t>
              </a:r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遊戲</a:t>
              </a:r>
            </a:p>
          </p:txBody>
        </p:sp>
        <p:sp>
          <p:nvSpPr>
            <p:cNvPr id="17416" name="Rectangle 3"/>
            <p:cNvSpPr>
              <a:spLocks noChangeArrowheads="1"/>
            </p:cNvSpPr>
            <p:nvPr/>
          </p:nvSpPr>
          <p:spPr bwMode="auto">
            <a:xfrm>
              <a:off x="360000" y="1260000"/>
              <a:ext cx="3960000" cy="720000"/>
            </a:xfrm>
            <a:prstGeom prst="rect">
              <a:avLst/>
            </a:prstGeom>
            <a:solidFill>
              <a:srgbClr val="009E47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ea typeface="標楷體" pitchFamily="65" charset="-120"/>
                </a:rPr>
                <a:t>基礎程式設計</a:t>
              </a:r>
              <a:r>
                <a:rPr lang="en-US" altLang="zh-TW" sz="3200" smtClean="0">
                  <a:solidFill>
                    <a:schemeClr val="bg1"/>
                  </a:solidFill>
                  <a:ea typeface="標楷體" pitchFamily="65" charset="-120"/>
                </a:rPr>
                <a:t>(2)</a:t>
              </a:r>
              <a:endParaRPr lang="zh-TW" altLang="en-US" sz="32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  <p:cxnSp>
          <p:nvCxnSpPr>
            <p:cNvPr id="17417" name="直線接點 84"/>
            <p:cNvCxnSpPr>
              <a:cxnSpLocks noChangeShapeType="1"/>
              <a:stCxn id="17416" idx="2"/>
              <a:endCxn id="17414" idx="0"/>
            </p:cNvCxnSpPr>
            <p:nvPr/>
          </p:nvCxnSpPr>
          <p:spPr bwMode="auto">
            <a:xfrm>
              <a:off x="2340000" y="1980000"/>
              <a:ext cx="0" cy="180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</p:cxnSp>
        <p:sp>
          <p:nvSpPr>
            <p:cNvPr id="17418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78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賽馬遊戲</a:t>
              </a:r>
            </a:p>
          </p:txBody>
        </p:sp>
        <p:sp>
          <p:nvSpPr>
            <p:cNvPr id="17419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450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水族箱遊戲</a:t>
              </a:r>
            </a:p>
          </p:txBody>
        </p:sp>
        <p:sp>
          <p:nvSpPr>
            <p:cNvPr id="17420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522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大馬路遊戲</a:t>
              </a:r>
            </a:p>
          </p:txBody>
        </p:sp>
        <p:sp>
          <p:nvSpPr>
            <p:cNvPr id="17421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594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打擊魔鬼遊戲</a:t>
              </a:r>
            </a:p>
          </p:txBody>
        </p:sp>
        <p:sp>
          <p:nvSpPr>
            <p:cNvPr id="17422" name="手繪多邊形 43"/>
            <p:cNvSpPr>
              <a:spLocks/>
            </p:cNvSpPr>
            <p:nvPr/>
          </p:nvSpPr>
          <p:spPr bwMode="auto">
            <a:xfrm>
              <a:off x="540000" y="2880000"/>
              <a:ext cx="180000" cy="262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50348787 h 982134"/>
                <a:gd name="T4" fmla="*/ 545 w 1244600"/>
                <a:gd name="T5" fmla="*/ 50348787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3" name="手繪多邊形 44"/>
            <p:cNvSpPr>
              <a:spLocks/>
            </p:cNvSpPr>
            <p:nvPr/>
          </p:nvSpPr>
          <p:spPr bwMode="auto">
            <a:xfrm>
              <a:off x="540000" y="2880000"/>
              <a:ext cx="180000" cy="118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2102586 h 982134"/>
                <a:gd name="T4" fmla="*/ 545 w 1244600"/>
                <a:gd name="T5" fmla="*/ 2102586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4" name="手繪多邊形 45"/>
            <p:cNvSpPr>
              <a:spLocks/>
            </p:cNvSpPr>
            <p:nvPr/>
          </p:nvSpPr>
          <p:spPr bwMode="auto">
            <a:xfrm>
              <a:off x="540000" y="2880000"/>
              <a:ext cx="180000" cy="19152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4201825 h 982134"/>
                <a:gd name="T4" fmla="*/ 545 w 1244600"/>
                <a:gd name="T5" fmla="*/ 14201825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5" name="手繪多邊形 46"/>
            <p:cNvSpPr>
              <a:spLocks/>
            </p:cNvSpPr>
            <p:nvPr/>
          </p:nvSpPr>
          <p:spPr bwMode="auto">
            <a:xfrm>
              <a:off x="540000" y="2880000"/>
              <a:ext cx="180000" cy="334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32626219 h 982134"/>
                <a:gd name="T4" fmla="*/ 545 w 1244600"/>
                <a:gd name="T5" fmla="*/ 132626219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水族箱遊戲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240000" y="2340000"/>
            <a:ext cx="1440000" cy="540000"/>
            <a:chOff x="540000" y="1800000"/>
            <a:chExt cx="1440000" cy="540000"/>
          </a:xfrm>
        </p:grpSpPr>
        <p:sp>
          <p:nvSpPr>
            <p:cNvPr id="40" name="圓角矩形 3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魚兒造型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288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440000" y="3960000"/>
            <a:ext cx="1080000" cy="540000"/>
            <a:chOff x="540000" y="1800000"/>
            <a:chExt cx="1080000" cy="540000"/>
          </a:xfrm>
        </p:grpSpPr>
        <p:sp>
          <p:nvSpPr>
            <p:cNvPr id="47" name="圓角矩形 46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8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背景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2" name="圓角矩形 51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cxnSp>
        <p:nvCxnSpPr>
          <p:cNvPr id="60" name="直線接點 59"/>
          <p:cNvCxnSpPr/>
          <p:nvPr/>
        </p:nvCxnSpPr>
        <p:spPr bwMode="auto">
          <a:xfrm>
            <a:off x="1080000" y="4230000"/>
            <a:ext cx="360000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5" name="矩形 4"/>
          <p:cNvSpPr/>
          <p:nvPr/>
        </p:nvSpPr>
        <p:spPr>
          <a:xfrm flipH="1">
            <a:off x="72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6" name="群組 65"/>
          <p:cNvGrpSpPr/>
          <p:nvPr/>
        </p:nvGrpSpPr>
        <p:grpSpPr>
          <a:xfrm flipH="1">
            <a:off x="2520000" y="2610000"/>
            <a:ext cx="720000" cy="540000"/>
            <a:chOff x="2508900" y="4230000"/>
            <a:chExt cx="720000" cy="900000"/>
          </a:xfrm>
        </p:grpSpPr>
        <p:sp>
          <p:nvSpPr>
            <p:cNvPr id="67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2016000"/>
            <a:ext cx="12668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水族箱遊戲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240000" y="3420000"/>
            <a:ext cx="1440000" cy="540000"/>
            <a:chOff x="540000" y="1800000"/>
            <a:chExt cx="1440000" cy="540000"/>
          </a:xfrm>
        </p:grpSpPr>
        <p:sp>
          <p:nvSpPr>
            <p:cNvPr id="40" name="圓角矩形 3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螃蟹造型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288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440000" y="3960000"/>
            <a:ext cx="1080000" cy="540000"/>
            <a:chOff x="540000" y="1800000"/>
            <a:chExt cx="1080000" cy="540000"/>
          </a:xfrm>
        </p:grpSpPr>
        <p:sp>
          <p:nvSpPr>
            <p:cNvPr id="47" name="圓角矩形 46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8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背景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2" name="圓角矩形 51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cxnSp>
        <p:nvCxnSpPr>
          <p:cNvPr id="60" name="直線接點 59"/>
          <p:cNvCxnSpPr/>
          <p:nvPr/>
        </p:nvCxnSpPr>
        <p:spPr bwMode="auto">
          <a:xfrm>
            <a:off x="1080000" y="4230000"/>
            <a:ext cx="360000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5" name="矩形 4"/>
          <p:cNvSpPr/>
          <p:nvPr/>
        </p:nvSpPr>
        <p:spPr>
          <a:xfrm flipH="1">
            <a:off x="72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2520000" y="3150000"/>
            <a:ext cx="720000" cy="540000"/>
            <a:chOff x="2520000" y="3150000"/>
            <a:chExt cx="720000" cy="720000"/>
          </a:xfrm>
        </p:grpSpPr>
        <p:sp>
          <p:nvSpPr>
            <p:cNvPr id="32" name="矩形 4"/>
            <p:cNvSpPr/>
            <p:nvPr/>
          </p:nvSpPr>
          <p:spPr>
            <a:xfrm>
              <a:off x="2880000" y="3150000"/>
              <a:ext cx="360000" cy="72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4"/>
            <p:cNvSpPr/>
            <p:nvPr/>
          </p:nvSpPr>
          <p:spPr>
            <a:xfrm flipH="1" flipV="1">
              <a:off x="2520000" y="3150000"/>
              <a:ext cx="360000" cy="72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060000"/>
            <a:ext cx="2667000" cy="1276350"/>
          </a:xfrm>
          <a:prstGeom prst="rect">
            <a:avLst/>
          </a:prstGeom>
        </p:spPr>
      </p:pic>
      <p:grpSp>
        <p:nvGrpSpPr>
          <p:cNvPr id="34" name="群組 3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31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水族箱遊戲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2" name="圓角矩形 51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cxnSp>
        <p:nvCxnSpPr>
          <p:cNvPr id="60" name="直線接點 59"/>
          <p:cNvCxnSpPr/>
          <p:nvPr/>
        </p:nvCxnSpPr>
        <p:spPr bwMode="auto">
          <a:xfrm>
            <a:off x="720000" y="4230000"/>
            <a:ext cx="720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37" name="直線接點 36"/>
          <p:cNvCxnSpPr/>
          <p:nvPr/>
        </p:nvCxnSpPr>
        <p:spPr bwMode="auto">
          <a:xfrm>
            <a:off x="2520000" y="4230000"/>
            <a:ext cx="720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28" name="群組 27"/>
          <p:cNvGrpSpPr/>
          <p:nvPr/>
        </p:nvGrpSpPr>
        <p:grpSpPr>
          <a:xfrm>
            <a:off x="1440000" y="3959999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背景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3240000" y="3959999"/>
            <a:ext cx="1440000" cy="540000"/>
            <a:chOff x="540000" y="1800000"/>
            <a:chExt cx="1440000" cy="540000"/>
          </a:xfrm>
        </p:grpSpPr>
        <p:sp>
          <p:nvSpPr>
            <p:cNvPr id="35" name="圓角矩形 34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泡泡音效</a:t>
              </a: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937" y="3644211"/>
            <a:ext cx="1000125" cy="1171575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8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7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水族箱遊戲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440000" y="3960000"/>
            <a:ext cx="1080000" cy="540000"/>
            <a:chOff x="540000" y="1800000"/>
            <a:chExt cx="1080000" cy="540000"/>
          </a:xfrm>
        </p:grpSpPr>
        <p:sp>
          <p:nvSpPr>
            <p:cNvPr id="47" name="圓角矩形 46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8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背景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0" name="直線接點 59"/>
          <p:cNvCxnSpPr/>
          <p:nvPr/>
        </p:nvCxnSpPr>
        <p:spPr bwMode="auto">
          <a:xfrm>
            <a:off x="1080000" y="4230000"/>
            <a:ext cx="360000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 flipH="1">
            <a:off x="2520000" y="4230000"/>
            <a:ext cx="720000" cy="108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396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無窮迴圈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2520000"/>
            <a:ext cx="2076450" cy="1390650"/>
          </a:xfrm>
          <a:prstGeom prst="rect">
            <a:avLst/>
          </a:prstGeom>
        </p:spPr>
      </p:pic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3960000"/>
            <a:ext cx="374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將嵌入的程式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重複無限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執行。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4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4" name="圓角矩形 43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3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水族箱遊戲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440000" y="3960000"/>
            <a:ext cx="1080000" cy="540000"/>
            <a:chOff x="540000" y="1800000"/>
            <a:chExt cx="1080000" cy="540000"/>
          </a:xfrm>
        </p:grpSpPr>
        <p:sp>
          <p:nvSpPr>
            <p:cNvPr id="47" name="圓角矩形 46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8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背景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0" name="直線接點 59"/>
          <p:cNvCxnSpPr/>
          <p:nvPr/>
        </p:nvCxnSpPr>
        <p:spPr bwMode="auto">
          <a:xfrm>
            <a:off x="1080000" y="4230000"/>
            <a:ext cx="360000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4501885"/>
            <a:ext cx="374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讓背景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發出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bubbles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音效。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45092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背景音效</a:t>
              </a: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600000"/>
            <a:ext cx="3000375" cy="790575"/>
          </a:xfrm>
          <a:prstGeom prst="rect">
            <a:avLst/>
          </a:prstGeom>
        </p:spPr>
      </p:pic>
      <p:grpSp>
        <p:nvGrpSpPr>
          <p:cNvPr id="40" name="群組 39"/>
          <p:cNvGrpSpPr/>
          <p:nvPr/>
        </p:nvGrpSpPr>
        <p:grpSpPr>
          <a:xfrm flipH="1">
            <a:off x="2520000" y="4770000"/>
            <a:ext cx="720000" cy="540000"/>
            <a:chOff x="2508900" y="4230000"/>
            <a:chExt cx="720000" cy="900000"/>
          </a:xfrm>
        </p:grpSpPr>
        <p:sp>
          <p:nvSpPr>
            <p:cNvPr id="41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4" name="圓角矩形 43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7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水族箱遊戲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440000" y="3960000"/>
            <a:ext cx="1080000" cy="540000"/>
            <a:chOff x="540000" y="1800000"/>
            <a:chExt cx="1080000" cy="540000"/>
          </a:xfrm>
        </p:grpSpPr>
        <p:sp>
          <p:nvSpPr>
            <p:cNvPr id="47" name="圓角矩形 46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8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背景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0" name="直線接點 59"/>
          <p:cNvCxnSpPr/>
          <p:nvPr/>
        </p:nvCxnSpPr>
        <p:spPr bwMode="auto">
          <a:xfrm>
            <a:off x="1080000" y="4230000"/>
            <a:ext cx="360000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047875"/>
            <a:ext cx="374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螃蟹每隔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0.2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秒移動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10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點。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當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碰到舞臺區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邊緣就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轉向。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螃蟹變換造型。</a:t>
            </a:r>
          </a:p>
        </p:txBody>
      </p:sp>
      <p:grpSp>
        <p:nvGrpSpPr>
          <p:cNvPr id="35" name="群組 34"/>
          <p:cNvGrpSpPr/>
          <p:nvPr/>
        </p:nvGrpSpPr>
        <p:grpSpPr>
          <a:xfrm>
            <a:off x="3240000" y="5040000"/>
            <a:ext cx="1440000" cy="540000"/>
            <a:chOff x="540000" y="1800000"/>
            <a:chExt cx="1440000" cy="540000"/>
          </a:xfrm>
        </p:grpSpPr>
        <p:sp>
          <p:nvSpPr>
            <p:cNvPr id="36" name="圓角矩形 35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螃蟹動作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cxnSp>
        <p:nvCxnSpPr>
          <p:cNvPr id="44" name="直線接點 43"/>
          <p:cNvCxnSpPr/>
          <p:nvPr/>
        </p:nvCxnSpPr>
        <p:spPr bwMode="auto">
          <a:xfrm>
            <a:off x="2520000" y="5310000"/>
            <a:ext cx="720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2340000"/>
            <a:ext cx="1724025" cy="2619375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0" name="圓角矩形 39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9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水族箱遊戲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440000" y="3960000"/>
            <a:ext cx="1080000" cy="540000"/>
            <a:chOff x="540000" y="1800000"/>
            <a:chExt cx="1080000" cy="540000"/>
          </a:xfrm>
        </p:grpSpPr>
        <p:sp>
          <p:nvSpPr>
            <p:cNvPr id="47" name="圓角矩形 46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8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背景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0" name="直線接點 59"/>
          <p:cNvCxnSpPr/>
          <p:nvPr/>
        </p:nvCxnSpPr>
        <p:spPr bwMode="auto">
          <a:xfrm>
            <a:off x="1080000" y="4230000"/>
            <a:ext cx="360000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744000" cy="90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魚兒每隔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0.2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秒移動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10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點。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當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碰到舞臺區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邊緣就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轉向。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558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魚兒動作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520000" y="5310000"/>
            <a:ext cx="720000" cy="540000"/>
            <a:chOff x="2508900" y="4230000"/>
            <a:chExt cx="720000" cy="900000"/>
          </a:xfrm>
        </p:grpSpPr>
        <p:sp>
          <p:nvSpPr>
            <p:cNvPr id="41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510000"/>
            <a:ext cx="1743075" cy="2066925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4" name="圓角矩形 43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7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水族箱遊戲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440000" y="3960000"/>
            <a:ext cx="1080000" cy="540000"/>
            <a:chOff x="540000" y="1800000"/>
            <a:chExt cx="1080000" cy="540000"/>
          </a:xfrm>
        </p:grpSpPr>
        <p:sp>
          <p:nvSpPr>
            <p:cNvPr id="47" name="圓角矩形 46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8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背景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0" name="直線接點 59"/>
          <p:cNvCxnSpPr/>
          <p:nvPr/>
        </p:nvCxnSpPr>
        <p:spPr bwMode="auto">
          <a:xfrm>
            <a:off x="1080000" y="4230000"/>
            <a:ext cx="360000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744000" cy="90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讓魚兒每隔隨機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～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秒就右轉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30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度。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558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魚兒動作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520000" y="5310000"/>
            <a:ext cx="720000" cy="540000"/>
            <a:chOff x="2508900" y="4230000"/>
            <a:chExt cx="720000" cy="900000"/>
          </a:xfrm>
        </p:grpSpPr>
        <p:sp>
          <p:nvSpPr>
            <p:cNvPr id="41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4284000"/>
            <a:ext cx="3067050" cy="1219200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4" name="圓角矩形 43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8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水族箱遊戲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440000" y="3960000"/>
            <a:ext cx="1080000" cy="540000"/>
            <a:chOff x="540000" y="1800000"/>
            <a:chExt cx="1080000" cy="540000"/>
          </a:xfrm>
        </p:grpSpPr>
        <p:sp>
          <p:nvSpPr>
            <p:cNvPr id="47" name="圓角矩形 46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8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背景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0" name="直線接點 59"/>
          <p:cNvCxnSpPr/>
          <p:nvPr/>
        </p:nvCxnSpPr>
        <p:spPr bwMode="auto">
          <a:xfrm>
            <a:off x="1080000" y="4230000"/>
            <a:ext cx="360000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>
            <a:off x="2520000" y="5310000"/>
            <a:ext cx="720000" cy="108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6120000"/>
            <a:ext cx="180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魚兒打招呼</a:t>
              </a:r>
            </a:p>
          </p:txBody>
        </p:sp>
      </p:grp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5220000" y="5580000"/>
            <a:ext cx="3384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條件（碰到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鼠標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）成立，則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執行嵌入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的程式。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魚兒說出：「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你好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」。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00" y="3960000"/>
            <a:ext cx="3076575" cy="1581150"/>
          </a:xfrm>
          <a:prstGeom prst="rect">
            <a:avLst/>
          </a:prstGeom>
        </p:spPr>
      </p:pic>
      <p:grpSp>
        <p:nvGrpSpPr>
          <p:cNvPr id="39" name="群組 38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4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4" name="圓角矩形 43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1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範　例</a:t>
              </a:r>
              <a:endPara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720000" y="1800000"/>
            <a:ext cx="788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畫面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中，以一個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海底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圖片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當作背景，有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隻魚兒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和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1 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隻螃蟹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在海裡。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7" name="文字方塊 3"/>
          <p:cNvSpPr txBox="1">
            <a:spLocks noChangeArrowheads="1"/>
          </p:cNvSpPr>
          <p:nvPr/>
        </p:nvSpPr>
        <p:spPr bwMode="auto">
          <a:xfrm>
            <a:off x="720000" y="450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當滑鼠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碰到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魚兒時，就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會跟你打招呼說：「你好」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720000" y="288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00A651"/>
                </a:solidFill>
                <a:latin typeface="+mj-lt"/>
                <a:ea typeface="標楷體" pitchFamily="65" charset="-120"/>
              </a:rPr>
              <a:t>按下</a:t>
            </a:r>
            <a:r>
              <a:rPr lang="zh-TW" altLang="en-US" sz="2400" dirty="0">
                <a:solidFill>
                  <a:srgbClr val="00A651"/>
                </a:solidFill>
                <a:latin typeface="+mj-lt"/>
                <a:ea typeface="標楷體" pitchFamily="65" charset="-120"/>
              </a:rPr>
              <a:t>綠旗</a:t>
            </a:r>
            <a:r>
              <a:rPr lang="zh-TW" altLang="en-US" sz="2400" dirty="0" smtClean="0">
                <a:solidFill>
                  <a:srgbClr val="00A651"/>
                </a:solidFill>
                <a:latin typeface="+mj-lt"/>
                <a:ea typeface="標楷體" pitchFamily="65" charset="-120"/>
              </a:rPr>
              <a:t>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720000" y="3420000"/>
            <a:ext cx="788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.	3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隻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魚兒會不斷的到處游動，底下還有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隻螃蟹會不斷的左右移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720000" y="5040000"/>
            <a:ext cx="788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請執行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《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水族箱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》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程式，想一想這個範例的素材及背後是如何運作的呢？</a:t>
            </a:r>
          </a:p>
        </p:txBody>
      </p:sp>
      <p:sp>
        <p:nvSpPr>
          <p:cNvPr id="12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875790" y="1176336"/>
            <a:ext cx="3312000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lIns="72000" rIns="14400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algn="just"/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程式設計－水族箱遊戲</a:t>
            </a:r>
            <a:endParaRPr lang="zh-TW" altLang="en-US" sz="18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914951" y="110859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1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範　例</a:t>
              </a:r>
              <a:endPara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3909060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2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0" y="1800000"/>
            <a:ext cx="3909060" cy="35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1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範　例</a:t>
              </a:r>
              <a:endPara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3909060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向右箭號 11"/>
          <p:cNvSpPr/>
          <p:nvPr/>
        </p:nvSpPr>
        <p:spPr>
          <a:xfrm>
            <a:off x="4067944" y="2924944"/>
            <a:ext cx="1440000" cy="720000"/>
          </a:xfrm>
          <a:prstGeom prst="rightArrow">
            <a:avLst>
              <a:gd name="adj1" fmla="val 50000"/>
              <a:gd name="adj2" fmla="val 101803"/>
            </a:avLst>
          </a:prstGeom>
          <a:solidFill>
            <a:srgbClr val="00A651"/>
          </a:solidFill>
          <a:ln w="25400">
            <a:solidFill>
              <a:srgbClr val="00A65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4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問題分析</a:t>
              </a: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1080000" y="234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建立背景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0" name="文字方塊 3"/>
          <p:cNvSpPr txBox="1">
            <a:spLocks noChangeArrowheads="1"/>
          </p:cNvSpPr>
          <p:nvPr/>
        </p:nvSpPr>
        <p:spPr bwMode="auto">
          <a:xfrm>
            <a:off x="1080000" y="2879999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建立魚兒和螃蟹角色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32" name="文字方塊 3"/>
          <p:cNvSpPr txBox="1">
            <a:spLocks noChangeArrowheads="1"/>
          </p:cNvSpPr>
          <p:nvPr/>
        </p:nvSpPr>
        <p:spPr bwMode="auto">
          <a:xfrm>
            <a:off x="1080000" y="3419999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產生背景音樂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4" name="文字方塊 3"/>
          <p:cNvSpPr txBox="1">
            <a:spLocks noChangeArrowheads="1"/>
          </p:cNvSpPr>
          <p:nvPr/>
        </p:nvSpPr>
        <p:spPr bwMode="auto">
          <a:xfrm>
            <a:off x="1080000" y="3959999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執行時，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如何模擬水中持續發出泡泡的聲音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7" name="文字方塊 3"/>
          <p:cNvSpPr txBox="1">
            <a:spLocks noChangeArrowheads="1"/>
          </p:cNvSpPr>
          <p:nvPr/>
        </p:nvSpPr>
        <p:spPr bwMode="auto">
          <a:xfrm>
            <a:off x="1043608" y="180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我們可以將這個程式範例拆解幾個部分如下：</a:t>
            </a: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1080000" y="450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處理螃蟹動畫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756000" y="2466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756000" y="3005999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756000" y="3545999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9" name="圓角矩形 38"/>
          <p:cNvSpPr/>
          <p:nvPr/>
        </p:nvSpPr>
        <p:spPr>
          <a:xfrm>
            <a:off x="756000" y="4626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0" name="文字方塊 3"/>
          <p:cNvSpPr txBox="1">
            <a:spLocks noChangeArrowheads="1"/>
          </p:cNvSpPr>
          <p:nvPr/>
        </p:nvSpPr>
        <p:spPr bwMode="auto">
          <a:xfrm>
            <a:off x="1080000" y="504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執行時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，如何讓螃蟹在水底重複移動並變換姿勢？</a:t>
            </a:r>
          </a:p>
        </p:txBody>
      </p:sp>
    </p:spTree>
    <p:extLst>
      <p:ext uri="{BB962C8B-B14F-4D97-AF65-F5344CB8AC3E}">
        <p14:creationId xmlns:p14="http://schemas.microsoft.com/office/powerpoint/2010/main" val="23809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問題分析</a:t>
              </a: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1080000" y="234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處理魚兒動畫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，並且能夠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與使用者互動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34" name="文字方塊 3"/>
          <p:cNvSpPr txBox="1">
            <a:spLocks noChangeArrowheads="1"/>
          </p:cNvSpPr>
          <p:nvPr/>
        </p:nvSpPr>
        <p:spPr bwMode="auto">
          <a:xfrm>
            <a:off x="1080000" y="2880000"/>
            <a:ext cx="7524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時，如何讓魚兒在水中重複移動？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時，如何讓魚兒每隔一段隨機時間就改變方向？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時，如何與魚兒打招呼，當碰到滑鼠時說出：「你好」？</a:t>
            </a:r>
          </a:p>
        </p:txBody>
      </p:sp>
      <p:sp>
        <p:nvSpPr>
          <p:cNvPr id="37" name="文字方塊 3"/>
          <p:cNvSpPr txBox="1">
            <a:spLocks noChangeArrowheads="1"/>
          </p:cNvSpPr>
          <p:nvPr/>
        </p:nvSpPr>
        <p:spPr bwMode="auto">
          <a:xfrm>
            <a:off x="1043608" y="180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我們可以將這個程式範例拆解幾個部分如下：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756000" y="2466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5" name="文字方塊 3"/>
          <p:cNvSpPr txBox="1">
            <a:spLocks noChangeArrowheads="1"/>
          </p:cNvSpPr>
          <p:nvPr/>
        </p:nvSpPr>
        <p:spPr bwMode="auto">
          <a:xfrm>
            <a:off x="1080000" y="414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產生 </a:t>
            </a: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匹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馬兒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756000" y="4257232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0" y="2520000"/>
            <a:ext cx="5312758" cy="4320000"/>
          </a:xfrm>
          <a:prstGeom prst="rect">
            <a:avLst/>
          </a:prstGeom>
        </p:spPr>
      </p:pic>
      <p:sp>
        <p:nvSpPr>
          <p:cNvPr id="39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Underwater 1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34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選個背景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43" name="圓角矩形 42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5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匯入舞臺背景。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6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如何建立背景？</a:t>
            </a:r>
          </a:p>
        </p:txBody>
      </p:sp>
      <p:grpSp>
        <p:nvGrpSpPr>
          <p:cNvPr id="47" name="群組 46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48" name="圓角矩形 47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49" name="圓角矩形 48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51" name="圓角矩形 50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52" name="圓角矩形 51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54" name="圓角矩形 53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55" name="等腰三角形 54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2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167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0" y="2520000"/>
            <a:ext cx="4674212" cy="4320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匯入背景的泡泡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音效。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如何建立背景？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6" name="圓角矩形 25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9" name="圓角矩形 28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選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個音效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Bubbles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0000" y="363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9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20597</TotalTime>
  <Words>582</Words>
  <Application>Microsoft Office PowerPoint</Application>
  <PresentationFormat>如螢幕大小 (4:3)</PresentationFormat>
  <Paragraphs>261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user</cp:lastModifiedBy>
  <cp:revision>884</cp:revision>
  <cp:lastPrinted>1601-01-01T00:00:00Z</cp:lastPrinted>
  <dcterms:created xsi:type="dcterms:W3CDTF">2003-03-29T07:29:52Z</dcterms:created>
  <dcterms:modified xsi:type="dcterms:W3CDTF">2020-01-07T09:52:13Z</dcterms:modified>
</cp:coreProperties>
</file>