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7"/>
  </p:notesMasterIdLst>
  <p:sldIdLst>
    <p:sldId id="1326" r:id="rId2"/>
    <p:sldId id="1327" r:id="rId3"/>
    <p:sldId id="1271" r:id="rId4"/>
    <p:sldId id="1270" r:id="rId5"/>
    <p:sldId id="1241" r:id="rId6"/>
    <p:sldId id="1517" r:id="rId7"/>
    <p:sldId id="1328" r:id="rId8"/>
    <p:sldId id="1306" r:id="rId9"/>
    <p:sldId id="1518" r:id="rId10"/>
    <p:sldId id="1519" r:id="rId11"/>
    <p:sldId id="1330" r:id="rId12"/>
    <p:sldId id="1332" r:id="rId13"/>
    <p:sldId id="1333" r:id="rId14"/>
    <p:sldId id="1335" r:id="rId15"/>
    <p:sldId id="1336" r:id="rId16"/>
    <p:sldId id="1337" r:id="rId17"/>
    <p:sldId id="1520" r:id="rId18"/>
    <p:sldId id="1341" r:id="rId19"/>
    <p:sldId id="1342" r:id="rId20"/>
    <p:sldId id="1521" r:id="rId21"/>
    <p:sldId id="1347" r:id="rId22"/>
    <p:sldId id="1348" r:id="rId23"/>
    <p:sldId id="1349" r:id="rId24"/>
    <p:sldId id="1351" r:id="rId25"/>
    <p:sldId id="135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A6C"/>
    <a:srgbClr val="D2232B"/>
    <a:srgbClr val="00A651"/>
    <a:srgbClr val="009C9F"/>
    <a:srgbClr val="27B9B2"/>
    <a:srgbClr val="009892"/>
    <a:srgbClr val="FFFFFF"/>
    <a:srgbClr val="8CD1CE"/>
    <a:srgbClr val="90D3CF"/>
    <a:srgbClr val="DF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8144" autoAdjust="0"/>
  </p:normalViewPr>
  <p:slideViewPr>
    <p:cSldViewPr>
      <p:cViewPr varScale="1">
        <p:scale>
          <a:sx n="68" d="100"/>
          <a:sy n="68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96F5C8D3-C8C7-4A2C-A4D0-438EAB8E7A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63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-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5-1-1</a:t>
            </a:r>
            <a:r>
              <a:rPr lang="en-US" altLang="zh-TW" sz="2400" b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小狗散步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2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4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1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3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5-1-1</a:t>
            </a:r>
            <a:r>
              <a:rPr lang="en-US" altLang="zh-TW" sz="2400" b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小狗散步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遊戲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9" name="圖片 19"/>
          <p:cNvPicPr>
            <a:picLocks noChangeAspect="1"/>
          </p:cNvPicPr>
          <p:nvPr userDrawn="1"/>
        </p:nvPicPr>
        <p:blipFill rotWithShape="1">
          <a:blip r:embed="rId4"/>
          <a:srcRect t="66115" b="-1377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/>
          <a:stretch/>
        </p:blipFill>
        <p:spPr bwMode="auto">
          <a:xfrm>
            <a:off x="7524000" y="360000"/>
            <a:ext cx="1620000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72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&#24433;&#38899;&#36039;&#28304;/&#24433;&#29255;/&#36039;&#31185;/&#31532;5&#31456;/7&#19979;&#36039;&#31185;5-1scratch&#31243;&#24335;&#35373;&#35336;-&#23567;&#29399;&#25955;&#27493;&#36938;&#25138;.wmv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(2)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576000" y="2052000"/>
            <a:ext cx="25920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本章安排了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遊戲篇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與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模擬篇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。前者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包括小狗散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步、賽馬、水族箱、大馬路，以及打擊魔鬼等遊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戲；後者則有電子琴模擬及電梯升降模擬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1139"/>
          <a:stretch/>
        </p:blipFill>
        <p:spPr bwMode="auto">
          <a:xfrm>
            <a:off x="720000" y="1800000"/>
            <a:ext cx="3852000" cy="32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2" r="1"/>
          <a:stretch/>
        </p:blipFill>
        <p:spPr bwMode="auto">
          <a:xfrm>
            <a:off x="4752000" y="1800000"/>
            <a:ext cx="3852000" cy="32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向右箭號 1"/>
          <p:cNvSpPr/>
          <p:nvPr/>
        </p:nvSpPr>
        <p:spPr>
          <a:xfrm>
            <a:off x="4067944" y="2924944"/>
            <a:ext cx="1440000" cy="720000"/>
          </a:xfrm>
          <a:prstGeom prst="rightArrow">
            <a:avLst>
              <a:gd name="adj1" fmla="val 50000"/>
              <a:gd name="adj2" fmla="val 101803"/>
            </a:avLst>
          </a:prstGeom>
          <a:solidFill>
            <a:srgbClr val="00A651"/>
          </a:solidFill>
          <a:ln w="25400">
            <a:solidFill>
              <a:srgbClr val="00A65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1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範　例</a:t>
              </a:r>
              <a:endPara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問題分析</a:t>
              </a:r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1080000" y="234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建立背景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1080000" y="2879999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建立小狗角色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17" name="文字方塊 3"/>
          <p:cNvSpPr txBox="1">
            <a:spLocks noChangeArrowheads="1"/>
          </p:cNvSpPr>
          <p:nvPr/>
        </p:nvSpPr>
        <p:spPr bwMode="auto">
          <a:xfrm>
            <a:off x="1080000" y="3419999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用滑鼠控制小狗散步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1080000" y="3959999"/>
            <a:ext cx="7524000" cy="90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時，如何讓小狗發出叫聲？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時，如何讓小狗重複移動並變換姿勢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1080000" y="486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產生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隻小狗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？</a:t>
            </a:r>
          </a:p>
        </p:txBody>
      </p: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1043608" y="1800000"/>
            <a:ext cx="752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我們可以將這個程式範例拆解幾個部分如下：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756000" y="2466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756000" y="3005999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756000" y="3545999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756000" y="4986000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4C9A6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altLang="zh-TW" sz="2000" b="0" dirty="0" smtClean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endParaRPr lang="zh-TW" altLang="en-US" sz="2400" b="0" dirty="0">
              <a:solidFill>
                <a:srgbClr val="4C9A6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匯入舞臺背景。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選個背景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Boardwalk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0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0" y="2520000"/>
            <a:ext cx="5313600" cy="4320000"/>
          </a:xfrm>
          <a:prstGeom prst="rect">
            <a:avLst/>
          </a:prstGeom>
        </p:spPr>
      </p:pic>
      <p:sp>
        <p:nvSpPr>
          <p:cNvPr id="25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如何建立背景？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3" name="圓角矩形 2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6" name="圓角矩形 25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5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24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建立小狗角色？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9" name="圓角矩形 28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刪除小貓。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900000" y="432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選擇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Dog2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0000" y="3636001"/>
            <a:ext cx="504000" cy="360000"/>
            <a:chOff x="360000" y="3420000"/>
            <a:chExt cx="504000" cy="360000"/>
          </a:xfrm>
        </p:grpSpPr>
        <p:sp>
          <p:nvSpPr>
            <p:cNvPr id="20" name="圓角矩形 19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選個角色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60000" y="4356000"/>
            <a:ext cx="504000" cy="360000"/>
            <a:chOff x="360000" y="3420000"/>
            <a:chExt cx="504000" cy="360000"/>
          </a:xfrm>
        </p:grpSpPr>
        <p:sp>
          <p:nvSpPr>
            <p:cNvPr id="26" name="圓角矩形 25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1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新增小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狗角色。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3" y="2520000"/>
            <a:ext cx="5076695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群組 34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6" name="圓角矩形 35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5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有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個內建音效。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0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6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建立小狗角色？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1" name="圓角矩形 20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3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新增小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狗角色。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5292000" cy="400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28" name="圓角矩形 27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0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0" name="圓角矩形 19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新增小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狗角色。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6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有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種內建造型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60000" y="2916000"/>
            <a:ext cx="504000" cy="360000"/>
            <a:chOff x="360000" y="3420000"/>
            <a:chExt cx="504000" cy="360000"/>
          </a:xfrm>
        </p:grpSpPr>
        <p:sp>
          <p:nvSpPr>
            <p:cNvPr id="28" name="圓角矩形 27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7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建立小狗角色？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1"/>
            <a:ext cx="5292000" cy="399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18" name="圓角矩形 17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尺寸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8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19" name="圓角矩形 18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9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左右翻轉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4" name="圓角矩形 23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6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將小狗縮小，並只能左右翻轉。</a:t>
            </a:r>
          </a:p>
        </p:txBody>
      </p:sp>
      <p:sp>
        <p:nvSpPr>
          <p:cNvPr id="3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建立小狗角色？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3025903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群組 30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2" name="圓角矩形 31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5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0" name="圓角矩形 19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請依右方提示的積木進行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組裝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，完成小狗散步的程式。</a:t>
            </a:r>
          </a:p>
        </p:txBody>
      </p:sp>
      <p:sp>
        <p:nvSpPr>
          <p:cNvPr id="26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如何用滑鼠控制小狗散步？</a:t>
            </a: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14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當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滑鼠點一下小狗，小狗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就會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叫出聲並且往前走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一段路。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7" name="文字方塊 3"/>
          <p:cNvSpPr txBox="1">
            <a:spLocks noChangeArrowheads="1"/>
          </p:cNvSpPr>
          <p:nvPr/>
        </p:nvSpPr>
        <p:spPr bwMode="auto">
          <a:xfrm>
            <a:off x="900000" y="4320000"/>
            <a:ext cx="2160000" cy="14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小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狗移動時，會變換造型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，當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碰到畫面邊緣，會折返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繼續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往前。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17" name="圓角矩形 16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080000"/>
            <a:ext cx="2530316" cy="469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按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滑鼠右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10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60000" y="3636000"/>
            <a:ext cx="504000" cy="360000"/>
            <a:chOff x="360000" y="3420000"/>
            <a:chExt cx="504000" cy="360000"/>
          </a:xfrm>
        </p:grpSpPr>
        <p:sp>
          <p:nvSpPr>
            <p:cNvPr id="19" name="圓角矩形 18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900000" y="360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複製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4" name="圓角矩形 23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6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複製成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隻小狗角色。</a:t>
            </a:r>
          </a:p>
        </p:txBody>
      </p:sp>
      <p:sp>
        <p:nvSpPr>
          <p:cNvPr id="3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如何產生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隻小狗？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1" y="2520000"/>
            <a:ext cx="3251225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群組 3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5" name="圓角矩形 3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04000" y="1800000"/>
            <a:ext cx="72000" cy="468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複製出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隻小狗。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60000" y="2916001"/>
            <a:ext cx="504000" cy="360000"/>
            <a:chOff x="360000" y="3420000"/>
            <a:chExt cx="504000" cy="360000"/>
          </a:xfrm>
        </p:grpSpPr>
        <p:sp>
          <p:nvSpPr>
            <p:cNvPr id="17" name="圓角矩形 16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60000" y="3600000"/>
            <a:ext cx="2700000" cy="432000"/>
            <a:chOff x="360000" y="3960000"/>
            <a:chExt cx="2700000" cy="432000"/>
          </a:xfrm>
        </p:grpSpPr>
        <p:grpSp>
          <p:nvGrpSpPr>
            <p:cNvPr id="15" name="群組 14"/>
            <p:cNvGrpSpPr/>
            <p:nvPr/>
          </p:nvGrpSpPr>
          <p:grpSpPr>
            <a:xfrm>
              <a:off x="360000" y="3996000"/>
              <a:ext cx="504000" cy="360000"/>
              <a:chOff x="360000" y="3420000"/>
              <a:chExt cx="504000" cy="360000"/>
            </a:xfrm>
          </p:grpSpPr>
          <p:sp>
            <p:nvSpPr>
              <p:cNvPr id="19" name="圓角矩形 18"/>
              <p:cNvSpPr/>
              <p:nvPr/>
            </p:nvSpPr>
            <p:spPr>
              <a:xfrm>
                <a:off x="360000" y="3420000"/>
                <a:ext cx="360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rgbClr val="D2232B"/>
                </a:solidFill>
              </a:ln>
            </p:spPr>
            <p:txBody>
              <a:bodyPr lIns="0" tIns="0" rIns="0" bIns="0" rtlCol="0" anchor="ctr"/>
              <a:lstStyle/>
              <a:p>
                <a:pPr algn="ctr"/>
                <a:r>
                  <a:rPr lang="en-US" altLang="zh-TW" sz="1800" dirty="0" smtClean="0">
                    <a:solidFill>
                      <a:srgbClr val="D2232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標楷體" pitchFamily="65" charset="-120"/>
                    <a:cs typeface="Arial" pitchFamily="34" charset="0"/>
                  </a:rPr>
                  <a:t>13</a:t>
                </a:r>
                <a:endParaRPr lang="zh-TW" altLang="en-US" sz="1800" dirty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738000" y="3528000"/>
                <a:ext cx="108000" cy="144000"/>
              </a:xfrm>
              <a:prstGeom prst="triangle">
                <a:avLst/>
              </a:prstGeom>
              <a:solidFill>
                <a:srgbClr val="D2232B"/>
              </a:solidFill>
              <a:ln w="25400">
                <a:solidFill>
                  <a:srgbClr val="D2232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1" name="文字方塊 3"/>
            <p:cNvSpPr txBox="1">
              <a:spLocks noChangeArrowheads="1"/>
            </p:cNvSpPr>
            <p:nvPr/>
          </p:nvSpPr>
          <p:spPr bwMode="auto">
            <a:xfrm>
              <a:off x="900000" y="3960000"/>
              <a:ext cx="2160000" cy="432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</a:pPr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將小狗拖曳</a:t>
              </a:r>
              <a:r>
                <a:rPr lang="zh-TW" altLang="en-US" sz="20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至</a:t>
              </a:r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木板。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80000" y="1080000"/>
            <a:ext cx="935576" cy="720000"/>
            <a:chOff x="180000" y="1080000"/>
            <a:chExt cx="935576" cy="720000"/>
          </a:xfrm>
        </p:grpSpPr>
        <p:sp>
          <p:nvSpPr>
            <p:cNvPr id="24" name="圓角矩形 23"/>
            <p:cNvSpPr/>
            <p:nvPr/>
          </p:nvSpPr>
          <p:spPr>
            <a:xfrm>
              <a:off x="180000" y="108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4C9A6C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問題</a:t>
              </a:r>
            </a:p>
            <a:p>
              <a:pPr algn="ctr"/>
              <a:r>
                <a:rPr lang="zh-TW" altLang="en-US" sz="18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拆解</a:t>
              </a: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755576" y="144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C9A6C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rgbClr val="4C9A6C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  <a:endParaRPr lang="zh-TW" altLang="en-US" sz="2400" dirty="0">
                <a:solidFill>
                  <a:srgbClr val="4C9A6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6" name="文字方塊 3"/>
          <p:cNvSpPr txBox="1">
            <a:spLocks noChangeArrowheads="1"/>
          </p:cNvSpPr>
          <p:nvPr/>
        </p:nvSpPr>
        <p:spPr bwMode="auto">
          <a:xfrm>
            <a:off x="900000" y="2124000"/>
            <a:ext cx="770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複製成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隻小狗角色。</a:t>
            </a:r>
          </a:p>
        </p:txBody>
      </p:sp>
      <p:sp>
        <p:nvSpPr>
          <p:cNvPr id="30" name="文字方塊 3"/>
          <p:cNvSpPr txBox="1">
            <a:spLocks noChangeArrowheads="1"/>
          </p:cNvSpPr>
          <p:nvPr/>
        </p:nvSpPr>
        <p:spPr bwMode="auto">
          <a:xfrm>
            <a:off x="1152000" y="1296000"/>
            <a:ext cx="7308000" cy="50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如何產生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隻小狗？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20000"/>
            <a:ext cx="2987086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群組 33"/>
          <p:cNvGrpSpPr/>
          <p:nvPr/>
        </p:nvGrpSpPr>
        <p:grpSpPr>
          <a:xfrm>
            <a:off x="180000" y="1980000"/>
            <a:ext cx="720000" cy="720000"/>
            <a:chOff x="180000" y="2160000"/>
            <a:chExt cx="720000" cy="720000"/>
          </a:xfrm>
        </p:grpSpPr>
        <p:sp>
          <p:nvSpPr>
            <p:cNvPr id="35" name="圓角矩形 34"/>
            <p:cNvSpPr/>
            <p:nvPr/>
          </p:nvSpPr>
          <p:spPr>
            <a:xfrm>
              <a:off x="180000" y="2160000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D2232B"/>
            </a:solidFill>
            <a:ln w="25400">
              <a:noFill/>
            </a:ln>
          </p:spPr>
          <p:txBody>
            <a:bodyPr lIns="0" tIns="0" rIns="0" bIns="36000" rtlCol="0" anchor="ctr"/>
            <a:lstStyle/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步驟</a:t>
              </a:r>
              <a:endPara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  <a:p>
              <a:pPr algn="ctr"/>
              <a:r>
                <a:rPr lang="zh-TW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 </a:t>
              </a:r>
              <a:endPara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360000" y="2520000"/>
              <a:ext cx="360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0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(2)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576000" y="2052000"/>
            <a:ext cx="25920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遊戲需要劇本，模擬要有情境，此兩種程式設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計都需要把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過程步驟化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，符合透過程式設計去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解決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問題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，也是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培養運算思維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的好途徑。</a:t>
            </a:r>
          </a:p>
        </p:txBody>
      </p:sp>
    </p:spTree>
    <p:extLst>
      <p:ext uri="{BB962C8B-B14F-4D97-AF65-F5344CB8AC3E}">
        <p14:creationId xmlns:p14="http://schemas.microsoft.com/office/powerpoint/2010/main" val="17405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60000" y="1080000"/>
            <a:ext cx="8244000" cy="2520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在此單元中，我學到的有：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計次式迴圈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來讓小狗往前。</a:t>
            </a:r>
          </a:p>
          <a:p>
            <a:pPr marL="360000" indent="-360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當角色被點擊積木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來進行事件驅動程式。</a:t>
            </a:r>
          </a:p>
        </p:txBody>
      </p:sp>
    </p:spTree>
    <p:extLst>
      <p:ext uri="{BB962C8B-B14F-4D97-AF65-F5344CB8AC3E}">
        <p14:creationId xmlns:p14="http://schemas.microsoft.com/office/powerpoint/2010/main" val="32385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159</a:t>
            </a:r>
            <a:endParaRPr lang="en-US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180000" y="3510000"/>
            <a:ext cx="540000" cy="1440000"/>
            <a:chOff x="180000" y="2880000"/>
            <a:chExt cx="540000" cy="1440000"/>
          </a:xfrm>
        </p:grpSpPr>
        <p:sp>
          <p:nvSpPr>
            <p:cNvPr id="25" name="圓角矩形 2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24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smtClean="0">
                  <a:solidFill>
                    <a:schemeClr val="tx1"/>
                  </a:solidFill>
                  <a:ea typeface="標楷體" pitchFamily="65" charset="-120"/>
                </a:rPr>
                <a:t>小狗散步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240000" y="2340000"/>
            <a:ext cx="1440000" cy="540000"/>
            <a:chOff x="540000" y="1800000"/>
            <a:chExt cx="1440000" cy="540000"/>
          </a:xfrm>
        </p:grpSpPr>
        <p:sp>
          <p:nvSpPr>
            <p:cNvPr id="40" name="圓角矩形 3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smtClean="0">
                  <a:solidFill>
                    <a:schemeClr val="tx1"/>
                  </a:solidFill>
                  <a:ea typeface="標楷體" pitchFamily="65" charset="-120"/>
                </a:rPr>
                <a:t>小狗造型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440000" y="2880000"/>
            <a:ext cx="1080000" cy="540000"/>
            <a:chOff x="540000" y="1800000"/>
            <a:chExt cx="1080000" cy="540000"/>
          </a:xfrm>
        </p:grpSpPr>
        <p:sp>
          <p:nvSpPr>
            <p:cNvPr id="29" name="圓角矩形 28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30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47" name="圓角矩形 46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8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程式</a:t>
              </a:r>
            </a:p>
          </p:txBody>
        </p:sp>
      </p:grpSp>
      <p:pic>
        <p:nvPicPr>
          <p:cNvPr id="37" name="圖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2060848"/>
            <a:ext cx="3067050" cy="1100138"/>
          </a:xfrm>
          <a:prstGeom prst="rect">
            <a:avLst/>
          </a:prstGeom>
        </p:spPr>
      </p:pic>
      <p:sp>
        <p:nvSpPr>
          <p:cNvPr id="64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4"/>
          <p:cNvSpPr/>
          <p:nvPr/>
        </p:nvSpPr>
        <p:spPr>
          <a:xfrm flipH="1">
            <a:off x="72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6" name="群組 65"/>
          <p:cNvGrpSpPr/>
          <p:nvPr/>
        </p:nvGrpSpPr>
        <p:grpSpPr>
          <a:xfrm flipH="1">
            <a:off x="2520000" y="2610000"/>
            <a:ext cx="720000" cy="540000"/>
            <a:chOff x="2508900" y="4230000"/>
            <a:chExt cx="720000" cy="900000"/>
          </a:xfrm>
        </p:grpSpPr>
        <p:sp>
          <p:nvSpPr>
            <p:cNvPr id="67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25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3240000" y="3419943"/>
            <a:ext cx="1440000" cy="540000"/>
            <a:chOff x="540000" y="1800000"/>
            <a:chExt cx="1440000" cy="540000"/>
          </a:xfrm>
        </p:grpSpPr>
        <p:sp>
          <p:nvSpPr>
            <p:cNvPr id="43" name="圓角矩形 4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4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小狗音效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pic>
        <p:nvPicPr>
          <p:cNvPr id="58" name="圖片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1" y="3239943"/>
            <a:ext cx="613410" cy="900113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2520000" y="3150000"/>
            <a:ext cx="720000" cy="540000"/>
            <a:chOff x="2520000" y="3150000"/>
            <a:chExt cx="720000" cy="540000"/>
          </a:xfrm>
        </p:grpSpPr>
        <p:sp>
          <p:nvSpPr>
            <p:cNvPr id="45" name="矩形 4"/>
            <p:cNvSpPr/>
            <p:nvPr/>
          </p:nvSpPr>
          <p:spPr>
            <a:xfrm>
              <a:off x="2880000" y="3150000"/>
              <a:ext cx="360000" cy="54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4"/>
            <p:cNvSpPr/>
            <p:nvPr/>
          </p:nvSpPr>
          <p:spPr>
            <a:xfrm flipH="1" flipV="1">
              <a:off x="2520000" y="3150000"/>
              <a:ext cx="360000" cy="54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5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6" name="群組 95"/>
          <p:cNvGrpSpPr/>
          <p:nvPr/>
        </p:nvGrpSpPr>
        <p:grpSpPr>
          <a:xfrm>
            <a:off x="180000" y="3510000"/>
            <a:ext cx="540000" cy="1440000"/>
            <a:chOff x="180000" y="2880000"/>
            <a:chExt cx="540000" cy="1440000"/>
          </a:xfrm>
        </p:grpSpPr>
        <p:sp>
          <p:nvSpPr>
            <p:cNvPr id="97" name="圓角矩形 96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98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smtClean="0">
                  <a:solidFill>
                    <a:schemeClr val="tx1"/>
                  </a:solidFill>
                  <a:ea typeface="標楷體" pitchFamily="65" charset="-120"/>
                </a:rPr>
                <a:t>小狗散步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1440000" y="2880000"/>
            <a:ext cx="1080000" cy="540000"/>
            <a:chOff x="540000" y="1800000"/>
            <a:chExt cx="1080000" cy="540000"/>
          </a:xfrm>
        </p:grpSpPr>
        <p:sp>
          <p:nvSpPr>
            <p:cNvPr id="100" name="圓角矩形 99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10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103" name="圓角矩形 102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10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程式</a:t>
              </a:r>
            </a:p>
          </p:txBody>
        </p:sp>
      </p:grpSp>
      <p:sp>
        <p:nvSpPr>
          <p:cNvPr id="105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矩形 4"/>
          <p:cNvSpPr/>
          <p:nvPr/>
        </p:nvSpPr>
        <p:spPr>
          <a:xfrm flipH="1">
            <a:off x="72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6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440000" y="2880000"/>
            <a:ext cx="1080000" cy="540000"/>
            <a:chOff x="1440000" y="2520000"/>
            <a:chExt cx="1080000" cy="540000"/>
          </a:xfrm>
        </p:grpSpPr>
        <p:sp>
          <p:nvSpPr>
            <p:cNvPr id="69" name="圓角矩形 68"/>
            <p:cNvSpPr/>
            <p:nvPr/>
          </p:nvSpPr>
          <p:spPr>
            <a:xfrm>
              <a:off x="1440000" y="252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70" name="文字方塊 3"/>
            <p:cNvSpPr txBox="1">
              <a:spLocks noChangeArrowheads="1"/>
            </p:cNvSpPr>
            <p:nvPr/>
          </p:nvSpPr>
          <p:spPr bwMode="auto">
            <a:xfrm>
              <a:off x="1440000" y="252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72" name="圓角矩形 71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73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</a:p>
          </p:txBody>
        </p:sp>
      </p:grpSp>
      <p:sp>
        <p:nvSpPr>
          <p:cNvPr id="74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3240000" y="4500000"/>
            <a:ext cx="1440000" cy="540000"/>
            <a:chOff x="540000" y="1800000"/>
            <a:chExt cx="1440000" cy="540000"/>
          </a:xfrm>
        </p:grpSpPr>
        <p:sp>
          <p:nvSpPr>
            <p:cNvPr id="50" name="圓角矩形 49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1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播放音效</a:t>
              </a: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600000"/>
            <a:ext cx="2404586" cy="922973"/>
          </a:xfrm>
          <a:prstGeom prst="rect">
            <a:avLst/>
          </a:prstGeom>
        </p:spPr>
      </p:pic>
      <p:sp>
        <p:nvSpPr>
          <p:cNvPr id="79" name="文字方塊 3"/>
          <p:cNvSpPr txBox="1">
            <a:spLocks noChangeArrowheads="1"/>
          </p:cNvSpPr>
          <p:nvPr/>
        </p:nvSpPr>
        <p:spPr bwMode="auto">
          <a:xfrm>
            <a:off x="4860000" y="4500000"/>
            <a:ext cx="33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讓小狗發出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dog1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音效。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84" name="群組 83"/>
          <p:cNvGrpSpPr/>
          <p:nvPr/>
        </p:nvGrpSpPr>
        <p:grpSpPr>
          <a:xfrm>
            <a:off x="180000" y="3510000"/>
            <a:ext cx="540000" cy="1440000"/>
            <a:chOff x="180000" y="2880000"/>
            <a:chExt cx="540000" cy="1440000"/>
          </a:xfrm>
        </p:grpSpPr>
        <p:sp>
          <p:nvSpPr>
            <p:cNvPr id="85" name="圓角矩形 84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86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smtClean="0">
                  <a:solidFill>
                    <a:schemeClr val="tx1"/>
                  </a:solidFill>
                  <a:ea typeface="標楷體" pitchFamily="65" charset="-120"/>
                </a:rPr>
                <a:t>小狗散步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 flipH="1">
            <a:off x="2520000" y="4770000"/>
            <a:ext cx="720000" cy="540000"/>
            <a:chOff x="2508900" y="4230000"/>
            <a:chExt cx="720000" cy="900000"/>
          </a:xfrm>
        </p:grpSpPr>
        <p:sp>
          <p:nvSpPr>
            <p:cNvPr id="89" name="矩形 4"/>
            <p:cNvSpPr/>
            <p:nvPr/>
          </p:nvSpPr>
          <p:spPr>
            <a:xfrm>
              <a:off x="286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4"/>
            <p:cNvSpPr/>
            <p:nvPr/>
          </p:nvSpPr>
          <p:spPr>
            <a:xfrm flipH="1" flipV="1">
              <a:off x="2508900" y="4230000"/>
              <a:ext cx="360000" cy="90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3240000" y="5040000"/>
            <a:ext cx="1800000" cy="540000"/>
            <a:chOff x="540000" y="1800000"/>
            <a:chExt cx="1440000" cy="540000"/>
          </a:xfrm>
        </p:grpSpPr>
        <p:sp>
          <p:nvSpPr>
            <p:cNvPr id="53" name="圓角矩形 5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計次式迴圈</a:t>
              </a: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330000"/>
            <a:ext cx="2266950" cy="1627346"/>
          </a:xfrm>
          <a:prstGeom prst="rect">
            <a:avLst/>
          </a:prstGeom>
        </p:spPr>
      </p:pic>
      <p:sp>
        <p:nvSpPr>
          <p:cNvPr id="43" name="文字方塊 3"/>
          <p:cNvSpPr txBox="1">
            <a:spLocks noChangeArrowheads="1"/>
          </p:cNvSpPr>
          <p:nvPr/>
        </p:nvSpPr>
        <p:spPr bwMode="auto">
          <a:xfrm>
            <a:off x="5220072" y="5040000"/>
            <a:ext cx="33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重複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執行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10 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次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嵌入的程式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88" name="直線接點 87"/>
          <p:cNvCxnSpPr/>
          <p:nvPr/>
        </p:nvCxnSpPr>
        <p:spPr bwMode="auto">
          <a:xfrm>
            <a:off x="2520000" y="5310000"/>
            <a:ext cx="720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89" name="群組 88"/>
          <p:cNvGrpSpPr/>
          <p:nvPr/>
        </p:nvGrpSpPr>
        <p:grpSpPr>
          <a:xfrm>
            <a:off x="1440000" y="2880000"/>
            <a:ext cx="1080000" cy="540000"/>
            <a:chOff x="1440000" y="2520000"/>
            <a:chExt cx="1080000" cy="540000"/>
          </a:xfrm>
        </p:grpSpPr>
        <p:sp>
          <p:nvSpPr>
            <p:cNvPr id="90" name="圓角矩形 89"/>
            <p:cNvSpPr/>
            <p:nvPr/>
          </p:nvSpPr>
          <p:spPr>
            <a:xfrm>
              <a:off x="1440000" y="252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91" name="文字方塊 3"/>
            <p:cNvSpPr txBox="1">
              <a:spLocks noChangeArrowheads="1"/>
            </p:cNvSpPr>
            <p:nvPr/>
          </p:nvSpPr>
          <p:spPr bwMode="auto">
            <a:xfrm>
              <a:off x="1440000" y="252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93" name="圓角矩形 92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94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</a:p>
          </p:txBody>
        </p:sp>
      </p:grpSp>
      <p:sp>
        <p:nvSpPr>
          <p:cNvPr id="95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8" name="群組 97"/>
          <p:cNvGrpSpPr/>
          <p:nvPr/>
        </p:nvGrpSpPr>
        <p:grpSpPr>
          <a:xfrm>
            <a:off x="180000" y="3510000"/>
            <a:ext cx="540000" cy="1440000"/>
            <a:chOff x="180000" y="2880000"/>
            <a:chExt cx="540000" cy="1440000"/>
          </a:xfrm>
        </p:grpSpPr>
        <p:sp>
          <p:nvSpPr>
            <p:cNvPr id="99" name="圓角矩形 98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100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smtClean="0">
                  <a:solidFill>
                    <a:schemeClr val="tx1"/>
                  </a:solidFill>
                  <a:ea typeface="標楷體" pitchFamily="65" charset="-120"/>
                </a:rPr>
                <a:t>小狗散步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5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3240000" y="5580000"/>
            <a:ext cx="1440000" cy="540000"/>
            <a:chOff x="540000" y="1800000"/>
            <a:chExt cx="1440000" cy="540000"/>
          </a:xfrm>
        </p:grpSpPr>
        <p:sp>
          <p:nvSpPr>
            <p:cNvPr id="56" name="圓角矩形 55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solidFill>
              <a:srgbClr val="D9EAD3"/>
            </a:solidFill>
            <a:ln w="25400">
              <a:solidFill>
                <a:srgbClr val="43AF4D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5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smtClean="0">
                  <a:solidFill>
                    <a:schemeClr val="tx1"/>
                  </a:solidFill>
                  <a:ea typeface="標楷體" pitchFamily="65" charset="-120"/>
                </a:rPr>
                <a:t>小狗動作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520000" y="5310000"/>
            <a:ext cx="720000" cy="540000"/>
            <a:chOff x="2520000" y="5310000"/>
            <a:chExt cx="720000" cy="720000"/>
          </a:xfrm>
        </p:grpSpPr>
        <p:sp>
          <p:nvSpPr>
            <p:cNvPr id="63" name="矩形 4"/>
            <p:cNvSpPr/>
            <p:nvPr/>
          </p:nvSpPr>
          <p:spPr>
            <a:xfrm>
              <a:off x="2880000" y="5310000"/>
              <a:ext cx="360000" cy="72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"/>
            <p:cNvSpPr/>
            <p:nvPr/>
          </p:nvSpPr>
          <p:spPr>
            <a:xfrm flipH="1" flipV="1">
              <a:off x="2520000" y="5310000"/>
              <a:ext cx="360000" cy="720000"/>
            </a:xfrm>
            <a:custGeom>
              <a:avLst/>
              <a:gdLst>
                <a:gd name="connsiteX0" fmla="*/ 0 w 1080120"/>
                <a:gd name="connsiteY0" fmla="*/ 0 h 1080120"/>
                <a:gd name="connsiteX1" fmla="*/ 1080120 w 1080120"/>
                <a:gd name="connsiteY1" fmla="*/ 0 h 1080120"/>
                <a:gd name="connsiteX2" fmla="*/ 1080120 w 1080120"/>
                <a:gd name="connsiteY2" fmla="*/ 1080120 h 1080120"/>
                <a:gd name="connsiteX3" fmla="*/ 0 w 1080120"/>
                <a:gd name="connsiteY3" fmla="*/ 1080120 h 1080120"/>
                <a:gd name="connsiteX4" fmla="*/ 0 w 1080120"/>
                <a:gd name="connsiteY4" fmla="*/ 0 h 1080120"/>
                <a:gd name="connsiteX0" fmla="*/ 1080120 w 1171560"/>
                <a:gd name="connsiteY0" fmla="*/ 1080120 h 1171560"/>
                <a:gd name="connsiteX1" fmla="*/ 0 w 1171560"/>
                <a:gd name="connsiteY1" fmla="*/ 1080120 h 1171560"/>
                <a:gd name="connsiteX2" fmla="*/ 0 w 1171560"/>
                <a:gd name="connsiteY2" fmla="*/ 0 h 1171560"/>
                <a:gd name="connsiteX3" fmla="*/ 1080120 w 1171560"/>
                <a:gd name="connsiteY3" fmla="*/ 0 h 1171560"/>
                <a:gd name="connsiteX4" fmla="*/ 1171560 w 1171560"/>
                <a:gd name="connsiteY4" fmla="*/ 1171560 h 117156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  <a:gd name="connsiteX3" fmla="*/ 1080120 w 1080120"/>
                <a:gd name="connsiteY3" fmla="*/ 0 h 1080120"/>
                <a:gd name="connsiteX0" fmla="*/ 1080120 w 1080120"/>
                <a:gd name="connsiteY0" fmla="*/ 1080120 h 1080120"/>
                <a:gd name="connsiteX1" fmla="*/ 0 w 1080120"/>
                <a:gd name="connsiteY1" fmla="*/ 1080120 h 1080120"/>
                <a:gd name="connsiteX2" fmla="*/ 0 w 1080120"/>
                <a:gd name="connsiteY2" fmla="*/ 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20" h="1080120">
                  <a:moveTo>
                    <a:pt x="1080120" y="1080120"/>
                  </a:moveTo>
                  <a:lnTo>
                    <a:pt x="0" y="108012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0" y="3420000"/>
            <a:ext cx="1837849" cy="2145506"/>
          </a:xfrm>
          <a:prstGeom prst="rect">
            <a:avLst/>
          </a:prstGeom>
        </p:spPr>
      </p:pic>
      <p:grpSp>
        <p:nvGrpSpPr>
          <p:cNvPr id="91" name="群組 90"/>
          <p:cNvGrpSpPr/>
          <p:nvPr/>
        </p:nvGrpSpPr>
        <p:grpSpPr>
          <a:xfrm>
            <a:off x="1440000" y="2880000"/>
            <a:ext cx="1080000" cy="540000"/>
            <a:chOff x="1440000" y="2520000"/>
            <a:chExt cx="1080000" cy="540000"/>
          </a:xfrm>
        </p:grpSpPr>
        <p:sp>
          <p:nvSpPr>
            <p:cNvPr id="92" name="圓角矩形 91"/>
            <p:cNvSpPr/>
            <p:nvPr/>
          </p:nvSpPr>
          <p:spPr>
            <a:xfrm>
              <a:off x="1440000" y="252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93" name="文字方塊 3"/>
            <p:cNvSpPr txBox="1">
              <a:spLocks noChangeArrowheads="1"/>
            </p:cNvSpPr>
            <p:nvPr/>
          </p:nvSpPr>
          <p:spPr bwMode="auto">
            <a:xfrm>
              <a:off x="1440000" y="252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bg1">
                      <a:lumMod val="95000"/>
                    </a:schemeClr>
                  </a:solidFill>
                  <a:ea typeface="標楷體" pitchFamily="65" charset="-120"/>
                </a:rPr>
                <a:t>角色</a:t>
              </a:r>
              <a:endParaRPr lang="zh-TW" altLang="en-US" sz="2400" dirty="0">
                <a:solidFill>
                  <a:schemeClr val="bg1">
                    <a:lumMod val="95000"/>
                  </a:schemeClr>
                </a:solidFill>
                <a:ea typeface="標楷體" pitchFamily="65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1440000" y="5040000"/>
            <a:ext cx="1080000" cy="540000"/>
            <a:chOff x="540000" y="1800000"/>
            <a:chExt cx="1080000" cy="540000"/>
          </a:xfrm>
        </p:grpSpPr>
        <p:sp>
          <p:nvSpPr>
            <p:cNvPr id="95" name="圓角矩形 94"/>
            <p:cNvSpPr/>
            <p:nvPr/>
          </p:nvSpPr>
          <p:spPr>
            <a:xfrm>
              <a:off x="540000" y="1800000"/>
              <a:ext cx="1080000" cy="540000"/>
            </a:xfrm>
            <a:prstGeom prst="roundRect">
              <a:avLst>
                <a:gd name="adj" fmla="val 50000"/>
              </a:avLst>
            </a:prstGeom>
            <a:solidFill>
              <a:srgbClr val="FAEFF5"/>
            </a:solidFill>
            <a:ln w="25400">
              <a:solidFill>
                <a:srgbClr val="EAB2D2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96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080000" cy="5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程式</a:t>
              </a:r>
            </a:p>
          </p:txBody>
        </p:sp>
      </p:grpSp>
      <p:sp>
        <p:nvSpPr>
          <p:cNvPr id="97" name="矩形 4"/>
          <p:cNvSpPr/>
          <p:nvPr/>
        </p:nvSpPr>
        <p:spPr>
          <a:xfrm>
            <a:off x="108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4"/>
          <p:cNvSpPr/>
          <p:nvPr/>
        </p:nvSpPr>
        <p:spPr>
          <a:xfrm flipV="1">
            <a:off x="1080000" y="315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4"/>
          <p:cNvSpPr/>
          <p:nvPr/>
        </p:nvSpPr>
        <p:spPr>
          <a:xfrm flipH="1" flipV="1">
            <a:off x="720000" y="4230000"/>
            <a:ext cx="360000" cy="10800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1080120 w 1171560"/>
              <a:gd name="connsiteY0" fmla="*/ 1080120 h 1171560"/>
              <a:gd name="connsiteX1" fmla="*/ 0 w 1171560"/>
              <a:gd name="connsiteY1" fmla="*/ 1080120 h 1171560"/>
              <a:gd name="connsiteX2" fmla="*/ 0 w 1171560"/>
              <a:gd name="connsiteY2" fmla="*/ 0 h 1171560"/>
              <a:gd name="connsiteX3" fmla="*/ 1080120 w 1171560"/>
              <a:gd name="connsiteY3" fmla="*/ 0 h 1171560"/>
              <a:gd name="connsiteX4" fmla="*/ 1171560 w 1171560"/>
              <a:gd name="connsiteY4" fmla="*/ 1171560 h 117156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  <a:gd name="connsiteX3" fmla="*/ 1080120 w 1080120"/>
              <a:gd name="connsiteY3" fmla="*/ 0 h 1080120"/>
              <a:gd name="connsiteX0" fmla="*/ 1080120 w 1080120"/>
              <a:gd name="connsiteY0" fmla="*/ 1080120 h 1080120"/>
              <a:gd name="connsiteX1" fmla="*/ 0 w 1080120"/>
              <a:gd name="connsiteY1" fmla="*/ 1080120 h 1080120"/>
              <a:gd name="connsiteX2" fmla="*/ 0 w 1080120"/>
              <a:gd name="connsiteY2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120" h="1080120">
                <a:moveTo>
                  <a:pt x="1080120" y="1080120"/>
                </a:moveTo>
                <a:lnTo>
                  <a:pt x="0" y="1080120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0" name="群組 99"/>
          <p:cNvGrpSpPr/>
          <p:nvPr/>
        </p:nvGrpSpPr>
        <p:grpSpPr>
          <a:xfrm>
            <a:off x="180000" y="3510000"/>
            <a:ext cx="540000" cy="1440000"/>
            <a:chOff x="180000" y="2880000"/>
            <a:chExt cx="540000" cy="1440000"/>
          </a:xfrm>
        </p:grpSpPr>
        <p:sp>
          <p:nvSpPr>
            <p:cNvPr id="101" name="圓角矩形 100"/>
            <p:cNvSpPr/>
            <p:nvPr/>
          </p:nvSpPr>
          <p:spPr>
            <a:xfrm>
              <a:off x="180000" y="2880000"/>
              <a:ext cx="540000" cy="1440000"/>
            </a:xfrm>
            <a:prstGeom prst="roundRect">
              <a:avLst>
                <a:gd name="adj" fmla="val 50000"/>
              </a:avLst>
            </a:prstGeom>
            <a:solidFill>
              <a:srgbClr val="9CCDE5"/>
            </a:solidFill>
            <a:ln w="25400">
              <a:solidFill>
                <a:srgbClr val="9CCDE5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solidFill>
                  <a:srgbClr val="99CBE4"/>
                </a:solidFill>
              </a:endParaRPr>
            </a:p>
          </p:txBody>
        </p:sp>
        <p:sp>
          <p:nvSpPr>
            <p:cNvPr id="102" name="文字方塊 3"/>
            <p:cNvSpPr txBox="1">
              <a:spLocks noChangeArrowheads="1"/>
            </p:cNvSpPr>
            <p:nvPr/>
          </p:nvSpPr>
          <p:spPr bwMode="auto">
            <a:xfrm>
              <a:off x="180000" y="2880000"/>
              <a:ext cx="540000" cy="1440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vert="eaVert"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smtClean="0">
                  <a:solidFill>
                    <a:schemeClr val="tx1"/>
                  </a:solidFill>
                  <a:ea typeface="標楷體" pitchFamily="65" charset="-120"/>
                </a:rPr>
                <a:t>小狗散步</a:t>
              </a:r>
              <a:endParaRPr lang="zh-TW" altLang="en-US" sz="2400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  <p:sp>
        <p:nvSpPr>
          <p:cNvPr id="58" name="文字方塊 3"/>
          <p:cNvSpPr txBox="1">
            <a:spLocks noChangeArrowheads="1"/>
          </p:cNvSpPr>
          <p:nvPr/>
        </p:nvSpPr>
        <p:spPr bwMode="auto">
          <a:xfrm>
            <a:off x="4860000" y="5580000"/>
            <a:ext cx="3384000" cy="126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88000" indent="-288000">
              <a:lnSpc>
                <a:spcPct val="1200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讓小狗移動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10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點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0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讓小狗變換造型。</a:t>
            </a:r>
          </a:p>
          <a:p>
            <a:pPr marL="288000" indent="-288000">
              <a:lnSpc>
                <a:spcPct val="120000"/>
              </a:lnSpc>
            </a:pPr>
            <a:r>
              <a:rPr lang="en-US" altLang="zh-TW" sz="2000" b="0" dirty="0">
                <a:solidFill>
                  <a:schemeClr val="tx1"/>
                </a:solidFill>
                <a:ea typeface="標楷體" pitchFamily="65" charset="-120"/>
              </a:rPr>
              <a:t>‧	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碰到舞臺區邊緣就轉向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2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ea typeface="標楷體" pitchFamily="65" charset="-120"/>
                </a:rPr>
                <a:t>解題複習</a:t>
              </a:r>
              <a:endParaRPr lang="zh-TW" altLang="en-US" sz="2400" dirty="0">
                <a:solidFill>
                  <a:srgbClr val="4C9A6C"/>
                </a:solidFill>
                <a:ea typeface="標楷體" pitchFamily="65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5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smtClean="0">
                <a:solidFill>
                  <a:schemeClr val="tx1"/>
                </a:solidFill>
                <a:ea typeface="標楷體" pitchFamily="65" charset="-120"/>
              </a:rPr>
              <a:t>(2)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576000" y="2052000"/>
            <a:ext cx="25920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5-1	Scratch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程式設計－遊戲篇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18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5-2	Scratch</a:t>
            </a:r>
            <a:r>
              <a:rPr lang="zh-TW" altLang="en-US" sz="18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程式設計－模擬篇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741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群組 1"/>
          <p:cNvGrpSpPr>
            <a:grpSpLocks/>
          </p:cNvGrpSpPr>
          <p:nvPr/>
        </p:nvGrpSpPr>
        <p:grpSpPr bwMode="auto">
          <a:xfrm>
            <a:off x="2592388" y="1080000"/>
            <a:ext cx="3959225" cy="5256213"/>
            <a:chOff x="360000" y="1260000"/>
            <a:chExt cx="3960000" cy="5256000"/>
          </a:xfrm>
        </p:grpSpPr>
        <p:sp>
          <p:nvSpPr>
            <p:cNvPr id="17413" name="手繪多邊形 20"/>
            <p:cNvSpPr>
              <a:spLocks/>
            </p:cNvSpPr>
            <p:nvPr/>
          </p:nvSpPr>
          <p:spPr bwMode="auto">
            <a:xfrm>
              <a:off x="540000" y="2880000"/>
              <a:ext cx="180000" cy="432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36764 h 982134"/>
                <a:gd name="T4" fmla="*/ 545 w 1244600"/>
                <a:gd name="T5" fmla="*/ 36764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360000" y="2160000"/>
              <a:ext cx="3960000" cy="720000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  <a:ea typeface="標楷體" pitchFamily="65" charset="-120"/>
                </a:rPr>
                <a:t>Scratch</a:t>
              </a:r>
              <a:r>
                <a:rPr lang="zh-TW" altLang="en-US" sz="2400" dirty="0">
                  <a:solidFill>
                    <a:schemeClr val="tx1"/>
                  </a:solidFill>
                  <a:ea typeface="標楷體" pitchFamily="65" charset="-120"/>
                </a:rPr>
                <a:t>程式設計－遊戲篇</a:t>
              </a:r>
            </a:p>
          </p:txBody>
        </p:sp>
        <p:sp>
          <p:nvSpPr>
            <p:cNvPr id="17415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06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smtClean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小狗散步</a:t>
              </a:r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遊戲</a:t>
              </a:r>
            </a:p>
          </p:txBody>
        </p:sp>
        <p:sp>
          <p:nvSpPr>
            <p:cNvPr id="17416" name="Rectangle 3"/>
            <p:cNvSpPr>
              <a:spLocks noChangeArrowheads="1"/>
            </p:cNvSpPr>
            <p:nvPr/>
          </p:nvSpPr>
          <p:spPr bwMode="auto">
            <a:xfrm>
              <a:off x="360000" y="1260000"/>
              <a:ext cx="3960000" cy="720000"/>
            </a:xfrm>
            <a:prstGeom prst="rect">
              <a:avLst/>
            </a:prstGeom>
            <a:solidFill>
              <a:srgbClr val="009E47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ea typeface="標楷體" pitchFamily="65" charset="-120"/>
                </a:rPr>
                <a:t>基礎程式設計</a:t>
              </a:r>
              <a:r>
                <a:rPr lang="en-US" altLang="zh-TW" sz="3200" smtClean="0">
                  <a:solidFill>
                    <a:schemeClr val="bg1"/>
                  </a:solidFill>
                  <a:ea typeface="標楷體" pitchFamily="65" charset="-120"/>
                </a:rPr>
                <a:t>(2)</a:t>
              </a:r>
              <a:endParaRPr lang="zh-TW" altLang="en-US" sz="32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  <p:cxnSp>
          <p:nvCxnSpPr>
            <p:cNvPr id="17417" name="直線接點 84"/>
            <p:cNvCxnSpPr>
              <a:cxnSpLocks noChangeShapeType="1"/>
              <a:stCxn id="17416" idx="2"/>
              <a:endCxn id="17414" idx="0"/>
            </p:cNvCxnSpPr>
            <p:nvPr/>
          </p:nvCxnSpPr>
          <p:spPr bwMode="auto">
            <a:xfrm>
              <a:off x="2340000" y="1980000"/>
              <a:ext cx="0" cy="180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</p:cxnSp>
        <p:sp>
          <p:nvSpPr>
            <p:cNvPr id="17418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78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賽馬遊戲</a:t>
              </a:r>
            </a:p>
          </p:txBody>
        </p:sp>
        <p:sp>
          <p:nvSpPr>
            <p:cNvPr id="17419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450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水族箱遊戲</a:t>
              </a:r>
            </a:p>
          </p:txBody>
        </p:sp>
        <p:sp>
          <p:nvSpPr>
            <p:cNvPr id="17420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522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大馬路遊戲</a:t>
              </a:r>
            </a:p>
          </p:txBody>
        </p:sp>
        <p:sp>
          <p:nvSpPr>
            <p:cNvPr id="17421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594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打擊魔鬼遊戲</a:t>
              </a:r>
            </a:p>
          </p:txBody>
        </p:sp>
        <p:sp>
          <p:nvSpPr>
            <p:cNvPr id="17422" name="手繪多邊形 43"/>
            <p:cNvSpPr>
              <a:spLocks/>
            </p:cNvSpPr>
            <p:nvPr/>
          </p:nvSpPr>
          <p:spPr bwMode="auto">
            <a:xfrm>
              <a:off x="540000" y="2880000"/>
              <a:ext cx="180000" cy="262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50348787 h 982134"/>
                <a:gd name="T4" fmla="*/ 545 w 1244600"/>
                <a:gd name="T5" fmla="*/ 50348787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3" name="手繪多邊形 44"/>
            <p:cNvSpPr>
              <a:spLocks/>
            </p:cNvSpPr>
            <p:nvPr/>
          </p:nvSpPr>
          <p:spPr bwMode="auto">
            <a:xfrm>
              <a:off x="540000" y="2880000"/>
              <a:ext cx="180000" cy="118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2102586 h 982134"/>
                <a:gd name="T4" fmla="*/ 545 w 1244600"/>
                <a:gd name="T5" fmla="*/ 2102586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4" name="手繪多邊形 45"/>
            <p:cNvSpPr>
              <a:spLocks/>
            </p:cNvSpPr>
            <p:nvPr/>
          </p:nvSpPr>
          <p:spPr bwMode="auto">
            <a:xfrm>
              <a:off x="540000" y="2880000"/>
              <a:ext cx="180000" cy="19152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4201825 h 982134"/>
                <a:gd name="T4" fmla="*/ 545 w 1244600"/>
                <a:gd name="T5" fmla="*/ 14201825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5" name="手繪多邊形 46"/>
            <p:cNvSpPr>
              <a:spLocks/>
            </p:cNvSpPr>
            <p:nvPr/>
          </p:nvSpPr>
          <p:spPr bwMode="auto">
            <a:xfrm>
              <a:off x="540000" y="2880000"/>
              <a:ext cx="180000" cy="334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32626219 h 982134"/>
                <a:gd name="T4" fmla="*/ 545 w 1244600"/>
                <a:gd name="T5" fmla="*/ 132626219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t="15312" r="9839" b="3905"/>
          <a:stretch/>
        </p:blipFill>
        <p:spPr>
          <a:xfrm>
            <a:off x="0" y="900000"/>
            <a:ext cx="8604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080000"/>
            <a:ext cx="8064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　　設計一個遊戲，就像思考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如何演出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一齣舞臺劇。例如：劇中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通常會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出現</a:t>
            </a:r>
            <a:r>
              <a:rPr lang="zh-TW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主角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，可能是盔甲戰士，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或地球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防衛軍的太空船。當然也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少不了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和主角演對手戲的反派角色，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它們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不一定是由人演出，有可能是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打倒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盔甲戰士的閃電，或外星人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太空船。</a:t>
            </a: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77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40000" y="1080000"/>
            <a:ext cx="8064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　　除了主要角色外，還需要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一些</a:t>
            </a:r>
            <a:r>
              <a:rPr lang="zh-TW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配角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，以及配合劇本設定的</a:t>
            </a:r>
            <a:r>
              <a:rPr lang="zh-TW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背景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，動人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的</a:t>
            </a:r>
            <a:r>
              <a:rPr lang="zh-TW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音效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也是不可或缺的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40000" y="2880000"/>
            <a:ext cx="8064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　戲劇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的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每次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演出過程都是固定的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；而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遊戲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是靠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程式設計來操控角色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，許多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互動是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隨機的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，或是由玩家所操作，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因此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每次互動的過程都不太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一樣。</a:t>
            </a: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7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範　例</a:t>
              </a:r>
              <a:endPara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720000" y="1800000"/>
            <a:ext cx="788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畫面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中，以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一個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靠海的步道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圖片當作背景，有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3 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隻小狗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在步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道上。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720000" y="288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00A651"/>
                </a:solidFill>
                <a:latin typeface="+mj-lt"/>
                <a:ea typeface="標楷體" pitchFamily="65" charset="-120"/>
              </a:rPr>
              <a:t>按下</a:t>
            </a:r>
            <a:r>
              <a:rPr lang="zh-TW" altLang="en-US" sz="2400" dirty="0">
                <a:solidFill>
                  <a:srgbClr val="00A651"/>
                </a:solidFill>
                <a:latin typeface="+mj-lt"/>
                <a:ea typeface="標楷體" pitchFamily="65" charset="-120"/>
              </a:rPr>
              <a:t>綠旗</a:t>
            </a:r>
            <a:r>
              <a:rPr lang="zh-TW" altLang="en-US" sz="2400" dirty="0" smtClean="0">
                <a:solidFill>
                  <a:srgbClr val="00A651"/>
                </a:solidFill>
                <a:latin typeface="+mj-lt"/>
                <a:ea typeface="標楷體" pitchFamily="65" charset="-120"/>
              </a:rPr>
              <a:t>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720000" y="4500000"/>
            <a:ext cx="7884000" cy="108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請執行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《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小狗散步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》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程式，想一想這個範例的素材及背後是如何運作的呢？</a:t>
            </a:r>
          </a:p>
        </p:txBody>
      </p:sp>
      <p:sp>
        <p:nvSpPr>
          <p:cNvPr id="12" name="文字方塊 3"/>
          <p:cNvSpPr txBox="1">
            <a:spLocks noChangeArrowheads="1"/>
          </p:cNvSpPr>
          <p:nvPr/>
        </p:nvSpPr>
        <p:spPr bwMode="auto">
          <a:xfrm>
            <a:off x="720000" y="342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用滑鼠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按一下小狗，它會往前散步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720000" y="3960000"/>
            <a:ext cx="7884000" cy="54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當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小狗碰到畫面邊緣，會折返繼續往前散步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875791" y="1176336"/>
            <a:ext cx="3528000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lIns="72000" rIns="14400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algn="just"/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程式設計－小狗散步遊戲</a:t>
            </a:r>
            <a:endParaRPr lang="zh-TW" altLang="en-US" sz="18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914951" y="110859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000" y="1440000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154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0000" y="1080000"/>
            <a:ext cx="1440000" cy="540000"/>
            <a:chOff x="540000" y="1800000"/>
            <a:chExt cx="1440000" cy="540000"/>
          </a:xfrm>
        </p:grpSpPr>
        <p:sp>
          <p:nvSpPr>
            <p:cNvPr id="7" name="文字方塊 3"/>
            <p:cNvSpPr txBox="1">
              <a:spLocks noChangeArrowheads="1"/>
            </p:cNvSpPr>
            <p:nvPr/>
          </p:nvSpPr>
          <p:spPr bwMode="auto">
            <a:xfrm>
              <a:off x="540000" y="1800000"/>
              <a:ext cx="1440000" cy="540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rgbClr val="4C9A6C"/>
                  </a:solidFill>
                  <a:latin typeface="+mj-lt"/>
                  <a:ea typeface="標楷體" pitchFamily="65" charset="-120"/>
                </a:rPr>
                <a:t>範　例</a:t>
              </a:r>
              <a:endParaRPr lang="zh-TW" altLang="en-US" sz="2400" dirty="0">
                <a:solidFill>
                  <a:srgbClr val="4C9A6C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540000" y="1800000"/>
              <a:ext cx="1440000" cy="540000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4C9A6C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1139"/>
          <a:stretch/>
        </p:blipFill>
        <p:spPr bwMode="auto">
          <a:xfrm>
            <a:off x="720000" y="1800000"/>
            <a:ext cx="3852000" cy="32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8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20596</TotalTime>
  <Words>442</Words>
  <Application>Microsoft Office PowerPoint</Application>
  <PresentationFormat>如螢幕大小 (4:3)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user</cp:lastModifiedBy>
  <cp:revision>885</cp:revision>
  <cp:lastPrinted>1601-01-01T00:00:00Z</cp:lastPrinted>
  <dcterms:created xsi:type="dcterms:W3CDTF">2003-03-29T07:29:52Z</dcterms:created>
  <dcterms:modified xsi:type="dcterms:W3CDTF">2020-01-07T09:48:40Z</dcterms:modified>
</cp:coreProperties>
</file>