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4" r:id="rId1"/>
  </p:sldMasterIdLst>
  <p:notesMasterIdLst>
    <p:notesMasterId r:id="rId148"/>
  </p:notesMasterIdLst>
  <p:sldIdLst>
    <p:sldId id="1326" r:id="rId2"/>
    <p:sldId id="1327" r:id="rId3"/>
    <p:sldId id="1271" r:id="rId4"/>
    <p:sldId id="1270" r:id="rId5"/>
    <p:sldId id="1241" r:id="rId6"/>
    <p:sldId id="1517" r:id="rId7"/>
    <p:sldId id="1328" r:id="rId8"/>
    <p:sldId id="1539" r:id="rId9"/>
    <p:sldId id="1306" r:id="rId10"/>
    <p:sldId id="1518" r:id="rId11"/>
    <p:sldId id="1519" r:id="rId12"/>
    <p:sldId id="1330" r:id="rId13"/>
    <p:sldId id="1332" r:id="rId14"/>
    <p:sldId id="1333" r:id="rId15"/>
    <p:sldId id="1335" r:id="rId16"/>
    <p:sldId id="1336" r:id="rId17"/>
    <p:sldId id="1337" r:id="rId18"/>
    <p:sldId id="1520" r:id="rId19"/>
    <p:sldId id="1341" r:id="rId20"/>
    <p:sldId id="1342" r:id="rId21"/>
    <p:sldId id="1521" r:id="rId22"/>
    <p:sldId id="1347" r:id="rId23"/>
    <p:sldId id="1348" r:id="rId24"/>
    <p:sldId id="1349" r:id="rId25"/>
    <p:sldId id="1351" r:id="rId26"/>
    <p:sldId id="1352" r:id="rId27"/>
    <p:sldId id="1356" r:id="rId28"/>
    <p:sldId id="1522" r:id="rId29"/>
    <p:sldId id="1523" r:id="rId30"/>
    <p:sldId id="1357" r:id="rId31"/>
    <p:sldId id="1358" r:id="rId32"/>
    <p:sldId id="1359" r:id="rId33"/>
    <p:sldId id="1376" r:id="rId34"/>
    <p:sldId id="1377" r:id="rId35"/>
    <p:sldId id="1378" r:id="rId36"/>
    <p:sldId id="1379" r:id="rId37"/>
    <p:sldId id="1380" r:id="rId38"/>
    <p:sldId id="1381" r:id="rId39"/>
    <p:sldId id="1365" r:id="rId40"/>
    <p:sldId id="1366" r:id="rId41"/>
    <p:sldId id="1383" r:id="rId42"/>
    <p:sldId id="1384" r:id="rId43"/>
    <p:sldId id="1526" r:id="rId44"/>
    <p:sldId id="1524" r:id="rId45"/>
    <p:sldId id="1368" r:id="rId46"/>
    <p:sldId id="1369" r:id="rId47"/>
    <p:sldId id="1370" r:id="rId48"/>
    <p:sldId id="1371" r:id="rId49"/>
    <p:sldId id="1372" r:id="rId50"/>
    <p:sldId id="1385" r:id="rId51"/>
    <p:sldId id="1386" r:id="rId52"/>
    <p:sldId id="1527" r:id="rId53"/>
    <p:sldId id="1528" r:id="rId54"/>
    <p:sldId id="1529" r:id="rId55"/>
    <p:sldId id="1387" r:id="rId56"/>
    <p:sldId id="1408" r:id="rId57"/>
    <p:sldId id="1388" r:id="rId58"/>
    <p:sldId id="1394" r:id="rId59"/>
    <p:sldId id="1409" r:id="rId60"/>
    <p:sldId id="1396" r:id="rId61"/>
    <p:sldId id="1410" r:id="rId62"/>
    <p:sldId id="1397" r:id="rId63"/>
    <p:sldId id="1413" r:id="rId64"/>
    <p:sldId id="1414" r:id="rId65"/>
    <p:sldId id="1400" r:id="rId66"/>
    <p:sldId id="1530" r:id="rId67"/>
    <p:sldId id="1401" r:id="rId68"/>
    <p:sldId id="1415" r:id="rId69"/>
    <p:sldId id="1416" r:id="rId70"/>
    <p:sldId id="1417" r:id="rId71"/>
    <p:sldId id="1418" r:id="rId72"/>
    <p:sldId id="1419" r:id="rId73"/>
    <p:sldId id="1421" r:id="rId74"/>
    <p:sldId id="1422" r:id="rId75"/>
    <p:sldId id="1423" r:id="rId76"/>
    <p:sldId id="1424" r:id="rId77"/>
    <p:sldId id="1531" r:id="rId78"/>
    <p:sldId id="1532" r:id="rId79"/>
    <p:sldId id="1425" r:id="rId80"/>
    <p:sldId id="1426" r:id="rId81"/>
    <p:sldId id="1428" r:id="rId82"/>
    <p:sldId id="1429" r:id="rId83"/>
    <p:sldId id="1430" r:id="rId84"/>
    <p:sldId id="1433" r:id="rId85"/>
    <p:sldId id="1439" r:id="rId86"/>
    <p:sldId id="1440" r:id="rId87"/>
    <p:sldId id="1441" r:id="rId88"/>
    <p:sldId id="1442" r:id="rId89"/>
    <p:sldId id="1443" r:id="rId90"/>
    <p:sldId id="1432" r:id="rId91"/>
    <p:sldId id="1444" r:id="rId92"/>
    <p:sldId id="1445" r:id="rId93"/>
    <p:sldId id="1446" r:id="rId94"/>
    <p:sldId id="1533" r:id="rId95"/>
    <p:sldId id="1447" r:id="rId96"/>
    <p:sldId id="1461" r:id="rId97"/>
    <p:sldId id="1448" r:id="rId98"/>
    <p:sldId id="1449" r:id="rId99"/>
    <p:sldId id="1451" r:id="rId100"/>
    <p:sldId id="1462" r:id="rId101"/>
    <p:sldId id="1452" r:id="rId102"/>
    <p:sldId id="1453" r:id="rId103"/>
    <p:sldId id="1454" r:id="rId104"/>
    <p:sldId id="1463" r:id="rId105"/>
    <p:sldId id="1464" r:id="rId106"/>
    <p:sldId id="1456" r:id="rId107"/>
    <p:sldId id="1465" r:id="rId108"/>
    <p:sldId id="1466" r:id="rId109"/>
    <p:sldId id="1467" r:id="rId110"/>
    <p:sldId id="1534" r:id="rId111"/>
    <p:sldId id="1468" r:id="rId112"/>
    <p:sldId id="1535" r:id="rId113"/>
    <p:sldId id="1469" r:id="rId114"/>
    <p:sldId id="1470" r:id="rId115"/>
    <p:sldId id="1471" r:id="rId116"/>
    <p:sldId id="1472" r:id="rId117"/>
    <p:sldId id="1473" r:id="rId118"/>
    <p:sldId id="1474" r:id="rId119"/>
    <p:sldId id="1475" r:id="rId120"/>
    <p:sldId id="1476" r:id="rId121"/>
    <p:sldId id="1477" r:id="rId122"/>
    <p:sldId id="1480" r:id="rId123"/>
    <p:sldId id="1481" r:id="rId124"/>
    <p:sldId id="1482" r:id="rId125"/>
    <p:sldId id="1503" r:id="rId126"/>
    <p:sldId id="1483" r:id="rId127"/>
    <p:sldId id="1505" r:id="rId128"/>
    <p:sldId id="1506" r:id="rId129"/>
    <p:sldId id="1537" r:id="rId130"/>
    <p:sldId id="1536" r:id="rId131"/>
    <p:sldId id="1484" r:id="rId132"/>
    <p:sldId id="1538" r:id="rId133"/>
    <p:sldId id="1485" r:id="rId134"/>
    <p:sldId id="1486" r:id="rId135"/>
    <p:sldId id="1487" r:id="rId136"/>
    <p:sldId id="1507" r:id="rId137"/>
    <p:sldId id="1488" r:id="rId138"/>
    <p:sldId id="1489" r:id="rId139"/>
    <p:sldId id="1490" r:id="rId140"/>
    <p:sldId id="1491" r:id="rId141"/>
    <p:sldId id="1492" r:id="rId142"/>
    <p:sldId id="1508" r:id="rId143"/>
    <p:sldId id="1495" r:id="rId144"/>
    <p:sldId id="1509" r:id="rId145"/>
    <p:sldId id="1510" r:id="rId146"/>
    <p:sldId id="1511" r:id="rId14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5pPr>
    <a:lvl6pPr marL="22860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6pPr>
    <a:lvl7pPr marL="27432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7pPr>
    <a:lvl8pPr marL="32004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8pPr>
    <a:lvl9pPr marL="3657600" algn="l" defTabSz="914400" rtl="0" eaLnBrk="1" latinLnBrk="0" hangingPunct="1">
      <a:defRPr kumimoji="1" sz="2800" b="1" kern="1200">
        <a:solidFill>
          <a:schemeClr val="accent2"/>
        </a:solidFill>
        <a:latin typeface="標楷體" pitchFamily="65" charset="-120"/>
        <a:ea typeface="新細明體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9A6C"/>
    <a:srgbClr val="D2232B"/>
    <a:srgbClr val="00A651"/>
    <a:srgbClr val="009C9F"/>
    <a:srgbClr val="27B9B2"/>
    <a:srgbClr val="009892"/>
    <a:srgbClr val="FFFFFF"/>
    <a:srgbClr val="8CD1CE"/>
    <a:srgbClr val="90D3CF"/>
    <a:srgbClr val="DFF4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98144" autoAdjust="0"/>
  </p:normalViewPr>
  <p:slideViewPr>
    <p:cSldViewPr>
      <p:cViewPr varScale="1">
        <p:scale>
          <a:sx n="68" d="100"/>
          <a:sy n="68" d="100"/>
        </p:scale>
        <p:origin x="-155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5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7.xml"/><Relationship Id="rId2" Type="http://schemas.openxmlformats.org/officeDocument/2006/relationships/slide" Target="slides/slide6.xml"/><Relationship Id="rId1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24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4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 smtClean="0"/>
              <a:t>按一下以編輯母片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424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24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defRPr>
            </a:lvl1pPr>
          </a:lstStyle>
          <a:p>
            <a:pPr>
              <a:defRPr/>
            </a:pPr>
            <a:fld id="{96F5C8D3-C8C7-4A2C-A4D0-438EAB8E7AE3}" type="slidenum">
              <a:rPr lang="zh-TW" altLang="en-US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266353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標楷體" pitchFamily="65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第1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" y="283"/>
            <a:ext cx="9143244" cy="68574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架構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群組 3"/>
          <p:cNvGrpSpPr>
            <a:grpSpLocks/>
          </p:cNvGrpSpPr>
          <p:nvPr userDrawn="1"/>
        </p:nvGrpSpPr>
        <p:grpSpPr bwMode="auto">
          <a:xfrm>
            <a:off x="8680450" y="5973763"/>
            <a:ext cx="360363" cy="358775"/>
            <a:chOff x="2351313" y="2101932"/>
            <a:chExt cx="360000" cy="360000"/>
          </a:xfrm>
        </p:grpSpPr>
        <p:sp>
          <p:nvSpPr>
            <p:cNvPr id="4" name="圓角矩形 4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5" name="向下箭號 5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6" name="群組 6"/>
          <p:cNvGrpSpPr>
            <a:grpSpLocks/>
          </p:cNvGrpSpPr>
          <p:nvPr userDrawn="1"/>
        </p:nvGrpSpPr>
        <p:grpSpPr bwMode="auto">
          <a:xfrm>
            <a:off x="8680450" y="6407150"/>
            <a:ext cx="360363" cy="360363"/>
            <a:chOff x="1983179" y="1757548"/>
            <a:chExt cx="360000" cy="360000"/>
          </a:xfrm>
        </p:grpSpPr>
        <p:sp>
          <p:nvSpPr>
            <p:cNvPr id="7" name="橢圓 7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8" name="乘號 8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9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67750" y="5967413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67750" y="6396038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5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6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8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9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0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1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2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4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7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-1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5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6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8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9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0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1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2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4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7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9"/>
          <p:cNvSpPr txBox="1"/>
          <p:nvPr userDrawn="1"/>
        </p:nvSpPr>
        <p:spPr>
          <a:xfrm>
            <a:off x="900113" y="324000"/>
            <a:ext cx="5040312" cy="4318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>
              <a:defRPr/>
            </a:pPr>
            <a:r>
              <a:rPr lang="en-US" altLang="zh-TW" sz="2400" b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5-1-1</a:t>
            </a:r>
            <a:r>
              <a:rPr lang="en-US" altLang="zh-TW" sz="2400" b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400" b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小狗散步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遊戲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2" name="圖片 19"/>
          <p:cNvPicPr>
            <a:picLocks noChangeAspect="1"/>
          </p:cNvPicPr>
          <p:nvPr userDrawn="1"/>
        </p:nvPicPr>
        <p:blipFill rotWithShape="1">
          <a:blip r:embed="rId4"/>
          <a:srcRect t="66115" b="-1377"/>
          <a:stretch/>
        </p:blipFill>
        <p:spPr bwMode="auto">
          <a:xfrm>
            <a:off x="0" y="324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-1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5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6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8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9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0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1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2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4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7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9"/>
          <p:cNvSpPr txBox="1"/>
          <p:nvPr userDrawn="1"/>
        </p:nvSpPr>
        <p:spPr>
          <a:xfrm>
            <a:off x="900113" y="324000"/>
            <a:ext cx="5040312" cy="4318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>
              <a:defRPr/>
            </a:pPr>
            <a:r>
              <a:rPr lang="en-US" altLang="zh-TW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5-1-2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賽馬遊戲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2" name="圖片 19"/>
          <p:cNvPicPr>
            <a:picLocks noChangeAspect="1"/>
          </p:cNvPicPr>
          <p:nvPr userDrawn="1"/>
        </p:nvPicPr>
        <p:blipFill rotWithShape="1">
          <a:blip r:embed="rId4"/>
          <a:srcRect t="66115" b="-1377"/>
          <a:stretch/>
        </p:blipFill>
        <p:spPr bwMode="auto">
          <a:xfrm>
            <a:off x="0" y="324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-1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5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6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8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9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0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1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2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4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7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9"/>
          <p:cNvSpPr txBox="1"/>
          <p:nvPr userDrawn="1"/>
        </p:nvSpPr>
        <p:spPr>
          <a:xfrm>
            <a:off x="900113" y="324000"/>
            <a:ext cx="5040312" cy="4318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>
              <a:defRPr/>
            </a:pPr>
            <a:r>
              <a:rPr lang="en-US" altLang="zh-TW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5-1-3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水族箱遊戲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1" name="圖片 19"/>
          <p:cNvPicPr>
            <a:picLocks noChangeAspect="1"/>
          </p:cNvPicPr>
          <p:nvPr userDrawn="1"/>
        </p:nvPicPr>
        <p:blipFill rotWithShape="1">
          <a:blip r:embed="rId4"/>
          <a:srcRect t="66115" b="-1377"/>
          <a:stretch/>
        </p:blipFill>
        <p:spPr bwMode="auto">
          <a:xfrm>
            <a:off x="0" y="324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-1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5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6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8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9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0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1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2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4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7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文字方塊 19"/>
          <p:cNvSpPr txBox="1"/>
          <p:nvPr userDrawn="1"/>
        </p:nvSpPr>
        <p:spPr>
          <a:xfrm>
            <a:off x="900113" y="324000"/>
            <a:ext cx="5040312" cy="4318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>
              <a:defRPr/>
            </a:pPr>
            <a:r>
              <a:rPr lang="en-US" altLang="zh-TW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5-1-4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大馬路遊戲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1" name="圖片 19"/>
          <p:cNvPicPr>
            <a:picLocks noChangeAspect="1"/>
          </p:cNvPicPr>
          <p:nvPr userDrawn="1"/>
        </p:nvPicPr>
        <p:blipFill rotWithShape="1">
          <a:blip r:embed="rId4"/>
          <a:srcRect t="66115" b="-1377"/>
          <a:stretch/>
        </p:blipFill>
        <p:spPr bwMode="auto">
          <a:xfrm>
            <a:off x="0" y="324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-1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動作按鈕: 首頁 18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grpSp>
        <p:nvGrpSpPr>
          <p:cNvPr id="5" name="群組 5"/>
          <p:cNvGrpSpPr>
            <a:grpSpLocks/>
          </p:cNvGrpSpPr>
          <p:nvPr userDrawn="1"/>
        </p:nvGrpSpPr>
        <p:grpSpPr bwMode="auto">
          <a:xfrm>
            <a:off x="8689975" y="5538788"/>
            <a:ext cx="360363" cy="360362"/>
            <a:chOff x="2351313" y="2101932"/>
            <a:chExt cx="360000" cy="360000"/>
          </a:xfrm>
        </p:grpSpPr>
        <p:sp>
          <p:nvSpPr>
            <p:cNvPr id="6" name="圓角矩形 6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7" name="向上箭號 7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8" name="群組 8"/>
          <p:cNvGrpSpPr>
            <a:grpSpLocks/>
          </p:cNvGrpSpPr>
          <p:nvPr userDrawn="1"/>
        </p:nvGrpSpPr>
        <p:grpSpPr bwMode="auto">
          <a:xfrm>
            <a:off x="8689975" y="5973763"/>
            <a:ext cx="360363" cy="358775"/>
            <a:chOff x="2351313" y="2101932"/>
            <a:chExt cx="360000" cy="360000"/>
          </a:xfrm>
        </p:grpSpPr>
        <p:sp>
          <p:nvSpPr>
            <p:cNvPr id="9" name="圓角矩形 9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0" name="向下箭號 10"/>
            <p:cNvSpPr/>
            <p:nvPr userDrawn="1"/>
          </p:nvSpPr>
          <p:spPr bwMode="auto">
            <a:xfrm>
              <a:off x="2387789" y="2138569"/>
              <a:ext cx="287048" cy="286726"/>
            </a:xfrm>
            <a:prstGeom prst="down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11" name="群組 11"/>
          <p:cNvGrpSpPr>
            <a:grpSpLocks/>
          </p:cNvGrpSpPr>
          <p:nvPr userDrawn="1"/>
        </p:nvGrpSpPr>
        <p:grpSpPr bwMode="auto">
          <a:xfrm>
            <a:off x="8689975" y="6407150"/>
            <a:ext cx="360363" cy="360363"/>
            <a:chOff x="1983179" y="1757548"/>
            <a:chExt cx="360000" cy="360000"/>
          </a:xfrm>
        </p:grpSpPr>
        <p:sp>
          <p:nvSpPr>
            <p:cNvPr id="12" name="橢圓 12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13" name="乘號 13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14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72513" y="553878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5" name="Rectangle 11">
            <a:hlinkClick r:id="" action="ppaction://hlinkshowjump?jump=nextslide"/>
          </p:cNvPr>
          <p:cNvSpPr>
            <a:spLocks noChangeArrowheads="1"/>
          </p:cNvSpPr>
          <p:nvPr userDrawn="1"/>
        </p:nvSpPr>
        <p:spPr bwMode="auto">
          <a:xfrm>
            <a:off x="8672513" y="5967413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72513" y="63960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7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文字方塊 20"/>
          <p:cNvSpPr txBox="1"/>
          <p:nvPr userDrawn="1"/>
        </p:nvSpPr>
        <p:spPr>
          <a:xfrm>
            <a:off x="900113" y="324000"/>
            <a:ext cx="5040312" cy="4318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>
              <a:defRPr/>
            </a:pPr>
            <a:r>
              <a:rPr lang="en-US" altLang="zh-TW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5-1-5 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打擊魔鬼遊戲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2" name="圖片 19"/>
          <p:cNvPicPr>
            <a:picLocks noChangeAspect="1"/>
          </p:cNvPicPr>
          <p:nvPr userDrawn="1"/>
        </p:nvPicPr>
        <p:blipFill rotWithShape="1">
          <a:blip r:embed="rId4"/>
          <a:srcRect t="66115" b="-1377"/>
          <a:stretch/>
        </p:blipFill>
        <p:spPr bwMode="auto">
          <a:xfrm>
            <a:off x="0" y="324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最後一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1"/>
          <p:cNvGrpSpPr>
            <a:grpSpLocks/>
          </p:cNvGrpSpPr>
          <p:nvPr userDrawn="1"/>
        </p:nvGrpSpPr>
        <p:grpSpPr bwMode="auto">
          <a:xfrm>
            <a:off x="8680450" y="5538788"/>
            <a:ext cx="360363" cy="360362"/>
            <a:chOff x="2351313" y="2101932"/>
            <a:chExt cx="360000" cy="360000"/>
          </a:xfrm>
        </p:grpSpPr>
        <p:sp>
          <p:nvSpPr>
            <p:cNvPr id="4" name="圓角矩形 2"/>
            <p:cNvSpPr/>
            <p:nvPr userDrawn="1"/>
          </p:nvSpPr>
          <p:spPr bwMode="auto">
            <a:xfrm>
              <a:off x="2351313" y="2101932"/>
              <a:ext cx="360000" cy="360000"/>
            </a:xfrm>
            <a:prstGeom prst="roundRect">
              <a:avLst/>
            </a:prstGeom>
            <a:ln/>
            <a:ex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5" name="向上箭號 3"/>
            <p:cNvSpPr/>
            <p:nvPr userDrawn="1"/>
          </p:nvSpPr>
          <p:spPr bwMode="auto">
            <a:xfrm>
              <a:off x="2387789" y="2138407"/>
              <a:ext cx="287048" cy="287049"/>
            </a:xfrm>
            <a:prstGeom prst="upArrow">
              <a:avLst/>
            </a:prstGeom>
            <a:ln>
              <a:noFill/>
            </a:ln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</p:grpSp>
      <p:grpSp>
        <p:nvGrpSpPr>
          <p:cNvPr id="6" name="群組 4"/>
          <p:cNvGrpSpPr>
            <a:grpSpLocks/>
          </p:cNvGrpSpPr>
          <p:nvPr userDrawn="1"/>
        </p:nvGrpSpPr>
        <p:grpSpPr bwMode="auto">
          <a:xfrm>
            <a:off x="8680450" y="6407150"/>
            <a:ext cx="360363" cy="360363"/>
            <a:chOff x="1983179" y="1757548"/>
            <a:chExt cx="360000" cy="360000"/>
          </a:xfrm>
        </p:grpSpPr>
        <p:sp>
          <p:nvSpPr>
            <p:cNvPr id="7" name="橢圓 5"/>
            <p:cNvSpPr/>
            <p:nvPr userDrawn="1"/>
          </p:nvSpPr>
          <p:spPr bwMode="auto">
            <a:xfrm>
              <a:off x="1983179" y="1757548"/>
              <a:ext cx="360000" cy="360000"/>
            </a:xfrm>
            <a:prstGeom prst="ellipse">
              <a:avLst/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latin typeface="標楷體" pitchFamily="65" charset="-120"/>
                <a:ea typeface="標楷體" pitchFamily="65" charset="-120"/>
              </a:endParaRPr>
            </a:p>
          </p:txBody>
        </p:sp>
        <p:sp>
          <p:nvSpPr>
            <p:cNvPr id="8" name="乘號 6"/>
            <p:cNvSpPr/>
            <p:nvPr userDrawn="1"/>
          </p:nvSpPr>
          <p:spPr bwMode="auto">
            <a:xfrm>
              <a:off x="2000624" y="1794024"/>
              <a:ext cx="325109" cy="287048"/>
            </a:xfrm>
            <a:prstGeom prst="mathMultiply">
              <a:avLst/>
            </a:prstGeom>
            <a:solidFill>
              <a:schemeClr val="bg1"/>
            </a:solidFill>
            <a:ln>
              <a:noFill/>
            </a:ln>
            <a:effectLst/>
            <a:extLst/>
          </p:spPr>
          <p:txBody>
            <a:bodyPr>
              <a:spAutoFit/>
            </a:bodyPr>
            <a:lstStyle/>
            <a:p>
              <a:pPr>
                <a:spcBef>
                  <a:spcPct val="100000"/>
                </a:spcBef>
                <a:defRPr/>
              </a:pPr>
              <a:endParaRPr lang="zh-TW" altLang="en-US">
                <a:solidFill>
                  <a:srgbClr val="000000"/>
                </a:solidFill>
                <a:ea typeface="標楷體" pitchFamily="65" charset="-120"/>
              </a:endParaRPr>
            </a:p>
          </p:txBody>
        </p:sp>
      </p:grpSp>
      <p:sp>
        <p:nvSpPr>
          <p:cNvPr id="9" name="Rectangle 10">
            <a:hlinkClick r:id="" action="ppaction://hlinkshowjump?jump=previousslide"/>
          </p:cNvPr>
          <p:cNvSpPr>
            <a:spLocks noChangeArrowheads="1"/>
          </p:cNvSpPr>
          <p:nvPr userDrawn="1"/>
        </p:nvSpPr>
        <p:spPr bwMode="auto">
          <a:xfrm>
            <a:off x="8667750" y="5538788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12">
            <a:hlinkClick r:id="" action="ppaction://hlinkshowjump?jump=endshow"/>
          </p:cNvPr>
          <p:cNvSpPr>
            <a:spLocks noChangeArrowheads="1"/>
          </p:cNvSpPr>
          <p:nvPr userDrawn="1"/>
        </p:nvSpPr>
        <p:spPr bwMode="auto">
          <a:xfrm>
            <a:off x="8667750" y="6396038"/>
            <a:ext cx="396875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sp>
        <p:nvSpPr>
          <p:cNvPr id="11" name="動作按鈕: 首頁 11">
            <a:hlinkClick r:id="" action="ppaction://hlinkshowjump?jump=firstslide" highlightClick="1"/>
          </p:cNvPr>
          <p:cNvSpPr/>
          <p:nvPr userDrawn="1"/>
        </p:nvSpPr>
        <p:spPr bwMode="auto">
          <a:xfrm>
            <a:off x="8689975" y="5113338"/>
            <a:ext cx="360363" cy="360362"/>
          </a:xfrm>
          <a:prstGeom prst="actionButtonHome">
            <a:avLst/>
          </a:prstGeom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spcBef>
                <a:spcPct val="100000"/>
              </a:spcBef>
              <a:defRPr/>
            </a:pPr>
            <a:endParaRPr lang="zh-TW" altLang="en-US">
              <a:solidFill>
                <a:srgbClr val="000000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2" name="Rectangle 10">
            <a:hlinkClick r:id="rId2" action="ppaction://hlinksldjump"/>
          </p:cNvPr>
          <p:cNvSpPr>
            <a:spLocks noChangeArrowheads="1"/>
          </p:cNvSpPr>
          <p:nvPr userDrawn="1"/>
        </p:nvSpPr>
        <p:spPr bwMode="auto">
          <a:xfrm>
            <a:off x="8672513" y="5113338"/>
            <a:ext cx="395287" cy="395287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  <a:effectLst/>
          <a:extLst/>
        </p:spPr>
        <p:txBody>
          <a:bodyPr wrap="none" anchor="ctr"/>
          <a:lstStyle>
            <a:lvl1pPr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1pPr>
            <a:lvl2pPr marL="742950" indent="-28575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2pPr>
            <a:lvl3pPr marL="11430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3pPr>
            <a:lvl4pPr marL="16002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4pPr>
            <a:lvl5pPr marL="2057400" indent="-228600" eaLnBrk="0" hangingPunct="0"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5pPr>
            <a:lvl6pPr marL="25146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6pPr>
            <a:lvl7pPr marL="29718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7pPr>
            <a:lvl8pPr marL="34290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8pPr>
            <a:lvl9pPr marL="3886200" indent="-228600" eaLnBrk="0" fontAlgn="base" hangingPunct="0">
              <a:spcBef>
                <a:spcPct val="100000"/>
              </a:spcBef>
              <a:spcAft>
                <a:spcPct val="0"/>
              </a:spcAft>
              <a:defRPr kumimoji="1" sz="2800" b="1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defRPr>
            </a:lvl9pPr>
          </a:lstStyle>
          <a:p>
            <a:pPr eaLnBrk="1" hangingPunct="1">
              <a:defRPr/>
            </a:pPr>
            <a:endParaRPr lang="zh-TW" altLang="en-US" smtClean="0">
              <a:solidFill>
                <a:srgbClr val="000000"/>
              </a:solidFill>
            </a:endParaRPr>
          </a:p>
        </p:txBody>
      </p:sp>
      <p:pic>
        <p:nvPicPr>
          <p:cNvPr id="13" name="圖片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8738" y="6475413"/>
            <a:ext cx="18288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文字方塊 14"/>
          <p:cNvSpPr txBox="1"/>
          <p:nvPr userDrawn="1"/>
        </p:nvSpPr>
        <p:spPr>
          <a:xfrm>
            <a:off x="900113" y="324000"/>
            <a:ext cx="5040312" cy="431800"/>
          </a:xfrm>
          <a:prstGeom prst="rect">
            <a:avLst/>
          </a:prstGeom>
          <a:noFill/>
        </p:spPr>
        <p:txBody>
          <a:bodyPr lIns="36000" tIns="36000" rIns="36000" bIns="36000"/>
          <a:lstStyle/>
          <a:p>
            <a:pPr>
              <a:defRPr/>
            </a:pPr>
            <a:r>
              <a:rPr lang="en-US" altLang="zh-TW" sz="2400" b="0" dirty="0" smtClean="0">
                <a:solidFill>
                  <a:schemeClr val="tx1"/>
                </a:solidFill>
                <a:latin typeface="Arial" pitchFamily="34" charset="0"/>
                <a:ea typeface="標楷體" pitchFamily="65" charset="-120"/>
                <a:cs typeface="Arial" pitchFamily="34" charset="0"/>
              </a:rPr>
              <a:t>5-1-5 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打擊魔鬼遊戲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7" name="圖片 19"/>
          <p:cNvPicPr>
            <a:picLocks noChangeAspect="1"/>
          </p:cNvPicPr>
          <p:nvPr userDrawn="1"/>
        </p:nvPicPr>
        <p:blipFill rotWithShape="1">
          <a:blip r:embed="rId4"/>
          <a:srcRect t="66115" b="-1377"/>
          <a:stretch/>
        </p:blipFill>
        <p:spPr bwMode="auto">
          <a:xfrm>
            <a:off x="0" y="324000"/>
            <a:ext cx="9144000" cy="5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7"/>
          <a:stretch/>
        </p:blipFill>
        <p:spPr bwMode="auto">
          <a:xfrm>
            <a:off x="7524000" y="360000"/>
            <a:ext cx="1620000" cy="4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19">
            <a:hlinkClick r:id="" action="ppaction://hlinkshowjump?jump=previousslide"/>
          </p:cNvPr>
          <p:cNvSpPr>
            <a:spLocks noChangeArrowheads="1"/>
          </p:cNvSpPr>
          <p:nvPr/>
        </p:nvSpPr>
        <p:spPr bwMode="auto">
          <a:xfrm>
            <a:off x="8763000" y="4953000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3200" b="0">
              <a:solidFill>
                <a:schemeClr val="tx1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52" name="Rectangle 20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8763000" y="5334000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3200" b="0">
              <a:solidFill>
                <a:schemeClr val="tx1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53" name="Rectangle 21">
            <a:hlinkClick r:id="" action="ppaction://hlinkshowjump?jump=endshow"/>
          </p:cNvPr>
          <p:cNvSpPr>
            <a:spLocks noChangeArrowheads="1"/>
          </p:cNvSpPr>
          <p:nvPr/>
        </p:nvSpPr>
        <p:spPr bwMode="auto">
          <a:xfrm>
            <a:off x="8763000" y="5800725"/>
            <a:ext cx="381000" cy="381000"/>
          </a:xfrm>
          <a:prstGeom prst="rect">
            <a:avLst/>
          </a:prstGeom>
          <a:noFill/>
          <a:ln>
            <a:noFill/>
          </a:ln>
          <a:extLst/>
        </p:spPr>
        <p:txBody>
          <a:bodyPr wrap="none" anchor="ctr"/>
          <a:lstStyle/>
          <a:p>
            <a:pPr>
              <a:defRPr/>
            </a:pPr>
            <a:endParaRPr lang="zh-TW" altLang="en-US" sz="3200" b="0">
              <a:solidFill>
                <a:schemeClr val="tx1"/>
              </a:solidFill>
              <a:latin typeface="Times New Roman" pitchFamily="18" charset="0"/>
              <a:ea typeface="標楷體" pitchFamily="65" charset="-120"/>
            </a:endParaRPr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8101013" y="4652963"/>
            <a:ext cx="1042987" cy="1800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zh-TW" altLang="en-US" b="0">
              <a:solidFill>
                <a:schemeClr val="tx1"/>
              </a:solidFill>
              <a:latin typeface="Arial" charset="0"/>
              <a:ea typeface="標楷體" pitchFamily="65" charset="-12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標楷體" pitchFamily="65" charset="-12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標楷體" pitchFamily="65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標楷體" pitchFamily="65" charset="-12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標楷體" pitchFamily="65" charset="-12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標楷體" pitchFamily="65" charset="-12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標楷體" pitchFamily="65" charset="-12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標楷體" pitchFamily="65" charset="-12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&#24433;&#38899;&#36039;&#28304;/&#24433;&#29255;/&#36039;&#31185;/&#31532;5&#31456;/7&#19979;&#36039;&#31185;5-1scratch&#31243;&#24335;&#35373;&#35336;-&#25171;&#25802;&#39764;&#39740;&#36938;&#25138;.wmv" TargetMode="Externa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8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8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0.png"/><Relationship Id="rId4" Type="http://schemas.openxmlformats.org/officeDocument/2006/relationships/image" Target="../media/image10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1.png"/><Relationship Id="rId4" Type="http://schemas.openxmlformats.org/officeDocument/2006/relationships/image" Target="../media/image108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8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&#24433;&#38899;&#36039;&#28304;/&#24433;&#29255;/&#36039;&#31185;/&#31532;5&#31456;/7&#19979;&#36039;&#31185;5-1scratch&#31243;&#24335;&#35373;&#35336;-&#36093;&#39340;&#36938;&#25138;.wmv" TargetMode="Externa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&#24433;&#38899;&#36039;&#28304;/&#24433;&#29255;/&#36039;&#31185;/&#31532;5&#31456;/7&#19979;&#36039;&#31185;5-1scratch&#31243;&#24335;&#35373;&#35336;-&#27700;&#26063;&#31665;&#36938;&#25138;.wmv" TargetMode="Externa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&#24433;&#38899;&#36039;&#28304;/&#24433;&#29255;/&#36039;&#31185;/&#31532;5&#31456;/7&#19979;&#36039;&#31185;5-1scratch&#31243;&#24335;&#35373;&#35336;-&#22823;&#39340;&#36335;&#36938;&#25138;.wmv" TargetMode="Externa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../../../../&#24433;&#38899;&#36039;&#28304;/&#24433;&#29255;/&#36039;&#31185;/&#31532;5&#31456;/7&#19979;&#36039;&#31185;5-1&#32752;&#26519;&#36039;&#35338;&#32722;&#20316;&#38468;&#20214;-&#28023;&#38712;&#23563;&#23542;&#31532;&#20116;&#38364;&#25945;&#26448;&#25945;&#27861;&#24433;&#29255;.wmv" TargetMode="External"/><Relationship Id="rId3" Type="http://schemas.openxmlformats.org/officeDocument/2006/relationships/hyperlink" Target="../../../../&#24433;&#38899;&#36039;&#28304;/&#24433;&#29255;/&#36039;&#31185;/&#31532;5&#31456;/7&#19979;&#36039;&#31185;5-1&#32752;&#26519;&#36039;&#35338;&#32722;&#20316;&#38468;&#20214;-&#28023;&#38712;&#29289;&#20214;&#20171;&#32057;&#21450;&#35215;&#21063;&#35611;&#35299;.wmv" TargetMode="External"/><Relationship Id="rId7" Type="http://schemas.openxmlformats.org/officeDocument/2006/relationships/hyperlink" Target="../../../../&#24433;&#38899;&#36039;&#28304;/&#24433;&#29255;/&#36039;&#31185;/&#31532;5&#31456;/7&#19979;&#36039;&#31185;5-1&#32752;&#26519;&#36039;&#35338;&#32722;&#20316;&#38468;&#20214;-&#28023;&#38712;&#23563;&#23542;&#31532;&#22235;&#38364;&#25945;&#26448;&#25945;&#27861;&#24433;&#29255;.wmv" TargetMode="External"/><Relationship Id="rId2" Type="http://schemas.openxmlformats.org/officeDocument/2006/relationships/hyperlink" Target="../../../../&#24433;&#38899;&#36039;&#28304;/&#24433;&#29255;/&#36039;&#31185;/&#31532;5&#31456;/7&#19979;&#36039;&#31185;5-1&#32752;&#26519;&#36039;&#35338;&#32722;&#20316;&#38468;&#20214;-&#22914;&#20309;&#29992;&#28023;&#38712;&#25945;&#36939;&#31639;&#24605;&#32173;.wmv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../../../../&#24433;&#38899;&#36039;&#28304;/&#24433;&#29255;/&#36039;&#31185;/&#31532;5&#31456;/7&#19979;&#36039;&#31185;5-1&#32752;&#26519;&#36039;&#35338;&#32722;&#20316;&#38468;&#20214;-&#28023;&#38712;&#23563;&#23542;&#31532;&#19977;&#38364;&#25945;&#26448;&#25945;&#27861;&#24433;&#29255;.wmv" TargetMode="External"/><Relationship Id="rId11" Type="http://schemas.openxmlformats.org/officeDocument/2006/relationships/hyperlink" Target="../../../../&#24433;&#38899;&#36039;&#28304;/&#24433;&#29255;/&#36039;&#31185;/&#31532;5&#31456;/7&#19979;&#36039;&#31185;5-1&#32752;&#26519;&#36039;&#35338;&#32722;&#20316;&#38468;&#20214;-&#28023;&#38712;&#23563;&#23542;&#31532;&#20843;&#38364;&#25945;&#26448;&#25945;&#27861;&#24433;&#29255;.wmv" TargetMode="External"/><Relationship Id="rId5" Type="http://schemas.openxmlformats.org/officeDocument/2006/relationships/hyperlink" Target="../../../../&#24433;&#38899;&#36039;&#28304;/&#24433;&#29255;/&#36039;&#31185;/&#31532;5&#31456;/7&#19979;&#36039;&#31185;5-1&#32752;&#26519;&#36039;&#35338;&#32722;&#20316;&#38468;&#20214;-&#28023;&#38712;&#23563;&#23542;&#31532;&#20108;&#38364;&#25945;&#26448;&#25945;&#27861;&#24433;&#29255;.wmv" TargetMode="External"/><Relationship Id="rId10" Type="http://schemas.openxmlformats.org/officeDocument/2006/relationships/hyperlink" Target="../../../../&#24433;&#38899;&#36039;&#28304;/&#24433;&#29255;/&#36039;&#31185;/&#31532;5&#31456;/7&#19979;&#36039;&#31185;5-1&#32752;&#26519;&#36039;&#35338;&#32722;&#20316;&#38468;&#20214;-&#28023;&#38712;&#23563;&#23542;&#31532;&#19971;&#38364;&#25945;&#26448;&#25945;&#27861;&#24433;&#29255;.wmv" TargetMode="External"/><Relationship Id="rId4" Type="http://schemas.openxmlformats.org/officeDocument/2006/relationships/hyperlink" Target="../../../../&#24433;&#38899;&#36039;&#28304;/&#24433;&#29255;/&#36039;&#31185;/&#31532;5&#31456;/7&#19979;&#36039;&#31185;5-1&#32752;&#26519;&#36039;&#35338;&#32722;&#20316;&#38468;&#20214;-&#28023;&#38712;&#23563;&#23542;&#31532;&#19968;&#38364;&#25945;&#26448;&#25945;&#27861;&#24433;&#29255;.wmv" TargetMode="External"/><Relationship Id="rId9" Type="http://schemas.openxmlformats.org/officeDocument/2006/relationships/hyperlink" Target="../../../../&#24433;&#38899;&#36039;&#28304;/&#24433;&#29255;/&#36039;&#31185;/&#31532;5&#31456;/7&#19979;&#36039;&#31185;5-1&#32752;&#26519;&#36039;&#35338;&#32722;&#20316;&#38468;&#20214;-&#28023;&#38712;&#23563;&#23542;&#31532;&#20845;&#38364;&#25945;&#26448;&#25945;&#27861;&#24433;&#29255;.wmv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../../../../&#24433;&#38899;&#36039;&#28304;/&#24433;&#29255;/&#36039;&#31185;/&#31532;5&#31456;/7&#19979;&#36039;&#31185;5-1scratch&#31243;&#24335;&#35373;&#35336;-&#23567;&#29399;&#25955;&#27493;&#36938;&#25138;.wmv" TargetMode="Externa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5"/>
          <p:cNvSpPr>
            <a:spLocks noChangeArrowheads="1"/>
          </p:cNvSpPr>
          <p:nvPr/>
        </p:nvSpPr>
        <p:spPr bwMode="auto">
          <a:xfrm>
            <a:off x="432000" y="1440000"/>
            <a:ext cx="2808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110000"/>
              </a:lnSpc>
            </a:pPr>
            <a:r>
              <a:rPr lang="zh-TW" altLang="en-US" dirty="0">
                <a:solidFill>
                  <a:schemeClr val="tx1"/>
                </a:solidFill>
                <a:ea typeface="標楷體" pitchFamily="65" charset="-120"/>
              </a:rPr>
              <a:t>基礎程式設計</a:t>
            </a: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(2)</a:t>
            </a:r>
            <a:endParaRPr lang="en-US" altLang="zh-TW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576000" y="2052000"/>
            <a:ext cx="2592000" cy="4572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20000"/>
              </a:lnSpc>
              <a:defRPr/>
            </a:pP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本章安排了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遊戲篇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與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模擬篇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。前者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包括小狗散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  <a:p>
            <a:pPr>
              <a:lnSpc>
                <a:spcPct val="120000"/>
              </a:lnSpc>
              <a:defRPr/>
            </a:pP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步、賽馬、水族箱、大馬路，以及打擊魔鬼等遊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戲；後者則有電子琴模擬及電梯升降模擬</a:t>
            </a:r>
            <a:r>
              <a:rPr lang="zh-TW" altLang="en-US" sz="18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18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4374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1139"/>
          <a:stretch/>
        </p:blipFill>
        <p:spPr bwMode="auto">
          <a:xfrm>
            <a:off x="720000" y="1800000"/>
            <a:ext cx="3852000" cy="328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81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 flipH="1">
            <a:off x="2520000" y="4230000"/>
            <a:ext cx="720000" cy="108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3960000"/>
            <a:ext cx="216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單向</a:t>
              </a: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選擇結構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5580000" y="3960000"/>
            <a:ext cx="30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如果條件成立，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則執行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嵌入的程式。</a:t>
            </a:r>
          </a:p>
        </p:txBody>
      </p:sp>
      <p:grpSp>
        <p:nvGrpSpPr>
          <p:cNvPr id="39" name="群組 3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40" name="圓角矩形 39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000" y="2340000"/>
            <a:ext cx="2133600" cy="1628775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3" name="圓角矩形 4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4" name="群組 43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5" name="圓角矩形 4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595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4501885"/>
            <a:ext cx="374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如果指示燈被點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擊時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，則變換造型。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3240000" y="45092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變換燈號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 flipH="1">
            <a:off x="2520000" y="4770000"/>
            <a:ext cx="720000" cy="540000"/>
            <a:chOff x="2508900" y="4230000"/>
            <a:chExt cx="720000" cy="900000"/>
          </a:xfrm>
        </p:grpSpPr>
        <p:sp>
          <p:nvSpPr>
            <p:cNvPr id="41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56" name="圓角矩形 55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7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2700000"/>
            <a:ext cx="1828800" cy="1743075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0" name="圓角矩形 29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288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047875"/>
            <a:ext cx="374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如果指示燈為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綠燈時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，車子移動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5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點。</a:t>
            </a:r>
          </a:p>
        </p:txBody>
      </p:sp>
      <p:grpSp>
        <p:nvGrpSpPr>
          <p:cNvPr id="35" name="群組 34"/>
          <p:cNvGrpSpPr/>
          <p:nvPr/>
        </p:nvGrpSpPr>
        <p:grpSpPr>
          <a:xfrm>
            <a:off x="3240000" y="5040000"/>
            <a:ext cx="1440000" cy="540000"/>
            <a:chOff x="540000" y="1800000"/>
            <a:chExt cx="1440000" cy="540000"/>
          </a:xfrm>
        </p:grpSpPr>
        <p:sp>
          <p:nvSpPr>
            <p:cNvPr id="36" name="圓角矩形 3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行駛規則</a:t>
              </a:r>
            </a:p>
          </p:txBody>
        </p:sp>
      </p:grpSp>
      <p:cxnSp>
        <p:nvCxnSpPr>
          <p:cNvPr id="44" name="直線接點 43"/>
          <p:cNvCxnSpPr/>
          <p:nvPr/>
        </p:nvCxnSpPr>
        <p:spPr bwMode="auto">
          <a:xfrm>
            <a:off x="2520000" y="531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2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群組 42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5" name="圓角矩形 4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51" name="群組 50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53" name="圓角矩形 52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600000"/>
            <a:ext cx="4242816" cy="1435608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28" name="圓角矩形 27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9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100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74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如果條件（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＞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240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）成立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，車子即隱藏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3240000" y="558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車子右駛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41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56" name="圓角矩形 55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7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1800000"/>
            <a:ext cx="3076575" cy="3848100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0" name="圓角矩形 29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7842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74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隨機等待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秒後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，車子從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起始位置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（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坐標為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－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240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）再次出現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3240000" y="558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車子右駛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41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56" name="圓角矩形 55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7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1800000"/>
            <a:ext cx="3076575" cy="3848100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0" name="圓角矩形 29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55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74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車子從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6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種造型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隨機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種出現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播放行駛聲音。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3240000" y="558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車子右駛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41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56" name="圓角矩形 55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7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1800000"/>
            <a:ext cx="3076575" cy="3848100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0" name="圓角矩形 29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084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車子左駛</a:t>
              </a:r>
            </a:p>
          </p:txBody>
        </p:sp>
      </p:grp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38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讓車子方向只能左右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移動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，並使車頭方向朝左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9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56" name="圓角矩形 55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7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348000"/>
            <a:ext cx="2343150" cy="2200275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0" name="圓角矩形 29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36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車子左駛</a:t>
              </a:r>
            </a:p>
          </p:txBody>
        </p:sp>
      </p:grp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38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車子的起始位置為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標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240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y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坐標－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65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9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56" name="圓角矩形 55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7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348000"/>
            <a:ext cx="2343150" cy="2200275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0" name="圓角矩形 29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257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車子左駛</a:t>
              </a:r>
            </a:p>
          </p:txBody>
        </p:sp>
      </p:grp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38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讓左駛車子的圖層置於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右駛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車子的圖層後。</a:t>
            </a:r>
          </a:p>
        </p:txBody>
      </p:sp>
      <p:sp>
        <p:nvSpPr>
          <p:cNvPr id="39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54" name="群組 53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56" name="圓角矩形 55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7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348000"/>
            <a:ext cx="2343150" cy="2200275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0" name="圓角矩形 29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78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720000" y="180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在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畫面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中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，以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一個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森林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圖片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當作背景，有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隻魔鬼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和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把槍（準星）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在森林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裡。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720000" y="504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　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請執行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打擊魔鬼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》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程式，想一想這個範例的素材及背後是如何運作的呢？</a:t>
            </a: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720000" y="288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按下</a:t>
            </a:r>
            <a:r>
              <a:rPr lang="zh-TW" altLang="en-US" sz="2400" dirty="0">
                <a:solidFill>
                  <a:srgbClr val="00A651"/>
                </a:solidFill>
                <a:latin typeface="+mj-lt"/>
                <a:ea typeface="標楷體" pitchFamily="65" charset="-120"/>
              </a:rPr>
              <a:t>綠旗</a:t>
            </a: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後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：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720000" y="342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en-US" altLang="zh-TW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.	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魔鬼會不斷的從左右兩方出現。</a:t>
            </a: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720000" y="396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看到魔鬼出現要用槍瞄準去射它。</a:t>
            </a:r>
          </a:p>
        </p:txBody>
      </p: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720000" y="450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看看你能射到幾隻魔鬼。</a:t>
            </a:r>
          </a:p>
        </p:txBody>
      </p:sp>
      <p:sp>
        <p:nvSpPr>
          <p:cNvPr id="13" name="Rectangle 1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2875790" y="1176336"/>
            <a:ext cx="3528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/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程式設計－打擊魔鬼遊戲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AutoShape 1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914951" y="1108591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675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" r="51139"/>
          <a:stretch/>
        </p:blipFill>
        <p:spPr bwMode="auto">
          <a:xfrm>
            <a:off x="720000" y="1800000"/>
            <a:ext cx="3852000" cy="328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42" r="1"/>
          <a:stretch/>
        </p:blipFill>
        <p:spPr bwMode="auto">
          <a:xfrm>
            <a:off x="4752000" y="1800000"/>
            <a:ext cx="3852000" cy="328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向右箭號 1"/>
          <p:cNvSpPr/>
          <p:nvPr/>
        </p:nvSpPr>
        <p:spPr>
          <a:xfrm>
            <a:off x="4067944" y="2924944"/>
            <a:ext cx="1440000" cy="720000"/>
          </a:xfrm>
          <a:prstGeom prst="rightArrow">
            <a:avLst>
              <a:gd name="adj1" fmla="val 50000"/>
              <a:gd name="adj2" fmla="val 101803"/>
            </a:avLst>
          </a:prstGeom>
          <a:solidFill>
            <a:srgbClr val="00A651"/>
          </a:solidFill>
          <a:ln w="25400">
            <a:solidFill>
              <a:srgbClr val="00A65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4" name="群組 1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6" name="圓角矩形 1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003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00000"/>
            <a:ext cx="3949065" cy="329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矩形 21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3" name="群組 22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1800000"/>
            <a:ext cx="390906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向右箭號 25"/>
          <p:cNvSpPr/>
          <p:nvPr/>
        </p:nvSpPr>
        <p:spPr>
          <a:xfrm>
            <a:off x="4067944" y="2924944"/>
            <a:ext cx="1440000" cy="720000"/>
          </a:xfrm>
          <a:prstGeom prst="rightArrow">
            <a:avLst>
              <a:gd name="adj1" fmla="val 50000"/>
              <a:gd name="adj2" fmla="val 101803"/>
            </a:avLst>
          </a:prstGeom>
          <a:solidFill>
            <a:srgbClr val="00A651"/>
          </a:solidFill>
          <a:ln w="25400">
            <a:solidFill>
              <a:srgbClr val="00A65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56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建立背景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080000" y="287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建立準星和魔鬼角色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080000" y="341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處理準星動畫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756000" y="300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756000" y="354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3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080000" y="3960000"/>
            <a:ext cx="752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時，如何讓準星隨著滑鼠移動？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時，當滑鼠按下後，如何讓準星變換造型？</a:t>
            </a:r>
          </a:p>
        </p:txBody>
      </p:sp>
    </p:spTree>
    <p:extLst>
      <p:ext uri="{BB962C8B-B14F-4D97-AF65-F5344CB8AC3E}">
        <p14:creationId xmlns:p14="http://schemas.microsoft.com/office/powerpoint/2010/main" val="316789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19" name="圓角矩形 18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4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處理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向右移動的魔鬼動畫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756000" y="462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5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080000" y="2880000"/>
            <a:ext cx="7524000" cy="162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時，如何讓魔鬼在同一條直線往右移動？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時，當魔鬼超出森林範圍後，如何讓魔鬼接續出現？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時，當準星射中魔鬼角色後，如何累積射中的數目，並發出射擊聲，角色說出：「啊∼」？</a:t>
            </a:r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1080000" y="50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重設魔鬼數目的變數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756000" y="51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6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1080000" y="45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處理向左移動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的魔鬼動畫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543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匯入舞臺背景。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如何建立背景？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1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森林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4620792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501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新增準星角色。</a:t>
            </a:r>
          </a:p>
        </p:txBody>
      </p: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如何建立準星和魔鬼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1" name="群組 3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2" name="圓角矩形 3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5" name="圓角矩形 3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刪除小貓。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命名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為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準星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繪畫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3011387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86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繪製瞄準、發射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如何建立準星和魔鬼角色？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造型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15" name="圓角矩形 14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繪製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瞄準範圍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360000" y="4392000"/>
            <a:ext cx="504000" cy="360000"/>
            <a:chOff x="360000" y="3420000"/>
            <a:chExt cx="504000" cy="360000"/>
          </a:xfrm>
        </p:grpSpPr>
        <p:sp>
          <p:nvSpPr>
            <p:cNvPr id="22" name="圓角矩形 21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4356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命名為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瞄準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4181496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707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繪製瞄準、發射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如何建立準星和魔鬼角色？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繪製發射造型？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種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33" name="圓角矩形 32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等腰三角形 33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453492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388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新增魔鬼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角色。</a:t>
            </a: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如何建立準星和魔鬼角色？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魔鬼 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1" y="2520000"/>
            <a:ext cx="5235497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857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在魔鬼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角色中，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匯入被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射中時的造型。</a:t>
            </a: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如何建立準星和魔鬼角色？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上傳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命名為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未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射中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被射中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6" name="群組 35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37" name="圓角矩形 3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8" name="等腰三角形 3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366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19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在魔鬼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角色中，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匯入被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射中時的造型。</a:t>
            </a: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如何建立準星和魔鬼角色？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個造型。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16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1" y="2520000"/>
            <a:ext cx="453456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900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建立背景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1080000" y="287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建立小狗角色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080000" y="341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用滑鼠控制小狗散步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1080000" y="3959999"/>
            <a:ext cx="752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時，如何讓小狗發出叫聲？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時，如何讓小狗重複移動並變換姿勢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1080000" y="486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隻小狗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756000" y="300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756000" y="354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3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756000" y="498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4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95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匯入魔鬼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角色的音效。</a:t>
            </a: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如何建立準星和魔鬼角色？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9" name="群組 2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選取 </a:t>
            </a:r>
            <a:r>
              <a:rPr lang="en-US" altLang="zh-TW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Zoop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17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選個音效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18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367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895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如何複製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魔鬼 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並讓角色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向左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，且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只能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左右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翻轉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複製成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隻魔鬼的角色。</a:t>
            </a: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如何建立準星和魔鬼角色？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8" name="圓角矩形 27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19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3660458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306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完成準星跟著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滑鼠游標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移動的程式。</a:t>
            </a: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如何處理準星動畫？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如何置於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最上層？</a:t>
            </a: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331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讓準星跟著滑鼠游標移動。</a:t>
            </a:r>
          </a:p>
        </p:txBody>
      </p: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900000" y="4104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如何讓角色跟著滑鼠游標移動？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520000"/>
            <a:ext cx="2865120" cy="302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47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185</a:t>
            </a:r>
          </a:p>
        </p:txBody>
      </p:sp>
      <p:sp>
        <p:nvSpPr>
          <p:cNvPr id="20" name="矩形 19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變換準星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造型的程式。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如何處理準星動畫？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4" name="圓角矩形 23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115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依滑鼠左鍵是否被按下的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狀態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，來決定要顯示準星的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哪一個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160000"/>
            <a:ext cx="3992880" cy="4465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9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完成向右移動的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如何處理向右移動的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魔鬼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動畫？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若魔鬼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到最右方就隱藏。</a:t>
            </a:r>
          </a:p>
        </p:txBody>
      </p: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900000" y="367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隨機等待，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定位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到最左方出現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800000"/>
            <a:ext cx="3274695" cy="500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37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完成判斷是否射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中的程式。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如何處理向右移動的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魔鬼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動畫？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86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如何一直判斷是否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射中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魔鬼 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367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紀錄射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中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魔鬼的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次數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900000" y="4464000"/>
            <a:ext cx="2700000" cy="151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射中時發出音效，換成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被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射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中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，並說出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：「啊∼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」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後隱藏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，數秒後換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回</a:t>
            </a:r>
            <a:r>
              <a:rPr lang="zh-TW" alt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未射中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800000"/>
            <a:ext cx="5377815" cy="5006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86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540000" y="1080000"/>
            <a:ext cx="8064000" cy="3456000"/>
            <a:chOff x="3131840" y="2880000"/>
            <a:chExt cx="8064000" cy="3456000"/>
          </a:xfrm>
        </p:grpSpPr>
        <p:sp>
          <p:nvSpPr>
            <p:cNvPr id="18" name="圓角矩形 17"/>
            <p:cNvSpPr/>
            <p:nvPr/>
          </p:nvSpPr>
          <p:spPr>
            <a:xfrm>
              <a:off x="3131840" y="3096000"/>
              <a:ext cx="8064000" cy="32400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5400">
              <a:solidFill>
                <a:srgbClr val="6460AB"/>
              </a:solidFill>
            </a:ln>
          </p:spPr>
          <p:txBody>
            <a:bodyPr rtlCol="0" anchor="ctr"/>
            <a:lstStyle/>
            <a:p>
              <a:pPr algn="ctr"/>
              <a:endPara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endParaRPr>
            </a:p>
          </p:txBody>
        </p:sp>
        <p:sp>
          <p:nvSpPr>
            <p:cNvPr id="19" name="圓角矩形 18"/>
            <p:cNvSpPr/>
            <p:nvPr/>
          </p:nvSpPr>
          <p:spPr>
            <a:xfrm>
              <a:off x="3131840" y="2880000"/>
              <a:ext cx="1296000" cy="432000"/>
            </a:xfrm>
            <a:prstGeom prst="roundRect">
              <a:avLst>
                <a:gd name="adj" fmla="val 50000"/>
              </a:avLst>
            </a:prstGeom>
            <a:solidFill>
              <a:srgbClr val="BEBADD"/>
            </a:solidFill>
            <a:ln w="25400">
              <a:solidFill>
                <a:srgbClr val="6460AB"/>
              </a:solidFill>
            </a:ln>
          </p:spPr>
          <p:txBody>
            <a:bodyPr rtlCol="0" anchor="ctr"/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rPr>
                <a:t>小知識</a:t>
              </a:r>
              <a:endPara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2340000" y="2160000"/>
            <a:ext cx="2520000" cy="126000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000" b="0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dirty="0" smtClean="0"/>
              <a:t>當左右兩邊條件式同時成立時，運算結果才會成立。</a:t>
            </a:r>
            <a:endParaRPr lang="zh-TW" altLang="en-US" dirty="0"/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2160000"/>
            <a:ext cx="1524342" cy="432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" y="2952000"/>
            <a:ext cx="1524342" cy="43200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00" y="3672000"/>
            <a:ext cx="1394742" cy="432000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>
            <a:off x="684000" y="1620000"/>
            <a:ext cx="7596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000" b="0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pPr>
              <a:lnSpc>
                <a:spcPts val="3200"/>
              </a:lnSpc>
            </a:pP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邏輯運算說明</a:t>
            </a:r>
          </a:p>
        </p:txBody>
      </p:sp>
      <p:pic>
        <p:nvPicPr>
          <p:cNvPr id="13" name="圖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000" y="1800000"/>
            <a:ext cx="3314700" cy="264795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647584" y="2880000"/>
            <a:ext cx="1584000" cy="1296000"/>
          </a:xfrm>
          <a:prstGeom prst="rect">
            <a:avLst/>
          </a:prstGeom>
          <a:solidFill>
            <a:srgbClr val="FFFFFF">
              <a:alpha val="69804"/>
            </a:srgbClr>
          </a:solidFill>
          <a:ln w="25400">
            <a:noFill/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57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1" name="群組 40"/>
          <p:cNvGrpSpPr/>
          <p:nvPr/>
        </p:nvGrpSpPr>
        <p:grpSpPr>
          <a:xfrm>
            <a:off x="540000" y="1080000"/>
            <a:ext cx="8064000" cy="3456000"/>
            <a:chOff x="3131840" y="2880000"/>
            <a:chExt cx="8064000" cy="3456000"/>
          </a:xfrm>
        </p:grpSpPr>
        <p:sp>
          <p:nvSpPr>
            <p:cNvPr id="42" name="圓角矩形 41"/>
            <p:cNvSpPr/>
            <p:nvPr/>
          </p:nvSpPr>
          <p:spPr>
            <a:xfrm>
              <a:off x="3131840" y="3096000"/>
              <a:ext cx="8064000" cy="32400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5400">
              <a:solidFill>
                <a:srgbClr val="6460AB"/>
              </a:solidFill>
            </a:ln>
          </p:spPr>
          <p:txBody>
            <a:bodyPr rtlCol="0" anchor="ctr"/>
            <a:lstStyle/>
            <a:p>
              <a:pPr algn="ctr"/>
              <a:endPara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endParaRPr>
            </a:p>
          </p:txBody>
        </p:sp>
        <p:sp>
          <p:nvSpPr>
            <p:cNvPr id="43" name="圓角矩形 42"/>
            <p:cNvSpPr/>
            <p:nvPr/>
          </p:nvSpPr>
          <p:spPr>
            <a:xfrm>
              <a:off x="3131840" y="2880000"/>
              <a:ext cx="1296000" cy="432000"/>
            </a:xfrm>
            <a:prstGeom prst="roundRect">
              <a:avLst>
                <a:gd name="adj" fmla="val 50000"/>
              </a:avLst>
            </a:prstGeom>
            <a:solidFill>
              <a:srgbClr val="BEBADD"/>
            </a:solidFill>
            <a:ln w="25400">
              <a:solidFill>
                <a:srgbClr val="6460AB"/>
              </a:solidFill>
            </a:ln>
          </p:spPr>
          <p:txBody>
            <a:bodyPr rtlCol="0" anchor="ctr"/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rPr>
                <a:t>小知識</a:t>
              </a:r>
              <a:endPara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2340000" y="2952000"/>
            <a:ext cx="2520000" cy="126000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000" b="0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dirty="0" smtClean="0"/>
              <a:t>當</a:t>
            </a:r>
            <a:r>
              <a:rPr lang="zh-TW" altLang="en-US" dirty="0"/>
              <a:t>左右兩邊</a:t>
            </a:r>
            <a:r>
              <a:rPr lang="zh-TW" altLang="en-US" dirty="0" smtClean="0"/>
              <a:t>條件</a:t>
            </a:r>
            <a:r>
              <a:rPr lang="zh-TW" altLang="en-US" dirty="0"/>
              <a:t>式有一個成立時，運算</a:t>
            </a:r>
            <a:r>
              <a:rPr lang="zh-TW" altLang="en-US" dirty="0" smtClean="0"/>
              <a:t>結果</a:t>
            </a:r>
            <a:r>
              <a:rPr lang="zh-TW" altLang="en-US" dirty="0"/>
              <a:t>就會成立。</a:t>
            </a: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2160000"/>
            <a:ext cx="1524342" cy="432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" y="2952000"/>
            <a:ext cx="1524342" cy="43200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00" y="3672000"/>
            <a:ext cx="1394742" cy="432000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>
            <a:off x="684000" y="1620000"/>
            <a:ext cx="7596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000" b="0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pPr>
              <a:lnSpc>
                <a:spcPts val="3200"/>
              </a:lnSpc>
            </a:pP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邏輯運算說明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000" y="1800000"/>
            <a:ext cx="3314700" cy="264795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47584" y="2124000"/>
            <a:ext cx="1584000" cy="504000"/>
          </a:xfrm>
          <a:prstGeom prst="rect">
            <a:avLst/>
          </a:prstGeom>
          <a:solidFill>
            <a:srgbClr val="FFFFFF">
              <a:alpha val="69804"/>
            </a:srgbClr>
          </a:solidFill>
          <a:ln w="25400">
            <a:noFill/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647584" y="3636000"/>
            <a:ext cx="1584000" cy="504000"/>
          </a:xfrm>
          <a:prstGeom prst="rect">
            <a:avLst/>
          </a:prstGeom>
          <a:solidFill>
            <a:srgbClr val="FFFFFF">
              <a:alpha val="69804"/>
            </a:srgbClr>
          </a:solidFill>
          <a:ln w="25400">
            <a:noFill/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039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8" name="群組 17"/>
          <p:cNvGrpSpPr/>
          <p:nvPr/>
        </p:nvGrpSpPr>
        <p:grpSpPr>
          <a:xfrm>
            <a:off x="540000" y="1080000"/>
            <a:ext cx="8064000" cy="3456000"/>
            <a:chOff x="3131840" y="2880000"/>
            <a:chExt cx="8064000" cy="3456000"/>
          </a:xfrm>
        </p:grpSpPr>
        <p:sp>
          <p:nvSpPr>
            <p:cNvPr id="19" name="圓角矩形 18"/>
            <p:cNvSpPr/>
            <p:nvPr/>
          </p:nvSpPr>
          <p:spPr>
            <a:xfrm>
              <a:off x="3131840" y="3096000"/>
              <a:ext cx="8064000" cy="3240000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 w="25400">
              <a:solidFill>
                <a:srgbClr val="6460AB"/>
              </a:solidFill>
            </a:ln>
          </p:spPr>
          <p:txBody>
            <a:bodyPr rtlCol="0" anchor="ctr"/>
            <a:lstStyle/>
            <a:p>
              <a:pPr algn="ctr"/>
              <a:endPara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endParaRPr>
            </a:p>
          </p:txBody>
        </p:sp>
        <p:sp>
          <p:nvSpPr>
            <p:cNvPr id="20" name="圓角矩形 19"/>
            <p:cNvSpPr/>
            <p:nvPr/>
          </p:nvSpPr>
          <p:spPr>
            <a:xfrm>
              <a:off x="3131840" y="2880000"/>
              <a:ext cx="1296000" cy="432000"/>
            </a:xfrm>
            <a:prstGeom prst="roundRect">
              <a:avLst>
                <a:gd name="adj" fmla="val 50000"/>
              </a:avLst>
            </a:prstGeom>
            <a:solidFill>
              <a:srgbClr val="BEBADD"/>
            </a:solidFill>
            <a:ln w="25400">
              <a:solidFill>
                <a:srgbClr val="6460AB"/>
              </a:solidFill>
            </a:ln>
          </p:spPr>
          <p:txBody>
            <a:bodyPr rtlCol="0" anchor="ctr"/>
            <a:lstStyle/>
            <a:p>
              <a:pPr algn="ctr"/>
              <a:r>
                <a:rPr lang="zh-TW" alt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rPr>
                <a:t>小知識</a:t>
              </a:r>
              <a:endParaRPr lang="zh-TW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endParaRPr>
            </a:p>
          </p:txBody>
        </p:sp>
      </p:grpSp>
      <p:sp>
        <p:nvSpPr>
          <p:cNvPr id="25" name="文字方塊 24"/>
          <p:cNvSpPr txBox="1"/>
          <p:nvPr/>
        </p:nvSpPr>
        <p:spPr>
          <a:xfrm>
            <a:off x="2340000" y="3673538"/>
            <a:ext cx="2520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000" b="0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pPr>
              <a:lnSpc>
                <a:spcPct val="120000"/>
              </a:lnSpc>
            </a:pPr>
            <a:r>
              <a:rPr lang="zh-TW" altLang="en-US" dirty="0"/>
              <a:t>將</a:t>
            </a:r>
            <a:r>
              <a:rPr lang="zh-TW" altLang="en-US" dirty="0" smtClean="0"/>
              <a:t>運算結果</a:t>
            </a:r>
            <a:r>
              <a:rPr lang="zh-TW" altLang="en-US" dirty="0"/>
              <a:t>反向。</a:t>
            </a:r>
          </a:p>
        </p:txBody>
      </p:sp>
      <p:pic>
        <p:nvPicPr>
          <p:cNvPr id="26" name="圖片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0" y="2160000"/>
            <a:ext cx="1524342" cy="432000"/>
          </a:xfrm>
          <a:prstGeom prst="rect">
            <a:avLst/>
          </a:prstGeom>
        </p:spPr>
      </p:pic>
      <p:pic>
        <p:nvPicPr>
          <p:cNvPr id="27" name="圖片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00" y="2952000"/>
            <a:ext cx="1524342" cy="432000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000" y="3672000"/>
            <a:ext cx="1394742" cy="432000"/>
          </a:xfrm>
          <a:prstGeom prst="rect">
            <a:avLst/>
          </a:prstGeom>
        </p:spPr>
      </p:pic>
      <p:sp>
        <p:nvSpPr>
          <p:cNvPr id="33" name="文字方塊 32"/>
          <p:cNvSpPr txBox="1"/>
          <p:nvPr/>
        </p:nvSpPr>
        <p:spPr>
          <a:xfrm>
            <a:off x="684000" y="1620000"/>
            <a:ext cx="7596000" cy="432000"/>
          </a:xfrm>
          <a:prstGeom prst="rect">
            <a:avLst/>
          </a:prstGeom>
          <a:noFill/>
        </p:spPr>
        <p:txBody>
          <a:bodyPr wrap="square" lIns="36000" tIns="36000" rIns="36000" bIns="36000" rtlCol="0" anchor="t" anchorCtr="0">
            <a:noAutofit/>
          </a:bodyPr>
          <a:lstStyle>
            <a:defPPr>
              <a:defRPr lang="en-US"/>
            </a:defPPr>
            <a:lvl1pPr>
              <a:lnSpc>
                <a:spcPts val="2800"/>
              </a:lnSpc>
              <a:defRPr sz="2000" b="0">
                <a:solidFill>
                  <a:schemeClr val="tx1"/>
                </a:solidFill>
                <a:latin typeface="+mj-lt"/>
                <a:ea typeface="標楷體" pitchFamily="65" charset="-120"/>
              </a:defRPr>
            </a:lvl1pPr>
          </a:lstStyle>
          <a:p>
            <a:pPr>
              <a:lnSpc>
                <a:spcPts val="3200"/>
              </a:lnSpc>
            </a:pPr>
            <a:r>
              <a:rPr lang="zh-TW" alt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邏輯運算說明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0000" y="1800000"/>
            <a:ext cx="2628900" cy="175260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647584" y="2124000"/>
            <a:ext cx="1584000" cy="1296000"/>
          </a:xfrm>
          <a:prstGeom prst="rect">
            <a:avLst/>
          </a:prstGeom>
          <a:solidFill>
            <a:srgbClr val="FFFFFF">
              <a:alpha val="69804"/>
            </a:srgbClr>
          </a:solidFill>
          <a:ln w="25400">
            <a:noFill/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3020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複製上一個步驟的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魔鬼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改成向左移動。</a:t>
            </a: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如何處理向左移動的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魔鬼動畫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7" name="圓角矩形 16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5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0" name="圓角矩形 19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積木要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如何修改？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432816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48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匯入舞臺背景。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選個背景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Boardwalk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0" y="2520000"/>
            <a:ext cx="5313600" cy="4320000"/>
          </a:xfrm>
          <a:prstGeom prst="rect">
            <a:avLst/>
          </a:prstGeom>
        </p:spPr>
      </p:pic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如何建立背景？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" name="圓角矩形 2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1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95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0002"/>
            <a:ext cx="3480816" cy="534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664" y="1080001"/>
            <a:ext cx="5736336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51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撰寫讓遊戲一開始魔鬼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數目的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變數歸零的程式。</a:t>
            </a: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如何重設魔鬼數目的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變數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17" name="圓角矩形 16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6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0" name="圓角矩形 19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讓遊戲一開始魔鬼數目的變數歸零。</a:t>
            </a:r>
          </a:p>
        </p:txBody>
      </p: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900000" y="3672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要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哪裡撰寫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此程式比較方便？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520000"/>
            <a:ext cx="4157663" cy="1791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4258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60000" y="1080000"/>
            <a:ext cx="8244000" cy="252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在此單元中，我學到的有：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邏輯運算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來計算兩個邏輯運算式。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變數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來計算遊戲的分數。</a:t>
            </a:r>
          </a:p>
        </p:txBody>
      </p:sp>
    </p:spTree>
    <p:extLst>
      <p:ext uri="{BB962C8B-B14F-4D97-AF65-F5344CB8AC3E}">
        <p14:creationId xmlns:p14="http://schemas.microsoft.com/office/powerpoint/2010/main" val="1109919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240000" y="2340000"/>
            <a:ext cx="1440000" cy="540000"/>
            <a:chOff x="540000" y="1800000"/>
            <a:chExt cx="1440000" cy="540000"/>
          </a:xfrm>
        </p:grpSpPr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準星造型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2" name="圓角矩形 5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5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6" name="群組 65"/>
          <p:cNvGrpSpPr/>
          <p:nvPr/>
        </p:nvGrpSpPr>
        <p:grpSpPr>
          <a:xfrm flipH="1">
            <a:off x="2520000" y="2610000"/>
            <a:ext cx="720000" cy="540000"/>
            <a:chOff x="2508900" y="4230000"/>
            <a:chExt cx="720000" cy="900000"/>
          </a:xfrm>
        </p:grpSpPr>
        <p:sp>
          <p:nvSpPr>
            <p:cNvPr id="67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2" y="1872000"/>
            <a:ext cx="2623185" cy="147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1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/>
          <p:cNvGrpSpPr/>
          <p:nvPr/>
        </p:nvGrpSpPr>
        <p:grpSpPr>
          <a:xfrm>
            <a:off x="3240000" y="2880000"/>
            <a:ext cx="1440000" cy="540000"/>
            <a:chOff x="540000" y="1800000"/>
            <a:chExt cx="1440000" cy="540000"/>
          </a:xfrm>
        </p:grpSpPr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魔鬼造型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2" name="圓角矩形 5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5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/>
          <p:cNvCxnSpPr/>
          <p:nvPr/>
        </p:nvCxnSpPr>
        <p:spPr bwMode="auto">
          <a:xfrm>
            <a:off x="2520000" y="315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grpSp>
        <p:nvGrpSpPr>
          <p:cNvPr id="23" name="群組 22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32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2376000"/>
            <a:ext cx="2443163" cy="1534478"/>
          </a:xfrm>
          <a:prstGeom prst="rect">
            <a:avLst/>
          </a:prstGeom>
        </p:spPr>
      </p:pic>
      <p:grpSp>
        <p:nvGrpSpPr>
          <p:cNvPr id="24" name="群組 2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7231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群組 38"/>
          <p:cNvGrpSpPr/>
          <p:nvPr/>
        </p:nvGrpSpPr>
        <p:grpSpPr>
          <a:xfrm>
            <a:off x="3240000" y="3420000"/>
            <a:ext cx="1440000" cy="540000"/>
            <a:chOff x="540000" y="1800000"/>
            <a:chExt cx="1440000" cy="540000"/>
          </a:xfrm>
        </p:grpSpPr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魔鬼音效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2" name="圓角矩形 5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5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1" name="群組 30"/>
          <p:cNvGrpSpPr/>
          <p:nvPr/>
        </p:nvGrpSpPr>
        <p:grpSpPr>
          <a:xfrm>
            <a:off x="2520000" y="3150000"/>
            <a:ext cx="720000" cy="540000"/>
            <a:chOff x="2520000" y="3150000"/>
            <a:chExt cx="720000" cy="720000"/>
          </a:xfrm>
        </p:grpSpPr>
        <p:sp>
          <p:nvSpPr>
            <p:cNvPr id="32" name="矩形 4"/>
            <p:cNvSpPr/>
            <p:nvPr/>
          </p:nvSpPr>
          <p:spPr>
            <a:xfrm>
              <a:off x="288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4"/>
            <p:cNvSpPr/>
            <p:nvPr/>
          </p:nvSpPr>
          <p:spPr>
            <a:xfrm flipH="1" flipV="1">
              <a:off x="252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35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060000"/>
            <a:ext cx="981075" cy="1247775"/>
          </a:xfrm>
          <a:prstGeom prst="rect">
            <a:avLst/>
          </a:prstGeom>
        </p:spPr>
      </p:pic>
      <p:grpSp>
        <p:nvGrpSpPr>
          <p:cNvPr id="25" name="群組 24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5886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 flipH="1">
            <a:off x="2520000" y="3150000"/>
            <a:ext cx="720000" cy="216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1800000"/>
            <a:ext cx="2076450" cy="1390650"/>
          </a:xfrm>
          <a:prstGeom prst="rect">
            <a:avLst/>
          </a:prstGeom>
        </p:spPr>
      </p:pic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3240000"/>
            <a:ext cx="374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將嵌入的程式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重複無限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執行。</a:t>
            </a:r>
          </a:p>
        </p:txBody>
      </p:sp>
      <p:grpSp>
        <p:nvGrpSpPr>
          <p:cNvPr id="74" name="群組 73"/>
          <p:cNvGrpSpPr/>
          <p:nvPr/>
        </p:nvGrpSpPr>
        <p:grpSpPr>
          <a:xfrm>
            <a:off x="3240000" y="2879999"/>
            <a:ext cx="1440000" cy="540000"/>
            <a:chOff x="540000" y="1800000"/>
            <a:chExt cx="1440000" cy="540000"/>
          </a:xfrm>
        </p:grpSpPr>
        <p:sp>
          <p:nvSpPr>
            <p:cNvPr id="75" name="圓角矩形 7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7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無窮迴圈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2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9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3" name="圓角矩形 42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33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 flipH="1">
            <a:off x="2520000" y="3689998"/>
            <a:ext cx="720000" cy="1620002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2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33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34" name="群組 33"/>
          <p:cNvGrpSpPr/>
          <p:nvPr/>
        </p:nvGrpSpPr>
        <p:grpSpPr>
          <a:xfrm>
            <a:off x="3240000" y="3420000"/>
            <a:ext cx="2160000" cy="540000"/>
            <a:chOff x="540000" y="1800000"/>
            <a:chExt cx="1440000" cy="540000"/>
          </a:xfrm>
        </p:grpSpPr>
        <p:sp>
          <p:nvSpPr>
            <p:cNvPr id="43" name="圓角矩形 4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單向</a:t>
              </a: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選擇結構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45" name="文字方塊 3"/>
          <p:cNvSpPr txBox="1">
            <a:spLocks noChangeArrowheads="1"/>
          </p:cNvSpPr>
          <p:nvPr/>
        </p:nvSpPr>
        <p:spPr bwMode="auto">
          <a:xfrm>
            <a:off x="5580000" y="3420000"/>
            <a:ext cx="30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如果條件成立，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則執行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嵌入的程式。</a:t>
            </a:r>
          </a:p>
        </p:txBody>
      </p:sp>
      <p:pic>
        <p:nvPicPr>
          <p:cNvPr id="46" name="圖片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000" y="1800000"/>
            <a:ext cx="2133600" cy="1628775"/>
          </a:xfrm>
          <a:prstGeom prst="rect">
            <a:avLst/>
          </a:prstGeom>
        </p:spPr>
      </p:pic>
      <p:grpSp>
        <p:nvGrpSpPr>
          <p:cNvPr id="38" name="群組 37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9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7" name="圓角矩形 4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7299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9999" y="1800000"/>
            <a:ext cx="2134800" cy="2240950"/>
          </a:xfrm>
          <a:prstGeom prst="rect">
            <a:avLst/>
          </a:prstGeom>
        </p:spPr>
      </p:pic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 flipH="1">
            <a:off x="2520000" y="4230000"/>
            <a:ext cx="720000" cy="108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3960000"/>
            <a:ext cx="216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雙向選擇結構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5580000" y="4140000"/>
            <a:ext cx="30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如果條件成立則執行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嵌入的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上層程式；若條件不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成立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則執行嵌入的下層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39" name="群組 3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4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5" name="群組 44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6" name="圓角矩形 45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2687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4501885"/>
            <a:ext cx="374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魔鬼數目的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變數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初始值為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0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魔鬼數目的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變數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增加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3240000" y="45092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數目變數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 flipH="1">
            <a:off x="2520000" y="4770000"/>
            <a:ext cx="720000" cy="540000"/>
            <a:chOff x="2508900" y="4230000"/>
            <a:chExt cx="720000" cy="900000"/>
          </a:xfrm>
        </p:grpSpPr>
        <p:sp>
          <p:nvSpPr>
            <p:cNvPr id="41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7" name="群組 36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9" name="圓角矩形 3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9998" y="2699998"/>
            <a:ext cx="3080385" cy="1812608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69555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建立小狗角色？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刪除小貓。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Dog2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選個角色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狗角色。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3" y="2520000"/>
            <a:ext cx="5076695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群組 34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6" name="圓角矩形 35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5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047875"/>
            <a:ext cx="374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左右兩邊條件同時成立，運算結果才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會成立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grpSp>
        <p:nvGrpSpPr>
          <p:cNvPr id="35" name="群組 34"/>
          <p:cNvGrpSpPr/>
          <p:nvPr/>
        </p:nvGrpSpPr>
        <p:grpSpPr>
          <a:xfrm>
            <a:off x="3240000" y="5040000"/>
            <a:ext cx="1440000" cy="540000"/>
            <a:chOff x="540000" y="1800000"/>
            <a:chExt cx="1440000" cy="540000"/>
          </a:xfrm>
        </p:grpSpPr>
        <p:sp>
          <p:nvSpPr>
            <p:cNvPr id="36" name="圓角矩形 3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邏輯運算</a:t>
              </a:r>
            </a:p>
          </p:txBody>
        </p:sp>
      </p:grpSp>
      <p:cxnSp>
        <p:nvCxnSpPr>
          <p:cNvPr id="44" name="直線接點 43"/>
          <p:cNvCxnSpPr/>
          <p:nvPr/>
        </p:nvCxnSpPr>
        <p:spPr bwMode="auto">
          <a:xfrm>
            <a:off x="2520000" y="531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2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4" name="群組 33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9" name="圓角矩形 3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4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3" name="群組 42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5" name="圓角矩形 4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6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27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2153" t="12193" r="3714" b="10592"/>
          <a:stretch/>
        </p:blipFill>
        <p:spPr>
          <a:xfrm>
            <a:off x="4860000" y="4320001"/>
            <a:ext cx="4248000" cy="616123"/>
          </a:xfrm>
          <a:prstGeom prst="rect">
            <a:avLst/>
          </a:prstGeom>
        </p:spPr>
      </p:pic>
      <p:grpSp>
        <p:nvGrpSpPr>
          <p:cNvPr id="28" name="群組 27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9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2481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74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將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準星置於圖層的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最上層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利用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滑鼠控制準星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的移動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方向。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3240000" y="558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準星動作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41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7" name="群組 36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9" name="圓角矩形 3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420000"/>
            <a:ext cx="2200275" cy="2085975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912502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74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如果滑鼠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被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按下成立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，則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執行造型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換成發射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；若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條件不成立則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執行造型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換成瞄準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3240000" y="558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準星動作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41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5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7" name="群組 36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9" name="圓角矩形 3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060000"/>
            <a:ext cx="2781300" cy="2400300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3123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魔鬼動作</a:t>
              </a:r>
            </a:p>
          </p:txBody>
        </p:sp>
      </p:grp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38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x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坐標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220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，魔鬼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隱藏，隨機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等待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秒後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，魔鬼從起始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位置再次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出現。</a:t>
            </a:r>
          </a:p>
        </p:txBody>
      </p:sp>
      <p:sp>
        <p:nvSpPr>
          <p:cNvPr id="39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3" name="圓角矩形 42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2880000"/>
            <a:ext cx="2781300" cy="2705100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389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魔鬼動作</a:t>
              </a:r>
            </a:p>
          </p:txBody>
        </p:sp>
      </p:grp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040000"/>
            <a:ext cx="374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如果（魔鬼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碰到準星、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按下滑鼠鍵）同時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成立，則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執行嵌入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的程式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9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3" name="圓角矩形 42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1620000"/>
            <a:ext cx="4248000" cy="3437960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6046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魔鬼動作</a:t>
              </a:r>
            </a:p>
          </p:txBody>
        </p:sp>
      </p:grp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040000"/>
            <a:ext cx="374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射中魔鬼時，魔鬼數目增加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，並播放音效。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9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3" name="圓角矩形 42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1620000"/>
            <a:ext cx="4248000" cy="3437960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74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群組 34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魔鬼動作</a:t>
              </a:r>
            </a:p>
          </p:txBody>
        </p:sp>
      </p:grp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040000"/>
            <a:ext cx="374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魔鬼被射中時變換造型，且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說出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：「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啊～」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持續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0.5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秒後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隱藏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，換回未射中時的造型。</a:t>
            </a:r>
          </a:p>
        </p:txBody>
      </p:sp>
      <p:sp>
        <p:nvSpPr>
          <p:cNvPr id="39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1" name="群組 40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3" name="圓角矩形 42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45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0" name="群組 4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1" name="圓角矩形 5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3150000"/>
            <a:ext cx="540000" cy="2160000"/>
            <a:chOff x="180000" y="2880000"/>
            <a:chExt cx="540000" cy="144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8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打擊魔鬼遊戲</a:t>
              </a:r>
            </a:p>
          </p:txBody>
        </p:sp>
      </p:grpSp>
      <p:sp>
        <p:nvSpPr>
          <p:cNvPr id="29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1620000"/>
            <a:ext cx="4248000" cy="3437960"/>
          </a:xfrm>
          <a:prstGeom prst="rect">
            <a:avLst/>
          </a:prstGeom>
        </p:spPr>
      </p:pic>
      <p:grpSp>
        <p:nvGrpSpPr>
          <p:cNvPr id="30" name="群組 2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2" name="圓角矩形 4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5136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有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個內建音效。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建立小狗角色？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1" name="圓角矩形 20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狗角色。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400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8" name="圓角矩形 2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06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0" name="圓角矩形 1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狗角色。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有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種內建造型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grpSp>
        <p:nvGrpSpPr>
          <p:cNvPr id="27" name="群組 26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28" name="圓角矩形 27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9" name="等腰三角形 28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建立小狗角色？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1"/>
            <a:ext cx="5292000" cy="399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群組 16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18" name="圓角矩形 1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4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尺寸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19" name="圓角矩形 18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左右翻轉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grpSp>
        <p:nvGrpSpPr>
          <p:cNvPr id="23" name="群組 22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4" name="圓角矩形 23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將小狗縮小，並只能左右翻轉。</a:t>
            </a:r>
          </a:p>
        </p:txBody>
      </p: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建立小狗角色？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3025903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群組 3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2" name="圓角矩形 3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259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9" name="群組 1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0" name="圓角矩形 1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請依右方提示的積木進行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組裝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，完成小狗散步的程式。</a:t>
            </a:r>
          </a:p>
        </p:txBody>
      </p: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如何用滑鼠控制小狗散步？</a:t>
            </a: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14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當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滑鼠點一下小狗，小狗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就會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叫出聲並且往前走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一段路。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14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小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狗移動時，會變換造型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，當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碰到畫面邊緣，會折返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繼續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往前。</a:t>
            </a:r>
          </a:p>
        </p:txBody>
      </p:sp>
      <p:grpSp>
        <p:nvGrpSpPr>
          <p:cNvPr id="16" name="群組 15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17" name="圓角矩形 16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080000"/>
            <a:ext cx="2530316" cy="4693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5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按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滑鼠右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19" name="圓角矩形 18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複製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3" name="群組 22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4" name="圓角矩形 23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複製成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隻小狗角色。</a:t>
            </a:r>
          </a:p>
        </p:txBody>
      </p: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隻小狗？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1" y="2520000"/>
            <a:ext cx="3251225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群組 3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5" name="圓角矩形 3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7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5"/>
          <p:cNvSpPr>
            <a:spLocks noChangeArrowheads="1"/>
          </p:cNvSpPr>
          <p:nvPr/>
        </p:nvSpPr>
        <p:spPr bwMode="auto">
          <a:xfrm>
            <a:off x="432000" y="1440000"/>
            <a:ext cx="2808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110000"/>
              </a:lnSpc>
            </a:pPr>
            <a:r>
              <a:rPr lang="zh-TW" altLang="en-US" dirty="0">
                <a:solidFill>
                  <a:schemeClr val="tx1"/>
                </a:solidFill>
                <a:ea typeface="標楷體" pitchFamily="65" charset="-120"/>
              </a:rPr>
              <a:t>基礎程式設計</a:t>
            </a:r>
            <a:r>
              <a:rPr lang="en-US" altLang="zh-TW" dirty="0" smtClean="0">
                <a:solidFill>
                  <a:schemeClr val="tx1"/>
                </a:solidFill>
                <a:ea typeface="標楷體" pitchFamily="65" charset="-120"/>
              </a:rPr>
              <a:t>(2)</a:t>
            </a:r>
            <a:endParaRPr lang="en-US" altLang="zh-TW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576000" y="2052000"/>
            <a:ext cx="2592000" cy="4572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20000"/>
              </a:lnSpc>
              <a:defRPr/>
            </a:pP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遊戲需要劇本，模擬要有情境，此兩種程式設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計都需要把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過程步驟化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，符合透過程式設計去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解決</a:t>
            </a:r>
          </a:p>
          <a:p>
            <a:pPr>
              <a:lnSpc>
                <a:spcPct val="120000"/>
              </a:lnSpc>
              <a:defRPr/>
            </a:pP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問題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，也是</a:t>
            </a:r>
            <a:r>
              <a:rPr lang="zh-TW" altLang="en-US" sz="18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培養運算思維</a:t>
            </a:r>
            <a:r>
              <a:rPr lang="zh-TW" altLang="en-US" sz="18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的好途徑。</a:t>
            </a:r>
          </a:p>
        </p:txBody>
      </p:sp>
    </p:spTree>
    <p:extLst>
      <p:ext uri="{BB962C8B-B14F-4D97-AF65-F5344CB8AC3E}">
        <p14:creationId xmlns:p14="http://schemas.microsoft.com/office/powerpoint/2010/main" val="174058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複製出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隻小狗。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6" name="群組 5"/>
          <p:cNvGrpSpPr/>
          <p:nvPr/>
        </p:nvGrpSpPr>
        <p:grpSpPr>
          <a:xfrm>
            <a:off x="360000" y="3600000"/>
            <a:ext cx="2700000" cy="432000"/>
            <a:chOff x="360000" y="3960000"/>
            <a:chExt cx="2700000" cy="432000"/>
          </a:xfrm>
        </p:grpSpPr>
        <p:grpSp>
          <p:nvGrpSpPr>
            <p:cNvPr id="15" name="群組 14"/>
            <p:cNvGrpSpPr/>
            <p:nvPr/>
          </p:nvGrpSpPr>
          <p:grpSpPr>
            <a:xfrm>
              <a:off x="360000" y="3996000"/>
              <a:ext cx="504000" cy="360000"/>
              <a:chOff x="360000" y="3420000"/>
              <a:chExt cx="504000" cy="360000"/>
            </a:xfrm>
          </p:grpSpPr>
          <p:sp>
            <p:nvSpPr>
              <p:cNvPr id="19" name="圓角矩形 18"/>
              <p:cNvSpPr/>
              <p:nvPr/>
            </p:nvSpPr>
            <p:spPr>
              <a:xfrm>
                <a:off x="360000" y="3420000"/>
                <a:ext cx="360000" cy="360000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 w="25400">
                <a:solidFill>
                  <a:srgbClr val="D2232B"/>
                </a:solidFill>
              </a:ln>
            </p:spPr>
            <p:txBody>
              <a:bodyPr lIns="0" tIns="0" rIns="0" bIns="0" rtlCol="0" anchor="ctr"/>
              <a:lstStyle/>
              <a:p>
                <a:pPr algn="ctr"/>
                <a:r>
                  <a:rPr lang="en-US" altLang="zh-TW" sz="1800" dirty="0" smtClean="0">
                    <a:solidFill>
                      <a:srgbClr val="D2232B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ea typeface="標楷體" pitchFamily="65" charset="-120"/>
                    <a:cs typeface="Arial" pitchFamily="34" charset="0"/>
                  </a:rPr>
                  <a:t>13</a:t>
                </a:r>
                <a:endParaRPr lang="zh-TW" altLang="en-US" sz="1800" dirty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endParaRPr>
              </a:p>
            </p:txBody>
          </p:sp>
          <p:sp>
            <p:nvSpPr>
              <p:cNvPr id="20" name="等腰三角形 19"/>
              <p:cNvSpPr/>
              <p:nvPr/>
            </p:nvSpPr>
            <p:spPr>
              <a:xfrm rot="5400000">
                <a:off x="738000" y="3528000"/>
                <a:ext cx="108000" cy="144000"/>
              </a:xfrm>
              <a:prstGeom prst="triangle">
                <a:avLst/>
              </a:prstGeom>
              <a:solidFill>
                <a:srgbClr val="D2232B"/>
              </a:solidFill>
              <a:ln w="25400">
                <a:solidFill>
                  <a:srgbClr val="D2232B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1" name="文字方塊 3"/>
            <p:cNvSpPr txBox="1">
              <a:spLocks noChangeArrowheads="1"/>
            </p:cNvSpPr>
            <p:nvPr/>
          </p:nvSpPr>
          <p:spPr bwMode="auto">
            <a:xfrm>
              <a:off x="900000" y="3960000"/>
              <a:ext cx="2160000" cy="432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>
                <a:lnSpc>
                  <a:spcPct val="120000"/>
                </a:lnSpc>
              </a:pPr>
              <a:r>
                <a:rPr lang="zh-TW" altLang="en-US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將小狗拖曳</a:t>
              </a:r>
              <a:r>
                <a:rPr lang="zh-TW" altLang="en-US" sz="2000" b="0" dirty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至</a:t>
              </a:r>
              <a:r>
                <a:rPr lang="zh-TW" altLang="en-US" sz="2000" b="0" dirty="0" smtClean="0">
                  <a:solidFill>
                    <a:schemeClr val="tx1"/>
                  </a:solidFill>
                  <a:latin typeface="+mj-lt"/>
                  <a:ea typeface="標楷體" pitchFamily="65" charset="-120"/>
                </a:rPr>
                <a:t>木板。</a:t>
              </a:r>
              <a:endPara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4" name="圓角矩形 23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5" name="圓角矩形 24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複製成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隻小狗角色。</a:t>
            </a:r>
          </a:p>
        </p:txBody>
      </p: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隻小狗？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2987086" cy="42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" name="群組 3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5" name="圓角矩形 3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807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60000" y="1080000"/>
            <a:ext cx="8244000" cy="252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在此單元中，我學到的有：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</a:t>
            </a:r>
            <a:r>
              <a:rPr lang="en-US" altLang="zh-TW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	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計次式迴圈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來讓小狗往前。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當角色被點擊積木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來進行事件驅動程式。</a:t>
            </a:r>
          </a:p>
        </p:txBody>
      </p:sp>
    </p:spTree>
    <p:extLst>
      <p:ext uri="{BB962C8B-B14F-4D97-AF65-F5344CB8AC3E}">
        <p14:creationId xmlns:p14="http://schemas.microsoft.com/office/powerpoint/2010/main" val="3238526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標楷體" pitchFamily="65" charset="-120"/>
              </a:rPr>
              <a:t>159</a:t>
            </a:r>
            <a:endParaRPr lang="en-US" altLang="zh-TW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標楷體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180000" y="3510000"/>
            <a:ext cx="540000" cy="144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smtClean="0">
                  <a:solidFill>
                    <a:schemeClr val="tx1"/>
                  </a:solidFill>
                  <a:ea typeface="標楷體" pitchFamily="65" charset="-120"/>
                </a:rPr>
                <a:t>小狗散步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240000" y="2340000"/>
            <a:ext cx="1440000" cy="540000"/>
            <a:chOff x="540000" y="1800000"/>
            <a:chExt cx="1440000" cy="540000"/>
          </a:xfrm>
        </p:grpSpPr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smtClean="0">
                  <a:solidFill>
                    <a:schemeClr val="tx1"/>
                  </a:solidFill>
                  <a:ea typeface="標楷體" pitchFamily="65" charset="-120"/>
                </a:rPr>
                <a:t>小狗造型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7" name="圓角矩形 4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</a:p>
          </p:txBody>
        </p:sp>
      </p:grpSp>
      <p:pic>
        <p:nvPicPr>
          <p:cNvPr id="37" name="圖片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2060848"/>
            <a:ext cx="3067050" cy="1100138"/>
          </a:xfrm>
          <a:prstGeom prst="rect">
            <a:avLst/>
          </a:prstGeom>
        </p:spPr>
      </p:pic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6" name="群組 65"/>
          <p:cNvGrpSpPr/>
          <p:nvPr/>
        </p:nvGrpSpPr>
        <p:grpSpPr>
          <a:xfrm flipH="1">
            <a:off x="2520000" y="2610000"/>
            <a:ext cx="720000" cy="540000"/>
            <a:chOff x="2508900" y="4230000"/>
            <a:chExt cx="720000" cy="900000"/>
          </a:xfrm>
        </p:grpSpPr>
        <p:sp>
          <p:nvSpPr>
            <p:cNvPr id="67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925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3240000" y="3419943"/>
            <a:ext cx="1440000" cy="540000"/>
            <a:chOff x="540000" y="1800000"/>
            <a:chExt cx="1440000" cy="540000"/>
          </a:xfrm>
        </p:grpSpPr>
        <p:sp>
          <p:nvSpPr>
            <p:cNvPr id="43" name="圓角矩形 4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小狗音效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58" name="圖片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1" y="3239943"/>
            <a:ext cx="613410" cy="900113"/>
          </a:xfrm>
          <a:prstGeom prst="rect">
            <a:avLst/>
          </a:prstGeom>
        </p:spPr>
      </p:pic>
      <p:grpSp>
        <p:nvGrpSpPr>
          <p:cNvPr id="5" name="群組 4"/>
          <p:cNvGrpSpPr/>
          <p:nvPr/>
        </p:nvGrpSpPr>
        <p:grpSpPr>
          <a:xfrm>
            <a:off x="2520000" y="3150000"/>
            <a:ext cx="720000" cy="540000"/>
            <a:chOff x="2520000" y="3150000"/>
            <a:chExt cx="720000" cy="540000"/>
          </a:xfrm>
        </p:grpSpPr>
        <p:sp>
          <p:nvSpPr>
            <p:cNvPr id="45" name="矩形 4"/>
            <p:cNvSpPr/>
            <p:nvPr/>
          </p:nvSpPr>
          <p:spPr>
            <a:xfrm>
              <a:off x="2880000" y="3150000"/>
              <a:ext cx="360000" cy="54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4" name="矩形 4"/>
            <p:cNvSpPr/>
            <p:nvPr/>
          </p:nvSpPr>
          <p:spPr>
            <a:xfrm flipH="1" flipV="1">
              <a:off x="2520000" y="3150000"/>
              <a:ext cx="360000" cy="54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95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6" name="群組 95"/>
          <p:cNvGrpSpPr/>
          <p:nvPr/>
        </p:nvGrpSpPr>
        <p:grpSpPr>
          <a:xfrm>
            <a:off x="180000" y="3510000"/>
            <a:ext cx="540000" cy="1440000"/>
            <a:chOff x="180000" y="2880000"/>
            <a:chExt cx="540000" cy="1440000"/>
          </a:xfrm>
        </p:grpSpPr>
        <p:sp>
          <p:nvSpPr>
            <p:cNvPr id="97" name="圓角矩形 96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8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smtClean="0">
                  <a:solidFill>
                    <a:schemeClr val="tx1"/>
                  </a:solidFill>
                  <a:ea typeface="標楷體" pitchFamily="65" charset="-120"/>
                </a:rPr>
                <a:t>小狗散步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99" name="群組 98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100" name="圓角矩形 99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102" name="群組 101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103" name="圓角矩形 102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</a:p>
          </p:txBody>
        </p:sp>
      </p:grpSp>
      <p:sp>
        <p:nvSpPr>
          <p:cNvPr id="105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6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166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1440000" y="2880000"/>
            <a:ext cx="1080000" cy="540000"/>
            <a:chOff x="1440000" y="2520000"/>
            <a:chExt cx="1080000" cy="540000"/>
          </a:xfrm>
        </p:grpSpPr>
        <p:sp>
          <p:nvSpPr>
            <p:cNvPr id="69" name="圓角矩形 68"/>
            <p:cNvSpPr/>
            <p:nvPr/>
          </p:nvSpPr>
          <p:spPr>
            <a:xfrm>
              <a:off x="1440000" y="252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70" name="文字方塊 3"/>
            <p:cNvSpPr txBox="1">
              <a:spLocks noChangeArrowheads="1"/>
            </p:cNvSpPr>
            <p:nvPr/>
          </p:nvSpPr>
          <p:spPr bwMode="auto">
            <a:xfrm>
              <a:off x="1440000" y="252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71" name="群組 70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72" name="圓角矩形 7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7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</a:p>
          </p:txBody>
        </p:sp>
      </p:grpSp>
      <p:sp>
        <p:nvSpPr>
          <p:cNvPr id="74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5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8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/>
          <p:cNvGrpSpPr/>
          <p:nvPr/>
        </p:nvGrpSpPr>
        <p:grpSpPr>
          <a:xfrm>
            <a:off x="3240000" y="4500000"/>
            <a:ext cx="1440000" cy="540000"/>
            <a:chOff x="540000" y="1800000"/>
            <a:chExt cx="1440000" cy="540000"/>
          </a:xfrm>
        </p:grpSpPr>
        <p:sp>
          <p:nvSpPr>
            <p:cNvPr id="50" name="圓角矩形 4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播放音效</a:t>
              </a: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600000"/>
            <a:ext cx="2404586" cy="922973"/>
          </a:xfrm>
          <a:prstGeom prst="rect">
            <a:avLst/>
          </a:prstGeom>
        </p:spPr>
      </p:pic>
      <p:sp>
        <p:nvSpPr>
          <p:cNvPr id="79" name="文字方塊 3"/>
          <p:cNvSpPr txBox="1">
            <a:spLocks noChangeArrowheads="1"/>
          </p:cNvSpPr>
          <p:nvPr/>
        </p:nvSpPr>
        <p:spPr bwMode="auto">
          <a:xfrm>
            <a:off x="4860000" y="4500000"/>
            <a:ext cx="33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讓小狗發出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dog1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音效。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84" name="群組 83"/>
          <p:cNvGrpSpPr/>
          <p:nvPr/>
        </p:nvGrpSpPr>
        <p:grpSpPr>
          <a:xfrm>
            <a:off x="180000" y="3510000"/>
            <a:ext cx="540000" cy="1440000"/>
            <a:chOff x="180000" y="2880000"/>
            <a:chExt cx="540000" cy="1440000"/>
          </a:xfrm>
        </p:grpSpPr>
        <p:sp>
          <p:nvSpPr>
            <p:cNvPr id="85" name="圓角矩形 8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86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smtClean="0">
                  <a:solidFill>
                    <a:schemeClr val="tx1"/>
                  </a:solidFill>
                  <a:ea typeface="標楷體" pitchFamily="65" charset="-120"/>
                </a:rPr>
                <a:t>小狗散步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9" name="群組 8"/>
          <p:cNvGrpSpPr/>
          <p:nvPr/>
        </p:nvGrpSpPr>
        <p:grpSpPr>
          <a:xfrm flipH="1">
            <a:off x="2520000" y="4770000"/>
            <a:ext cx="720000" cy="540000"/>
            <a:chOff x="2508900" y="4230000"/>
            <a:chExt cx="720000" cy="900000"/>
          </a:xfrm>
        </p:grpSpPr>
        <p:sp>
          <p:nvSpPr>
            <p:cNvPr id="89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0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96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2" name="群組 51"/>
          <p:cNvGrpSpPr/>
          <p:nvPr/>
        </p:nvGrpSpPr>
        <p:grpSpPr>
          <a:xfrm>
            <a:off x="3240000" y="5040000"/>
            <a:ext cx="1800000" cy="540000"/>
            <a:chOff x="540000" y="1800000"/>
            <a:chExt cx="1440000" cy="540000"/>
          </a:xfrm>
        </p:grpSpPr>
        <p:sp>
          <p:nvSpPr>
            <p:cNvPr id="53" name="圓角矩形 5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計次式迴圈</a:t>
              </a:r>
            </a:p>
          </p:txBody>
        </p:sp>
      </p:grp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3330000"/>
            <a:ext cx="2266950" cy="1627346"/>
          </a:xfrm>
          <a:prstGeom prst="rect">
            <a:avLst/>
          </a:prstGeom>
        </p:spPr>
      </p:pic>
      <p:sp>
        <p:nvSpPr>
          <p:cNvPr id="43" name="文字方塊 3"/>
          <p:cNvSpPr txBox="1">
            <a:spLocks noChangeArrowheads="1"/>
          </p:cNvSpPr>
          <p:nvPr/>
        </p:nvSpPr>
        <p:spPr bwMode="auto">
          <a:xfrm>
            <a:off x="5220072" y="5040000"/>
            <a:ext cx="33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重複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10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次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嵌入的程式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cxnSp>
        <p:nvCxnSpPr>
          <p:cNvPr id="88" name="直線接點 87"/>
          <p:cNvCxnSpPr/>
          <p:nvPr/>
        </p:nvCxnSpPr>
        <p:spPr bwMode="auto">
          <a:xfrm>
            <a:off x="2520000" y="531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grpSp>
        <p:nvGrpSpPr>
          <p:cNvPr id="89" name="群組 88"/>
          <p:cNvGrpSpPr/>
          <p:nvPr/>
        </p:nvGrpSpPr>
        <p:grpSpPr>
          <a:xfrm>
            <a:off x="1440000" y="2880000"/>
            <a:ext cx="1080000" cy="540000"/>
            <a:chOff x="1440000" y="2520000"/>
            <a:chExt cx="1080000" cy="540000"/>
          </a:xfrm>
        </p:grpSpPr>
        <p:sp>
          <p:nvSpPr>
            <p:cNvPr id="90" name="圓角矩形 89"/>
            <p:cNvSpPr/>
            <p:nvPr/>
          </p:nvSpPr>
          <p:spPr>
            <a:xfrm>
              <a:off x="1440000" y="252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1" name="文字方塊 3"/>
            <p:cNvSpPr txBox="1">
              <a:spLocks noChangeArrowheads="1"/>
            </p:cNvSpPr>
            <p:nvPr/>
          </p:nvSpPr>
          <p:spPr bwMode="auto">
            <a:xfrm>
              <a:off x="1440000" y="252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grpSp>
        <p:nvGrpSpPr>
          <p:cNvPr id="92" name="群組 91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93" name="圓角矩形 92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</a:p>
          </p:txBody>
        </p:sp>
      </p:grpSp>
      <p:sp>
        <p:nvSpPr>
          <p:cNvPr id="95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6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8" name="群組 97"/>
          <p:cNvGrpSpPr/>
          <p:nvPr/>
        </p:nvGrpSpPr>
        <p:grpSpPr>
          <a:xfrm>
            <a:off x="180000" y="3510000"/>
            <a:ext cx="540000" cy="1440000"/>
            <a:chOff x="180000" y="2880000"/>
            <a:chExt cx="540000" cy="1440000"/>
          </a:xfrm>
        </p:grpSpPr>
        <p:sp>
          <p:nvSpPr>
            <p:cNvPr id="99" name="圓角矩形 98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0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smtClean="0">
                  <a:solidFill>
                    <a:schemeClr val="tx1"/>
                  </a:solidFill>
                  <a:ea typeface="標楷體" pitchFamily="65" charset="-120"/>
                </a:rPr>
                <a:t>小狗散步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25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3240000" y="5580000"/>
            <a:ext cx="1440000" cy="540000"/>
            <a:chOff x="540000" y="1800000"/>
            <a:chExt cx="1440000" cy="540000"/>
          </a:xfrm>
        </p:grpSpPr>
        <p:sp>
          <p:nvSpPr>
            <p:cNvPr id="56" name="圓角矩形 5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smtClean="0">
                  <a:solidFill>
                    <a:schemeClr val="tx1"/>
                  </a:solidFill>
                  <a:ea typeface="標楷體" pitchFamily="65" charset="-120"/>
                </a:rPr>
                <a:t>小狗動作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12" name="群組 11"/>
          <p:cNvGrpSpPr/>
          <p:nvPr/>
        </p:nvGrpSpPr>
        <p:grpSpPr>
          <a:xfrm>
            <a:off x="2520000" y="5310000"/>
            <a:ext cx="720000" cy="540000"/>
            <a:chOff x="2520000" y="5310000"/>
            <a:chExt cx="720000" cy="720000"/>
          </a:xfrm>
        </p:grpSpPr>
        <p:sp>
          <p:nvSpPr>
            <p:cNvPr id="63" name="矩形 4"/>
            <p:cNvSpPr/>
            <p:nvPr/>
          </p:nvSpPr>
          <p:spPr>
            <a:xfrm>
              <a:off x="2880000" y="531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4" name="矩形 4"/>
            <p:cNvSpPr/>
            <p:nvPr/>
          </p:nvSpPr>
          <p:spPr>
            <a:xfrm flipH="1" flipV="1">
              <a:off x="2520000" y="531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420000"/>
            <a:ext cx="1837849" cy="2145506"/>
          </a:xfrm>
          <a:prstGeom prst="rect">
            <a:avLst/>
          </a:prstGeom>
        </p:spPr>
      </p:pic>
      <p:grpSp>
        <p:nvGrpSpPr>
          <p:cNvPr id="91" name="群組 90"/>
          <p:cNvGrpSpPr/>
          <p:nvPr/>
        </p:nvGrpSpPr>
        <p:grpSpPr>
          <a:xfrm>
            <a:off x="1440000" y="2880000"/>
            <a:ext cx="1080000" cy="540000"/>
            <a:chOff x="1440000" y="2520000"/>
            <a:chExt cx="1080000" cy="540000"/>
          </a:xfrm>
        </p:grpSpPr>
        <p:sp>
          <p:nvSpPr>
            <p:cNvPr id="92" name="圓角矩形 91"/>
            <p:cNvSpPr/>
            <p:nvPr/>
          </p:nvSpPr>
          <p:spPr>
            <a:xfrm>
              <a:off x="1440000" y="252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3" name="文字方塊 3"/>
            <p:cNvSpPr txBox="1">
              <a:spLocks noChangeArrowheads="1"/>
            </p:cNvSpPr>
            <p:nvPr/>
          </p:nvSpPr>
          <p:spPr bwMode="auto">
            <a:xfrm>
              <a:off x="1440000" y="252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grpSp>
        <p:nvGrpSpPr>
          <p:cNvPr id="94" name="群組 93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95" name="圓角矩形 94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</a:p>
          </p:txBody>
        </p:sp>
      </p:grpSp>
      <p:sp>
        <p:nvSpPr>
          <p:cNvPr id="97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8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0" name="群組 99"/>
          <p:cNvGrpSpPr/>
          <p:nvPr/>
        </p:nvGrpSpPr>
        <p:grpSpPr>
          <a:xfrm>
            <a:off x="180000" y="3510000"/>
            <a:ext cx="540000" cy="1440000"/>
            <a:chOff x="180000" y="2880000"/>
            <a:chExt cx="540000" cy="1440000"/>
          </a:xfrm>
        </p:grpSpPr>
        <p:sp>
          <p:nvSpPr>
            <p:cNvPr id="101" name="圓角矩形 100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2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smtClean="0">
                  <a:solidFill>
                    <a:schemeClr val="tx1"/>
                  </a:solidFill>
                  <a:ea typeface="標楷體" pitchFamily="65" charset="-120"/>
                </a:rPr>
                <a:t>小狗散步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5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38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讓小狗移動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10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en-US" altLang="zh-TW" sz="20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讓小狗變換造型。</a:t>
            </a:r>
          </a:p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碰到舞臺區邊緣就轉向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ea typeface="標楷體" pitchFamily="65" charset="-120"/>
            </a:endParaRPr>
          </a:p>
        </p:txBody>
      </p:sp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751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720000" y="180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在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畫面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中，以一個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草地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圖片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當作背景，有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匹馬兒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在草上。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8" name="文字方塊 3"/>
          <p:cNvSpPr txBox="1">
            <a:spLocks noChangeArrowheads="1"/>
          </p:cNvSpPr>
          <p:nvPr/>
        </p:nvSpPr>
        <p:spPr bwMode="auto">
          <a:xfrm>
            <a:off x="720000" y="558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　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請執行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賽馬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》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程式，想一想這個範例的素材及背後是如何運作的呢？</a:t>
            </a:r>
          </a:p>
        </p:txBody>
      </p:sp>
      <p:sp>
        <p:nvSpPr>
          <p:cNvPr id="12" name="文字方塊 3"/>
          <p:cNvSpPr txBox="1">
            <a:spLocks noChangeArrowheads="1"/>
          </p:cNvSpPr>
          <p:nvPr/>
        </p:nvSpPr>
        <p:spPr bwMode="auto">
          <a:xfrm>
            <a:off x="720000" y="288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按下</a:t>
            </a:r>
            <a:r>
              <a:rPr lang="zh-TW" altLang="en-US" sz="2400" dirty="0">
                <a:solidFill>
                  <a:srgbClr val="00A651"/>
                </a:solidFill>
                <a:latin typeface="+mj-lt"/>
                <a:ea typeface="標楷體" pitchFamily="65" charset="-120"/>
              </a:rPr>
              <a:t>綠旗</a:t>
            </a: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後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：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文字方塊 3"/>
          <p:cNvSpPr txBox="1">
            <a:spLocks noChangeArrowheads="1"/>
          </p:cNvSpPr>
          <p:nvPr/>
        </p:nvSpPr>
        <p:spPr bwMode="auto">
          <a:xfrm>
            <a:off x="720000" y="342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en-US" altLang="zh-TW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.	3 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匹馬兒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會從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畫面左方用不同的速度往前跑，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當有一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匹馬兒跑到終點時，遊戲就結束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720000" y="450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每匹馬兒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跑步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的速度是隨機的，所以每次先跑到終點的馬兒也不會固定是哪一匹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Rectangle 1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2875791" y="1176336"/>
            <a:ext cx="3060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/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程式設計－賽馬遊戲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AutoShape 1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914951" y="1108591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213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00000"/>
            <a:ext cx="384619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878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2" name="群組 11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7" name="圓角矩形 1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00000"/>
            <a:ext cx="384619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1800000"/>
            <a:ext cx="384048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向右箭號 17"/>
          <p:cNvSpPr/>
          <p:nvPr/>
        </p:nvSpPr>
        <p:spPr>
          <a:xfrm>
            <a:off x="4067944" y="2924944"/>
            <a:ext cx="1440000" cy="720000"/>
          </a:xfrm>
          <a:prstGeom prst="rightArrow">
            <a:avLst>
              <a:gd name="adj1" fmla="val 50000"/>
              <a:gd name="adj2" fmla="val 101803"/>
            </a:avLst>
          </a:prstGeom>
          <a:solidFill>
            <a:srgbClr val="00A651"/>
          </a:solidFill>
          <a:ln w="25400">
            <a:solidFill>
              <a:srgbClr val="00A65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70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5"/>
          <p:cNvSpPr>
            <a:spLocks noChangeArrowheads="1"/>
          </p:cNvSpPr>
          <p:nvPr/>
        </p:nvSpPr>
        <p:spPr bwMode="auto">
          <a:xfrm>
            <a:off x="432000" y="1440000"/>
            <a:ext cx="28080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lnSpc>
                <a:spcPct val="110000"/>
              </a:lnSpc>
            </a:pPr>
            <a:r>
              <a:rPr lang="zh-TW" altLang="en-US" dirty="0">
                <a:solidFill>
                  <a:schemeClr val="tx1"/>
                </a:solidFill>
                <a:ea typeface="標楷體" pitchFamily="65" charset="-120"/>
              </a:rPr>
              <a:t>基礎程式設計</a:t>
            </a:r>
            <a:r>
              <a:rPr lang="en-US" altLang="zh-TW" smtClean="0">
                <a:solidFill>
                  <a:schemeClr val="tx1"/>
                </a:solidFill>
                <a:ea typeface="標楷體" pitchFamily="65" charset="-120"/>
              </a:rPr>
              <a:t>(2)</a:t>
            </a:r>
            <a:endParaRPr lang="en-US" altLang="zh-TW" dirty="0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>
            <a:off x="576000" y="2052000"/>
            <a:ext cx="2592000" cy="45720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431800" indent="-431800">
              <a:lnSpc>
                <a:spcPts val="2800"/>
              </a:lnSpc>
            </a:pPr>
            <a:r>
              <a:rPr lang="en-US" altLang="zh-TW" sz="1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5-1	Scratch</a:t>
            </a:r>
            <a:r>
              <a:rPr lang="zh-TW" altLang="en-US" sz="1800" dirty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</a:rPr>
              <a:t>程式設計－遊戲篇</a:t>
            </a:r>
          </a:p>
          <a:p>
            <a:pPr marL="431800" indent="-431800">
              <a:lnSpc>
                <a:spcPts val="2800"/>
              </a:lnSpc>
            </a:pPr>
            <a:r>
              <a:rPr lang="en-US" altLang="zh-TW" sz="1800" b="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5-2	Scratch</a:t>
            </a:r>
            <a:r>
              <a:rPr lang="zh-TW" altLang="en-US" sz="1800" b="0" dirty="0">
                <a:solidFill>
                  <a:schemeClr val="tx1"/>
                </a:solidFill>
                <a:latin typeface="Times New Roman" pitchFamily="18" charset="0"/>
                <a:ea typeface="標楷體" pitchFamily="65" charset="-120"/>
              </a:rPr>
              <a:t>程式設計－模擬篇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建立背景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1080000" y="287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建立馬兒和終點角色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32" name="文字方塊 3"/>
          <p:cNvSpPr txBox="1">
            <a:spLocks noChangeArrowheads="1"/>
          </p:cNvSpPr>
          <p:nvPr/>
        </p:nvSpPr>
        <p:spPr bwMode="auto">
          <a:xfrm>
            <a:off x="1080000" y="341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讓馬兒用隨機的速度往前跑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4" name="文字方塊 3"/>
          <p:cNvSpPr txBox="1">
            <a:spLocks noChangeArrowheads="1"/>
          </p:cNvSpPr>
          <p:nvPr/>
        </p:nvSpPr>
        <p:spPr bwMode="auto">
          <a:xfrm>
            <a:off x="1080000" y="3959999"/>
            <a:ext cx="7524000" cy="14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時，如何讓馬兒在畫面上大小適中？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時，如何讓馬兒發出叫聲？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時，如何讓馬兒隨機移動並變換姿勢？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時，如何讓任意馬兒碰到終點，即停止動作並結束比賽？</a:t>
            </a:r>
          </a:p>
        </p:txBody>
      </p:sp>
      <p:sp>
        <p:nvSpPr>
          <p:cNvPr id="35" name="文字方塊 3"/>
          <p:cNvSpPr txBox="1">
            <a:spLocks noChangeArrowheads="1"/>
          </p:cNvSpPr>
          <p:nvPr/>
        </p:nvSpPr>
        <p:spPr bwMode="auto">
          <a:xfrm>
            <a:off x="1080000" y="54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匹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馬兒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7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1080000" y="59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匹馬兒在同一列起跑位置？</a:t>
            </a:r>
          </a:p>
        </p:txBody>
      </p:sp>
      <p:sp>
        <p:nvSpPr>
          <p:cNvPr id="18" name="圓角矩形 17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19" name="圓角矩形 18"/>
          <p:cNvSpPr/>
          <p:nvPr/>
        </p:nvSpPr>
        <p:spPr>
          <a:xfrm>
            <a:off x="756000" y="300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0" name="圓角矩形 19"/>
          <p:cNvSpPr/>
          <p:nvPr/>
        </p:nvSpPr>
        <p:spPr>
          <a:xfrm>
            <a:off x="756000" y="354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3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756000" y="552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4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668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34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選個背景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34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Playing Field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925" y="2492896"/>
            <a:ext cx="5315531" cy="4320000"/>
          </a:xfrm>
          <a:prstGeom prst="rect">
            <a:avLst/>
          </a:prstGeom>
        </p:spPr>
      </p:pic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匯入舞臺背景。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如何建立背景？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1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群組 3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2" name="圓角矩形 3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29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刪除小貓。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命名為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終點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繪畫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新增終點角色。</a:t>
            </a: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如何建立馬兒和終點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2862096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群組 34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6" name="圓角矩形 35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線條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工具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繪製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線段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調整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顏色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451914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新增終點角色。</a:t>
            </a:r>
          </a:p>
        </p:txBody>
      </p: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如何建立馬兒和終點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1" name="圓角矩形 30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40" name="圓角矩形 39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608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新增終點角色。</a:t>
            </a: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如何建立馬兒和終點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拖曳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舞臺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區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右方。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96000" y="2916000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"/>
          <a:stretch/>
        </p:blipFill>
        <p:spPr>
          <a:xfrm>
            <a:off x="3312000" y="2520000"/>
            <a:ext cx="3023366" cy="4320000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8" name="圓角矩形 2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9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新增馬兒角色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如何建立馬兒和終點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Horse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選個角色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520000"/>
            <a:ext cx="5290890" cy="4071791"/>
          </a:xfrm>
          <a:prstGeom prst="rect">
            <a:avLst/>
          </a:prstGeom>
        </p:spPr>
      </p:pic>
      <p:grpSp>
        <p:nvGrpSpPr>
          <p:cNvPr id="23" name="群組 22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4" name="圓角矩形 33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5" name="圓角矩形 34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924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有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內建音效。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新增馬兒角色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如何建立馬兒和終點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1" name="圓角矩形 20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39"/>
          <a:stretch/>
        </p:blipFill>
        <p:spPr bwMode="auto">
          <a:xfrm>
            <a:off x="3312001" y="2520000"/>
            <a:ext cx="5292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群組 26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8" name="圓角矩形 2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129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新增馬兒角色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如何建立馬兒和終點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1" name="圓角矩形 20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有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種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內建造型。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0" y="2520000"/>
            <a:ext cx="4475676" cy="4320000"/>
          </a:xfrm>
          <a:prstGeom prst="rect">
            <a:avLst/>
          </a:prstGeom>
        </p:spPr>
      </p:pic>
      <p:grpSp>
        <p:nvGrpSpPr>
          <p:cNvPr id="27" name="群組 26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8" name="圓角矩形 2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69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讓馬兒角色只能左右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翻轉。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如何建立馬兒和終點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1" name="圓角矩形 20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左右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翻轉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2843936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" name="群組 29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1" name="圓角矩形 30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883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馬兒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前進的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程式。</a:t>
            </a:r>
          </a:p>
        </p:txBody>
      </p: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如何讓馬兒用隨機的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速度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往前跑？</a:t>
            </a:r>
          </a:p>
        </p:txBody>
      </p:sp>
      <p:grpSp>
        <p:nvGrpSpPr>
          <p:cNvPr id="37" name="群組 36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8" name="圓角矩形 37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9" name="圓角矩形 38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4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調整尺寸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44" name="文字方塊 3"/>
          <p:cNvSpPr txBox="1">
            <a:spLocks noChangeArrowheads="1"/>
          </p:cNvSpPr>
          <p:nvPr/>
        </p:nvSpPr>
        <p:spPr bwMode="auto">
          <a:xfrm>
            <a:off x="900000" y="3420000"/>
            <a:ext cx="2160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從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起跑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位置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，搭配音效用隨機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的速度往右移動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45" name="文字方塊 3"/>
          <p:cNvSpPr txBox="1">
            <a:spLocks noChangeArrowheads="1"/>
          </p:cNvSpPr>
          <p:nvPr/>
        </p:nvSpPr>
        <p:spPr bwMode="auto">
          <a:xfrm>
            <a:off x="900000" y="4680000"/>
            <a:ext cx="2160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移動時碰到終點就停止。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17" name="圓角矩形 16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圓角矩形 17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079999"/>
            <a:ext cx="3894085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87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橢圓 30"/>
          <p:cNvSpPr/>
          <p:nvPr/>
        </p:nvSpPr>
        <p:spPr bwMode="auto">
          <a:xfrm>
            <a:off x="179388" y="179388"/>
            <a:ext cx="792162" cy="79216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zh-TW" altLang="en-US" sz="4400" dirty="0">
                <a:solidFill>
                  <a:schemeClr val="bg1"/>
                </a:solidFill>
                <a:ea typeface="標楷體" pitchFamily="65" charset="-120"/>
              </a:rPr>
              <a:t>架</a:t>
            </a:r>
          </a:p>
        </p:txBody>
      </p:sp>
      <p:sp>
        <p:nvSpPr>
          <p:cNvPr id="32" name="文字方塊 31"/>
          <p:cNvSpPr txBox="1"/>
          <p:nvPr/>
        </p:nvSpPr>
        <p:spPr>
          <a:xfrm>
            <a:off x="900113" y="179388"/>
            <a:ext cx="3600450" cy="792162"/>
          </a:xfrm>
          <a:prstGeom prst="rect">
            <a:avLst/>
          </a:prstGeom>
          <a:noFill/>
        </p:spPr>
        <p:txBody>
          <a:bodyPr lIns="108000" tIns="36000" rIns="108000" bIns="36000" anchor="ctr"/>
          <a:lstStyle/>
          <a:p>
            <a:pPr>
              <a:defRPr/>
            </a:pPr>
            <a:r>
              <a:rPr lang="zh-TW" altLang="en-US" sz="4000" dirty="0">
                <a:solidFill>
                  <a:schemeClr val="bg1">
                    <a:lumMod val="50000"/>
                  </a:schemeClr>
                </a:solidFill>
                <a:ea typeface="標楷體" pitchFamily="65" charset="-120"/>
              </a:rPr>
              <a:t>構表與多媒體</a:t>
            </a:r>
          </a:p>
        </p:txBody>
      </p:sp>
      <p:pic>
        <p:nvPicPr>
          <p:cNvPr id="17411" name="Picture 2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67175" y="395288"/>
            <a:ext cx="1187450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12" name="群組 1"/>
          <p:cNvGrpSpPr>
            <a:grpSpLocks/>
          </p:cNvGrpSpPr>
          <p:nvPr/>
        </p:nvGrpSpPr>
        <p:grpSpPr bwMode="auto">
          <a:xfrm>
            <a:off x="2592388" y="1080000"/>
            <a:ext cx="3959225" cy="5256213"/>
            <a:chOff x="360000" y="1260000"/>
            <a:chExt cx="3960000" cy="5256000"/>
          </a:xfrm>
        </p:grpSpPr>
        <p:sp>
          <p:nvSpPr>
            <p:cNvPr id="17413" name="手繪多邊形 20"/>
            <p:cNvSpPr>
              <a:spLocks/>
            </p:cNvSpPr>
            <p:nvPr/>
          </p:nvSpPr>
          <p:spPr bwMode="auto">
            <a:xfrm>
              <a:off x="540000" y="2880000"/>
              <a:ext cx="180000" cy="432000"/>
            </a:xfrm>
            <a:custGeom>
              <a:avLst/>
              <a:gdLst>
                <a:gd name="T0" fmla="*/ 0 w 1244600"/>
                <a:gd name="T1" fmla="*/ 0 h 982134"/>
                <a:gd name="T2" fmla="*/ 0 w 1244600"/>
                <a:gd name="T3" fmla="*/ 36764 h 982134"/>
                <a:gd name="T4" fmla="*/ 545 w 1244600"/>
                <a:gd name="T5" fmla="*/ 36764 h 982134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982134"/>
                <a:gd name="T11" fmla="*/ 1244600 w 1244600"/>
                <a:gd name="T12" fmla="*/ 982134 h 982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982134">
                  <a:moveTo>
                    <a:pt x="0" y="0"/>
                  </a:moveTo>
                  <a:lnTo>
                    <a:pt x="0" y="982134"/>
                  </a:lnTo>
                  <a:lnTo>
                    <a:pt x="1244600" y="982134"/>
                  </a:ln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17414" name="Rectangle 4"/>
            <p:cNvSpPr>
              <a:spLocks noChangeArrowheads="1"/>
            </p:cNvSpPr>
            <p:nvPr/>
          </p:nvSpPr>
          <p:spPr bwMode="auto">
            <a:xfrm>
              <a:off x="360000" y="2160000"/>
              <a:ext cx="3960000" cy="720000"/>
            </a:xfrm>
            <a:prstGeom prst="rect">
              <a:avLst/>
            </a:prstGeom>
            <a:solidFill>
              <a:srgbClr val="00B050">
                <a:alpha val="50195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altLang="zh-TW" sz="2400" dirty="0">
                  <a:solidFill>
                    <a:schemeClr val="tx1"/>
                  </a:solidFill>
                  <a:ea typeface="標楷體" pitchFamily="65" charset="-120"/>
                </a:rPr>
                <a:t>Scratch</a:t>
              </a: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程式設計－遊戲篇</a:t>
              </a:r>
            </a:p>
          </p:txBody>
        </p:sp>
        <p:sp>
          <p:nvSpPr>
            <p:cNvPr id="17415" name="Rectangle 1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19999" y="3060000"/>
              <a:ext cx="3600000" cy="5760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25400" algn="ctr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TW" altLang="en-US" sz="2400" smtClean="0">
                  <a:solidFill>
                    <a:schemeClr val="tx1"/>
                  </a:solidFill>
                  <a:latin typeface="DFHeiStd-W5"/>
                  <a:ea typeface="標楷體" pitchFamily="65" charset="-120"/>
                </a:rPr>
                <a:t>小狗散步</a:t>
              </a:r>
              <a:r>
                <a:rPr lang="zh-TW" altLang="en-US" sz="2400" dirty="0">
                  <a:solidFill>
                    <a:schemeClr val="tx1"/>
                  </a:solidFill>
                  <a:latin typeface="DFHeiStd-W5"/>
                  <a:ea typeface="標楷體" pitchFamily="65" charset="-120"/>
                </a:rPr>
                <a:t>遊戲</a:t>
              </a:r>
            </a:p>
          </p:txBody>
        </p:sp>
        <p:sp>
          <p:nvSpPr>
            <p:cNvPr id="17416" name="Rectangle 3"/>
            <p:cNvSpPr>
              <a:spLocks noChangeArrowheads="1"/>
            </p:cNvSpPr>
            <p:nvPr/>
          </p:nvSpPr>
          <p:spPr bwMode="auto">
            <a:xfrm>
              <a:off x="360000" y="1260000"/>
              <a:ext cx="3960000" cy="720000"/>
            </a:xfrm>
            <a:prstGeom prst="rect">
              <a:avLst/>
            </a:prstGeom>
            <a:solidFill>
              <a:srgbClr val="009E47"/>
            </a:solidFill>
            <a:ln w="25400" algn="ctr">
              <a:noFill/>
              <a:miter lim="800000"/>
              <a:headEnd/>
              <a:tailEnd/>
            </a:ln>
          </p:spPr>
          <p:txBody>
            <a:bodyPr wrap="none" lIns="36000" tIns="36000" rIns="36000" bIns="36000" anchor="ctr"/>
            <a:lstStyle/>
            <a:p>
              <a:pPr algn="ctr"/>
              <a:r>
                <a:rPr lang="zh-TW" altLang="en-US" sz="3200" dirty="0">
                  <a:solidFill>
                    <a:schemeClr val="bg1"/>
                  </a:solidFill>
                  <a:ea typeface="標楷體" pitchFamily="65" charset="-120"/>
                </a:rPr>
                <a:t>基礎程式設計</a:t>
              </a:r>
              <a:r>
                <a:rPr lang="en-US" altLang="zh-TW" sz="3200" smtClean="0">
                  <a:solidFill>
                    <a:schemeClr val="bg1"/>
                  </a:solidFill>
                  <a:ea typeface="標楷體" pitchFamily="65" charset="-120"/>
                </a:rPr>
                <a:t>(2)</a:t>
              </a:r>
              <a:endParaRPr lang="zh-TW" altLang="en-US" sz="3200" dirty="0">
                <a:solidFill>
                  <a:schemeClr val="bg1"/>
                </a:solidFill>
                <a:ea typeface="標楷體" pitchFamily="65" charset="-120"/>
              </a:endParaRPr>
            </a:p>
          </p:txBody>
        </p:sp>
        <p:cxnSp>
          <p:nvCxnSpPr>
            <p:cNvPr id="17417" name="直線接點 84"/>
            <p:cNvCxnSpPr>
              <a:cxnSpLocks noChangeShapeType="1"/>
              <a:stCxn id="17416" idx="2"/>
              <a:endCxn id="17414" idx="0"/>
            </p:cNvCxnSpPr>
            <p:nvPr/>
          </p:nvCxnSpPr>
          <p:spPr bwMode="auto">
            <a:xfrm>
              <a:off x="2340000" y="1980000"/>
              <a:ext cx="0" cy="180000"/>
            </a:xfrm>
            <a:prstGeom prst="line">
              <a:avLst/>
            </a:prstGeom>
            <a:noFill/>
            <a:ln w="25400">
              <a:solidFill>
                <a:srgbClr val="00B050"/>
              </a:solidFill>
              <a:miter lim="800000"/>
              <a:headEnd/>
              <a:tailEnd/>
            </a:ln>
          </p:spPr>
        </p:cxnSp>
        <p:sp>
          <p:nvSpPr>
            <p:cNvPr id="17418" name="Rectangle 1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19999" y="3780000"/>
              <a:ext cx="3600000" cy="5760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25400" algn="ctr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latin typeface="DFHeiStd-W5"/>
                  <a:ea typeface="標楷體" pitchFamily="65" charset="-120"/>
                </a:rPr>
                <a:t>賽馬遊戲</a:t>
              </a:r>
            </a:p>
          </p:txBody>
        </p:sp>
        <p:sp>
          <p:nvSpPr>
            <p:cNvPr id="17419" name="Rectangle 1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19999" y="4500000"/>
              <a:ext cx="3600000" cy="5760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25400" algn="ctr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latin typeface="DFHeiStd-W5"/>
                  <a:ea typeface="標楷體" pitchFamily="65" charset="-120"/>
                </a:rPr>
                <a:t>水族箱遊戲</a:t>
              </a:r>
            </a:p>
          </p:txBody>
        </p:sp>
        <p:sp>
          <p:nvSpPr>
            <p:cNvPr id="17420" name="Rectangle 1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19999" y="5220000"/>
              <a:ext cx="3600000" cy="5760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25400" algn="ctr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latin typeface="DFHeiStd-W5"/>
                  <a:ea typeface="標楷體" pitchFamily="65" charset="-120"/>
                </a:rPr>
                <a:t>大馬路遊戲</a:t>
              </a:r>
            </a:p>
          </p:txBody>
        </p:sp>
        <p:sp>
          <p:nvSpPr>
            <p:cNvPr id="17421" name="Rectangle 12">
              <a:hlinkClick r:id="rId3" action="ppaction://hlinksldjump"/>
            </p:cNvPr>
            <p:cNvSpPr>
              <a:spLocks noChangeArrowheads="1"/>
            </p:cNvSpPr>
            <p:nvPr/>
          </p:nvSpPr>
          <p:spPr bwMode="auto">
            <a:xfrm>
              <a:off x="719999" y="5940000"/>
              <a:ext cx="3600000" cy="576000"/>
            </a:xfrm>
            <a:prstGeom prst="rect">
              <a:avLst/>
            </a:prstGeom>
            <a:solidFill>
              <a:srgbClr val="00B050">
                <a:alpha val="20000"/>
              </a:srgbClr>
            </a:solidFill>
            <a:ln w="25400" algn="ctr">
              <a:solidFill>
                <a:srgbClr val="00B05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zh-TW" altLang="en-US" sz="2400" dirty="0">
                  <a:solidFill>
                    <a:schemeClr val="tx1"/>
                  </a:solidFill>
                  <a:latin typeface="DFHeiStd-W5"/>
                  <a:ea typeface="標楷體" pitchFamily="65" charset="-120"/>
                </a:rPr>
                <a:t>打擊魔鬼遊戲</a:t>
              </a:r>
            </a:p>
          </p:txBody>
        </p:sp>
        <p:sp>
          <p:nvSpPr>
            <p:cNvPr id="17422" name="手繪多邊形 43"/>
            <p:cNvSpPr>
              <a:spLocks/>
            </p:cNvSpPr>
            <p:nvPr/>
          </p:nvSpPr>
          <p:spPr bwMode="auto">
            <a:xfrm>
              <a:off x="540000" y="2880000"/>
              <a:ext cx="180000" cy="2628000"/>
            </a:xfrm>
            <a:custGeom>
              <a:avLst/>
              <a:gdLst>
                <a:gd name="T0" fmla="*/ 0 w 1244600"/>
                <a:gd name="T1" fmla="*/ 0 h 982134"/>
                <a:gd name="T2" fmla="*/ 0 w 1244600"/>
                <a:gd name="T3" fmla="*/ 50348787 h 982134"/>
                <a:gd name="T4" fmla="*/ 545 w 1244600"/>
                <a:gd name="T5" fmla="*/ 50348787 h 982134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982134"/>
                <a:gd name="T11" fmla="*/ 1244600 w 1244600"/>
                <a:gd name="T12" fmla="*/ 982134 h 982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982134">
                  <a:moveTo>
                    <a:pt x="0" y="0"/>
                  </a:moveTo>
                  <a:lnTo>
                    <a:pt x="0" y="982134"/>
                  </a:lnTo>
                  <a:lnTo>
                    <a:pt x="1244600" y="982134"/>
                  </a:ln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17423" name="手繪多邊形 44"/>
            <p:cNvSpPr>
              <a:spLocks/>
            </p:cNvSpPr>
            <p:nvPr/>
          </p:nvSpPr>
          <p:spPr bwMode="auto">
            <a:xfrm>
              <a:off x="540000" y="2880000"/>
              <a:ext cx="180000" cy="1188000"/>
            </a:xfrm>
            <a:custGeom>
              <a:avLst/>
              <a:gdLst>
                <a:gd name="T0" fmla="*/ 0 w 1244600"/>
                <a:gd name="T1" fmla="*/ 0 h 982134"/>
                <a:gd name="T2" fmla="*/ 0 w 1244600"/>
                <a:gd name="T3" fmla="*/ 2102586 h 982134"/>
                <a:gd name="T4" fmla="*/ 545 w 1244600"/>
                <a:gd name="T5" fmla="*/ 2102586 h 982134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982134"/>
                <a:gd name="T11" fmla="*/ 1244600 w 1244600"/>
                <a:gd name="T12" fmla="*/ 982134 h 982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982134">
                  <a:moveTo>
                    <a:pt x="0" y="0"/>
                  </a:moveTo>
                  <a:lnTo>
                    <a:pt x="0" y="982134"/>
                  </a:lnTo>
                  <a:lnTo>
                    <a:pt x="1244600" y="982134"/>
                  </a:ln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17424" name="手繪多邊形 45"/>
            <p:cNvSpPr>
              <a:spLocks/>
            </p:cNvSpPr>
            <p:nvPr/>
          </p:nvSpPr>
          <p:spPr bwMode="auto">
            <a:xfrm>
              <a:off x="540000" y="2880000"/>
              <a:ext cx="180000" cy="1915200"/>
            </a:xfrm>
            <a:custGeom>
              <a:avLst/>
              <a:gdLst>
                <a:gd name="T0" fmla="*/ 0 w 1244600"/>
                <a:gd name="T1" fmla="*/ 0 h 982134"/>
                <a:gd name="T2" fmla="*/ 0 w 1244600"/>
                <a:gd name="T3" fmla="*/ 14201825 h 982134"/>
                <a:gd name="T4" fmla="*/ 545 w 1244600"/>
                <a:gd name="T5" fmla="*/ 14201825 h 982134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982134"/>
                <a:gd name="T11" fmla="*/ 1244600 w 1244600"/>
                <a:gd name="T12" fmla="*/ 982134 h 982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982134">
                  <a:moveTo>
                    <a:pt x="0" y="0"/>
                  </a:moveTo>
                  <a:lnTo>
                    <a:pt x="0" y="982134"/>
                  </a:lnTo>
                  <a:lnTo>
                    <a:pt x="1244600" y="982134"/>
                  </a:ln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  <p:sp>
          <p:nvSpPr>
            <p:cNvPr id="17425" name="手繪多邊形 46"/>
            <p:cNvSpPr>
              <a:spLocks/>
            </p:cNvSpPr>
            <p:nvPr/>
          </p:nvSpPr>
          <p:spPr bwMode="auto">
            <a:xfrm>
              <a:off x="540000" y="2880000"/>
              <a:ext cx="180000" cy="3348000"/>
            </a:xfrm>
            <a:custGeom>
              <a:avLst/>
              <a:gdLst>
                <a:gd name="T0" fmla="*/ 0 w 1244600"/>
                <a:gd name="T1" fmla="*/ 0 h 982134"/>
                <a:gd name="T2" fmla="*/ 0 w 1244600"/>
                <a:gd name="T3" fmla="*/ 132626219 h 982134"/>
                <a:gd name="T4" fmla="*/ 545 w 1244600"/>
                <a:gd name="T5" fmla="*/ 132626219 h 982134"/>
                <a:gd name="T6" fmla="*/ 0 60000 65536"/>
                <a:gd name="T7" fmla="*/ 0 60000 65536"/>
                <a:gd name="T8" fmla="*/ 0 60000 65536"/>
                <a:gd name="T9" fmla="*/ 0 w 1244600"/>
                <a:gd name="T10" fmla="*/ 0 h 982134"/>
                <a:gd name="T11" fmla="*/ 1244600 w 1244600"/>
                <a:gd name="T12" fmla="*/ 982134 h 98213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4600" h="982134">
                  <a:moveTo>
                    <a:pt x="0" y="0"/>
                  </a:moveTo>
                  <a:lnTo>
                    <a:pt x="0" y="982134"/>
                  </a:lnTo>
                  <a:lnTo>
                    <a:pt x="1244600" y="982134"/>
                  </a:lnTo>
                </a:path>
              </a:pathLst>
            </a:custGeom>
            <a:noFill/>
            <a:ln w="25400">
              <a:solidFill>
                <a:srgbClr val="00B050"/>
              </a:solidFill>
              <a:round/>
              <a:headEnd/>
              <a:tailEnd/>
            </a:ln>
          </p:spPr>
          <p:txBody>
            <a:bodyPr anchor="ctr"/>
            <a:lstStyle/>
            <a:p>
              <a:endParaRPr lang="zh-TW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複製成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匹馬兒角色。</a:t>
            </a: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匹馬兒？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按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滑鼠右鍵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後。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5" name="群組 14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19" name="圓角矩形 18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16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複製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324612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1" name="群組 3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2" name="圓角矩形 3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3" name="圓角矩形 32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0476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重複以上步驟，複製出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匹馬兒。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17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複製成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匹馬兒角色。</a:t>
            </a:r>
          </a:p>
        </p:txBody>
      </p:sp>
      <p:sp>
        <p:nvSpPr>
          <p:cNvPr id="37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匹馬兒？</a:t>
            </a:r>
          </a:p>
        </p:txBody>
      </p:sp>
      <p:grpSp>
        <p:nvGrpSpPr>
          <p:cNvPr id="38" name="群組 37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9" name="圓角矩形 38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40" name="圓角矩形 39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323850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9" name="群組 18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0" name="圓角矩形 19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84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1296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如何修改起始位置的定位，讓牠們上下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並列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18" name="圓角矩形 17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18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複製成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匹馬兒角色。</a:t>
            </a:r>
          </a:p>
        </p:txBody>
      </p: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匹馬兒？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3" name="圓角矩形 22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4602480" cy="26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圓角矩形 28"/>
          <p:cNvSpPr/>
          <p:nvPr/>
        </p:nvSpPr>
        <p:spPr>
          <a:xfrm>
            <a:off x="7164288" y="3140968"/>
            <a:ext cx="504000" cy="432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dirty="0" smtClean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-60</a:t>
            </a:r>
            <a:endParaRPr lang="zh-TW" altLang="en-US" sz="2000" dirty="0">
              <a:solidFill>
                <a:srgbClr val="D223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  <p:sp>
        <p:nvSpPr>
          <p:cNvPr id="31" name="圓角矩形 30"/>
          <p:cNvSpPr/>
          <p:nvPr/>
        </p:nvSpPr>
        <p:spPr>
          <a:xfrm>
            <a:off x="7092280" y="4495635"/>
            <a:ext cx="648000" cy="432000"/>
          </a:xfrm>
          <a:prstGeom prst="roundRect">
            <a:avLst>
              <a:gd name="adj" fmla="val 50000"/>
            </a:avLst>
          </a:prstGeom>
          <a:noFill/>
          <a:ln w="25400">
            <a:noFill/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1800" dirty="0" smtClean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rPr>
              <a:t>-140</a:t>
            </a:r>
            <a:endParaRPr lang="zh-TW" altLang="en-US" sz="1800" dirty="0">
              <a:solidFill>
                <a:srgbClr val="D2232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標楷體" pitchFamily="65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31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080000"/>
            <a:ext cx="3852353" cy="572976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0" y="1080000"/>
            <a:ext cx="3864544" cy="572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87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60000" y="1080000"/>
            <a:ext cx="8244000" cy="252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在此單元中，我學到的有：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</a:t>
            </a:r>
            <a:r>
              <a:rPr lang="en-US" altLang="zh-TW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	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條件式迴圈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來讓</a:t>
            </a:r>
            <a:r>
              <a:rPr lang="zh-TW" altLang="en-US" b="0" dirty="0">
                <a:solidFill>
                  <a:schemeClr val="tx1"/>
                </a:solidFill>
                <a:ea typeface="標楷體" pitchFamily="65" charset="-120"/>
              </a:rPr>
              <a:t>馬兒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往前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隨機積木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來控制馬兒跑步的速度，以造成每次執行結果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不盡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相同。</a:t>
            </a:r>
          </a:p>
        </p:txBody>
      </p:sp>
    </p:spTree>
    <p:extLst>
      <p:ext uri="{BB962C8B-B14F-4D97-AF65-F5344CB8AC3E}">
        <p14:creationId xmlns:p14="http://schemas.microsoft.com/office/powerpoint/2010/main" val="3103229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180000" y="3510000"/>
            <a:ext cx="540000" cy="144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賽馬遊戲</a:t>
              </a: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240000" y="2340000"/>
            <a:ext cx="1440000" cy="540000"/>
            <a:chOff x="540000" y="1800000"/>
            <a:chExt cx="1440000" cy="540000"/>
          </a:xfrm>
        </p:grpSpPr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馬兒造型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2880001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47" name="圓角矩形 4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5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2016000"/>
            <a:ext cx="2120265" cy="1200150"/>
          </a:xfrm>
          <a:prstGeom prst="rect">
            <a:avLst/>
          </a:prstGeom>
        </p:spPr>
      </p:pic>
      <p:grpSp>
        <p:nvGrpSpPr>
          <p:cNvPr id="42" name="群組 41"/>
          <p:cNvGrpSpPr/>
          <p:nvPr/>
        </p:nvGrpSpPr>
        <p:grpSpPr>
          <a:xfrm flipH="1">
            <a:off x="2520000" y="2610000"/>
            <a:ext cx="720000" cy="540000"/>
            <a:chOff x="2508900" y="4230000"/>
            <a:chExt cx="720000" cy="900000"/>
          </a:xfrm>
        </p:grpSpPr>
        <p:sp>
          <p:nvSpPr>
            <p:cNvPr id="49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2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109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3240000" y="3420000"/>
            <a:ext cx="1440000" cy="540000"/>
            <a:chOff x="540000" y="1800000"/>
            <a:chExt cx="1440000" cy="540000"/>
          </a:xfrm>
        </p:grpSpPr>
        <p:sp>
          <p:nvSpPr>
            <p:cNvPr id="43" name="圓角矩形 4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馬兒音效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286616"/>
            <a:ext cx="2133600" cy="806768"/>
          </a:xfrm>
          <a:prstGeom prst="rect">
            <a:avLst/>
          </a:prstGeom>
        </p:spPr>
      </p:pic>
      <p:sp>
        <p:nvSpPr>
          <p:cNvPr id="5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53" name="群組 52"/>
          <p:cNvGrpSpPr/>
          <p:nvPr/>
        </p:nvGrpSpPr>
        <p:grpSpPr>
          <a:xfrm>
            <a:off x="180000" y="3510000"/>
            <a:ext cx="540000" cy="1440000"/>
            <a:chOff x="180000" y="2880000"/>
            <a:chExt cx="540000" cy="1440000"/>
          </a:xfrm>
        </p:grpSpPr>
        <p:sp>
          <p:nvSpPr>
            <p:cNvPr id="54" name="圓角矩形 53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5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賽馬遊戲</a:t>
              </a: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1440000" y="2880001"/>
            <a:ext cx="1080000" cy="540000"/>
            <a:chOff x="540000" y="1800000"/>
            <a:chExt cx="1080000" cy="540000"/>
          </a:xfrm>
        </p:grpSpPr>
        <p:sp>
          <p:nvSpPr>
            <p:cNvPr id="57" name="圓角矩形 5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9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60" name="群組 59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61" name="圓角矩形 60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62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</a:p>
          </p:txBody>
        </p:sp>
      </p:grpSp>
      <p:sp>
        <p:nvSpPr>
          <p:cNvPr id="63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4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74" name="群組 73"/>
          <p:cNvGrpSpPr/>
          <p:nvPr/>
        </p:nvGrpSpPr>
        <p:grpSpPr>
          <a:xfrm>
            <a:off x="2520000" y="3150000"/>
            <a:ext cx="720000" cy="540000"/>
            <a:chOff x="2520000" y="3150000"/>
            <a:chExt cx="720000" cy="540000"/>
          </a:xfrm>
        </p:grpSpPr>
        <p:sp>
          <p:nvSpPr>
            <p:cNvPr id="75" name="矩形 4"/>
            <p:cNvSpPr/>
            <p:nvPr/>
          </p:nvSpPr>
          <p:spPr>
            <a:xfrm>
              <a:off x="2880000" y="3150000"/>
              <a:ext cx="360000" cy="54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5" name="矩形 4"/>
            <p:cNvSpPr/>
            <p:nvPr/>
          </p:nvSpPr>
          <p:spPr>
            <a:xfrm flipH="1" flipV="1">
              <a:off x="2520000" y="3150000"/>
              <a:ext cx="360000" cy="54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18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9" name="群組 48"/>
          <p:cNvGrpSpPr/>
          <p:nvPr/>
        </p:nvGrpSpPr>
        <p:grpSpPr>
          <a:xfrm>
            <a:off x="3240000" y="4500000"/>
            <a:ext cx="1440000" cy="540000"/>
            <a:chOff x="540000" y="1800000"/>
            <a:chExt cx="1440000" cy="540000"/>
          </a:xfrm>
        </p:grpSpPr>
        <p:sp>
          <p:nvSpPr>
            <p:cNvPr id="50" name="圓角矩形 4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播放音效</a:t>
              </a:r>
            </a:p>
          </p:txBody>
        </p:sp>
      </p:grpSp>
      <p:sp>
        <p:nvSpPr>
          <p:cNvPr id="79" name="文字方塊 3"/>
          <p:cNvSpPr txBox="1">
            <a:spLocks noChangeArrowheads="1"/>
          </p:cNvSpPr>
          <p:nvPr/>
        </p:nvSpPr>
        <p:spPr bwMode="auto">
          <a:xfrm>
            <a:off x="4860000" y="4500000"/>
            <a:ext cx="374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讓馬兒發出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horse gallop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音效。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420000"/>
            <a:ext cx="3028950" cy="1057275"/>
          </a:xfrm>
          <a:prstGeom prst="rect">
            <a:avLst/>
          </a:prstGeom>
        </p:spPr>
      </p:pic>
      <p:grpSp>
        <p:nvGrpSpPr>
          <p:cNvPr id="94" name="群組 93"/>
          <p:cNvGrpSpPr/>
          <p:nvPr/>
        </p:nvGrpSpPr>
        <p:grpSpPr>
          <a:xfrm>
            <a:off x="180000" y="3510000"/>
            <a:ext cx="540000" cy="1440000"/>
            <a:chOff x="180000" y="2880000"/>
            <a:chExt cx="540000" cy="1440000"/>
          </a:xfrm>
        </p:grpSpPr>
        <p:sp>
          <p:nvSpPr>
            <p:cNvPr id="95" name="圓角矩形 9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6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賽馬遊戲</a:t>
              </a:r>
            </a:p>
          </p:txBody>
        </p:sp>
      </p:grpSp>
      <p:grpSp>
        <p:nvGrpSpPr>
          <p:cNvPr id="105" name="群組 104"/>
          <p:cNvGrpSpPr/>
          <p:nvPr/>
        </p:nvGrpSpPr>
        <p:grpSpPr>
          <a:xfrm>
            <a:off x="1440000" y="2880001"/>
            <a:ext cx="1080000" cy="540000"/>
            <a:chOff x="1440000" y="2520000"/>
            <a:chExt cx="1080000" cy="540000"/>
          </a:xfrm>
        </p:grpSpPr>
        <p:sp>
          <p:nvSpPr>
            <p:cNvPr id="106" name="圓角矩形 105"/>
            <p:cNvSpPr/>
            <p:nvPr/>
          </p:nvSpPr>
          <p:spPr>
            <a:xfrm>
              <a:off x="1440000" y="252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07" name="文字方塊 3"/>
            <p:cNvSpPr txBox="1">
              <a:spLocks noChangeArrowheads="1"/>
            </p:cNvSpPr>
            <p:nvPr/>
          </p:nvSpPr>
          <p:spPr bwMode="auto">
            <a:xfrm>
              <a:off x="1440000" y="252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111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2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3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14" name="群組 113"/>
          <p:cNvGrpSpPr/>
          <p:nvPr/>
        </p:nvGrpSpPr>
        <p:grpSpPr>
          <a:xfrm flipH="1">
            <a:off x="2520000" y="4770000"/>
            <a:ext cx="720000" cy="540000"/>
            <a:chOff x="2508900" y="4230000"/>
            <a:chExt cx="720000" cy="900000"/>
          </a:xfrm>
        </p:grpSpPr>
        <p:sp>
          <p:nvSpPr>
            <p:cNvPr id="115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16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08" name="群組 10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109" name="圓角矩形 10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1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18131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43" name="文字方塊 3"/>
          <p:cNvSpPr txBox="1">
            <a:spLocks noChangeArrowheads="1"/>
          </p:cNvSpPr>
          <p:nvPr/>
        </p:nvSpPr>
        <p:spPr bwMode="auto">
          <a:xfrm>
            <a:off x="5220000" y="5040000"/>
            <a:ext cx="33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將嵌入的程式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重複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執行直到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條件（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碰到終點）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成立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999" y="3600000"/>
            <a:ext cx="3028950" cy="1419225"/>
          </a:xfrm>
          <a:prstGeom prst="rect">
            <a:avLst/>
          </a:prstGeom>
        </p:spPr>
      </p:pic>
      <p:grpSp>
        <p:nvGrpSpPr>
          <p:cNvPr id="77" name="群組 76"/>
          <p:cNvGrpSpPr/>
          <p:nvPr/>
        </p:nvGrpSpPr>
        <p:grpSpPr>
          <a:xfrm>
            <a:off x="180000" y="3510000"/>
            <a:ext cx="540000" cy="1440000"/>
            <a:chOff x="180000" y="2880000"/>
            <a:chExt cx="540000" cy="1440000"/>
          </a:xfrm>
        </p:grpSpPr>
        <p:sp>
          <p:nvSpPr>
            <p:cNvPr id="79" name="圓角矩形 78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80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賽馬遊戲</a:t>
              </a:r>
            </a:p>
          </p:txBody>
        </p:sp>
      </p:grpSp>
      <p:grpSp>
        <p:nvGrpSpPr>
          <p:cNvPr id="81" name="群組 80"/>
          <p:cNvGrpSpPr/>
          <p:nvPr/>
        </p:nvGrpSpPr>
        <p:grpSpPr>
          <a:xfrm>
            <a:off x="1440000" y="2880001"/>
            <a:ext cx="1080000" cy="540000"/>
            <a:chOff x="1440000" y="2520000"/>
            <a:chExt cx="1080000" cy="540000"/>
          </a:xfrm>
        </p:grpSpPr>
        <p:sp>
          <p:nvSpPr>
            <p:cNvPr id="82" name="圓角矩形 81"/>
            <p:cNvSpPr/>
            <p:nvPr/>
          </p:nvSpPr>
          <p:spPr>
            <a:xfrm>
              <a:off x="1440000" y="252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83" name="文字方塊 3"/>
            <p:cNvSpPr txBox="1">
              <a:spLocks noChangeArrowheads="1"/>
            </p:cNvSpPr>
            <p:nvPr/>
          </p:nvSpPr>
          <p:spPr bwMode="auto">
            <a:xfrm>
              <a:off x="1440000" y="252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84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5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7" name="群組 86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88" name="圓角矩形 87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89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</a:p>
          </p:txBody>
        </p:sp>
      </p:grpSp>
      <p:cxnSp>
        <p:nvCxnSpPr>
          <p:cNvPr id="90" name="直線接點 89"/>
          <p:cNvCxnSpPr/>
          <p:nvPr/>
        </p:nvCxnSpPr>
        <p:spPr bwMode="auto">
          <a:xfrm>
            <a:off x="2520000" y="531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grpSp>
        <p:nvGrpSpPr>
          <p:cNvPr id="52" name="群組 51"/>
          <p:cNvGrpSpPr/>
          <p:nvPr/>
        </p:nvGrpSpPr>
        <p:grpSpPr>
          <a:xfrm>
            <a:off x="3240000" y="5040000"/>
            <a:ext cx="1800000" cy="540000"/>
            <a:chOff x="540000" y="1800000"/>
            <a:chExt cx="1440000" cy="540000"/>
          </a:xfrm>
        </p:grpSpPr>
        <p:sp>
          <p:nvSpPr>
            <p:cNvPr id="53" name="圓角矩形 5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條件式</a:t>
              </a: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迴圈</a:t>
              </a: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194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5" name="群組 54"/>
          <p:cNvGrpSpPr/>
          <p:nvPr/>
        </p:nvGrpSpPr>
        <p:grpSpPr>
          <a:xfrm>
            <a:off x="3240000" y="5580000"/>
            <a:ext cx="1440000" cy="540000"/>
            <a:chOff x="540000" y="1800000"/>
            <a:chExt cx="1440000" cy="540000"/>
          </a:xfrm>
        </p:grpSpPr>
        <p:sp>
          <p:nvSpPr>
            <p:cNvPr id="56" name="圓角矩形 5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馬兒動作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5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38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讓馬兒每隔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0.1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秒就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隨機移動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5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20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點。</a:t>
            </a:r>
            <a:endParaRPr lang="en-US" altLang="zh-TW" sz="20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讓馬兒變換造型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ea typeface="標楷體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690000"/>
            <a:ext cx="3028950" cy="1838325"/>
          </a:xfrm>
          <a:prstGeom prst="rect">
            <a:avLst/>
          </a:prstGeom>
        </p:spPr>
      </p:pic>
      <p:grpSp>
        <p:nvGrpSpPr>
          <p:cNvPr id="79" name="群組 78"/>
          <p:cNvGrpSpPr/>
          <p:nvPr/>
        </p:nvGrpSpPr>
        <p:grpSpPr>
          <a:xfrm>
            <a:off x="180000" y="3510000"/>
            <a:ext cx="540000" cy="1440000"/>
            <a:chOff x="180000" y="2880000"/>
            <a:chExt cx="540000" cy="1440000"/>
          </a:xfrm>
        </p:grpSpPr>
        <p:sp>
          <p:nvSpPr>
            <p:cNvPr id="80" name="圓角矩形 79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81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賽馬遊戲</a:t>
              </a:r>
            </a:p>
          </p:txBody>
        </p:sp>
      </p:grpSp>
      <p:grpSp>
        <p:nvGrpSpPr>
          <p:cNvPr id="82" name="群組 81"/>
          <p:cNvGrpSpPr/>
          <p:nvPr/>
        </p:nvGrpSpPr>
        <p:grpSpPr>
          <a:xfrm>
            <a:off x="1440000" y="2880001"/>
            <a:ext cx="1080000" cy="540000"/>
            <a:chOff x="1440000" y="2520000"/>
            <a:chExt cx="1080000" cy="540000"/>
          </a:xfrm>
        </p:grpSpPr>
        <p:sp>
          <p:nvSpPr>
            <p:cNvPr id="83" name="圓角矩形 82"/>
            <p:cNvSpPr/>
            <p:nvPr/>
          </p:nvSpPr>
          <p:spPr>
            <a:xfrm>
              <a:off x="1440000" y="252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84" name="文字方塊 3"/>
            <p:cNvSpPr txBox="1">
              <a:spLocks noChangeArrowheads="1"/>
            </p:cNvSpPr>
            <p:nvPr/>
          </p:nvSpPr>
          <p:spPr bwMode="auto">
            <a:xfrm>
              <a:off x="1440000" y="252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85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6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7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88" name="群組 8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89" name="圓角矩形 8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9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</a:p>
          </p:txBody>
        </p:sp>
      </p:grpSp>
      <p:grpSp>
        <p:nvGrpSpPr>
          <p:cNvPr id="91" name="群組 90"/>
          <p:cNvGrpSpPr/>
          <p:nvPr/>
        </p:nvGrpSpPr>
        <p:grpSpPr>
          <a:xfrm>
            <a:off x="2520000" y="5310000"/>
            <a:ext cx="720000" cy="540000"/>
            <a:chOff x="2520000" y="3150000"/>
            <a:chExt cx="720000" cy="720000"/>
          </a:xfrm>
        </p:grpSpPr>
        <p:sp>
          <p:nvSpPr>
            <p:cNvPr id="92" name="矩形 4"/>
            <p:cNvSpPr/>
            <p:nvPr/>
          </p:nvSpPr>
          <p:spPr>
            <a:xfrm>
              <a:off x="288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3" name="矩形 4"/>
            <p:cNvSpPr/>
            <p:nvPr/>
          </p:nvSpPr>
          <p:spPr>
            <a:xfrm flipH="1" flipV="1">
              <a:off x="252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051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0" t="15312" r="9839" b="3905"/>
          <a:stretch/>
        </p:blipFill>
        <p:spPr>
          <a:xfrm>
            <a:off x="0" y="900000"/>
            <a:ext cx="8604000" cy="54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720000" y="180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在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畫面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中，以一個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海底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圖片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當作背景，有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隻魚兒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和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隻螃蟹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在海裡。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720000" y="450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當滑鼠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碰到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魚兒時，就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會跟你打招呼說：「你好」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720000" y="288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按下</a:t>
            </a:r>
            <a:r>
              <a:rPr lang="zh-TW" altLang="en-US" sz="2400" dirty="0">
                <a:solidFill>
                  <a:srgbClr val="00A651"/>
                </a:solidFill>
                <a:latin typeface="+mj-lt"/>
                <a:ea typeface="標楷體" pitchFamily="65" charset="-120"/>
              </a:rPr>
              <a:t>綠旗</a:t>
            </a: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後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：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720000" y="342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en-US" altLang="zh-TW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.	3 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隻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魚兒會不斷的到處游動，底下還有 </a:t>
            </a:r>
            <a:r>
              <a:rPr lang="en-US" altLang="zh-TW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 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隻螃蟹會不斷的左右移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720000" y="504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　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請執行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水族箱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》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程式，想一想這個範例的素材及背後是如何運作的呢？</a:t>
            </a:r>
          </a:p>
        </p:txBody>
      </p:sp>
      <p:sp>
        <p:nvSpPr>
          <p:cNvPr id="12" name="Rectangle 1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2875790" y="1176336"/>
            <a:ext cx="3312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/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程式設計－水族箱遊戲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914951" y="1108591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5154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00000"/>
            <a:ext cx="3909060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27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1800000"/>
            <a:ext cx="3909060" cy="3583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00000"/>
            <a:ext cx="3909060" cy="333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向右箭號 11"/>
          <p:cNvSpPr/>
          <p:nvPr/>
        </p:nvSpPr>
        <p:spPr>
          <a:xfrm>
            <a:off x="4067944" y="2924944"/>
            <a:ext cx="1440000" cy="720000"/>
          </a:xfrm>
          <a:prstGeom prst="rightArrow">
            <a:avLst>
              <a:gd name="adj1" fmla="val 50000"/>
              <a:gd name="adj2" fmla="val 101803"/>
            </a:avLst>
          </a:prstGeom>
          <a:solidFill>
            <a:srgbClr val="00A651"/>
          </a:solidFill>
          <a:ln w="25400">
            <a:solidFill>
              <a:srgbClr val="00A65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545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建立背景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0" name="文字方塊 3"/>
          <p:cNvSpPr txBox="1">
            <a:spLocks noChangeArrowheads="1"/>
          </p:cNvSpPr>
          <p:nvPr/>
        </p:nvSpPr>
        <p:spPr bwMode="auto">
          <a:xfrm>
            <a:off x="1080000" y="287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建立魚兒和螃蟹角色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32" name="文字方塊 3"/>
          <p:cNvSpPr txBox="1">
            <a:spLocks noChangeArrowheads="1"/>
          </p:cNvSpPr>
          <p:nvPr/>
        </p:nvSpPr>
        <p:spPr bwMode="auto">
          <a:xfrm>
            <a:off x="1080000" y="341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產生背景音樂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4" name="文字方塊 3"/>
          <p:cNvSpPr txBox="1">
            <a:spLocks noChangeArrowheads="1"/>
          </p:cNvSpPr>
          <p:nvPr/>
        </p:nvSpPr>
        <p:spPr bwMode="auto">
          <a:xfrm>
            <a:off x="1080000" y="395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執行時，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如何模擬水中持續發出泡泡的聲音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7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1080000" y="45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處理螃蟹動畫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1" name="圓角矩形 20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756000" y="300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756000" y="354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3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39" name="圓角矩形 38"/>
          <p:cNvSpPr/>
          <p:nvPr/>
        </p:nvSpPr>
        <p:spPr>
          <a:xfrm>
            <a:off x="756000" y="462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4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40" name="文字方塊 3"/>
          <p:cNvSpPr txBox="1">
            <a:spLocks noChangeArrowheads="1"/>
          </p:cNvSpPr>
          <p:nvPr/>
        </p:nvSpPr>
        <p:spPr bwMode="auto">
          <a:xfrm>
            <a:off x="1080000" y="50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執行時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，如何讓螃蟹在水底重複移動並變換姿勢？</a:t>
            </a:r>
          </a:p>
        </p:txBody>
      </p:sp>
    </p:spTree>
    <p:extLst>
      <p:ext uri="{BB962C8B-B14F-4D97-AF65-F5344CB8AC3E}">
        <p14:creationId xmlns:p14="http://schemas.microsoft.com/office/powerpoint/2010/main" val="238091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處理魚兒動畫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，並且能夠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與使用者互動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34" name="文字方塊 3"/>
          <p:cNvSpPr txBox="1">
            <a:spLocks noChangeArrowheads="1"/>
          </p:cNvSpPr>
          <p:nvPr/>
        </p:nvSpPr>
        <p:spPr bwMode="auto">
          <a:xfrm>
            <a:off x="1080000" y="2880000"/>
            <a:ext cx="752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時，如何讓魚兒在水中重複移動？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時，如何讓魚兒每隔一段隨機時間就改變方向？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時，如何與魚兒打招呼，當碰到滑鼠時說出：「你好」？</a:t>
            </a:r>
          </a:p>
        </p:txBody>
      </p:sp>
      <p:sp>
        <p:nvSpPr>
          <p:cNvPr id="37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5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35" name="文字方塊 3"/>
          <p:cNvSpPr txBox="1">
            <a:spLocks noChangeArrowheads="1"/>
          </p:cNvSpPr>
          <p:nvPr/>
        </p:nvSpPr>
        <p:spPr bwMode="auto">
          <a:xfrm>
            <a:off x="1080000" y="41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匹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馬兒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756000" y="4257232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6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61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0" y="2520000"/>
            <a:ext cx="5312758" cy="4320000"/>
          </a:xfrm>
          <a:prstGeom prst="rect">
            <a:avLst/>
          </a:prstGeom>
        </p:spPr>
      </p:pic>
      <p:sp>
        <p:nvSpPr>
          <p:cNvPr id="39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Underwater 1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34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選個背景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42" name="群組 41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43" name="圓角矩形 42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44" name="等腰三角形 43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匯入舞臺背景。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46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如何建立背景？</a:t>
            </a:r>
          </a:p>
        </p:txBody>
      </p:sp>
      <p:grpSp>
        <p:nvGrpSpPr>
          <p:cNvPr id="47" name="群組 46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48" name="圓角矩形 47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49" name="圓角矩形 48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1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50" name="群組 49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51" name="圓角矩形 50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52" name="圓角矩形 51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grpSp>
        <p:nvGrpSpPr>
          <p:cNvPr id="53" name="群組 52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54" name="圓角矩形 53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55" name="等腰三角形 54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0214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0" y="2520000"/>
            <a:ext cx="4674212" cy="4320000"/>
          </a:xfrm>
          <a:prstGeom prst="rect">
            <a:avLst/>
          </a:prstGeom>
        </p:spPr>
      </p:pic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匯入背景的泡泡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音效。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如何建立背景？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1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選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個音效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Bubbles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4998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新增魚兒角色。</a:t>
            </a: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如何建立魚兒和螃蟹角色？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刪除小貓角色。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Fish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選個角色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0" y="2520001"/>
            <a:ext cx="5292000" cy="3774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59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讓魚兒只能左右翻轉。</a:t>
            </a: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如何建立魚兒和螃蟹角色？</a:t>
            </a:r>
          </a:p>
        </p:txBody>
      </p:sp>
      <p:grpSp>
        <p:nvGrpSpPr>
          <p:cNvPr id="20" name="群組 19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1" name="圓角矩形 20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群組 22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設定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左右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翻轉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3020271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75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新增螃蟹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crab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，並只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能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左右翻轉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有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內建造型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16" name="矩形 15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新增螃蟹角色。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如何建立魚兒和螃蟹角色？</a:t>
            </a:r>
          </a:p>
        </p:txBody>
      </p:sp>
      <p:grpSp>
        <p:nvGrpSpPr>
          <p:cNvPr id="22" name="群組 21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8" name="圓角矩形 2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9" name="圓角矩形 28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grpSp>
        <p:nvGrpSpPr>
          <p:cNvPr id="30" name="群組 29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31" name="圓角矩形 30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2" name="等腰三角形 31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34" name="圓角矩形 33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5" name="等腰三角形 34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3669030" cy="3526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566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40000" y="1080000"/>
            <a:ext cx="806400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　　設計一個遊戲，就像思考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如何演出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一齣舞臺劇。例如：劇中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通常會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出現</a:t>
            </a:r>
            <a:r>
              <a:rPr lang="zh-TW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主角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，可能是盔甲戰士，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或地球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防衛軍的太空船。當然也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少不了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和主角演對手戲的反派角色，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它們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不一定是由人演出，有可能是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打倒</a:t>
            </a:r>
            <a:r>
              <a:rPr lang="zh-TW" altLang="en-US" sz="3200" b="0" dirty="0">
                <a:solidFill>
                  <a:schemeClr val="tx1"/>
                </a:solidFill>
                <a:ea typeface="標楷體" pitchFamily="65" charset="-120"/>
              </a:rPr>
              <a:t>盔甲戰士的閃電，或外星人</a:t>
            </a:r>
            <a:r>
              <a:rPr lang="zh-TW" altLang="en-US" sz="3200" b="0" dirty="0" smtClean="0">
                <a:solidFill>
                  <a:schemeClr val="tx1"/>
                </a:solidFill>
                <a:ea typeface="標楷體" pitchFamily="65" charset="-120"/>
              </a:rPr>
              <a:t>太空船。</a:t>
            </a:r>
            <a:endParaRPr lang="zh-TW" altLang="en-US" sz="3200" b="0" dirty="0">
              <a:solidFill>
                <a:schemeClr val="tx1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774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背景音樂的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程式。</a:t>
            </a: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如何產生背景音樂？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86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要從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哪裡撰寫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背景音樂的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程式？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2" name="文字方塊 3"/>
          <p:cNvSpPr txBox="1">
            <a:spLocks noChangeArrowheads="1"/>
          </p:cNvSpPr>
          <p:nvPr/>
        </p:nvSpPr>
        <p:spPr bwMode="auto">
          <a:xfrm>
            <a:off x="900000" y="3744000"/>
            <a:ext cx="2160000" cy="86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不斷地播放泡泡的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聲音？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080000"/>
            <a:ext cx="481012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群組 34"/>
          <p:cNvGrpSpPr/>
          <p:nvPr/>
        </p:nvGrpSpPr>
        <p:grpSpPr>
          <a:xfrm>
            <a:off x="720000" y="4680000"/>
            <a:ext cx="7704000" cy="1836000"/>
            <a:chOff x="359384" y="4149128"/>
            <a:chExt cx="7704000" cy="1836000"/>
          </a:xfrm>
        </p:grpSpPr>
        <p:grpSp>
          <p:nvGrpSpPr>
            <p:cNvPr id="36" name="群組 35"/>
            <p:cNvGrpSpPr/>
            <p:nvPr/>
          </p:nvGrpSpPr>
          <p:grpSpPr>
            <a:xfrm>
              <a:off x="359384" y="4149128"/>
              <a:ext cx="7704000" cy="1836000"/>
              <a:chOff x="3131840" y="2880000"/>
              <a:chExt cx="7704000" cy="1836000"/>
            </a:xfrm>
          </p:grpSpPr>
          <p:sp>
            <p:nvSpPr>
              <p:cNvPr id="41" name="圓角矩形 40"/>
              <p:cNvSpPr/>
              <p:nvPr/>
            </p:nvSpPr>
            <p:spPr>
              <a:xfrm>
                <a:off x="3131840" y="3096000"/>
                <a:ext cx="7704000" cy="1620000"/>
              </a:xfrm>
              <a:prstGeom prst="roundRect">
                <a:avLst>
                  <a:gd name="adj" fmla="val 0"/>
                </a:avLst>
              </a:prstGeom>
              <a:solidFill>
                <a:schemeClr val="bg1"/>
              </a:solidFill>
              <a:ln w="25400">
                <a:solidFill>
                  <a:srgbClr val="01AEA6"/>
                </a:solidFill>
              </a:ln>
            </p:spPr>
            <p:txBody>
              <a:bodyPr rtlCol="0" anchor="ctr"/>
              <a:lstStyle/>
              <a:p>
                <a:pPr algn="ctr"/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  <p:sp>
            <p:nvSpPr>
              <p:cNvPr id="42" name="圓角矩形 41"/>
              <p:cNvSpPr/>
              <p:nvPr/>
            </p:nvSpPr>
            <p:spPr>
              <a:xfrm>
                <a:off x="3131840" y="2880000"/>
                <a:ext cx="1296000" cy="432000"/>
              </a:xfrm>
              <a:prstGeom prst="roundRect">
                <a:avLst>
                  <a:gd name="adj" fmla="val 50000"/>
                </a:avLst>
              </a:prstGeom>
              <a:solidFill>
                <a:srgbClr val="8CD1CE"/>
              </a:solidFill>
              <a:ln w="25400">
                <a:solidFill>
                  <a:srgbClr val="01AEA6"/>
                </a:solidFill>
              </a:ln>
            </p:spPr>
            <p:txBody>
              <a:bodyPr rtlCol="0" anchor="ctr"/>
              <a:lstStyle/>
              <a:p>
                <a:pPr algn="ctr"/>
                <a:r>
                  <a:rPr lang="zh-TW" altLang="en-US" sz="2400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ea typeface="標楷體" pitchFamily="65" charset="-120"/>
                  </a:rPr>
                  <a:t>小提示</a:t>
                </a:r>
                <a:endParaRPr lang="zh-TW" altLang="en-US" sz="2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標楷體" pitchFamily="65" charset="-120"/>
                </a:endParaRPr>
              </a:p>
            </p:txBody>
          </p:sp>
        </p:grpSp>
        <p:sp>
          <p:nvSpPr>
            <p:cNvPr id="37" name="文字方塊 36"/>
            <p:cNvSpPr txBox="1"/>
            <p:nvPr/>
          </p:nvSpPr>
          <p:spPr>
            <a:xfrm>
              <a:off x="467544" y="5013128"/>
              <a:ext cx="3240360" cy="900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r>
                <a:rPr lang="zh-TW" altLang="en-US" dirty="0"/>
                <a:t>播放指定的音效直到結束</a:t>
              </a:r>
              <a:r>
                <a:rPr lang="zh-TW" altLang="en-US" dirty="0" smtClean="0"/>
                <a:t>，</a:t>
              </a:r>
              <a:endParaRPr lang="en-US" altLang="zh-TW" dirty="0" smtClean="0"/>
            </a:p>
            <a:p>
              <a:r>
                <a:rPr lang="zh-TW" altLang="en-US" dirty="0" smtClean="0"/>
                <a:t>才</a:t>
              </a:r>
              <a:r>
                <a:rPr lang="zh-TW" altLang="en-US" dirty="0"/>
                <a:t>執行後面程式</a:t>
              </a:r>
            </a:p>
          </p:txBody>
        </p:sp>
        <p:sp>
          <p:nvSpPr>
            <p:cNvPr id="38" name="文字方塊 37"/>
            <p:cNvSpPr txBox="1"/>
            <p:nvPr/>
          </p:nvSpPr>
          <p:spPr>
            <a:xfrm>
              <a:off x="467544" y="4581128"/>
              <a:ext cx="5040000" cy="432000"/>
            </a:xfrm>
            <a:prstGeom prst="rect">
              <a:avLst/>
            </a:prstGeom>
            <a:noFill/>
          </p:spPr>
          <p:txBody>
            <a:bodyPr wrap="square" lIns="36000" tIns="36000" rIns="36000" bIns="36000" rtlCol="0" anchor="t" anchorCtr="0">
              <a:noAutofit/>
            </a:bodyPr>
            <a:lstStyle>
              <a:defPPr>
                <a:defRPr lang="en-US"/>
              </a:defPPr>
              <a:lvl1pPr>
                <a:lnSpc>
                  <a:spcPts val="2800"/>
                </a:lnSpc>
                <a:defRPr sz="2000" b="0">
                  <a:solidFill>
                    <a:schemeClr val="tx1"/>
                  </a:solidFill>
                  <a:latin typeface="+mj-lt"/>
                  <a:ea typeface="標楷體" pitchFamily="65" charset="-120"/>
                </a:defRPr>
              </a:lvl1pPr>
            </a:lstStyle>
            <a:p>
              <a:pPr>
                <a:lnSpc>
                  <a:spcPts val="3200"/>
                </a:lnSpc>
              </a:pPr>
              <a:r>
                <a:rPr lang="zh-TW" altLang="en-US" sz="2400" b="1" dirty="0" smtClean="0">
                  <a:solidFill>
                    <a:schemeClr val="accent6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如何使用此積木？</a:t>
              </a:r>
              <a:endParaRPr lang="zh-TW" altLang="en-US" sz="24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4689128"/>
              <a:ext cx="406717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圓角矩形 39"/>
            <p:cNvSpPr/>
            <p:nvPr/>
          </p:nvSpPr>
          <p:spPr>
            <a:xfrm>
              <a:off x="5076056" y="4833128"/>
              <a:ext cx="1440160" cy="432000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endParaRPr lang="zh-TW" altLang="en-US" sz="16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729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169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完成螃蟹走路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如何處理螃蟹動畫？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86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螃蟹不斷地在畫面下方左右移動。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3744000"/>
            <a:ext cx="2160000" cy="86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如何做出移動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的效果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080000"/>
            <a:ext cx="2752725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306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完成魚兒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移動的程式。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如何處理魚兒動畫，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並且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能夠與使用者互動？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5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86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讓魚兒不斷地在畫面中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往前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移動。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3744000"/>
            <a:ext cx="2160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魚兒移動所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使用的積木與螃蟹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移動有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什麼不同？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800000"/>
            <a:ext cx="271462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完成魚兒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變換方向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如何處理魚兒動畫，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並且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能夠與使用者互動？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5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讓魚兒每隔一段隨機的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時間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就會變換方向。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4140000"/>
            <a:ext cx="2160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如果將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右轉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積木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換成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左轉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積木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，會有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什麼不同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800000"/>
            <a:ext cx="50387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366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完成魚兒能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與使用者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互動的程式。</a:t>
            </a: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如何處理魚兒動畫，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並且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能夠與使用者互動？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5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當滑鼠碰到魚兒時，就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會說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：「你好」。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4140000"/>
            <a:ext cx="2160000" cy="14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這兩個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說出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積木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有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什麼不同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84"/>
          <a:stretch/>
        </p:blipFill>
        <p:spPr bwMode="auto">
          <a:xfrm>
            <a:off x="1260000" y="5040000"/>
            <a:ext cx="2160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6" r="-473"/>
          <a:stretch/>
        </p:blipFill>
        <p:spPr bwMode="auto">
          <a:xfrm>
            <a:off x="1260000" y="5760000"/>
            <a:ext cx="111600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1800000"/>
            <a:ext cx="5086350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994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複製出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隻魚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兒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複製成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隻魚兒角色。</a:t>
            </a: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如何產生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隻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魚兒？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0" name="圓角矩形 1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1" name="圓角矩形 2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6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2" name="群組 2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3" name="圓角矩形 2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4" name="圓角矩形 2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grpSp>
        <p:nvGrpSpPr>
          <p:cNvPr id="25" name="群組 24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302400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56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1" name="文字方塊 30"/>
          <p:cNvSpPr txBox="1"/>
          <p:nvPr/>
        </p:nvSpPr>
        <p:spPr>
          <a:xfrm>
            <a:off x="360000" y="1080000"/>
            <a:ext cx="8244000" cy="252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在此單元中，我學到的有：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無窮迴圈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來讓角色不斷地移動。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偵測積木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來與使用者互動。</a:t>
            </a:r>
          </a:p>
        </p:txBody>
      </p:sp>
    </p:spTree>
    <p:extLst>
      <p:ext uri="{BB962C8B-B14F-4D97-AF65-F5344CB8AC3E}">
        <p14:creationId xmlns:p14="http://schemas.microsoft.com/office/powerpoint/2010/main" val="253356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水族箱遊戲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240000" y="2340000"/>
            <a:ext cx="1440000" cy="540000"/>
            <a:chOff x="540000" y="1800000"/>
            <a:chExt cx="1440000" cy="540000"/>
          </a:xfrm>
        </p:grpSpPr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魚兒造型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440000" y="3960000"/>
            <a:ext cx="1080000" cy="540000"/>
            <a:chOff x="540000" y="1800000"/>
            <a:chExt cx="1080000" cy="540000"/>
          </a:xfrm>
        </p:grpSpPr>
        <p:sp>
          <p:nvSpPr>
            <p:cNvPr id="47" name="圓角矩形 4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背景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2" name="圓角矩形 5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cxnSp>
        <p:nvCxnSpPr>
          <p:cNvPr id="60" name="直線接點 59"/>
          <p:cNvCxnSpPr/>
          <p:nvPr/>
        </p:nvCxnSpPr>
        <p:spPr bwMode="auto">
          <a:xfrm>
            <a:off x="1080000" y="4230000"/>
            <a:ext cx="360000" cy="0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65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6" name="群組 65"/>
          <p:cNvGrpSpPr/>
          <p:nvPr/>
        </p:nvGrpSpPr>
        <p:grpSpPr>
          <a:xfrm flipH="1">
            <a:off x="2520000" y="2610000"/>
            <a:ext cx="720000" cy="540000"/>
            <a:chOff x="2508900" y="4230000"/>
            <a:chExt cx="720000" cy="900000"/>
          </a:xfrm>
        </p:grpSpPr>
        <p:sp>
          <p:nvSpPr>
            <p:cNvPr id="67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2016000"/>
            <a:ext cx="12668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256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水族箱遊戲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240000" y="3420000"/>
            <a:ext cx="1440000" cy="540000"/>
            <a:chOff x="540000" y="1800000"/>
            <a:chExt cx="1440000" cy="540000"/>
          </a:xfrm>
        </p:grpSpPr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螃蟹造型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440000" y="3960000"/>
            <a:ext cx="1080000" cy="540000"/>
            <a:chOff x="540000" y="1800000"/>
            <a:chExt cx="1080000" cy="540000"/>
          </a:xfrm>
        </p:grpSpPr>
        <p:sp>
          <p:nvSpPr>
            <p:cNvPr id="47" name="圓角矩形 4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背景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2" name="圓角矩形 5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cxnSp>
        <p:nvCxnSpPr>
          <p:cNvPr id="60" name="直線接點 59"/>
          <p:cNvCxnSpPr/>
          <p:nvPr/>
        </p:nvCxnSpPr>
        <p:spPr bwMode="auto">
          <a:xfrm>
            <a:off x="1080000" y="4230000"/>
            <a:ext cx="360000" cy="0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65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1" name="群組 30"/>
          <p:cNvGrpSpPr/>
          <p:nvPr/>
        </p:nvGrpSpPr>
        <p:grpSpPr>
          <a:xfrm>
            <a:off x="2520000" y="3150000"/>
            <a:ext cx="720000" cy="540000"/>
            <a:chOff x="2520000" y="3150000"/>
            <a:chExt cx="720000" cy="720000"/>
          </a:xfrm>
        </p:grpSpPr>
        <p:sp>
          <p:nvSpPr>
            <p:cNvPr id="32" name="矩形 4"/>
            <p:cNvSpPr/>
            <p:nvPr/>
          </p:nvSpPr>
          <p:spPr>
            <a:xfrm>
              <a:off x="288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4"/>
            <p:cNvSpPr/>
            <p:nvPr/>
          </p:nvSpPr>
          <p:spPr>
            <a:xfrm flipH="1" flipV="1">
              <a:off x="252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060000"/>
            <a:ext cx="2667000" cy="1276350"/>
          </a:xfrm>
          <a:prstGeom prst="rect">
            <a:avLst/>
          </a:prstGeom>
        </p:spPr>
      </p:pic>
      <p:grpSp>
        <p:nvGrpSpPr>
          <p:cNvPr id="34" name="群組 3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3112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171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水族箱遊戲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2" name="圓角矩形 5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cxnSp>
        <p:nvCxnSpPr>
          <p:cNvPr id="60" name="直線接點 59"/>
          <p:cNvCxnSpPr/>
          <p:nvPr/>
        </p:nvCxnSpPr>
        <p:spPr bwMode="auto">
          <a:xfrm>
            <a:off x="720000" y="423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cxnSp>
        <p:nvCxnSpPr>
          <p:cNvPr id="37" name="直線接點 36"/>
          <p:cNvCxnSpPr/>
          <p:nvPr/>
        </p:nvCxnSpPr>
        <p:spPr bwMode="auto">
          <a:xfrm>
            <a:off x="2520000" y="423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grpSp>
        <p:nvGrpSpPr>
          <p:cNvPr id="28" name="群組 27"/>
          <p:cNvGrpSpPr/>
          <p:nvPr/>
        </p:nvGrpSpPr>
        <p:grpSpPr>
          <a:xfrm>
            <a:off x="1440000" y="3959999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背景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4" name="群組 33"/>
          <p:cNvGrpSpPr/>
          <p:nvPr/>
        </p:nvGrpSpPr>
        <p:grpSpPr>
          <a:xfrm>
            <a:off x="3240000" y="3959999"/>
            <a:ext cx="1440000" cy="540000"/>
            <a:chOff x="540000" y="1800000"/>
            <a:chExt cx="1440000" cy="540000"/>
          </a:xfrm>
        </p:grpSpPr>
        <p:sp>
          <p:nvSpPr>
            <p:cNvPr id="35" name="圓角矩形 3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泡泡音效</a:t>
              </a: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9937" y="3644211"/>
            <a:ext cx="1000125" cy="1171575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76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6" name="文字方塊 3"/>
          <p:cNvSpPr txBox="1">
            <a:spLocks noChangeArrowheads="1"/>
          </p:cNvSpPr>
          <p:nvPr/>
        </p:nvSpPr>
        <p:spPr bwMode="auto">
          <a:xfrm>
            <a:off x="540000" y="779252"/>
            <a:ext cx="8064000" cy="5566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6000" tIns="36000" rIns="36000" bIns="36000">
            <a:spAutoFit/>
          </a:bodyPr>
          <a:lstStyle/>
          <a:p>
            <a:pPr>
              <a:lnSpc>
                <a:spcPct val="120000"/>
              </a:lnSpc>
            </a:pPr>
            <a:r>
              <a:rPr lang="zh-TW" altLang="en-US" sz="3000" b="0" dirty="0">
                <a:solidFill>
                  <a:schemeClr val="tx1"/>
                </a:solidFill>
                <a:ea typeface="標楷體" pitchFamily="65" charset="-120"/>
              </a:rPr>
              <a:t>　　除了主要角色外，還需要</a:t>
            </a:r>
            <a:r>
              <a:rPr lang="zh-TW" altLang="en-US" sz="3000" b="0" dirty="0" smtClean="0">
                <a:solidFill>
                  <a:schemeClr val="tx1"/>
                </a:solidFill>
                <a:ea typeface="標楷體" pitchFamily="65" charset="-120"/>
              </a:rPr>
              <a:t>一些</a:t>
            </a:r>
            <a:r>
              <a:rPr lang="zh-TW" altLang="en-US" sz="3000" dirty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配角</a:t>
            </a:r>
            <a:r>
              <a:rPr lang="zh-TW" altLang="en-US" sz="3000" b="0" dirty="0">
                <a:solidFill>
                  <a:schemeClr val="tx1"/>
                </a:solidFill>
                <a:ea typeface="標楷體" pitchFamily="65" charset="-120"/>
              </a:rPr>
              <a:t>，以及配合劇本設定的</a:t>
            </a:r>
            <a:r>
              <a:rPr lang="zh-TW" altLang="en-US" sz="3000" dirty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背景</a:t>
            </a:r>
            <a:r>
              <a:rPr lang="zh-TW" altLang="en-US" sz="3000" b="0" dirty="0" smtClean="0">
                <a:solidFill>
                  <a:schemeClr val="tx1"/>
                </a:solidFill>
                <a:ea typeface="標楷體" pitchFamily="65" charset="-120"/>
              </a:rPr>
              <a:t>，動人</a:t>
            </a:r>
            <a:r>
              <a:rPr lang="zh-TW" altLang="en-US" sz="3000" b="0" dirty="0">
                <a:solidFill>
                  <a:schemeClr val="tx1"/>
                </a:solidFill>
                <a:ea typeface="標楷體" pitchFamily="65" charset="-120"/>
              </a:rPr>
              <a:t>的</a:t>
            </a:r>
            <a:r>
              <a:rPr lang="zh-TW" altLang="en-US" sz="3000" dirty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音效</a:t>
            </a:r>
            <a:r>
              <a:rPr lang="zh-TW" altLang="en-US" sz="3000" b="0" dirty="0">
                <a:solidFill>
                  <a:schemeClr val="tx1"/>
                </a:solidFill>
                <a:ea typeface="標楷體" pitchFamily="65" charset="-120"/>
              </a:rPr>
              <a:t>也是不可或缺的</a:t>
            </a:r>
            <a:r>
              <a:rPr lang="zh-TW" altLang="en-US" sz="3000" b="0" dirty="0" smtClean="0">
                <a:solidFill>
                  <a:schemeClr val="tx1"/>
                </a:solidFill>
                <a:ea typeface="標楷體" pitchFamily="65" charset="-120"/>
              </a:rPr>
              <a:t>。</a:t>
            </a:r>
            <a:endParaRPr lang="en-US" altLang="zh-TW" sz="3000" b="0" dirty="0" smtClean="0">
              <a:solidFill>
                <a:schemeClr val="tx1"/>
              </a:solidFill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000" b="0" dirty="0">
                <a:solidFill>
                  <a:schemeClr val="tx1"/>
                </a:solidFill>
                <a:ea typeface="標楷體" pitchFamily="65" charset="-120"/>
              </a:rPr>
              <a:t>　</a:t>
            </a:r>
            <a:r>
              <a:rPr lang="zh-TW" altLang="en-US" sz="3000" b="0" dirty="0" smtClean="0">
                <a:solidFill>
                  <a:schemeClr val="tx1"/>
                </a:solidFill>
                <a:ea typeface="標楷體" pitchFamily="65" charset="-120"/>
              </a:rPr>
              <a:t>　戲劇</a:t>
            </a:r>
            <a:r>
              <a:rPr lang="zh-TW" altLang="en-US" sz="3000" b="0" dirty="0">
                <a:solidFill>
                  <a:schemeClr val="tx1"/>
                </a:solidFill>
                <a:ea typeface="標楷體" pitchFamily="65" charset="-120"/>
              </a:rPr>
              <a:t>的每次演出過程都是固定的；而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遊戲是靠程式設計來操控角色</a:t>
            </a:r>
            <a:r>
              <a:rPr lang="zh-TW" altLang="en-US" sz="3000" b="0" dirty="0">
                <a:solidFill>
                  <a:schemeClr val="tx1"/>
                </a:solidFill>
                <a:ea typeface="標楷體" pitchFamily="65" charset="-120"/>
              </a:rPr>
              <a:t>，許多</a:t>
            </a:r>
            <a:r>
              <a:rPr lang="zh-TW" altLang="en-US" sz="3000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互動是隨機的</a:t>
            </a:r>
            <a:r>
              <a:rPr lang="zh-TW" altLang="en-US" sz="3000" b="0" dirty="0">
                <a:solidFill>
                  <a:schemeClr val="tx1"/>
                </a:solidFill>
                <a:ea typeface="標楷體" pitchFamily="65" charset="-120"/>
              </a:rPr>
              <a:t>，或是由玩家所操作，因此每次互動的過程都不太一樣。</a:t>
            </a:r>
            <a:endParaRPr lang="en-US" altLang="zh-TW" sz="3000" b="0" dirty="0">
              <a:solidFill>
                <a:schemeClr val="tx1"/>
              </a:solidFill>
              <a:ea typeface="標楷體" pitchFamily="65" charset="-120"/>
            </a:endParaRPr>
          </a:p>
          <a:p>
            <a:pPr>
              <a:lnSpc>
                <a:spcPct val="120000"/>
              </a:lnSpc>
            </a:pPr>
            <a:r>
              <a:rPr lang="zh-TW" altLang="en-US" sz="3000" b="0" dirty="0">
                <a:solidFill>
                  <a:schemeClr val="tx1"/>
                </a:solidFill>
                <a:ea typeface="標楷體" pitchFamily="65" charset="-120"/>
              </a:rPr>
              <a:t>　　在設計程式時，積木的排列方式會影響程式執行的結果，可以運用習作附件</a:t>
            </a:r>
            <a:r>
              <a:rPr lang="en-US" altLang="zh-TW" sz="3000" b="0" dirty="0">
                <a:solidFill>
                  <a:schemeClr val="tx1"/>
                </a:solidFill>
                <a:ea typeface="標楷體" pitchFamily="65" charset="-120"/>
              </a:rPr>
              <a:t>4</a:t>
            </a:r>
            <a:r>
              <a:rPr lang="zh-TW" altLang="en-US" sz="3000" b="0" dirty="0">
                <a:solidFill>
                  <a:schemeClr val="tx1"/>
                </a:solidFill>
                <a:ea typeface="標楷體" pitchFamily="65" charset="-120"/>
              </a:rPr>
              <a:t>的海霸尋寶桌遊，練習程式設計的邏輯</a:t>
            </a:r>
            <a:r>
              <a:rPr lang="zh-TW" altLang="en-US" sz="3000" b="0" dirty="0" smtClean="0">
                <a:solidFill>
                  <a:schemeClr val="tx1"/>
                </a:solidFill>
                <a:ea typeface="標楷體" pitchFamily="65" charset="-120"/>
              </a:rPr>
              <a:t>。</a:t>
            </a:r>
            <a:endParaRPr lang="zh-TW" altLang="en-US" sz="3000" b="0" dirty="0">
              <a:solidFill>
                <a:schemeClr val="tx1"/>
              </a:solidFill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5478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水族箱遊戲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440000" y="3960000"/>
            <a:ext cx="1080000" cy="540000"/>
            <a:chOff x="540000" y="1800000"/>
            <a:chExt cx="1080000" cy="540000"/>
          </a:xfrm>
        </p:grpSpPr>
        <p:sp>
          <p:nvSpPr>
            <p:cNvPr id="47" name="圓角矩形 4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背景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0" name="直線接點 59"/>
          <p:cNvCxnSpPr/>
          <p:nvPr/>
        </p:nvCxnSpPr>
        <p:spPr bwMode="auto">
          <a:xfrm>
            <a:off x="1080000" y="4230000"/>
            <a:ext cx="360000" cy="0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 flipH="1">
            <a:off x="2520000" y="4230000"/>
            <a:ext cx="720000" cy="108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396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無窮迴圈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2520000"/>
            <a:ext cx="2076450" cy="1390650"/>
          </a:xfrm>
          <a:prstGeom prst="rect">
            <a:avLst/>
          </a:prstGeom>
        </p:spPr>
      </p:pic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3960000"/>
            <a:ext cx="374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將嵌入的程式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重複無限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執行。</a:t>
            </a:r>
          </a:p>
        </p:txBody>
      </p:sp>
      <p:grpSp>
        <p:nvGrpSpPr>
          <p:cNvPr id="39" name="群組 3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4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4" name="圓角矩形 43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13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水族箱遊戲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440000" y="3960000"/>
            <a:ext cx="1080000" cy="540000"/>
            <a:chOff x="540000" y="1800000"/>
            <a:chExt cx="1080000" cy="540000"/>
          </a:xfrm>
        </p:grpSpPr>
        <p:sp>
          <p:nvSpPr>
            <p:cNvPr id="47" name="圓角矩形 4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背景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0" name="直線接點 59"/>
          <p:cNvCxnSpPr/>
          <p:nvPr/>
        </p:nvCxnSpPr>
        <p:spPr bwMode="auto">
          <a:xfrm>
            <a:off x="1080000" y="4230000"/>
            <a:ext cx="360000" cy="0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4501885"/>
            <a:ext cx="374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讓背景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發出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bubbles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音效。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45092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背景音效</a:t>
              </a:r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600000"/>
            <a:ext cx="3000375" cy="790575"/>
          </a:xfrm>
          <a:prstGeom prst="rect">
            <a:avLst/>
          </a:prstGeom>
        </p:spPr>
      </p:pic>
      <p:grpSp>
        <p:nvGrpSpPr>
          <p:cNvPr id="40" name="群組 39"/>
          <p:cNvGrpSpPr/>
          <p:nvPr/>
        </p:nvGrpSpPr>
        <p:grpSpPr>
          <a:xfrm flipH="1">
            <a:off x="2520000" y="4770000"/>
            <a:ext cx="720000" cy="540000"/>
            <a:chOff x="2508900" y="4230000"/>
            <a:chExt cx="720000" cy="900000"/>
          </a:xfrm>
        </p:grpSpPr>
        <p:sp>
          <p:nvSpPr>
            <p:cNvPr id="41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5" name="群組 34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4" name="圓角矩形 43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270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水族箱遊戲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440000" y="3960000"/>
            <a:ext cx="1080000" cy="540000"/>
            <a:chOff x="540000" y="1800000"/>
            <a:chExt cx="1080000" cy="540000"/>
          </a:xfrm>
        </p:grpSpPr>
        <p:sp>
          <p:nvSpPr>
            <p:cNvPr id="47" name="圓角矩形 4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背景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0" name="直線接點 59"/>
          <p:cNvCxnSpPr/>
          <p:nvPr/>
        </p:nvCxnSpPr>
        <p:spPr bwMode="auto">
          <a:xfrm>
            <a:off x="1080000" y="4230000"/>
            <a:ext cx="360000" cy="0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047875"/>
            <a:ext cx="374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讓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螃蟹每隔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0.2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秒移動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10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點。</a:t>
            </a:r>
          </a:p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當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碰到舞臺區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邊緣就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轉向。</a:t>
            </a:r>
          </a:p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讓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螃蟹變換造型。</a:t>
            </a:r>
          </a:p>
        </p:txBody>
      </p:sp>
      <p:grpSp>
        <p:nvGrpSpPr>
          <p:cNvPr id="35" name="群組 34"/>
          <p:cNvGrpSpPr/>
          <p:nvPr/>
        </p:nvGrpSpPr>
        <p:grpSpPr>
          <a:xfrm>
            <a:off x="3240000" y="5040000"/>
            <a:ext cx="1440000" cy="540000"/>
            <a:chOff x="540000" y="1800000"/>
            <a:chExt cx="1440000" cy="540000"/>
          </a:xfrm>
        </p:grpSpPr>
        <p:sp>
          <p:nvSpPr>
            <p:cNvPr id="36" name="圓角矩形 35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螃蟹動作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cxnSp>
        <p:nvCxnSpPr>
          <p:cNvPr id="44" name="直線接點 43"/>
          <p:cNvCxnSpPr/>
          <p:nvPr/>
        </p:nvCxnSpPr>
        <p:spPr bwMode="auto">
          <a:xfrm>
            <a:off x="2520000" y="531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2340000"/>
            <a:ext cx="1724025" cy="2619375"/>
          </a:xfrm>
          <a:prstGeom prst="rect">
            <a:avLst/>
          </a:prstGeom>
        </p:spPr>
      </p:pic>
      <p:grpSp>
        <p:nvGrpSpPr>
          <p:cNvPr id="32" name="群組 31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0" name="圓角矩形 39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99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水族箱遊戲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440000" y="3960000"/>
            <a:ext cx="1080000" cy="540000"/>
            <a:chOff x="540000" y="1800000"/>
            <a:chExt cx="1080000" cy="540000"/>
          </a:xfrm>
        </p:grpSpPr>
        <p:sp>
          <p:nvSpPr>
            <p:cNvPr id="47" name="圓角矩形 4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背景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0" name="直線接點 59"/>
          <p:cNvCxnSpPr/>
          <p:nvPr/>
        </p:nvCxnSpPr>
        <p:spPr bwMode="auto">
          <a:xfrm>
            <a:off x="1080000" y="4230000"/>
            <a:ext cx="360000" cy="0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74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讓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魚兒每隔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0.2 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秒移動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10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點。</a:t>
            </a:r>
          </a:p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當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碰到舞臺區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邊緣就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轉向。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558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魚兒動作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41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510000"/>
            <a:ext cx="1743075" cy="2066925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4" name="圓角矩形 43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74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水族箱遊戲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440000" y="3960000"/>
            <a:ext cx="1080000" cy="540000"/>
            <a:chOff x="540000" y="1800000"/>
            <a:chExt cx="1080000" cy="540000"/>
          </a:xfrm>
        </p:grpSpPr>
        <p:sp>
          <p:nvSpPr>
            <p:cNvPr id="47" name="圓角矩形 4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背景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0" name="直線接點 59"/>
          <p:cNvCxnSpPr/>
          <p:nvPr/>
        </p:nvCxnSpPr>
        <p:spPr bwMode="auto">
          <a:xfrm>
            <a:off x="1080000" y="4230000"/>
            <a:ext cx="360000" cy="0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5580000"/>
            <a:ext cx="3744000" cy="90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讓魚兒每隔隨機 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～</a:t>
            </a: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秒就右轉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30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度。</a:t>
            </a:r>
          </a:p>
        </p:txBody>
      </p:sp>
      <p:grpSp>
        <p:nvGrpSpPr>
          <p:cNvPr id="28" name="群組 2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5580000"/>
            <a:ext cx="144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魚兒動作</a:t>
              </a:r>
            </a:p>
          </p:txBody>
        </p:sp>
      </p:grpSp>
      <p:grpSp>
        <p:nvGrpSpPr>
          <p:cNvPr id="40" name="群組 39"/>
          <p:cNvGrpSpPr/>
          <p:nvPr/>
        </p:nvGrpSpPr>
        <p:grpSpPr>
          <a:xfrm>
            <a:off x="2520000" y="5310000"/>
            <a:ext cx="720000" cy="540000"/>
            <a:chOff x="2508900" y="4230000"/>
            <a:chExt cx="720000" cy="900000"/>
          </a:xfrm>
        </p:grpSpPr>
        <p:sp>
          <p:nvSpPr>
            <p:cNvPr id="41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43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4284000"/>
            <a:ext cx="3067050" cy="1219200"/>
          </a:xfrm>
          <a:prstGeom prst="rect">
            <a:avLst/>
          </a:prstGeom>
        </p:spPr>
      </p:pic>
      <p:grpSp>
        <p:nvGrpSpPr>
          <p:cNvPr id="35" name="群組 34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3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7" name="圓角矩形 3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4" name="圓角矩形 43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38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172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水族箱遊戲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46" name="群組 45"/>
          <p:cNvGrpSpPr/>
          <p:nvPr/>
        </p:nvGrpSpPr>
        <p:grpSpPr>
          <a:xfrm>
            <a:off x="1440000" y="3960000"/>
            <a:ext cx="1080000" cy="540000"/>
            <a:chOff x="540000" y="1800000"/>
            <a:chExt cx="1080000" cy="540000"/>
          </a:xfrm>
        </p:grpSpPr>
        <p:sp>
          <p:nvSpPr>
            <p:cNvPr id="47" name="圓角矩形 46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8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背景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60" name="直線接點 59"/>
          <p:cNvCxnSpPr/>
          <p:nvPr/>
        </p:nvCxnSpPr>
        <p:spPr bwMode="auto">
          <a:xfrm>
            <a:off x="1080000" y="4230000"/>
            <a:ext cx="360000" cy="0"/>
          </a:xfrm>
          <a:prstGeom prst="line">
            <a:avLst/>
          </a:prstGeom>
          <a:noFill/>
          <a:ln w="25400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sp>
        <p:nvSpPr>
          <p:cNvPr id="3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>
            <a:off x="2520000" y="5310000"/>
            <a:ext cx="720000" cy="1080000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3240000" y="6120000"/>
            <a:ext cx="1800000" cy="540000"/>
            <a:chOff x="540000" y="1800000"/>
            <a:chExt cx="1440000" cy="540000"/>
          </a:xfrm>
        </p:grpSpPr>
        <p:sp>
          <p:nvSpPr>
            <p:cNvPr id="33" name="圓角矩形 3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魚兒打招呼</a:t>
              </a:r>
            </a:p>
          </p:txBody>
        </p:sp>
      </p:grpSp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5220000" y="5580000"/>
            <a:ext cx="3384000" cy="126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如果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條件（碰到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鼠標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）成立，則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執行嵌入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的程式。</a:t>
            </a:r>
          </a:p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讓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魚兒說出：「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你好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」。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00" y="3960000"/>
            <a:ext cx="3076575" cy="1581150"/>
          </a:xfrm>
          <a:prstGeom prst="rect">
            <a:avLst/>
          </a:prstGeom>
        </p:spPr>
      </p:pic>
      <p:grpSp>
        <p:nvGrpSpPr>
          <p:cNvPr id="39" name="群組 3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4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41" name="圓角矩形 40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44" name="圓角矩形 43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1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720000" y="180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在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畫面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中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，以一個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夜晚的都市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圖片當作背景，馬路雙向道上有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輛車子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行駛。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720000" y="558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　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請執行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大馬路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》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程式，想一想這個範例的素材及背後是如何運作的呢？</a:t>
            </a:r>
          </a:p>
        </p:txBody>
      </p:sp>
      <p:sp>
        <p:nvSpPr>
          <p:cNvPr id="18" name="文字方塊 3"/>
          <p:cNvSpPr txBox="1">
            <a:spLocks noChangeArrowheads="1"/>
          </p:cNvSpPr>
          <p:nvPr/>
        </p:nvSpPr>
        <p:spPr bwMode="auto">
          <a:xfrm>
            <a:off x="720000" y="288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按下</a:t>
            </a:r>
            <a:r>
              <a:rPr lang="zh-TW" altLang="en-US" sz="2400" dirty="0">
                <a:solidFill>
                  <a:srgbClr val="00A651"/>
                </a:solidFill>
                <a:latin typeface="+mj-lt"/>
                <a:ea typeface="標楷體" pitchFamily="65" charset="-120"/>
              </a:rPr>
              <a:t>綠旗</a:t>
            </a: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後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：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720000" y="342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</a:t>
            </a:r>
            <a:r>
              <a:rPr lang="en-US" altLang="zh-TW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.	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馬路雙向道會不斷的有車子行駛過去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720000" y="396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用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滑鼠按下指示燈，可以切換紅燈和綠燈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1" name="文字方塊 3"/>
          <p:cNvSpPr txBox="1">
            <a:spLocks noChangeArrowheads="1"/>
          </p:cNvSpPr>
          <p:nvPr/>
        </p:nvSpPr>
        <p:spPr bwMode="auto">
          <a:xfrm>
            <a:off x="720000" y="450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當指示綠燈時，車子可以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前進；當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指示紅燈時，車子停止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前進。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3" name="Rectangle 1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2875790" y="1176336"/>
            <a:ext cx="3312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/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程式設計－大馬路遊戲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AutoShape 1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914951" y="1108591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3306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00000"/>
            <a:ext cx="3903345" cy="35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79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00" y="1800000"/>
            <a:ext cx="3903345" cy="35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00" y="1800000"/>
            <a:ext cx="3909060" cy="332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0" name="群組 9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4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15" name="圓角矩形 1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向右箭號 22"/>
          <p:cNvSpPr/>
          <p:nvPr/>
        </p:nvSpPr>
        <p:spPr>
          <a:xfrm>
            <a:off x="4067944" y="2924944"/>
            <a:ext cx="1440000" cy="720000"/>
          </a:xfrm>
          <a:prstGeom prst="rightArrow">
            <a:avLst>
              <a:gd name="adj1" fmla="val 50000"/>
              <a:gd name="adj2" fmla="val 101803"/>
            </a:avLst>
          </a:prstGeom>
          <a:solidFill>
            <a:srgbClr val="00A651"/>
          </a:solidFill>
          <a:ln w="25400">
            <a:solidFill>
              <a:srgbClr val="00A65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005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1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問題分析</a:t>
              </a:r>
            </a:p>
          </p:txBody>
        </p:sp>
        <p:sp>
          <p:nvSpPr>
            <p:cNvPr id="14" name="圓角矩形 1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1080000" y="234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建立背景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1080000" y="287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建立指示燈和車子角色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1080000" y="3419999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切換指示燈的燈號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1043608" y="180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我們可以將這個程式範例拆解幾個部分如下：</a:t>
            </a:r>
          </a:p>
        </p:txBody>
      </p:sp>
      <p:sp>
        <p:nvSpPr>
          <p:cNvPr id="21" name="圓角矩形 20"/>
          <p:cNvSpPr/>
          <p:nvPr/>
        </p:nvSpPr>
        <p:spPr>
          <a:xfrm>
            <a:off x="756000" y="246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1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2" name="圓角矩形 21"/>
          <p:cNvSpPr/>
          <p:nvPr/>
        </p:nvSpPr>
        <p:spPr>
          <a:xfrm>
            <a:off x="756000" y="300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2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3" name="圓角矩形 22"/>
          <p:cNvSpPr/>
          <p:nvPr/>
        </p:nvSpPr>
        <p:spPr>
          <a:xfrm>
            <a:off x="756000" y="3545999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3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080000" y="3960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處理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向右行駛的車子動畫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圓角矩形 23"/>
          <p:cNvSpPr/>
          <p:nvPr/>
        </p:nvSpPr>
        <p:spPr>
          <a:xfrm>
            <a:off x="756000" y="4086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4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1080000" y="4500000"/>
            <a:ext cx="7524000" cy="162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時，如何讓車子在同一條直線往右行駛？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時，如何讓車子在綠燈時前進？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時，當車子超出馬路範圍後，如何讓不同造型的車子接續出現，並發出行駛的聲音？</a:t>
            </a:r>
          </a:p>
        </p:txBody>
      </p:sp>
      <p:sp>
        <p:nvSpPr>
          <p:cNvPr id="26" name="文字方塊 3"/>
          <p:cNvSpPr txBox="1">
            <a:spLocks noChangeArrowheads="1"/>
          </p:cNvSpPr>
          <p:nvPr/>
        </p:nvSpPr>
        <p:spPr bwMode="auto">
          <a:xfrm>
            <a:off x="1080000" y="5976000"/>
            <a:ext cx="752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複製車道另一個方向（向左行駛）的車子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756000" y="6102000"/>
            <a:ext cx="288000" cy="288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>
            <a:solidFill>
              <a:srgbClr val="4C9A6C"/>
            </a:solidFill>
          </a:ln>
        </p:spPr>
        <p:txBody>
          <a:bodyPr lIns="0" tIns="0" rIns="0" bIns="0" rtlCol="0" anchor="ctr"/>
          <a:lstStyle/>
          <a:p>
            <a:pPr algn="ctr"/>
            <a:r>
              <a:rPr lang="en-US" altLang="zh-TW" sz="2000" b="0" dirty="0" smtClean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rPr>
              <a:t>5</a:t>
            </a:r>
            <a:endParaRPr lang="zh-TW" altLang="en-US" sz="2400" b="0" dirty="0">
              <a:solidFill>
                <a:srgbClr val="4C9A6C"/>
              </a:solidFill>
              <a:latin typeface="Arial" panose="020B0604020202020204" pitchFamily="34" charset="0"/>
              <a:ea typeface="標楷體" panose="03000509000000000000" pitchFamily="65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59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153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4" name="Rectangle 1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2007288" y="245653"/>
            <a:ext cx="4320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/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翰林資訊習作附件</a:t>
            </a:r>
            <a:r>
              <a:rPr lang="en-US" altLang="zh-TW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如何用海霸教運算思維</a:t>
            </a:r>
            <a:endParaRPr lang="zh-TW" altLang="en-US" sz="1800" b="1" u="sng" spc="-15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AutoShape 1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046448" y="177908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11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2007288" y="868052"/>
            <a:ext cx="4320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翰林資訊習作附件</a:t>
            </a:r>
            <a:r>
              <a:rPr lang="en-US" altLang="zh-TW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海霸物件介紹及規則講解</a:t>
            </a:r>
            <a:endParaRPr lang="zh-TW" altLang="en-US" sz="1800" b="1" u="sng" spc="-15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AutoShape 12">
            <a:hlinkClick r:id="rId3" action="ppaction://hlinkfile"/>
          </p:cNvPr>
          <p:cNvSpPr>
            <a:spLocks noChangeArrowheads="1"/>
          </p:cNvSpPr>
          <p:nvPr/>
        </p:nvSpPr>
        <p:spPr bwMode="auto">
          <a:xfrm>
            <a:off x="1046448" y="800307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Rectangle 11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2007288" y="1500388"/>
            <a:ext cx="4716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翰林資訊習作附件</a:t>
            </a:r>
            <a:r>
              <a:rPr lang="en-US" altLang="zh-TW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海霸尋寶第一關教材教法影片</a:t>
            </a:r>
            <a:endParaRPr lang="zh-TW" altLang="en-US" sz="1800" b="1" u="sng" spc="-15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AutoShape 12">
            <a:hlinkClick r:id="rId4" action="ppaction://hlinkfile"/>
          </p:cNvPr>
          <p:cNvSpPr>
            <a:spLocks noChangeArrowheads="1"/>
          </p:cNvSpPr>
          <p:nvPr/>
        </p:nvSpPr>
        <p:spPr bwMode="auto">
          <a:xfrm>
            <a:off x="1046448" y="1432643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11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2007288" y="2131929"/>
            <a:ext cx="4716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翰林資訊習作附件</a:t>
            </a:r>
            <a:r>
              <a:rPr lang="en-US" altLang="zh-TW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海霸尋寶第二關教材教法影片</a:t>
            </a:r>
            <a:endParaRPr lang="zh-TW" altLang="en-US" sz="1800" b="1" u="sng" spc="-15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AutoShape 12">
            <a:hlinkClick r:id="rId5" action="ppaction://hlinkfile"/>
          </p:cNvPr>
          <p:cNvSpPr>
            <a:spLocks noChangeArrowheads="1"/>
          </p:cNvSpPr>
          <p:nvPr/>
        </p:nvSpPr>
        <p:spPr bwMode="auto">
          <a:xfrm>
            <a:off x="1046448" y="2064184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Rectangle 11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2007288" y="2765933"/>
            <a:ext cx="4716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翰林資訊習作附件</a:t>
            </a:r>
            <a:r>
              <a:rPr lang="en-US" altLang="zh-TW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海霸尋寶第三關教材教法影片</a:t>
            </a:r>
            <a:endParaRPr lang="zh-TW" altLang="en-US" sz="1800" b="1" u="sng" spc="-15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AutoShape 12">
            <a:hlinkClick r:id="rId6" action="ppaction://hlinkfile"/>
          </p:cNvPr>
          <p:cNvSpPr>
            <a:spLocks noChangeArrowheads="1"/>
          </p:cNvSpPr>
          <p:nvPr/>
        </p:nvSpPr>
        <p:spPr bwMode="auto">
          <a:xfrm>
            <a:off x="1046448" y="2698188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1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2007288" y="3398164"/>
            <a:ext cx="4716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翰林資訊習作附件</a:t>
            </a:r>
            <a:r>
              <a:rPr lang="en-US" altLang="zh-TW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海霸尋寶第四關教材教法影片</a:t>
            </a:r>
            <a:endParaRPr lang="zh-TW" altLang="en-US" sz="1800" b="1" u="sng" spc="-15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AutoShape 12">
            <a:hlinkClick r:id="rId7" action="ppaction://hlinkfile"/>
          </p:cNvPr>
          <p:cNvSpPr>
            <a:spLocks noChangeArrowheads="1"/>
          </p:cNvSpPr>
          <p:nvPr/>
        </p:nvSpPr>
        <p:spPr bwMode="auto">
          <a:xfrm>
            <a:off x="1046448" y="3330419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Rectangle 11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2007288" y="4027164"/>
            <a:ext cx="4716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翰林資訊習作附件</a:t>
            </a:r>
            <a:r>
              <a:rPr lang="en-US" altLang="zh-TW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海霸尋寶第五關教材教法影片</a:t>
            </a:r>
            <a:endParaRPr lang="zh-TW" altLang="en-US" sz="1800" b="1" u="sng" spc="-15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AutoShape 12">
            <a:hlinkClick r:id="rId8" action="ppaction://hlinkfile"/>
          </p:cNvPr>
          <p:cNvSpPr>
            <a:spLocks noChangeArrowheads="1"/>
          </p:cNvSpPr>
          <p:nvPr/>
        </p:nvSpPr>
        <p:spPr bwMode="auto">
          <a:xfrm>
            <a:off x="1046448" y="3959419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" name="Rectangle 11">
            <a:hlinkClick r:id="rId9" action="ppaction://hlinkfile"/>
          </p:cNvPr>
          <p:cNvSpPr>
            <a:spLocks noChangeArrowheads="1"/>
          </p:cNvSpPr>
          <p:nvPr/>
        </p:nvSpPr>
        <p:spPr bwMode="auto">
          <a:xfrm>
            <a:off x="2007288" y="4661168"/>
            <a:ext cx="4716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翰林資訊習作附件</a:t>
            </a:r>
            <a:r>
              <a:rPr lang="en-US" altLang="zh-TW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海霸尋寶第六關教材教法影片</a:t>
            </a:r>
            <a:endParaRPr lang="zh-TW" altLang="en-US" sz="1800" b="1" u="sng" spc="-15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AutoShape 12">
            <a:hlinkClick r:id="rId9" action="ppaction://hlinkfile"/>
          </p:cNvPr>
          <p:cNvSpPr>
            <a:spLocks noChangeArrowheads="1"/>
          </p:cNvSpPr>
          <p:nvPr/>
        </p:nvSpPr>
        <p:spPr bwMode="auto">
          <a:xfrm>
            <a:off x="1046448" y="4593423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11">
            <a:hlinkClick r:id="rId10" action="ppaction://hlinkfile"/>
          </p:cNvPr>
          <p:cNvSpPr>
            <a:spLocks noChangeArrowheads="1"/>
          </p:cNvSpPr>
          <p:nvPr/>
        </p:nvSpPr>
        <p:spPr bwMode="auto">
          <a:xfrm>
            <a:off x="2007288" y="5284545"/>
            <a:ext cx="4716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翰林資訊習作附件</a:t>
            </a:r>
            <a:r>
              <a:rPr lang="en-US" altLang="zh-TW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海霸尋寶第七關教材教法影片</a:t>
            </a:r>
            <a:endParaRPr lang="zh-TW" altLang="en-US" sz="1800" b="1" u="sng" spc="-15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AutoShape 12">
            <a:hlinkClick r:id="rId10" action="ppaction://hlinkfile"/>
          </p:cNvPr>
          <p:cNvSpPr>
            <a:spLocks noChangeArrowheads="1"/>
          </p:cNvSpPr>
          <p:nvPr/>
        </p:nvSpPr>
        <p:spPr bwMode="auto">
          <a:xfrm>
            <a:off x="1046448" y="5216800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Rectangle 11">
            <a:hlinkClick r:id="rId11" action="ppaction://hlinkfile"/>
          </p:cNvPr>
          <p:cNvSpPr>
            <a:spLocks noChangeArrowheads="1"/>
          </p:cNvSpPr>
          <p:nvPr/>
        </p:nvSpPr>
        <p:spPr bwMode="auto">
          <a:xfrm>
            <a:off x="2007288" y="5890413"/>
            <a:ext cx="4716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翰林資訊習作附件</a:t>
            </a:r>
            <a:r>
              <a:rPr lang="en-US" altLang="zh-TW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zh-TW" altLang="en-US" sz="1800" u="sng" spc="-150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海霸尋寶第八關教材教法影片</a:t>
            </a:r>
            <a:endParaRPr lang="zh-TW" altLang="en-US" sz="1800" b="1" u="sng" spc="-150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AutoShape 12">
            <a:hlinkClick r:id="rId11" action="ppaction://hlinkfile"/>
          </p:cNvPr>
          <p:cNvSpPr>
            <a:spLocks noChangeArrowheads="1"/>
          </p:cNvSpPr>
          <p:nvPr/>
        </p:nvSpPr>
        <p:spPr bwMode="auto">
          <a:xfrm>
            <a:off x="1046448" y="5822668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4085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匯入舞臺背景。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如何建立背景？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1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選個背景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 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Night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 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City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 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With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Street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0" y="2520000"/>
            <a:ext cx="5319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13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新增指示燈角色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如何建立指示燈和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9" name="群組 28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群組 3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刪除小貓。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432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命名為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指示燈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363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繪畫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435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36000" tIns="36000" rIns="36000" bIns="3600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1" y="2520001"/>
            <a:ext cx="3274695" cy="408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06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繪製紅燈、綠燈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33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如何建立指示燈和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34" name="群組 33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5" name="圓角矩形 34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6" name="圓角矩形 35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群組 36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8" name="圓角矩形 3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9" name="圓角矩形 38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17" name="圓角矩形 16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8" name="等腰三角形 17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造型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面板。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4" name="群組 13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15" name="圓角矩形 14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繪製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指示燈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外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框。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360000" y="4392000"/>
            <a:ext cx="504000" cy="360000"/>
            <a:chOff x="360000" y="3420000"/>
            <a:chExt cx="504000" cy="360000"/>
          </a:xfrm>
        </p:grpSpPr>
        <p:sp>
          <p:nvSpPr>
            <p:cNvPr id="22" name="圓角矩形 21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3" name="等腰三角形 22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4356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繪製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紅燈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7" name="群組 26"/>
          <p:cNvGrpSpPr/>
          <p:nvPr/>
        </p:nvGrpSpPr>
        <p:grpSpPr>
          <a:xfrm>
            <a:off x="360000" y="5112000"/>
            <a:ext cx="504000" cy="360000"/>
            <a:chOff x="360000" y="3420000"/>
            <a:chExt cx="504000" cy="360000"/>
          </a:xfrm>
        </p:grpSpPr>
        <p:sp>
          <p:nvSpPr>
            <p:cNvPr id="29" name="圓角矩形 28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5076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命名為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紅燈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297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643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繪製紅燈、綠燈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如何建立指示燈和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群組 28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0" name="圓角矩形 29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1" name="圓角矩形 30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3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如何繪製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綠燈造型？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種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360000" y="2916000"/>
            <a:ext cx="504000" cy="360000"/>
            <a:chOff x="360000" y="3420000"/>
            <a:chExt cx="504000" cy="360000"/>
          </a:xfrm>
        </p:grpSpPr>
        <p:sp>
          <p:nvSpPr>
            <p:cNvPr id="33" name="圓角矩形 32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等腰三角形 33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3229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205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新增車子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32" name="群組 31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175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Convertible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選個角色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13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32298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如何建立指示燈和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36" name="群組 35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7" name="圓角矩形 36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8" name="圓角矩形 37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574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新增車子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角色。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4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如何建立指示燈和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拖曳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馬路。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14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命名為</a:t>
            </a:r>
            <a:r>
              <a:rPr lang="zh-TW" alt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ea typeface="標楷體" pitchFamily="65" charset="-120"/>
              </a:rPr>
              <a:t>車子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15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1" y="2520000"/>
            <a:ext cx="302734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17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匯入不同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的車輛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如何建立指示燈和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選擇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Convertible 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3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Food Truck-a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Food Truck-b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Food Truck-c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、</a:t>
            </a:r>
            <a:r>
              <a:rPr lang="en-US" altLang="zh-TW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Truck-b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16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選個造型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17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388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384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匯入不同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的車輛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8" name="群組 27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如何建立指示燈和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32" name="群組 31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3" name="圓角矩形 32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176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60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調整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尺寸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，並讓車子統一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馬路上。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18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讓車頭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皆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向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右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5" name="群組 24"/>
          <p:cNvGrpSpPr/>
          <p:nvPr/>
        </p:nvGrpSpPr>
        <p:grpSpPr>
          <a:xfrm>
            <a:off x="360000" y="3636000"/>
            <a:ext cx="504000" cy="360000"/>
            <a:chOff x="360000" y="3420000"/>
            <a:chExt cx="504000" cy="360000"/>
          </a:xfrm>
        </p:grpSpPr>
        <p:sp>
          <p:nvSpPr>
            <p:cNvPr id="26" name="圓角矩形 25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19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7" name="等腰三角形 26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5292000" cy="311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87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匯入不同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的車輛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7" name="群組 16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18" name="圓角矩形 17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5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如何建立指示燈和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群組 18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20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產生 </a:t>
            </a: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6 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種造型。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0" y="2520000"/>
            <a:ext cx="4583250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75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匯入車子角色的音效。</a:t>
            </a:r>
          </a:p>
        </p:txBody>
      </p:sp>
      <p:grpSp>
        <p:nvGrpSpPr>
          <p:cNvPr id="26" name="群組 25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7" name="圓角矩形 26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8" name="圓角矩形 27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6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如何建立指示燈和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車子角色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30" name="群組 29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1" name="圓角矩形 30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2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19" name="群組 18"/>
          <p:cNvGrpSpPr/>
          <p:nvPr/>
        </p:nvGrpSpPr>
        <p:grpSpPr>
          <a:xfrm>
            <a:off x="360000" y="2916001"/>
            <a:ext cx="504000" cy="360000"/>
            <a:chOff x="360000" y="3420000"/>
            <a:chExt cx="504000" cy="360000"/>
          </a:xfrm>
        </p:grpSpPr>
        <p:sp>
          <p:nvSpPr>
            <p:cNvPr id="20" name="圓角矩形 19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21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1" name="等腰三角形 20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點選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選個音效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360000" y="3672001"/>
            <a:ext cx="504000" cy="360000"/>
            <a:chOff x="360000" y="3420000"/>
            <a:chExt cx="504000" cy="360000"/>
          </a:xfrm>
        </p:grpSpPr>
        <p:sp>
          <p:nvSpPr>
            <p:cNvPr id="18" name="圓角矩形 17"/>
            <p:cNvSpPr/>
            <p:nvPr/>
          </p:nvSpPr>
          <p:spPr>
            <a:xfrm>
              <a:off x="360000" y="342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rgbClr val="D2232B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rgbClr val="D2232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22</a:t>
              </a:r>
              <a:endParaRPr lang="zh-TW" altLang="en-US" sz="1800" dirty="0">
                <a:solidFill>
                  <a:srgbClr val="D2232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5400000">
              <a:off x="738000" y="3528000"/>
              <a:ext cx="108000" cy="144000"/>
            </a:xfrm>
            <a:prstGeom prst="triangle">
              <a:avLst/>
            </a:prstGeom>
            <a:solidFill>
              <a:srgbClr val="D2232B"/>
            </a:solidFill>
            <a:ln w="25400">
              <a:solidFill>
                <a:srgbClr val="D2232B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7" name="文字方塊 3"/>
          <p:cNvSpPr txBox="1">
            <a:spLocks noChangeArrowheads="1"/>
          </p:cNvSpPr>
          <p:nvPr/>
        </p:nvSpPr>
        <p:spPr bwMode="auto">
          <a:xfrm>
            <a:off x="900000" y="3636000"/>
            <a:ext cx="216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選取</a:t>
            </a:r>
            <a:r>
              <a:rPr lang="en-US" altLang="zh-TW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Car Passing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1" y="2520000"/>
            <a:ext cx="5142215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38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504000" y="1440000"/>
            <a:ext cx="72000" cy="504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154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latin typeface="+mj-lt"/>
                  <a:ea typeface="標楷體" pitchFamily="65" charset="-120"/>
                </a:rPr>
                <a:t>範　例</a:t>
              </a:r>
              <a:endParaRPr lang="zh-TW" altLang="en-US" sz="2400" dirty="0">
                <a:solidFill>
                  <a:srgbClr val="4C9A6C"/>
                </a:solidFill>
                <a:latin typeface="+mj-lt"/>
                <a:ea typeface="標楷體" pitchFamily="65" charset="-120"/>
              </a:endParaRP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3" name="文字方塊 3"/>
          <p:cNvSpPr txBox="1">
            <a:spLocks noChangeArrowheads="1"/>
          </p:cNvSpPr>
          <p:nvPr/>
        </p:nvSpPr>
        <p:spPr bwMode="auto">
          <a:xfrm>
            <a:off x="720000" y="180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　在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畫面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中，以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一個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靠海的步道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圖片當作背景，有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3 </a:t>
            </a:r>
            <a:r>
              <a:rPr lang="zh-TW" alt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標楷體" pitchFamily="65" charset="-120"/>
              </a:rPr>
              <a:t>隻小狗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在步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道上。</a:t>
            </a:r>
            <a:endParaRPr lang="zh-TW" altLang="en-US" sz="24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8" name="文字方塊 3"/>
          <p:cNvSpPr txBox="1">
            <a:spLocks noChangeArrowheads="1"/>
          </p:cNvSpPr>
          <p:nvPr/>
        </p:nvSpPr>
        <p:spPr bwMode="auto">
          <a:xfrm>
            <a:off x="720000" y="288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按下</a:t>
            </a:r>
            <a:r>
              <a:rPr lang="zh-TW" altLang="en-US" sz="2400" dirty="0">
                <a:solidFill>
                  <a:srgbClr val="00A651"/>
                </a:solidFill>
                <a:latin typeface="+mj-lt"/>
                <a:ea typeface="標楷體" pitchFamily="65" charset="-120"/>
              </a:rPr>
              <a:t>綠旗</a:t>
            </a:r>
            <a:r>
              <a:rPr lang="zh-TW" altLang="en-US" sz="2400" dirty="0" smtClean="0">
                <a:solidFill>
                  <a:srgbClr val="00A651"/>
                </a:solidFill>
                <a:latin typeface="+mj-lt"/>
                <a:ea typeface="標楷體" pitchFamily="65" charset="-120"/>
              </a:rPr>
              <a:t>後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：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0" name="文字方塊 3"/>
          <p:cNvSpPr txBox="1">
            <a:spLocks noChangeArrowheads="1"/>
          </p:cNvSpPr>
          <p:nvPr/>
        </p:nvSpPr>
        <p:spPr bwMode="auto">
          <a:xfrm>
            <a:off x="720000" y="4500000"/>
            <a:ext cx="7884000" cy="108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　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　請執行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《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小狗散步</a:t>
            </a: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》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程式，想一想這個範例的素材及背後是如何運作的呢？</a:t>
            </a:r>
          </a:p>
        </p:txBody>
      </p:sp>
      <p:sp>
        <p:nvSpPr>
          <p:cNvPr id="12" name="文字方塊 3"/>
          <p:cNvSpPr txBox="1">
            <a:spLocks noChangeArrowheads="1"/>
          </p:cNvSpPr>
          <p:nvPr/>
        </p:nvSpPr>
        <p:spPr bwMode="auto">
          <a:xfrm>
            <a:off x="720000" y="342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用滑鼠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按一下小狗，它會往前散步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720000" y="3960000"/>
            <a:ext cx="788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360000" indent="-360000">
              <a:lnSpc>
                <a:spcPct val="120000"/>
              </a:lnSpc>
            </a:pPr>
            <a:r>
              <a:rPr lang="en-US" altLang="zh-TW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當</a:t>
            </a:r>
            <a:r>
              <a:rPr lang="zh-TW" altLang="en-US" sz="24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小狗碰到畫面邊緣，會折返繼續往前散步</a:t>
            </a:r>
            <a:r>
              <a:rPr lang="zh-TW" altLang="en-US" sz="24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。</a:t>
            </a:r>
            <a:endParaRPr lang="en-US" altLang="zh-TW" sz="2400" b="0" dirty="0" smtClean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Rectangle 11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2875791" y="1176336"/>
            <a:ext cx="3528000" cy="369332"/>
          </a:xfrm>
          <a:prstGeom prst="rect">
            <a:avLst/>
          </a:prstGeom>
          <a:solidFill>
            <a:srgbClr val="CCFFFF"/>
          </a:solidFill>
          <a:ln w="9525">
            <a:solidFill>
              <a:srgbClr val="CCFFFF"/>
            </a:solidFill>
            <a:miter lim="800000"/>
            <a:headEnd/>
            <a:tailEnd/>
          </a:ln>
          <a:effectLst/>
        </p:spPr>
        <p:txBody>
          <a:bodyPr wrap="square" lIns="72000" rIns="144000" anchor="ctr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pPr algn="just"/>
            <a:r>
              <a:rPr lang="en-US" altLang="zh-TW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scratch</a:t>
            </a:r>
            <a:r>
              <a:rPr lang="zh-TW" altLang="en-US" sz="1800" u="sng" dirty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程式設計－小狗散步遊戲</a:t>
            </a:r>
            <a:endParaRPr lang="zh-TW" altLang="en-US" sz="1800" b="1" u="sng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AutoShape 12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914951" y="1108591"/>
            <a:ext cx="936625" cy="504825"/>
          </a:xfrm>
          <a:prstGeom prst="flowChartAlternateProcess">
            <a:avLst/>
          </a:prstGeom>
          <a:solidFill>
            <a:srgbClr val="0000FF"/>
          </a:solidFill>
          <a:ln w="25400">
            <a:solidFill>
              <a:srgbClr val="000080"/>
            </a:solidFill>
            <a:miter lim="800000"/>
            <a:headEnd/>
            <a:tailEnd/>
          </a:ln>
          <a:effectLst/>
        </p:spPr>
        <p:txBody>
          <a:bodyPr wrap="none" anchor="ctr" anchorCtr="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5pPr>
            <a:lvl6pPr marL="22860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6pPr>
            <a:lvl7pPr marL="27432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7pPr>
            <a:lvl8pPr marL="32004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8pPr>
            <a:lvl9pPr marL="3657600" algn="l" defTabSz="914400" rtl="0" eaLnBrk="1" latinLnBrk="0" hangingPunct="1">
              <a:defRPr kumimoji="1" sz="2800" b="1" kern="1200">
                <a:solidFill>
                  <a:schemeClr val="accent2"/>
                </a:solidFill>
                <a:latin typeface="標楷體" pitchFamily="65" charset="-120"/>
                <a:ea typeface="新細明體" charset="-120"/>
                <a:cs typeface="+mn-cs"/>
              </a:defRPr>
            </a:lvl9pPr>
          </a:lstStyle>
          <a:p>
            <a:r>
              <a:rPr lang="zh-TW" altLang="en-US" sz="28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</a:t>
            </a:r>
            <a:endParaRPr lang="zh-TW" altLang="en-US" sz="28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177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86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要使用什麼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積木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來切換指示燈的燈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號？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當滑鼠點一下指示燈，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就能夠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顯示紅燈或綠燈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grpSp>
        <p:nvGrpSpPr>
          <p:cNvPr id="20" name="群組 19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1" name="圓角矩形 20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2" name="圓角矩形 21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7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如何切換指示燈的燈號？</a:t>
            </a:r>
          </a:p>
        </p:txBody>
      </p:sp>
      <p:grpSp>
        <p:nvGrpSpPr>
          <p:cNvPr id="24" name="群組 23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3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000" y="2880000"/>
            <a:ext cx="25050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44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車子向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右行駛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的程式。</a:t>
            </a:r>
          </a:p>
        </p:txBody>
      </p:sp>
      <p:sp>
        <p:nvSpPr>
          <p:cNvPr id="20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如何如何處理向右行駛的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車子動畫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1" name="群組 20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2" name="圓角矩形 21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3" name="圓角矩形 22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群組 23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26" name="圓角矩形 25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8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27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160000" cy="86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設定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起始位置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，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並</a:t>
            </a:r>
            <a:r>
              <a:rPr lang="zh-TW" altLang="en-US" sz="2000" b="0" dirty="0">
                <a:solidFill>
                  <a:schemeClr val="tx1"/>
                </a:solidFill>
                <a:ea typeface="標楷體" pitchFamily="65" charset="-120"/>
              </a:rPr>
              <a:t>調整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尺寸</a:t>
            </a:r>
            <a:r>
              <a:rPr lang="zh-TW" altLang="en-US" sz="2000" b="0" dirty="0" smtClean="0">
                <a:solidFill>
                  <a:schemeClr val="tx1"/>
                </a:solidFill>
                <a:ea typeface="標楷體" pitchFamily="65" charset="-120"/>
              </a:rPr>
              <a:t>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8" name="文字方塊 3"/>
          <p:cNvSpPr txBox="1">
            <a:spLocks noChangeArrowheads="1"/>
          </p:cNvSpPr>
          <p:nvPr/>
        </p:nvSpPr>
        <p:spPr bwMode="auto">
          <a:xfrm>
            <a:off x="900000" y="3744000"/>
            <a:ext cx="2160000" cy="158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不停的判斷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指示燈是否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為綠燈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造型，如果是，就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讓車子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往前移動。</a:t>
            </a:r>
          </a:p>
        </p:txBody>
      </p:sp>
      <p:sp>
        <p:nvSpPr>
          <p:cNvPr id="29" name="文字方塊 3"/>
          <p:cNvSpPr txBox="1">
            <a:spLocks noChangeArrowheads="1"/>
          </p:cNvSpPr>
          <p:nvPr/>
        </p:nvSpPr>
        <p:spPr bwMode="auto">
          <a:xfrm>
            <a:off x="900000" y="5328000"/>
            <a:ext cx="2160000" cy="86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綠燈的</a:t>
            </a:r>
            <a:r>
              <a:rPr lang="zh-TW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造型</a:t>
            </a:r>
            <a:r>
              <a:rPr lang="zh-TW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標楷體" pitchFamily="65" charset="-120"/>
              </a:rPr>
              <a:t>編號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是幾號？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000" y="1799999"/>
            <a:ext cx="6210300" cy="462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706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178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完成車子向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右行駛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程式。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24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如何如何處理向右行駛的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車子動畫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</a:p>
        </p:txBody>
      </p:sp>
      <p:grpSp>
        <p:nvGrpSpPr>
          <p:cNvPr id="25" name="群組 24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26" name="圓角矩形 25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4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29" name="圓角矩形 28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30" name="圓角矩形 29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9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31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行駛到最右方隱藏。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4" name="文字方塊 3"/>
          <p:cNvSpPr txBox="1">
            <a:spLocks noChangeArrowheads="1"/>
          </p:cNvSpPr>
          <p:nvPr/>
        </p:nvSpPr>
        <p:spPr bwMode="auto">
          <a:xfrm>
            <a:off x="900000" y="3312000"/>
            <a:ext cx="270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如何判斷到最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右方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5" name="文字方塊 3"/>
          <p:cNvSpPr txBox="1">
            <a:spLocks noChangeArrowheads="1"/>
          </p:cNvSpPr>
          <p:nvPr/>
        </p:nvSpPr>
        <p:spPr bwMode="auto">
          <a:xfrm>
            <a:off x="900000" y="3744000"/>
            <a:ext cx="2700000" cy="115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隨機等待後，定位到最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左方，以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隨機造型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出現，並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播放音效。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16" name="文字方塊 3"/>
          <p:cNvSpPr txBox="1">
            <a:spLocks noChangeArrowheads="1"/>
          </p:cNvSpPr>
          <p:nvPr/>
        </p:nvSpPr>
        <p:spPr bwMode="auto">
          <a:xfrm>
            <a:off x="900000" y="4896000"/>
            <a:ext cx="270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4.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如何定位到最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左方？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000" y="1080000"/>
            <a:ext cx="3893820" cy="559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9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04000" y="1800000"/>
            <a:ext cx="72000" cy="4680000"/>
          </a:xfrm>
          <a:prstGeom prst="rect">
            <a:avLst/>
          </a:prstGeom>
          <a:solidFill>
            <a:srgbClr val="B9B9B9"/>
          </a:solidFill>
          <a:ln w="12700">
            <a:solidFill>
              <a:srgbClr val="DCDCDC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文字方塊 3"/>
          <p:cNvSpPr txBox="1">
            <a:spLocks noChangeArrowheads="1"/>
          </p:cNvSpPr>
          <p:nvPr/>
        </p:nvSpPr>
        <p:spPr bwMode="auto">
          <a:xfrm>
            <a:off x="900000" y="2124000"/>
            <a:ext cx="7704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複製上一個步驟的車子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，並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改成向左行駛。</a:t>
            </a:r>
          </a:p>
        </p:txBody>
      </p:sp>
      <p:sp>
        <p:nvSpPr>
          <p:cNvPr id="37" name="文字方塊 3"/>
          <p:cNvSpPr txBox="1">
            <a:spLocks noChangeArrowheads="1"/>
          </p:cNvSpPr>
          <p:nvPr/>
        </p:nvSpPr>
        <p:spPr bwMode="auto">
          <a:xfrm>
            <a:off x="1152000" y="1296000"/>
            <a:ext cx="7308000" cy="504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>
              <a:lnSpc>
                <a:spcPct val="120000"/>
              </a:lnSpc>
            </a:pP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如何複製車道另一個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方向（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向左行駛）的車子？</a:t>
            </a:r>
          </a:p>
        </p:txBody>
      </p:sp>
      <p:grpSp>
        <p:nvGrpSpPr>
          <p:cNvPr id="38" name="群組 37"/>
          <p:cNvGrpSpPr/>
          <p:nvPr/>
        </p:nvGrpSpPr>
        <p:grpSpPr>
          <a:xfrm>
            <a:off x="180000" y="1080000"/>
            <a:ext cx="935576" cy="720000"/>
            <a:chOff x="180000" y="1080000"/>
            <a:chExt cx="935576" cy="720000"/>
          </a:xfrm>
        </p:grpSpPr>
        <p:sp>
          <p:nvSpPr>
            <p:cNvPr id="39" name="圓角矩形 38"/>
            <p:cNvSpPr/>
            <p:nvPr/>
          </p:nvSpPr>
          <p:spPr>
            <a:xfrm>
              <a:off x="180000" y="108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4C9A6C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問題</a:t>
              </a:r>
            </a:p>
            <a:p>
              <a:pPr algn="ctr"/>
              <a:r>
                <a:rPr lang="zh-TW" altLang="en-US" sz="1800" dirty="0">
                  <a:solidFill>
                    <a:schemeClr val="bg1"/>
                  </a:solidFill>
                  <a:ea typeface="標楷體" panose="03000509000000000000" pitchFamily="65" charset="-120"/>
                </a:rPr>
                <a:t>拆解</a:t>
              </a:r>
            </a:p>
          </p:txBody>
        </p:sp>
        <p:sp>
          <p:nvSpPr>
            <p:cNvPr id="40" name="圓角矩形 39"/>
            <p:cNvSpPr/>
            <p:nvPr/>
          </p:nvSpPr>
          <p:spPr>
            <a:xfrm>
              <a:off x="755576" y="1440000"/>
              <a:ext cx="360000" cy="36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4C9A6C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2400" dirty="0" smtClean="0">
                  <a:solidFill>
                    <a:srgbClr val="4C9A6C"/>
                  </a:solidFill>
                  <a:latin typeface="Arial" panose="020B0604020202020204" pitchFamily="34" charset="0"/>
                  <a:ea typeface="標楷體" panose="03000509000000000000" pitchFamily="65" charset="-120"/>
                  <a:cs typeface="Arial" panose="020B0604020202020204" pitchFamily="34" charset="0"/>
                </a:rPr>
                <a:t>5</a:t>
              </a:r>
              <a:endParaRPr lang="zh-TW" altLang="en-US" sz="2400" dirty="0">
                <a:solidFill>
                  <a:srgbClr val="4C9A6C"/>
                </a:solidFill>
                <a:latin typeface="Arial" panose="020B0604020202020204" pitchFamily="34" charset="0"/>
                <a:ea typeface="標楷體" panose="03000509000000000000" pitchFamily="65" charset="-12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群組 40"/>
          <p:cNvGrpSpPr/>
          <p:nvPr/>
        </p:nvGrpSpPr>
        <p:grpSpPr>
          <a:xfrm>
            <a:off x="180000" y="1980000"/>
            <a:ext cx="720000" cy="720000"/>
            <a:chOff x="180000" y="2160000"/>
            <a:chExt cx="720000" cy="720000"/>
          </a:xfrm>
        </p:grpSpPr>
        <p:sp>
          <p:nvSpPr>
            <p:cNvPr id="42" name="圓角矩形 41"/>
            <p:cNvSpPr/>
            <p:nvPr/>
          </p:nvSpPr>
          <p:spPr>
            <a:xfrm>
              <a:off x="180000" y="2160000"/>
              <a:ext cx="720000" cy="720000"/>
            </a:xfrm>
            <a:prstGeom prst="roundRect">
              <a:avLst>
                <a:gd name="adj" fmla="val 50000"/>
              </a:avLst>
            </a:prstGeom>
            <a:solidFill>
              <a:srgbClr val="D2232B"/>
            </a:solidFill>
            <a:ln w="25400">
              <a:noFill/>
            </a:ln>
          </p:spPr>
          <p:txBody>
            <a:bodyPr lIns="0" tIns="0" rIns="0" bIns="36000" rtlCol="0" anchor="ctr"/>
            <a:lstStyle/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步驟</a:t>
              </a:r>
              <a:endParaRPr lang="en-US" altLang="zh-TW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  <a:p>
              <a:pPr algn="ctr"/>
              <a:r>
                <a:rPr lang="zh-TW" altLang="en-US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 </a:t>
              </a:r>
              <a:endParaRPr lang="zh-TW" alt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  <p:sp>
          <p:nvSpPr>
            <p:cNvPr id="43" name="圓角矩形 42"/>
            <p:cNvSpPr/>
            <p:nvPr/>
          </p:nvSpPr>
          <p:spPr>
            <a:xfrm>
              <a:off x="360000" y="2520000"/>
              <a:ext cx="360000" cy="360000"/>
            </a:xfrm>
            <a:prstGeom prst="roundRect">
              <a:avLst>
                <a:gd name="adj" fmla="val 50000"/>
              </a:avLst>
            </a:prstGeom>
            <a:noFill/>
            <a:ln w="25400">
              <a:solidFill>
                <a:schemeClr val="bg1"/>
              </a:solidFill>
            </a:ln>
          </p:spPr>
          <p:txBody>
            <a:bodyPr lIns="0" tIns="0" rIns="0" bIns="0" rtlCol="0" anchor="ctr"/>
            <a:lstStyle/>
            <a:p>
              <a:pPr algn="ctr"/>
              <a:r>
                <a:rPr lang="en-US" altLang="zh-TW" sz="18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ea typeface="標楷體" pitchFamily="65" charset="-120"/>
                  <a:cs typeface="Arial" pitchFamily="34" charset="0"/>
                </a:rPr>
                <a:t>10</a:t>
              </a:r>
              <a:endParaRPr lang="zh-TW" alt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標楷體" pitchFamily="65" charset="-120"/>
                <a:cs typeface="Arial" pitchFamily="34" charset="0"/>
              </a:endParaRPr>
            </a:p>
          </p:txBody>
        </p:sp>
      </p:grpSp>
      <p:sp>
        <p:nvSpPr>
          <p:cNvPr id="44" name="文字方塊 3"/>
          <p:cNvSpPr txBox="1">
            <a:spLocks noChangeArrowheads="1"/>
          </p:cNvSpPr>
          <p:nvPr/>
        </p:nvSpPr>
        <p:spPr bwMode="auto">
          <a:xfrm>
            <a:off x="900000" y="2880000"/>
            <a:ext cx="2700000" cy="79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複製車子，並改變行駛方向？</a:t>
            </a:r>
          </a:p>
        </p:txBody>
      </p:sp>
      <p:sp>
        <p:nvSpPr>
          <p:cNvPr id="45" name="文字方塊 3"/>
          <p:cNvSpPr txBox="1">
            <a:spLocks noChangeArrowheads="1"/>
          </p:cNvSpPr>
          <p:nvPr/>
        </p:nvSpPr>
        <p:spPr bwMode="auto">
          <a:xfrm>
            <a:off x="900000" y="3672000"/>
            <a:ext cx="270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行駛到最左方隱藏。</a:t>
            </a:r>
          </a:p>
        </p:txBody>
      </p:sp>
      <p:sp>
        <p:nvSpPr>
          <p:cNvPr id="46" name="文字方塊 3"/>
          <p:cNvSpPr txBox="1">
            <a:spLocks noChangeArrowheads="1"/>
          </p:cNvSpPr>
          <p:nvPr/>
        </p:nvSpPr>
        <p:spPr bwMode="auto">
          <a:xfrm>
            <a:off x="900000" y="4104000"/>
            <a:ext cx="270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如何判斷到最左方？</a:t>
            </a:r>
          </a:p>
        </p:txBody>
      </p:sp>
      <p:sp>
        <p:nvSpPr>
          <p:cNvPr id="47" name="文字方塊 3"/>
          <p:cNvSpPr txBox="1">
            <a:spLocks noChangeArrowheads="1"/>
          </p:cNvSpPr>
          <p:nvPr/>
        </p:nvSpPr>
        <p:spPr bwMode="auto">
          <a:xfrm>
            <a:off x="900000" y="4536000"/>
            <a:ext cx="2700000" cy="115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4.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隨機等待並定位到最左方，以隨機造型出現，並播放音效。</a:t>
            </a:r>
          </a:p>
        </p:txBody>
      </p:sp>
      <p:sp>
        <p:nvSpPr>
          <p:cNvPr id="50" name="文字方塊 3"/>
          <p:cNvSpPr txBox="1">
            <a:spLocks noChangeArrowheads="1"/>
          </p:cNvSpPr>
          <p:nvPr/>
        </p:nvSpPr>
        <p:spPr bwMode="auto">
          <a:xfrm>
            <a:off x="4320000" y="2880000"/>
            <a:ext cx="2700000" cy="43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5.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如何定位到最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右方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？</a:t>
            </a:r>
            <a:endParaRPr lang="zh-TW" altLang="en-US" sz="2000" b="0" dirty="0">
              <a:solidFill>
                <a:schemeClr val="tx1"/>
              </a:solidFill>
              <a:latin typeface="+mj-lt"/>
              <a:ea typeface="標楷體" pitchFamily="65" charset="-120"/>
            </a:endParaRPr>
          </a:p>
        </p:txBody>
      </p:sp>
      <p:sp>
        <p:nvSpPr>
          <p:cNvPr id="51" name="文字方塊 3"/>
          <p:cNvSpPr txBox="1">
            <a:spLocks noChangeArrowheads="1"/>
          </p:cNvSpPr>
          <p:nvPr/>
        </p:nvSpPr>
        <p:spPr bwMode="auto">
          <a:xfrm>
            <a:off x="4320000" y="3312000"/>
            <a:ext cx="2700000" cy="1152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6.	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向左行駛與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向右行駛的車子，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使用哪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些不同的積木？</a:t>
            </a:r>
          </a:p>
        </p:txBody>
      </p:sp>
    </p:spTree>
    <p:extLst>
      <p:ext uri="{BB962C8B-B14F-4D97-AF65-F5344CB8AC3E}">
        <p14:creationId xmlns:p14="http://schemas.microsoft.com/office/powerpoint/2010/main" val="211340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0000"/>
            <a:ext cx="5440680" cy="568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510" y="1080000"/>
            <a:ext cx="3920490" cy="560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95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60000" y="1080000"/>
            <a:ext cx="8244000" cy="25200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noAutofit/>
          </a:bodyPr>
          <a:lstStyle/>
          <a:p>
            <a:pPr>
              <a:lnSpc>
                <a:spcPct val="120000"/>
              </a:lnSpc>
            </a:pP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在此單元中，我學到的有：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1.	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使用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選擇結構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來判斷條件成立時要執行的程式。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2.	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用 </a:t>
            </a:r>
            <a:r>
              <a:rPr lang="en-US" altLang="zh-TW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2 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個車子角色各自的 </a:t>
            </a:r>
            <a:r>
              <a:rPr lang="en-US" altLang="zh-TW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6 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個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車子造型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來變化。</a:t>
            </a:r>
          </a:p>
          <a:p>
            <a:pPr marL="360000" indent="-360000">
              <a:lnSpc>
                <a:spcPct val="120000"/>
              </a:lnSpc>
            </a:pPr>
            <a:r>
              <a:rPr lang="en-US" altLang="zh-TW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3.	</a:t>
            </a:r>
            <a:r>
              <a:rPr lang="zh-TW" altLang="en-US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如何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用</a:t>
            </a:r>
            <a:r>
              <a:rPr lang="zh-TW" alt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標楷體" pitchFamily="65" charset="-120"/>
              </a:rPr>
              <a:t>指示燈的狀態</a:t>
            </a:r>
            <a:r>
              <a:rPr lang="zh-TW" altLang="en-US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來控制車子是否前進。</a:t>
            </a:r>
          </a:p>
        </p:txBody>
      </p:sp>
    </p:spTree>
    <p:extLst>
      <p:ext uri="{BB962C8B-B14F-4D97-AF65-F5344CB8AC3E}">
        <p14:creationId xmlns:p14="http://schemas.microsoft.com/office/powerpoint/2010/main" val="41812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4" name="群組 3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" name="圓角矩形 2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240000" y="2340000"/>
            <a:ext cx="1800000" cy="540000"/>
            <a:chOff x="540000" y="1800000"/>
            <a:chExt cx="1440000" cy="540000"/>
          </a:xfrm>
        </p:grpSpPr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指示燈造型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2" name="圓角矩形 5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5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66" name="群組 65"/>
          <p:cNvGrpSpPr/>
          <p:nvPr/>
        </p:nvGrpSpPr>
        <p:grpSpPr>
          <a:xfrm flipH="1">
            <a:off x="2520000" y="2610000"/>
            <a:ext cx="720000" cy="540000"/>
            <a:chOff x="2508900" y="4230000"/>
            <a:chExt cx="720000" cy="900000"/>
          </a:xfrm>
        </p:grpSpPr>
        <p:sp>
          <p:nvSpPr>
            <p:cNvPr id="67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8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072" y="2043262"/>
            <a:ext cx="297180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2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240000" y="2880000"/>
            <a:ext cx="1440000" cy="540000"/>
            <a:chOff x="540000" y="1800000"/>
            <a:chExt cx="1440000" cy="540000"/>
          </a:xfrm>
        </p:grpSpPr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車子造型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2" name="圓角矩形 5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5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31" name="直線接點 30"/>
          <p:cNvCxnSpPr/>
          <p:nvPr/>
        </p:nvCxnSpPr>
        <p:spPr bwMode="auto">
          <a:xfrm>
            <a:off x="2520000" y="3150000"/>
            <a:ext cx="720000" cy="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cxn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46" y="1885328"/>
            <a:ext cx="3744000" cy="2529344"/>
          </a:xfrm>
          <a:prstGeom prst="rect">
            <a:avLst/>
          </a:prstGeom>
        </p:spPr>
      </p:pic>
      <p:grpSp>
        <p:nvGrpSpPr>
          <p:cNvPr id="23" name="群組 22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27" name="圓角矩形 26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97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179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grpSp>
        <p:nvGrpSpPr>
          <p:cNvPr id="59" name="群組 5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25" name="圓角矩形 24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24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39" name="群組 38"/>
          <p:cNvGrpSpPr/>
          <p:nvPr/>
        </p:nvGrpSpPr>
        <p:grpSpPr>
          <a:xfrm>
            <a:off x="3240000" y="3420000"/>
            <a:ext cx="1440000" cy="540000"/>
            <a:chOff x="540000" y="1800000"/>
            <a:chExt cx="1440000" cy="540000"/>
          </a:xfrm>
        </p:grpSpPr>
        <p:sp>
          <p:nvSpPr>
            <p:cNvPr id="40" name="圓角矩形 39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車子音效</a:t>
              </a: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288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9" name="群組 48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52" name="圓角矩形 51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55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  <p:sp>
        <p:nvSpPr>
          <p:cNvPr id="65" name="矩形 4"/>
          <p:cNvSpPr/>
          <p:nvPr/>
        </p:nvSpPr>
        <p:spPr>
          <a:xfrm flipH="1">
            <a:off x="72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1" name="群組 30"/>
          <p:cNvGrpSpPr/>
          <p:nvPr/>
        </p:nvGrpSpPr>
        <p:grpSpPr>
          <a:xfrm>
            <a:off x="2520000" y="3150000"/>
            <a:ext cx="720000" cy="540000"/>
            <a:chOff x="2520000" y="3150000"/>
            <a:chExt cx="720000" cy="720000"/>
          </a:xfrm>
        </p:grpSpPr>
        <p:sp>
          <p:nvSpPr>
            <p:cNvPr id="32" name="矩形 4"/>
            <p:cNvSpPr/>
            <p:nvPr/>
          </p:nvSpPr>
          <p:spPr>
            <a:xfrm>
              <a:off x="288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3" name="矩形 4"/>
            <p:cNvSpPr/>
            <p:nvPr/>
          </p:nvSpPr>
          <p:spPr>
            <a:xfrm flipH="1" flipV="1">
              <a:off x="2520000" y="3150000"/>
              <a:ext cx="360000" cy="72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3123262"/>
            <a:ext cx="1276350" cy="1133475"/>
          </a:xfrm>
          <a:prstGeom prst="rect">
            <a:avLst/>
          </a:prstGeom>
        </p:spPr>
      </p:pic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4" name="圓角矩形 33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625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7596188" y="395288"/>
            <a:ext cx="7461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0" tIns="0" rIns="0" bIns="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zh-TW" sz="2400" dirty="0" smtClean="0">
                <a:solidFill>
                  <a:srgbClr val="000000"/>
                </a:solidFill>
                <a:latin typeface="+mn-lt"/>
                <a:ea typeface="標楷體" pitchFamily="65" charset="-120"/>
              </a:rPr>
              <a:t>180</a:t>
            </a:r>
            <a:endParaRPr lang="en-US" altLang="zh-TW" sz="2400" dirty="0">
              <a:solidFill>
                <a:srgbClr val="000000"/>
              </a:solidFill>
              <a:latin typeface="+mn-lt"/>
              <a:ea typeface="標楷體" pitchFamily="65" charset="-120"/>
            </a:endParaRPr>
          </a:p>
        </p:txBody>
      </p:sp>
      <p:sp>
        <p:nvSpPr>
          <p:cNvPr id="64" name="矩形 4"/>
          <p:cNvSpPr/>
          <p:nvPr/>
        </p:nvSpPr>
        <p:spPr>
          <a:xfrm flipV="1">
            <a:off x="1080000" y="315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bg1">
                <a:lumMod val="95000"/>
              </a:schemeClr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2" name="矩形 4"/>
          <p:cNvSpPr/>
          <p:nvPr/>
        </p:nvSpPr>
        <p:spPr>
          <a:xfrm>
            <a:off x="108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4"/>
          <p:cNvSpPr/>
          <p:nvPr/>
        </p:nvSpPr>
        <p:spPr>
          <a:xfrm flipH="1" flipV="1">
            <a:off x="720000" y="4230000"/>
            <a:ext cx="360000" cy="1080000"/>
          </a:xfrm>
          <a:custGeom>
            <a:avLst/>
            <a:gdLst>
              <a:gd name="connsiteX0" fmla="*/ 0 w 1080120"/>
              <a:gd name="connsiteY0" fmla="*/ 0 h 1080120"/>
              <a:gd name="connsiteX1" fmla="*/ 1080120 w 1080120"/>
              <a:gd name="connsiteY1" fmla="*/ 0 h 1080120"/>
              <a:gd name="connsiteX2" fmla="*/ 1080120 w 1080120"/>
              <a:gd name="connsiteY2" fmla="*/ 1080120 h 1080120"/>
              <a:gd name="connsiteX3" fmla="*/ 0 w 1080120"/>
              <a:gd name="connsiteY3" fmla="*/ 1080120 h 1080120"/>
              <a:gd name="connsiteX4" fmla="*/ 0 w 1080120"/>
              <a:gd name="connsiteY4" fmla="*/ 0 h 1080120"/>
              <a:gd name="connsiteX0" fmla="*/ 1080120 w 1171560"/>
              <a:gd name="connsiteY0" fmla="*/ 1080120 h 1171560"/>
              <a:gd name="connsiteX1" fmla="*/ 0 w 1171560"/>
              <a:gd name="connsiteY1" fmla="*/ 1080120 h 1171560"/>
              <a:gd name="connsiteX2" fmla="*/ 0 w 1171560"/>
              <a:gd name="connsiteY2" fmla="*/ 0 h 1171560"/>
              <a:gd name="connsiteX3" fmla="*/ 1080120 w 1171560"/>
              <a:gd name="connsiteY3" fmla="*/ 0 h 1171560"/>
              <a:gd name="connsiteX4" fmla="*/ 1171560 w 1171560"/>
              <a:gd name="connsiteY4" fmla="*/ 1171560 h 117156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  <a:gd name="connsiteX3" fmla="*/ 1080120 w 1080120"/>
              <a:gd name="connsiteY3" fmla="*/ 0 h 1080120"/>
              <a:gd name="connsiteX0" fmla="*/ 1080120 w 1080120"/>
              <a:gd name="connsiteY0" fmla="*/ 1080120 h 1080120"/>
              <a:gd name="connsiteX1" fmla="*/ 0 w 1080120"/>
              <a:gd name="connsiteY1" fmla="*/ 1080120 h 1080120"/>
              <a:gd name="connsiteX2" fmla="*/ 0 w 1080120"/>
              <a:gd name="connsiteY2" fmla="*/ 0 h 108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120" h="1080120">
                <a:moveTo>
                  <a:pt x="1080120" y="1080120"/>
                </a:moveTo>
                <a:lnTo>
                  <a:pt x="0" y="1080120"/>
                </a:lnTo>
                <a:lnTo>
                  <a:pt x="0" y="0"/>
                </a:lnTo>
              </a:path>
            </a:pathLst>
          </a:custGeom>
          <a:ln w="254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35" name="群組 34"/>
          <p:cNvGrpSpPr/>
          <p:nvPr/>
        </p:nvGrpSpPr>
        <p:grpSpPr>
          <a:xfrm flipH="1">
            <a:off x="2520000" y="3689998"/>
            <a:ext cx="720000" cy="1620002"/>
            <a:chOff x="2508900" y="4230000"/>
            <a:chExt cx="720000" cy="900000"/>
          </a:xfrm>
        </p:grpSpPr>
        <p:sp>
          <p:nvSpPr>
            <p:cNvPr id="36" name="矩形 4"/>
            <p:cNvSpPr/>
            <p:nvPr/>
          </p:nvSpPr>
          <p:spPr>
            <a:xfrm>
              <a:off x="286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7" name="矩形 4"/>
            <p:cNvSpPr/>
            <p:nvPr/>
          </p:nvSpPr>
          <p:spPr>
            <a:xfrm flipH="1" flipV="1">
              <a:off x="2508900" y="4230000"/>
              <a:ext cx="360000" cy="900000"/>
            </a:xfrm>
            <a:custGeom>
              <a:avLst/>
              <a:gdLst>
                <a:gd name="connsiteX0" fmla="*/ 0 w 1080120"/>
                <a:gd name="connsiteY0" fmla="*/ 0 h 1080120"/>
                <a:gd name="connsiteX1" fmla="*/ 1080120 w 1080120"/>
                <a:gd name="connsiteY1" fmla="*/ 0 h 1080120"/>
                <a:gd name="connsiteX2" fmla="*/ 1080120 w 1080120"/>
                <a:gd name="connsiteY2" fmla="*/ 1080120 h 1080120"/>
                <a:gd name="connsiteX3" fmla="*/ 0 w 1080120"/>
                <a:gd name="connsiteY3" fmla="*/ 1080120 h 1080120"/>
                <a:gd name="connsiteX4" fmla="*/ 0 w 1080120"/>
                <a:gd name="connsiteY4" fmla="*/ 0 h 1080120"/>
                <a:gd name="connsiteX0" fmla="*/ 1080120 w 1171560"/>
                <a:gd name="connsiteY0" fmla="*/ 1080120 h 1171560"/>
                <a:gd name="connsiteX1" fmla="*/ 0 w 1171560"/>
                <a:gd name="connsiteY1" fmla="*/ 1080120 h 1171560"/>
                <a:gd name="connsiteX2" fmla="*/ 0 w 1171560"/>
                <a:gd name="connsiteY2" fmla="*/ 0 h 1171560"/>
                <a:gd name="connsiteX3" fmla="*/ 1080120 w 1171560"/>
                <a:gd name="connsiteY3" fmla="*/ 0 h 1171560"/>
                <a:gd name="connsiteX4" fmla="*/ 1171560 w 1171560"/>
                <a:gd name="connsiteY4" fmla="*/ 1171560 h 117156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  <a:gd name="connsiteX3" fmla="*/ 1080120 w 1080120"/>
                <a:gd name="connsiteY3" fmla="*/ 0 h 1080120"/>
                <a:gd name="connsiteX0" fmla="*/ 1080120 w 1080120"/>
                <a:gd name="connsiteY0" fmla="*/ 1080120 h 1080120"/>
                <a:gd name="connsiteX1" fmla="*/ 0 w 1080120"/>
                <a:gd name="connsiteY1" fmla="*/ 1080120 h 1080120"/>
                <a:gd name="connsiteX2" fmla="*/ 0 w 1080120"/>
                <a:gd name="connsiteY2" fmla="*/ 0 h 1080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80120" h="1080120">
                  <a:moveTo>
                    <a:pt x="1080120" y="1080120"/>
                  </a:moveTo>
                  <a:lnTo>
                    <a:pt x="0" y="108012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tx1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1440000" y="5040000"/>
            <a:ext cx="1080000" cy="540000"/>
            <a:chOff x="540000" y="1800000"/>
            <a:chExt cx="1080000" cy="540000"/>
          </a:xfrm>
        </p:grpSpPr>
        <p:sp>
          <p:nvSpPr>
            <p:cNvPr id="29" name="圓角矩形 28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rgbClr val="FAEFF5"/>
            </a:solidFill>
            <a:ln w="25400">
              <a:solidFill>
                <a:srgbClr val="EAB2D2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30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程式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00" y="2520000"/>
            <a:ext cx="2076450" cy="1390650"/>
          </a:xfrm>
          <a:prstGeom prst="rect">
            <a:avLst/>
          </a:prstGeom>
        </p:spPr>
      </p:pic>
      <p:sp>
        <p:nvSpPr>
          <p:cNvPr id="38" name="文字方塊 3"/>
          <p:cNvSpPr txBox="1">
            <a:spLocks noChangeArrowheads="1"/>
          </p:cNvSpPr>
          <p:nvPr/>
        </p:nvSpPr>
        <p:spPr bwMode="auto">
          <a:xfrm>
            <a:off x="4860000" y="3960000"/>
            <a:ext cx="3744000" cy="540000"/>
          </a:xfrm>
          <a:prstGeom prst="rect">
            <a:avLst/>
          </a:prstGeom>
          <a:noFill/>
          <a:ln w="50800">
            <a:noFill/>
            <a:miter lim="800000"/>
            <a:headEnd/>
            <a:tailEnd/>
          </a:ln>
        </p:spPr>
        <p:txBody>
          <a:bodyPr lIns="36000" tIns="36000" rIns="36000" bIns="36000"/>
          <a:lstStyle/>
          <a:p>
            <a:pPr marL="288000" indent="-288000">
              <a:lnSpc>
                <a:spcPct val="120000"/>
              </a:lnSpc>
            </a:pPr>
            <a:r>
              <a:rPr lang="en-US" altLang="zh-TW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‧	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將嵌入的程式</a:t>
            </a:r>
            <a:r>
              <a:rPr lang="zh-TW" altLang="en-US" sz="2000" b="0" dirty="0" smtClean="0">
                <a:solidFill>
                  <a:schemeClr val="tx1"/>
                </a:solidFill>
                <a:latin typeface="+mj-lt"/>
                <a:ea typeface="標楷體" pitchFamily="65" charset="-120"/>
              </a:rPr>
              <a:t>重複無限</a:t>
            </a:r>
            <a:r>
              <a:rPr lang="zh-TW" altLang="en-US" sz="2000" b="0" dirty="0">
                <a:solidFill>
                  <a:schemeClr val="tx1"/>
                </a:solidFill>
                <a:latin typeface="+mj-lt"/>
                <a:ea typeface="標楷體" pitchFamily="65" charset="-120"/>
              </a:rPr>
              <a:t>執行。</a:t>
            </a:r>
          </a:p>
        </p:txBody>
      </p:sp>
      <p:grpSp>
        <p:nvGrpSpPr>
          <p:cNvPr id="39" name="群組 38"/>
          <p:cNvGrpSpPr/>
          <p:nvPr/>
        </p:nvGrpSpPr>
        <p:grpSpPr>
          <a:xfrm>
            <a:off x="180000" y="3330000"/>
            <a:ext cx="540000" cy="1800000"/>
            <a:chOff x="180000" y="2880000"/>
            <a:chExt cx="540000" cy="1440000"/>
          </a:xfrm>
        </p:grpSpPr>
        <p:sp>
          <p:nvSpPr>
            <p:cNvPr id="40" name="圓角矩形 39"/>
            <p:cNvSpPr/>
            <p:nvPr/>
          </p:nvSpPr>
          <p:spPr>
            <a:xfrm>
              <a:off x="180000" y="2880000"/>
              <a:ext cx="540000" cy="1440000"/>
            </a:xfrm>
            <a:prstGeom prst="roundRect">
              <a:avLst>
                <a:gd name="adj" fmla="val 50000"/>
              </a:avLst>
            </a:prstGeom>
            <a:solidFill>
              <a:srgbClr val="9CCDE5"/>
            </a:solidFill>
            <a:ln w="25400">
              <a:solidFill>
                <a:srgbClr val="9CCDE5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1" name="文字方塊 3"/>
            <p:cNvSpPr txBox="1">
              <a:spLocks noChangeArrowheads="1"/>
            </p:cNvSpPr>
            <p:nvPr/>
          </p:nvSpPr>
          <p:spPr bwMode="auto">
            <a:xfrm>
              <a:off x="180000" y="2880000"/>
              <a:ext cx="540000" cy="14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vert="eaVert"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tx1"/>
                  </a:solidFill>
                  <a:ea typeface="標楷體" pitchFamily="65" charset="-120"/>
                </a:rPr>
                <a:t>大馬路遊戲</a:t>
              </a:r>
              <a:endParaRPr lang="zh-TW" altLang="en-US" sz="2400" dirty="0">
                <a:solidFill>
                  <a:schemeClr val="tx1"/>
                </a:solidFill>
                <a:ea typeface="標楷體" pitchFamily="65" charset="-120"/>
              </a:endParaRPr>
            </a:p>
          </p:txBody>
        </p:sp>
      </p:grpSp>
      <p:grpSp>
        <p:nvGrpSpPr>
          <p:cNvPr id="74" name="群組 73"/>
          <p:cNvGrpSpPr/>
          <p:nvPr/>
        </p:nvGrpSpPr>
        <p:grpSpPr>
          <a:xfrm>
            <a:off x="3240000" y="3419999"/>
            <a:ext cx="1440000" cy="540000"/>
            <a:chOff x="540000" y="1800000"/>
            <a:chExt cx="1440000" cy="540000"/>
          </a:xfrm>
        </p:grpSpPr>
        <p:sp>
          <p:nvSpPr>
            <p:cNvPr id="75" name="圓角矩形 74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solidFill>
              <a:srgbClr val="D9EAD3"/>
            </a:solidFill>
            <a:ln w="25400">
              <a:solidFill>
                <a:srgbClr val="43AF4D"/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76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>
                  <a:solidFill>
                    <a:schemeClr val="tx1"/>
                  </a:solidFill>
                  <a:ea typeface="標楷體" pitchFamily="65" charset="-120"/>
                </a:rPr>
                <a:t>無窮迴圈</a:t>
              </a:r>
            </a:p>
          </p:txBody>
        </p:sp>
      </p:grpSp>
      <p:grpSp>
        <p:nvGrpSpPr>
          <p:cNvPr id="26" name="群組 25"/>
          <p:cNvGrpSpPr/>
          <p:nvPr/>
        </p:nvGrpSpPr>
        <p:grpSpPr>
          <a:xfrm>
            <a:off x="180000" y="1080000"/>
            <a:ext cx="1440000" cy="540000"/>
            <a:chOff x="540000" y="1800000"/>
            <a:chExt cx="1440000" cy="540000"/>
          </a:xfrm>
        </p:grpSpPr>
        <p:sp>
          <p:nvSpPr>
            <p:cNvPr id="27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440000" cy="540000"/>
            </a:xfrm>
            <a:prstGeom prst="rect">
              <a:avLst/>
            </a:prstGeom>
            <a:solidFill>
              <a:schemeClr val="bg1"/>
            </a:solidFill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rgbClr val="4C9A6C"/>
                  </a:solidFill>
                  <a:ea typeface="標楷體" pitchFamily="65" charset="-120"/>
                </a:rPr>
                <a:t>解題複習</a:t>
              </a:r>
              <a:endParaRPr lang="zh-TW" altLang="en-US" sz="2400" dirty="0">
                <a:solidFill>
                  <a:srgbClr val="4C9A6C"/>
                </a:solidFill>
                <a:ea typeface="標楷體" pitchFamily="65" charset="-120"/>
              </a:endParaRPr>
            </a:p>
          </p:txBody>
        </p:sp>
        <p:sp>
          <p:nvSpPr>
            <p:cNvPr id="32" name="圓角矩形 31"/>
            <p:cNvSpPr/>
            <p:nvPr/>
          </p:nvSpPr>
          <p:spPr>
            <a:xfrm>
              <a:off x="540000" y="1800000"/>
              <a:ext cx="1440000" cy="540000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4C9A6C"/>
              </a:solidFill>
            </a:ln>
          </p:spPr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1440000" y="2879999"/>
            <a:ext cx="1080000" cy="540000"/>
            <a:chOff x="540000" y="1800000"/>
            <a:chExt cx="1080000" cy="540000"/>
          </a:xfrm>
        </p:grpSpPr>
        <p:sp>
          <p:nvSpPr>
            <p:cNvPr id="34" name="圓角矩形 33"/>
            <p:cNvSpPr/>
            <p:nvPr/>
          </p:nvSpPr>
          <p:spPr>
            <a:xfrm>
              <a:off x="540000" y="1800000"/>
              <a:ext cx="1080000" cy="5400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5400">
              <a:solidFill>
                <a:schemeClr val="bg1">
                  <a:lumMod val="95000"/>
                </a:schemeClr>
              </a:solidFill>
            </a:ln>
          </p:spPr>
          <p:txBody>
            <a:bodyPr rtlCol="0" anchor="ctr"/>
            <a:lstStyle/>
            <a:p>
              <a:pPr algn="ctr"/>
              <a:endParaRPr lang="zh-TW" altLang="en-US">
                <a:solidFill>
                  <a:srgbClr val="99CBE4"/>
                </a:solidFill>
              </a:endParaRPr>
            </a:p>
          </p:txBody>
        </p:sp>
        <p:sp>
          <p:nvSpPr>
            <p:cNvPr id="43" name="文字方塊 3"/>
            <p:cNvSpPr txBox="1">
              <a:spLocks noChangeArrowheads="1"/>
            </p:cNvSpPr>
            <p:nvPr/>
          </p:nvSpPr>
          <p:spPr bwMode="auto">
            <a:xfrm>
              <a:off x="540000" y="1800000"/>
              <a:ext cx="1080000" cy="540000"/>
            </a:xfrm>
            <a:prstGeom prst="rect">
              <a:avLst/>
            </a:prstGeom>
            <a:noFill/>
            <a:ln w="50800">
              <a:noFill/>
              <a:miter lim="800000"/>
              <a:headEnd/>
              <a:tailEnd/>
            </a:ln>
          </p:spPr>
          <p:txBody>
            <a:bodyPr lIns="36000" tIns="36000" rIns="36000" bIns="36000"/>
            <a:lstStyle/>
            <a:p>
              <a:pPr algn="ctr">
                <a:lnSpc>
                  <a:spcPct val="120000"/>
                </a:lnSpc>
              </a:pPr>
              <a:r>
                <a:rPr lang="zh-TW" altLang="en-US" sz="2400" dirty="0" smtClean="0">
                  <a:solidFill>
                    <a:schemeClr val="bg1">
                      <a:lumMod val="95000"/>
                    </a:schemeClr>
                  </a:solidFill>
                  <a:ea typeface="標楷體" pitchFamily="65" charset="-120"/>
                </a:rPr>
                <a:t>角色</a:t>
              </a:r>
              <a:endParaRPr lang="zh-TW" altLang="en-US" sz="2400" dirty="0">
                <a:solidFill>
                  <a:schemeClr val="bg1">
                    <a:lumMod val="95000"/>
                  </a:schemeClr>
                </a:solidFill>
                <a:ea typeface="標楷體" pitchFamily="65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332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國中教學ppt投影片母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_101國中教學ppt地理投影片母片">
      <a:majorFont>
        <a:latin typeface="Times New Roman"/>
        <a:ea typeface="新細明體"/>
        <a:cs typeface=""/>
      </a:majorFont>
      <a:minorFont>
        <a:latin typeface="Times New Roman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254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</a:spDef>
    <a:lnDef>
      <a:spPr bwMode="auto">
        <a:noFill/>
        <a:ln w="9525" cap="flat" cmpd="sng" algn="ctr">
          <a:solidFill>
            <a:srgbClr val="FF00FF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</a:extLst>
      </a:spPr>
      <a:bodyPr/>
      <a:lstStyle/>
    </a:lnDef>
  </a:objectDefaults>
  <a:extraClrSchemeLst>
    <a:extraClrScheme>
      <a:clrScheme name="1_101國中教學ppt地理投影片母片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101國中教學ppt地理投影片母片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101國中教學ppt地理投影片母片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20616</TotalTime>
  <Words>3363</Words>
  <Application>Microsoft Office PowerPoint</Application>
  <PresentationFormat>如螢幕大小 (4:3)</PresentationFormat>
  <Paragraphs>1320</Paragraphs>
  <Slides>146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146</vt:i4>
      </vt:variant>
    </vt:vector>
  </HeadingPairs>
  <TitlesOfParts>
    <vt:vector size="147" baseType="lpstr">
      <vt:lpstr>國中教學ppt投影片母片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翰林出版事業股份有限公司</dc:title>
  <dc:creator>Hanlin</dc:creator>
  <cp:lastModifiedBy>user</cp:lastModifiedBy>
  <cp:revision>893</cp:revision>
  <cp:lastPrinted>1601-01-01T00:00:00Z</cp:lastPrinted>
  <dcterms:created xsi:type="dcterms:W3CDTF">2003-03-29T07:29:52Z</dcterms:created>
  <dcterms:modified xsi:type="dcterms:W3CDTF">2020-01-07T09:47:06Z</dcterms:modified>
</cp:coreProperties>
</file>