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52"/>
  </p:notesMasterIdLst>
  <p:sldIdLst>
    <p:sldId id="1308" r:id="rId2"/>
    <p:sldId id="1270" r:id="rId3"/>
    <p:sldId id="1306" r:id="rId4"/>
    <p:sldId id="1309" r:id="rId5"/>
    <p:sldId id="1310" r:id="rId6"/>
    <p:sldId id="1341" r:id="rId7"/>
    <p:sldId id="1342" r:id="rId8"/>
    <p:sldId id="1311" r:id="rId9"/>
    <p:sldId id="1312" r:id="rId10"/>
    <p:sldId id="1313" r:id="rId11"/>
    <p:sldId id="1343" r:id="rId12"/>
    <p:sldId id="1314" r:id="rId13"/>
    <p:sldId id="1344" r:id="rId14"/>
    <p:sldId id="1315" r:id="rId15"/>
    <p:sldId id="1316" r:id="rId16"/>
    <p:sldId id="1317" r:id="rId17"/>
    <p:sldId id="1318" r:id="rId18"/>
    <p:sldId id="1346" r:id="rId19"/>
    <p:sldId id="1320" r:id="rId20"/>
    <p:sldId id="1345" r:id="rId21"/>
    <p:sldId id="1321" r:id="rId22"/>
    <p:sldId id="1322" r:id="rId23"/>
    <p:sldId id="1348" r:id="rId24"/>
    <p:sldId id="1349" r:id="rId25"/>
    <p:sldId id="1350" r:id="rId26"/>
    <p:sldId id="1329" r:id="rId27"/>
    <p:sldId id="1362" r:id="rId28"/>
    <p:sldId id="1330" r:id="rId29"/>
    <p:sldId id="1352" r:id="rId30"/>
    <p:sldId id="1353" r:id="rId31"/>
    <p:sldId id="1354" r:id="rId32"/>
    <p:sldId id="1355" r:id="rId33"/>
    <p:sldId id="1356" r:id="rId34"/>
    <p:sldId id="1331" r:id="rId35"/>
    <p:sldId id="1332" r:id="rId36"/>
    <p:sldId id="1333" r:id="rId37"/>
    <p:sldId id="1359" r:id="rId38"/>
    <p:sldId id="1334" r:id="rId39"/>
    <p:sldId id="1335" r:id="rId40"/>
    <p:sldId id="1360" r:id="rId41"/>
    <p:sldId id="1357" r:id="rId42"/>
    <p:sldId id="1337" r:id="rId43"/>
    <p:sldId id="1358" r:id="rId44"/>
    <p:sldId id="1339" r:id="rId45"/>
    <p:sldId id="1340" r:id="rId46"/>
    <p:sldId id="1325" r:id="rId47"/>
    <p:sldId id="1326" r:id="rId48"/>
    <p:sldId id="1327" r:id="rId49"/>
    <p:sldId id="1361" r:id="rId50"/>
    <p:sldId id="130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007DC4"/>
    <a:srgbClr val="F47933"/>
    <a:srgbClr val="3DAD48"/>
    <a:srgbClr val="8C5BA6"/>
    <a:srgbClr val="955BA6"/>
    <a:srgbClr val="40B348"/>
    <a:srgbClr val="4C9A6C"/>
    <a:srgbClr val="009E47"/>
    <a:srgbClr val="00A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5" autoAdjust="0"/>
    <p:restoredTop sz="98144" autoAdjust="0"/>
  </p:normalViewPr>
  <p:slideViewPr>
    <p:cSldViewPr>
      <p:cViewPr varScale="1">
        <p:scale>
          <a:sx n="67" d="100"/>
          <a:sy n="67" d="100"/>
        </p:scale>
        <p:origin x="-10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9" Type="http://schemas.openxmlformats.org/officeDocument/2006/relationships/slide" Target="slides/slide41.xml"/><Relationship Id="rId3" Type="http://schemas.openxmlformats.org/officeDocument/2006/relationships/slide" Target="slides/slide5.xml"/><Relationship Id="rId21" Type="http://schemas.openxmlformats.org/officeDocument/2006/relationships/slide" Target="slides/slide23.xml"/><Relationship Id="rId34" Type="http://schemas.openxmlformats.org/officeDocument/2006/relationships/slide" Target="slides/slide36.xml"/><Relationship Id="rId42" Type="http://schemas.openxmlformats.org/officeDocument/2006/relationships/slide" Target="slides/slide44.xml"/><Relationship Id="rId47" Type="http://schemas.openxmlformats.org/officeDocument/2006/relationships/slide" Target="slides/slide49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38" Type="http://schemas.openxmlformats.org/officeDocument/2006/relationships/slide" Target="slides/slide40.xml"/><Relationship Id="rId46" Type="http://schemas.openxmlformats.org/officeDocument/2006/relationships/slide" Target="slides/slide48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29" Type="http://schemas.openxmlformats.org/officeDocument/2006/relationships/slide" Target="slides/slide31.xml"/><Relationship Id="rId41" Type="http://schemas.openxmlformats.org/officeDocument/2006/relationships/slide" Target="slides/slide43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37" Type="http://schemas.openxmlformats.org/officeDocument/2006/relationships/slide" Target="slides/slide39.xml"/><Relationship Id="rId40" Type="http://schemas.openxmlformats.org/officeDocument/2006/relationships/slide" Target="slides/slide42.xml"/><Relationship Id="rId45" Type="http://schemas.openxmlformats.org/officeDocument/2006/relationships/slide" Target="slides/slide47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38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31" Type="http://schemas.openxmlformats.org/officeDocument/2006/relationships/slide" Target="slides/slide33.xml"/><Relationship Id="rId44" Type="http://schemas.openxmlformats.org/officeDocument/2006/relationships/slide" Target="slides/slide46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Relationship Id="rId43" Type="http://schemas.openxmlformats.org/officeDocument/2006/relationships/slide" Target="slides/slide45.xml"/><Relationship Id="rId48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DEF94ECF-E877-4EDC-8540-6900E8E883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95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slide" Target="../slides/sl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章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0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22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4-3-1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資安意識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59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3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22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4-3-2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資安技術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5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3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22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4-3-3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資安管理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28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3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22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4-3-4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網路通訊的安全防護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19"/>
          <p:cNvPicPr>
            <a:picLocks noChangeAspect="1"/>
          </p:cNvPicPr>
          <p:nvPr userDrawn="1"/>
        </p:nvPicPr>
        <p:blipFill rotWithShape="1">
          <a:blip r:embed="rId4"/>
          <a:srcRect t="66115" b="-1376"/>
          <a:stretch/>
        </p:blipFill>
        <p:spPr bwMode="auto">
          <a:xfrm>
            <a:off x="0" y="288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23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重點回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27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動作按鈕: 首頁 30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Rectangle 10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31" name="群組 32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32" name="圓角矩形 33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3" name="向上箭號 34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4" name="群組 35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35" name="圓角矩形 3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6" name="向下箭號 37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7" name="群組 38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38" name="橢圓 39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乘號 40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40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41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42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6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19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3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6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0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62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&#24433;&#38899;&#36039;&#28304;/&#24433;&#29255;/&#36039;&#31185;/&#31532;4&#31456;/7&#19979;&#36039;&#31185;4-3&#30703;&#27491;&#32178;&#36335;&#20351;&#29992;&#32722;&#24931;&#38450;&#31684;&#36039;&#23433;&#28431;&#27934;.wmv" TargetMode="External"/><Relationship Id="rId2" Type="http://schemas.openxmlformats.org/officeDocument/2006/relationships/hyperlink" Target="../../../../&#24433;&#38899;&#36039;&#28304;/&#21205;&#30059;/&#36039;&#31185;/7&#19979;&#36039;&#31185;4-3&#36039;&#35338;&#23433;&#20840;.ex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../../../../&#24433;&#38899;&#36039;&#28304;/&#24433;&#29255;/&#36039;&#31185;/&#31532;4&#31456;/7&#19979;&#36039;&#31185;4-3&#34892;&#21205;&#35037;&#32622;&#38519;&#36039;&#23433;&#21361;&#27231;&#38450;&#31684;&#26377;&#25735;&#27493;.wm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資料保護與</a:t>
            </a:r>
            <a:r>
              <a:rPr lang="zh-TW" altLang="en-US" sz="2400" dirty="0" smtClean="0">
                <a:solidFill>
                  <a:schemeClr val="tx1"/>
                </a:solidFill>
                <a:ea typeface="標楷體" pitchFamily="65" charset="-120"/>
              </a:rPr>
              <a:t>資訊安全</a:t>
            </a:r>
            <a:endParaRPr lang="zh-TW" altLang="en-US" sz="2400" b="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4-1 </a:t>
            </a:r>
            <a:r>
              <a:rPr lang="zh-TW" altLang="en-US" sz="2000" b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個人資料的定義</a:t>
            </a:r>
            <a:endParaRPr lang="zh-TW" altLang="en-US" sz="2000" b="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4-2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個人資料的保護措施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4-3 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資訊安全與防範措施</a:t>
            </a:r>
          </a:p>
        </p:txBody>
      </p:sp>
    </p:spTree>
    <p:extLst>
      <p:ext uri="{BB962C8B-B14F-4D97-AF65-F5344CB8AC3E}">
        <p14:creationId xmlns:p14="http://schemas.microsoft.com/office/powerpoint/2010/main" val="25721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720000" y="1080000"/>
            <a:ext cx="770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20000" indent="-720000">
              <a:lnSpc>
                <a:spcPct val="120000"/>
              </a:lnSpc>
            </a:pPr>
            <a:r>
              <a:rPr lang="en-US" altLang="zh-TW" dirty="0" smtClean="0">
                <a:solidFill>
                  <a:srgbClr val="007DC4"/>
                </a:solidFill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rgbClr val="007DC4"/>
                </a:solidFill>
                <a:ea typeface="標楷體" pitchFamily="65" charset="-120"/>
              </a:rPr>
              <a:t>數位浮水印</a:t>
            </a:r>
            <a:r>
              <a:rPr lang="zh-TW" altLang="en-US" sz="2400" dirty="0" smtClean="0">
                <a:solidFill>
                  <a:srgbClr val="007DC4"/>
                </a:solidFill>
                <a:ea typeface="標楷體" pitchFamily="65" charset="-120"/>
              </a:rPr>
              <a:t>（</a:t>
            </a:r>
            <a:r>
              <a:rPr lang="en-US" altLang="zh-TW" sz="2400" dirty="0" smtClean="0">
                <a:solidFill>
                  <a:srgbClr val="007DC4"/>
                </a:solidFill>
                <a:ea typeface="標楷體" pitchFamily="65" charset="-120"/>
              </a:rPr>
              <a:t>watermarking</a:t>
            </a:r>
            <a:r>
              <a:rPr lang="zh-TW" altLang="en-US" sz="2400" dirty="0" smtClean="0">
                <a:solidFill>
                  <a:srgbClr val="007DC4"/>
                </a:solidFill>
                <a:ea typeface="標楷體" pitchFamily="65" charset="-120"/>
              </a:rPr>
              <a:t>）</a:t>
            </a:r>
            <a:endParaRPr lang="en-US" altLang="zh-TW" sz="2400" dirty="0" smtClean="0">
              <a:solidFill>
                <a:srgbClr val="007DC4"/>
              </a:solidFill>
              <a:ea typeface="標楷體" pitchFamily="65" charset="-120"/>
            </a:endParaRPr>
          </a:p>
          <a:p>
            <a:pPr marL="1224000" indent="-504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(1)	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數位浮水印是指將特定的資訊嵌入數位資料中。</a:t>
            </a:r>
            <a:endParaRPr lang="en-US" altLang="zh-TW" sz="2400" b="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marL="1224000" indent="-504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(2)	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若要複製有數位浮水印的資料，也會將嵌入的資訊複製下來。</a:t>
            </a:r>
            <a:endParaRPr lang="en-US" altLang="zh-TW" sz="2400" b="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marL="1224000" indent="-504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>(3)	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數位浮水印分為顯性和隱性兩種：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顯性：是指肉眼可見的浮水印資料，可以視覺識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　　　別，通常包括著作權所屬者的名稱或標誌。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隱性：是指以數位的方式加入資料中，在一般狀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　　　況無法看見，主要是藉由隱密的設計，來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　　　避免或阻止資料未經授權而被非法複製，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　　　以保護著作權。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"/>
          <a:stretch/>
        </p:blipFill>
        <p:spPr bwMode="auto">
          <a:xfrm>
            <a:off x="720000" y="1080000"/>
            <a:ext cx="72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40000" y="1080000"/>
            <a:ext cx="8064000" cy="5040000"/>
          </a:xfrm>
          <a:prstGeom prst="roundRect">
            <a:avLst>
              <a:gd name="adj" fmla="val 3724"/>
            </a:avLst>
          </a:prstGeom>
          <a:noFill/>
          <a:ln w="38100">
            <a:solidFill>
              <a:srgbClr val="007DC4"/>
            </a:solidFill>
          </a:ln>
        </p:spPr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97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8064000" cy="481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7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40000" y="4320000"/>
            <a:ext cx="8064000" cy="1764000"/>
            <a:chOff x="611560" y="3933056"/>
            <a:chExt cx="8064000" cy="1764000"/>
          </a:xfrm>
        </p:grpSpPr>
        <p:grpSp>
          <p:nvGrpSpPr>
            <p:cNvPr id="6" name="群組 5"/>
            <p:cNvGrpSpPr/>
            <p:nvPr/>
          </p:nvGrpSpPr>
          <p:grpSpPr>
            <a:xfrm>
              <a:off x="611560" y="3933056"/>
              <a:ext cx="8064000" cy="1764000"/>
              <a:chOff x="3131840" y="2880000"/>
              <a:chExt cx="8064000" cy="1764000"/>
            </a:xfrm>
          </p:grpSpPr>
          <p:sp>
            <p:nvSpPr>
              <p:cNvPr id="9" name="圓角矩形 8"/>
              <p:cNvSpPr/>
              <p:nvPr/>
            </p:nvSpPr>
            <p:spPr>
              <a:xfrm>
                <a:off x="3131840" y="3096000"/>
                <a:ext cx="8064000" cy="1548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3131840" y="2880000"/>
                <a:ext cx="129600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小知識</a:t>
                </a: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7" name="文字方塊 6"/>
            <p:cNvSpPr txBox="1"/>
            <p:nvPr/>
          </p:nvSpPr>
          <p:spPr>
            <a:xfrm>
              <a:off x="719720" y="4797056"/>
              <a:ext cx="7848000" cy="79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dirty="0"/>
                <a:t>在網路上傳送資料時，需先將資料依既定格式切割為一個一個小塊，此一小塊稱為封包。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19720" y="4365056"/>
              <a:ext cx="50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ts val="3200"/>
                </a:lnSpc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封包（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packet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</a:p>
          </p:txBody>
        </p:sp>
      </p:grp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080000"/>
            <a:ext cx="720000" cy="6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720000" y="1080000"/>
            <a:ext cx="7704000" cy="288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20000" indent="-720000">
              <a:lnSpc>
                <a:spcPct val="120000"/>
              </a:lnSpc>
            </a:pPr>
            <a:r>
              <a:rPr lang="en-US" altLang="zh-TW" dirty="0" smtClean="0">
                <a:solidFill>
                  <a:srgbClr val="40B348"/>
                </a:solidFill>
                <a:ea typeface="標楷體" pitchFamily="65" charset="-120"/>
              </a:rPr>
              <a:t>	</a:t>
            </a:r>
            <a:r>
              <a:rPr lang="zh-TW" altLang="en-US" dirty="0">
                <a:solidFill>
                  <a:srgbClr val="40B348"/>
                </a:solidFill>
                <a:ea typeface="標楷體" pitchFamily="65" charset="-120"/>
              </a:rPr>
              <a:t>防火牆</a:t>
            </a:r>
            <a:r>
              <a:rPr lang="zh-TW" altLang="en-US" sz="2400" dirty="0">
                <a:solidFill>
                  <a:srgbClr val="40B348"/>
                </a:solidFill>
                <a:ea typeface="標楷體" pitchFamily="65" charset="-120"/>
              </a:rPr>
              <a:t>（</a:t>
            </a:r>
            <a:r>
              <a:rPr lang="en-US" altLang="zh-TW" sz="2400" dirty="0">
                <a:solidFill>
                  <a:srgbClr val="40B348"/>
                </a:solidFill>
                <a:ea typeface="標楷體" pitchFamily="65" charset="-120"/>
              </a:rPr>
              <a:t>firewall</a:t>
            </a:r>
            <a:r>
              <a:rPr lang="zh-TW" altLang="en-US" sz="2400" dirty="0" smtClean="0">
                <a:solidFill>
                  <a:srgbClr val="40B348"/>
                </a:solidFill>
                <a:ea typeface="標楷體" pitchFamily="65" charset="-120"/>
              </a:rPr>
              <a:t>）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防火牆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是一種協助保障資訊安全的裝置，本身可能是一台擁有專屬功能的硬體，或是以軟體的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方式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架設在一般硬體上，用來保護網路而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設置。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運作的方法是依照設定的規則，例如：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透過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封包的篩檢，允許或是限制傳輸的資料通過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540000" y="1080000"/>
            <a:ext cx="8064000" cy="2880000"/>
          </a:xfrm>
          <a:prstGeom prst="roundRect">
            <a:avLst>
              <a:gd name="adj" fmla="val 6496"/>
            </a:avLst>
          </a:prstGeom>
          <a:noFill/>
          <a:ln w="38100">
            <a:solidFill>
              <a:srgbClr val="40B348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7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8064000" cy="488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38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720000" y="1080000"/>
            <a:ext cx="7704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20000" indent="-720000">
              <a:lnSpc>
                <a:spcPct val="120000"/>
              </a:lnSpc>
            </a:pPr>
            <a:r>
              <a:rPr lang="en-US" altLang="zh-TW" dirty="0" smtClean="0">
                <a:solidFill>
                  <a:srgbClr val="8C5BA6"/>
                </a:solidFill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rgbClr val="8C5BA6"/>
                </a:solidFill>
                <a:ea typeface="標楷體" pitchFamily="65" charset="-120"/>
              </a:rPr>
              <a:t>加密</a:t>
            </a:r>
            <a:r>
              <a:rPr lang="zh-TW" altLang="en-US" sz="2400" dirty="0" smtClean="0">
                <a:solidFill>
                  <a:srgbClr val="8C5BA6"/>
                </a:solidFill>
                <a:ea typeface="標楷體" pitchFamily="65" charset="-120"/>
              </a:rPr>
              <a:t>（</a:t>
            </a:r>
            <a:r>
              <a:rPr lang="en-US" altLang="zh-TW" sz="2400" dirty="0" smtClean="0">
                <a:solidFill>
                  <a:srgbClr val="8C5BA6"/>
                </a:solidFill>
                <a:ea typeface="標楷體" pitchFamily="65" charset="-120"/>
              </a:rPr>
              <a:t>encryption</a:t>
            </a:r>
            <a:r>
              <a:rPr lang="zh-TW" altLang="en-US" sz="2400" dirty="0" smtClean="0">
                <a:solidFill>
                  <a:srgbClr val="8C5BA6"/>
                </a:solidFill>
                <a:ea typeface="標楷體" pitchFamily="65" charset="-120"/>
              </a:rPr>
              <a:t>）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加密是將資料或資訊經由加密過程，轉換為無法直接讀取內容的資訊；只有知道解密方法者，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經由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解密過程，才能將密文還原為可讀的明文內容。</a:t>
            </a:r>
            <a:endParaRPr lang="en-US" altLang="zh-TW" sz="2400" b="0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140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080001"/>
            <a:ext cx="720000" cy="60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540000" y="1080000"/>
            <a:ext cx="8064000" cy="2160000"/>
          </a:xfrm>
          <a:prstGeom prst="roundRect">
            <a:avLst>
              <a:gd name="adj" fmla="val 8811"/>
            </a:avLst>
          </a:prstGeom>
          <a:noFill/>
          <a:ln w="38100">
            <a:solidFill>
              <a:srgbClr val="8C5BA6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2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資安管理是指機構為防範非法入侵或攻擊的安全措施與過程，除了資安技術外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，更要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從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管理著手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。以下介紹兩種機制，才能了解組織內部的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資安管理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01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	3A 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安全防護：</a:t>
            </a:r>
            <a:r>
              <a:rPr lang="en-US" altLang="zh-TW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資料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的保護，如果組織內部的合法使用者因不當使用系統內的個資，也會導致資料外漏，特別是在落實個資法對隱私權的保護，不可不慎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！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組織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內部的應用系統安全防護，常採取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認證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authentication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授權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authorization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紀錄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accounting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三層的機制來管理資安的問題，也就是 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3A 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安全防護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9000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40000" y="1080000"/>
            <a:ext cx="2520000" cy="1080000"/>
          </a:xfrm>
          <a:prstGeom prst="roundRect">
            <a:avLst/>
          </a:prstGeom>
          <a:solidFill>
            <a:srgbClr val="3DAD48"/>
          </a:solidFill>
          <a:ln w="38100">
            <a:solidFill>
              <a:srgbClr val="3DAD48"/>
            </a:solidFill>
          </a:ln>
        </p:spPr>
        <p:txBody>
          <a:bodyPr lIns="36000" tIns="36000" rIns="36000" bIns="36000" rtlCol="0" anchor="t" anchorCtr="0"/>
          <a:lstStyle/>
          <a:p>
            <a:pPr marL="504000" indent="-504000"/>
            <a:r>
              <a:rPr lang="zh-TW" altLang="en-US" b="0" dirty="0">
                <a:solidFill>
                  <a:schemeClr val="bg1"/>
                </a:solidFill>
                <a:ea typeface="標楷體" panose="03000509000000000000" pitchFamily="65" charset="-120"/>
              </a:rPr>
              <a:t>第一層：認證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540000" y="1620000"/>
            <a:ext cx="8064000" cy="1440000"/>
          </a:xfrm>
          <a:prstGeom prst="roundRect">
            <a:avLst>
              <a:gd name="adj" fmla="val 10120"/>
            </a:avLst>
          </a:prstGeom>
          <a:solidFill>
            <a:schemeClr val="bg1"/>
          </a:solidFill>
          <a:ln w="38100">
            <a:solidFill>
              <a:srgbClr val="3DAD48"/>
            </a:solidFill>
          </a:ln>
        </p:spPr>
        <p:txBody>
          <a:bodyPr lIns="72000" tIns="72000" rIns="72000" bIns="72000" rtlCol="0" anchor="t" anchorCtr="0"/>
          <a:lstStyle/>
          <a:p>
            <a:pPr lvl="0">
              <a:lnSpc>
                <a:spcPct val="120000"/>
              </a:lnSpc>
            </a:pPr>
            <a:r>
              <a:rPr lang="zh-TW" altLang="en-US" sz="2400" b="0" dirty="0">
                <a:solidFill>
                  <a:prstClr val="black"/>
                </a:solidFill>
                <a:ea typeface="標楷體" pitchFamily="65" charset="-120"/>
              </a:rPr>
              <a:t>認證就是資訊系統辨別使用者的身分，通過辨識才能進入系統，也可一併記錄資訊曾被何種身分的人使用過</a:t>
            </a:r>
            <a:r>
              <a:rPr lang="zh-TW" altLang="en-US" sz="2400" b="0" dirty="0" smtClean="0">
                <a:solidFill>
                  <a:prstClr val="black"/>
                </a:solidFill>
                <a:ea typeface="標楷體" pitchFamily="65" charset="-120"/>
              </a:rPr>
              <a:t>。</a:t>
            </a:r>
            <a:endParaRPr lang="en-US" altLang="zh-TW" sz="2400" b="0" dirty="0">
              <a:solidFill>
                <a:prstClr val="black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72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40000" y="1080000"/>
            <a:ext cx="2520000" cy="1080000"/>
          </a:xfrm>
          <a:prstGeom prst="roundRect">
            <a:avLst/>
          </a:prstGeom>
          <a:solidFill>
            <a:srgbClr val="F47933"/>
          </a:solidFill>
          <a:ln w="38100">
            <a:solidFill>
              <a:srgbClr val="F47933"/>
            </a:solidFill>
          </a:ln>
        </p:spPr>
        <p:txBody>
          <a:bodyPr lIns="36000" tIns="36000" rIns="36000" bIns="36000" rtlCol="0" anchor="t" anchorCtr="0"/>
          <a:lstStyle/>
          <a:p>
            <a:pPr marL="504000" indent="-504000"/>
            <a:r>
              <a:rPr lang="zh-TW" altLang="en-US" b="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第二層：授權</a:t>
            </a:r>
            <a:endParaRPr lang="zh-TW" altLang="en-US" b="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40000" y="1620000"/>
            <a:ext cx="8064000" cy="2520000"/>
          </a:xfrm>
          <a:prstGeom prst="roundRect">
            <a:avLst>
              <a:gd name="adj" fmla="val 5458"/>
            </a:avLst>
          </a:prstGeom>
          <a:solidFill>
            <a:schemeClr val="bg1"/>
          </a:solidFill>
          <a:ln w="38100">
            <a:solidFill>
              <a:srgbClr val="F47933"/>
            </a:solidFill>
          </a:ln>
        </p:spPr>
        <p:txBody>
          <a:bodyPr lIns="72000" tIns="72000" rIns="72000" bIns="72000" rtlCol="0" anchor="t" anchorCtr="0"/>
          <a:lstStyle/>
          <a:p>
            <a:pPr lvl="0">
              <a:lnSpc>
                <a:spcPct val="120000"/>
              </a:lnSpc>
            </a:pPr>
            <a:r>
              <a:rPr lang="zh-TW" altLang="en-US" sz="2400" b="0" dirty="0">
                <a:solidFill>
                  <a:prstClr val="black"/>
                </a:solidFill>
                <a:ea typeface="標楷體" pitchFamily="65" charset="-120"/>
              </a:rPr>
              <a:t>授權就是用於資源的存取控管</a:t>
            </a:r>
            <a:r>
              <a:rPr lang="zh-TW" altLang="en-US" sz="2000" b="0" dirty="0">
                <a:solidFill>
                  <a:prstClr val="black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prstClr val="black"/>
                </a:solidFill>
                <a:latin typeface="+mj-lt"/>
                <a:ea typeface="標楷體" pitchFamily="65" charset="-120"/>
              </a:rPr>
              <a:t>access control</a:t>
            </a:r>
            <a:r>
              <a:rPr lang="zh-TW" altLang="en-US" sz="2000" b="0" dirty="0">
                <a:solidFill>
                  <a:prstClr val="black"/>
                </a:solidFill>
                <a:latin typeface="+mj-lt"/>
                <a:ea typeface="標楷體" pitchFamily="65" charset="-120"/>
              </a:rPr>
              <a:t>），</a:t>
            </a:r>
            <a:r>
              <a:rPr lang="zh-TW" altLang="en-US" sz="2400" b="0" dirty="0">
                <a:solidFill>
                  <a:prstClr val="black"/>
                </a:solidFill>
                <a:ea typeface="標楷體" pitchFamily="65" charset="-120"/>
              </a:rPr>
              <a:t>以判定使用者是否有權使用特定的資源，根據使用者身分或工作權限，給予使用者所能擁有的權限，例如：教務處及學務處可以取存學生的資料應該要有差異。與前者有關的人員只能</a:t>
            </a:r>
            <a:r>
              <a:rPr lang="zh-TW" altLang="en-US" sz="2400" b="0" dirty="0" smtClean="0">
                <a:solidFill>
                  <a:prstClr val="black"/>
                </a:solidFill>
                <a:ea typeface="標楷體" pitchFamily="65" charset="-120"/>
              </a:rPr>
              <a:t>讀取</a:t>
            </a:r>
            <a:r>
              <a:rPr lang="en-US" altLang="zh-TW" sz="2400" b="0" dirty="0" smtClean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2400" b="0" dirty="0" smtClean="0">
                <a:solidFill>
                  <a:prstClr val="black"/>
                </a:solidFill>
                <a:ea typeface="標楷體" pitchFamily="65" charset="-120"/>
              </a:rPr>
              <a:t>儲存</a:t>
            </a:r>
            <a:r>
              <a:rPr lang="zh-TW" altLang="en-US" sz="2400" b="0" dirty="0">
                <a:solidFill>
                  <a:prstClr val="black"/>
                </a:solidFill>
                <a:ea typeface="標楷體" pitchFamily="65" charset="-120"/>
              </a:rPr>
              <a:t>學習成績資料；而後者則僅能</a:t>
            </a:r>
            <a:r>
              <a:rPr lang="zh-TW" altLang="en-US" sz="2400" b="0" dirty="0" smtClean="0">
                <a:solidFill>
                  <a:prstClr val="black"/>
                </a:solidFill>
                <a:ea typeface="標楷體" pitchFamily="65" charset="-120"/>
              </a:rPr>
              <a:t>讀取</a:t>
            </a:r>
            <a:r>
              <a:rPr lang="en-US" altLang="zh-TW" sz="2400" b="0" dirty="0" smtClean="0">
                <a:solidFill>
                  <a:prstClr val="black"/>
                </a:solidFill>
                <a:ea typeface="標楷體" pitchFamily="65" charset="-120"/>
              </a:rPr>
              <a:t>/</a:t>
            </a:r>
            <a:r>
              <a:rPr lang="zh-TW" altLang="en-US" sz="2400" b="0" dirty="0" smtClean="0">
                <a:solidFill>
                  <a:prstClr val="black"/>
                </a:solidFill>
                <a:ea typeface="標楷體" pitchFamily="65" charset="-120"/>
              </a:rPr>
              <a:t>儲存</a:t>
            </a:r>
            <a:r>
              <a:rPr lang="zh-TW" altLang="en-US" sz="2400" b="0" dirty="0">
                <a:solidFill>
                  <a:prstClr val="black"/>
                </a:solidFill>
                <a:ea typeface="標楷體" pitchFamily="65" charset="-120"/>
              </a:rPr>
              <a:t>獎懲資料。</a:t>
            </a:r>
            <a:endParaRPr lang="en-US" altLang="zh-TW" sz="2400" b="0" dirty="0">
              <a:solidFill>
                <a:prstClr val="black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72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40000" y="1080000"/>
            <a:ext cx="2520000" cy="1080000"/>
          </a:xfrm>
          <a:prstGeom prst="roundRect">
            <a:avLst/>
          </a:prstGeom>
          <a:solidFill>
            <a:srgbClr val="007DC5"/>
          </a:solidFill>
          <a:ln w="38100">
            <a:solidFill>
              <a:srgbClr val="007DC5"/>
            </a:solidFill>
          </a:ln>
        </p:spPr>
        <p:txBody>
          <a:bodyPr lIns="36000" tIns="36000" rIns="36000" bIns="36000" rtlCol="0" anchor="t" anchorCtr="0"/>
          <a:lstStyle/>
          <a:p>
            <a:pPr marL="504000" indent="-504000"/>
            <a:r>
              <a:rPr lang="zh-TW" altLang="en-US" b="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第三層：紀錄</a:t>
            </a:r>
            <a:endParaRPr lang="zh-TW" altLang="en-US" b="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40000" y="1620000"/>
            <a:ext cx="8064000" cy="1440000"/>
          </a:xfrm>
          <a:prstGeom prst="roundRect">
            <a:avLst>
              <a:gd name="adj" fmla="val 10120"/>
            </a:avLst>
          </a:prstGeom>
          <a:solidFill>
            <a:schemeClr val="bg1"/>
          </a:solidFill>
          <a:ln w="38100">
            <a:solidFill>
              <a:srgbClr val="007DC5"/>
            </a:solidFill>
          </a:ln>
        </p:spPr>
        <p:txBody>
          <a:bodyPr lIns="72000" tIns="72000" rIns="72000" bIns="72000" rtlCol="0" anchor="t" anchorCtr="0"/>
          <a:lstStyle/>
          <a:p>
            <a:pPr lvl="0">
              <a:lnSpc>
                <a:spcPct val="120000"/>
              </a:lnSpc>
            </a:pPr>
            <a:r>
              <a:rPr lang="zh-TW" altLang="en-US" sz="2400" b="0" dirty="0">
                <a:solidFill>
                  <a:prstClr val="black"/>
                </a:solidFill>
                <a:ea typeface="標楷體" pitchFamily="65" charset="-120"/>
              </a:rPr>
              <a:t>紀錄在於詳盡蒐集使用者與系統之間互動的資料，使用者在系統中進出、取存、更動等行為，都會留下紀錄，一旦系統出現異常，則可供後續的稽核</a:t>
            </a:r>
            <a:r>
              <a:rPr lang="zh-TW" altLang="en-US" sz="2400" b="0" dirty="0" smtClean="0">
                <a:solidFill>
                  <a:prstClr val="black"/>
                </a:solidFill>
                <a:ea typeface="標楷體" pitchFamily="65" charset="-120"/>
              </a:rPr>
              <a:t>。</a:t>
            </a:r>
            <a:endParaRPr lang="en-US" altLang="zh-TW" sz="2400" b="0" dirty="0">
              <a:solidFill>
                <a:prstClr val="black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89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024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/>
          <p:nvPr/>
        </p:nvGrpSpPr>
        <p:grpSpPr>
          <a:xfrm>
            <a:off x="2520000" y="1080000"/>
            <a:ext cx="3960000" cy="4104000"/>
            <a:chOff x="360000" y="1008000"/>
            <a:chExt cx="3960000" cy="410400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990" b="1615"/>
            <a:stretch/>
          </p:blipFill>
          <p:spPr>
            <a:xfrm>
              <a:off x="720000" y="2592000"/>
              <a:ext cx="3600000" cy="57600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990" b="1615"/>
            <a:stretch/>
          </p:blipFill>
          <p:spPr>
            <a:xfrm>
              <a:off x="720000" y="3240000"/>
              <a:ext cx="3600000" cy="5760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1800000"/>
              <a:ext cx="3955977" cy="719269"/>
            </a:xfrm>
            <a:prstGeom prst="rect">
              <a:avLst/>
            </a:prstGeom>
          </p:spPr>
        </p:pic>
        <p:sp>
          <p:nvSpPr>
            <p:cNvPr id="15" name="手繪多邊形 14"/>
            <p:cNvSpPr/>
            <p:nvPr/>
          </p:nvSpPr>
          <p:spPr>
            <a:xfrm>
              <a:off x="540000" y="2520000"/>
              <a:ext cx="180000" cy="360000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360000" y="1800000"/>
              <a:ext cx="3960000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資訊安全與防範措施</a:t>
              </a:r>
            </a:p>
          </p:txBody>
        </p:sp>
        <p:sp>
          <p:nvSpPr>
            <p:cNvPr id="17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20000" y="2592000"/>
              <a:ext cx="3600000" cy="576000"/>
            </a:xfrm>
            <a:prstGeom prst="rect">
              <a:avLst/>
            </a:prstGeom>
            <a:noFill/>
            <a:ln w="25400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DFHeiStd-W5" charset="-120"/>
                  <a:ea typeface="標楷體" pitchFamily="65" charset="-120"/>
                </a:rPr>
                <a:t>資安意識</a:t>
              </a: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2340000" y="1728000"/>
              <a:ext cx="0" cy="10800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20000" y="3240000"/>
              <a:ext cx="3600000" cy="576000"/>
            </a:xfrm>
            <a:prstGeom prst="rect">
              <a:avLst/>
            </a:prstGeom>
            <a:noFill/>
            <a:ln w="25400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DFHeiStd-W5" charset="-120"/>
                  <a:ea typeface="標楷體" pitchFamily="65" charset="-120"/>
                </a:rPr>
                <a:t>資安技術</a:t>
              </a: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40000" y="2520000"/>
              <a:ext cx="180000" cy="1008000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"/>
            <a:stretch/>
          </p:blipFill>
          <p:spPr>
            <a:xfrm>
              <a:off x="360000" y="1008000"/>
              <a:ext cx="3960000" cy="719269"/>
            </a:xfrm>
            <a:prstGeom prst="rect">
              <a:avLst/>
            </a:prstGeom>
          </p:spPr>
        </p:pic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360000" y="1008000"/>
              <a:ext cx="3960000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36000" tIns="36000" rIns="36000" bIns="36000" anchor="ctr"/>
            <a:lstStyle/>
            <a:p>
              <a:pPr algn="ctr">
                <a:defRPr/>
              </a:pPr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資料保護與資訊安全</a:t>
              </a:r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540000" y="2520000"/>
              <a:ext cx="180000" cy="1656000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990" b="1615"/>
            <a:stretch/>
          </p:blipFill>
          <p:spPr>
            <a:xfrm>
              <a:off x="720000" y="3888000"/>
              <a:ext cx="3600000" cy="576000"/>
            </a:xfrm>
            <a:prstGeom prst="rect">
              <a:avLst/>
            </a:prstGeom>
          </p:spPr>
        </p:pic>
        <p:sp>
          <p:nvSpPr>
            <p:cNvPr id="26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20000" y="3888000"/>
              <a:ext cx="3600000" cy="576000"/>
            </a:xfrm>
            <a:prstGeom prst="rect">
              <a:avLst/>
            </a:prstGeom>
            <a:noFill/>
            <a:ln w="25400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DFHeiStd-W5" charset="-120"/>
                  <a:ea typeface="標楷體" pitchFamily="65" charset="-120"/>
                </a:rPr>
                <a:t>資安管理</a:t>
              </a: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990" b="1615"/>
            <a:stretch/>
          </p:blipFill>
          <p:spPr>
            <a:xfrm>
              <a:off x="720000" y="4536000"/>
              <a:ext cx="3600000" cy="576000"/>
            </a:xfrm>
            <a:prstGeom prst="rect">
              <a:avLst/>
            </a:prstGeom>
          </p:spPr>
        </p:pic>
        <p:sp>
          <p:nvSpPr>
            <p:cNvPr id="28" name="Rectangle 1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20000" y="4536000"/>
              <a:ext cx="3600000" cy="576000"/>
            </a:xfrm>
            <a:prstGeom prst="rect">
              <a:avLst/>
            </a:prstGeom>
            <a:noFill/>
            <a:ln w="25400" algn="ctr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zh-TW" altLang="en-US" sz="2400" dirty="0">
                  <a:solidFill>
                    <a:schemeClr val="tx1"/>
                  </a:solidFill>
                  <a:latin typeface="DFHeiStd-W5" charset="-120"/>
                  <a:ea typeface="標楷體" pitchFamily="65" charset="-120"/>
                </a:rPr>
                <a:t>網路通訊的安全防護</a:t>
              </a:r>
            </a:p>
          </p:txBody>
        </p:sp>
        <p:sp>
          <p:nvSpPr>
            <p:cNvPr id="29" name="手繪多邊形 28"/>
            <p:cNvSpPr/>
            <p:nvPr/>
          </p:nvSpPr>
          <p:spPr>
            <a:xfrm>
              <a:off x="540000" y="2520000"/>
              <a:ext cx="180000" cy="2304000"/>
            </a:xfrm>
            <a:custGeom>
              <a:avLst/>
              <a:gdLst>
                <a:gd name="connsiteX0" fmla="*/ 0 w 1244600"/>
                <a:gd name="connsiteY0" fmla="*/ 0 h 982134"/>
                <a:gd name="connsiteX1" fmla="*/ 0 w 1244600"/>
                <a:gd name="connsiteY1" fmla="*/ 982134 h 982134"/>
                <a:gd name="connsiteX2" fmla="*/ 1244600 w 1244600"/>
                <a:gd name="connsiteY2" fmla="*/ 982134 h 98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982134">
                  <a:moveTo>
                    <a:pt x="0" y="0"/>
                  </a:moveTo>
                  <a:lnTo>
                    <a:pt x="0" y="982134"/>
                  </a:lnTo>
                  <a:lnTo>
                    <a:pt x="1244600" y="982134"/>
                  </a:lnTo>
                </a:path>
              </a:pathLst>
            </a:cu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r="11164" b="432"/>
          <a:stretch/>
        </p:blipFill>
        <p:spPr bwMode="auto">
          <a:xfrm>
            <a:off x="1440000" y="1080000"/>
            <a:ext cx="6328663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141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6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4D 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防護管理：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從組織外部透過非法管道入侵組織的網路，是資安的一大威脅。為了防止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外部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非法入侵，組織通常會有多重的防護機制，以保護個資及資訊系統的安全。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9000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1656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864000" indent="-504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想入侵者知道風險高而放棄入侵。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520000"/>
            <a:ext cx="42862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900000" y="1080000"/>
            <a:ext cx="2880000" cy="576000"/>
          </a:xfrm>
          <a:prstGeom prst="roundRect">
            <a:avLst/>
          </a:prstGeom>
          <a:solidFill>
            <a:srgbClr val="007DC5"/>
          </a:solidFill>
          <a:ln w="38100">
            <a:solidFill>
              <a:srgbClr val="007DC5"/>
            </a:solidFill>
          </a:ln>
        </p:spPr>
        <p:txBody>
          <a:bodyPr lIns="36000" tIns="36000" rIns="36000" bIns="36000" rtlCol="0" anchor="ctr"/>
          <a:lstStyle/>
          <a:p>
            <a:pPr marL="504000" indent="-504000"/>
            <a:r>
              <a:rPr lang="en-US" altLang="zh-TW" b="0" dirty="0">
                <a:solidFill>
                  <a:schemeClr val="bg1"/>
                </a:solidFill>
                <a:ea typeface="標楷體" panose="03000509000000000000" pitchFamily="65" charset="-120"/>
              </a:rPr>
              <a:t>1</a:t>
            </a:r>
            <a:r>
              <a:rPr lang="en-US" altLang="zh-TW" b="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.	</a:t>
            </a:r>
            <a:r>
              <a:rPr lang="zh-TW" altLang="en-US" b="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嚇阻</a:t>
            </a:r>
            <a:r>
              <a:rPr lang="zh-TW" altLang="en-US" b="0" dirty="0">
                <a:solidFill>
                  <a:schemeClr val="bg1"/>
                </a:solidFill>
                <a:ea typeface="標楷體" panose="03000509000000000000" pitchFamily="65" charset="-120"/>
              </a:rPr>
              <a:t>（</a:t>
            </a:r>
            <a:r>
              <a:rPr lang="en-US" altLang="zh-TW" b="0" dirty="0">
                <a:solidFill>
                  <a:schemeClr val="bg1"/>
                </a:solidFill>
                <a:ea typeface="標楷體" panose="03000509000000000000" pitchFamily="65" charset="-120"/>
              </a:rPr>
              <a:t>deter</a:t>
            </a:r>
            <a:r>
              <a:rPr lang="zh-TW" altLang="en-US" b="0" dirty="0">
                <a:solidFill>
                  <a:schemeClr val="bg1"/>
                </a:solidFill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7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900000" y="1080000"/>
            <a:ext cx="2880000" cy="576000"/>
          </a:xfrm>
          <a:prstGeom prst="roundRect">
            <a:avLst/>
          </a:prstGeom>
          <a:solidFill>
            <a:srgbClr val="3DAD48"/>
          </a:solidFill>
          <a:ln w="38100">
            <a:solidFill>
              <a:srgbClr val="3DAD48"/>
            </a:solidFill>
          </a:ln>
        </p:spPr>
        <p:txBody>
          <a:bodyPr lIns="36000" tIns="36000" rIns="36000" bIns="36000" rtlCol="0" anchor="ctr"/>
          <a:lstStyle/>
          <a:p>
            <a:pPr marL="504000" indent="-504000"/>
            <a:r>
              <a:rPr lang="en-US" altLang="zh-TW" b="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2.	</a:t>
            </a:r>
            <a:r>
              <a:rPr lang="zh-TW" altLang="en-US" b="0" dirty="0">
                <a:solidFill>
                  <a:schemeClr val="bg1"/>
                </a:solidFill>
                <a:ea typeface="標楷體" panose="03000509000000000000" pitchFamily="65" charset="-120"/>
              </a:rPr>
              <a:t>偵測（</a:t>
            </a:r>
            <a:r>
              <a:rPr lang="en-US" altLang="zh-TW" b="0" dirty="0">
                <a:solidFill>
                  <a:schemeClr val="bg1"/>
                </a:solidFill>
                <a:ea typeface="標楷體" panose="03000509000000000000" pitchFamily="65" charset="-120"/>
              </a:rPr>
              <a:t>detect</a:t>
            </a:r>
            <a:r>
              <a:rPr lang="zh-TW" altLang="en-US" b="0" dirty="0">
                <a:solidFill>
                  <a:schemeClr val="bg1"/>
                </a:solidFill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1656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864000" indent="-504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系統能及時發現入侵行為。</a:t>
            </a: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	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520000"/>
            <a:ext cx="42862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58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900000" y="1080000"/>
            <a:ext cx="2880000" cy="576000"/>
          </a:xfrm>
          <a:prstGeom prst="roundRect">
            <a:avLst/>
          </a:prstGeom>
          <a:solidFill>
            <a:srgbClr val="955BA6"/>
          </a:solidFill>
          <a:ln w="38100">
            <a:solidFill>
              <a:srgbClr val="955BA6"/>
            </a:solidFill>
          </a:ln>
        </p:spPr>
        <p:txBody>
          <a:bodyPr lIns="36000" tIns="36000" rIns="36000" bIns="36000" rtlCol="0" anchor="ctr"/>
          <a:lstStyle/>
          <a:p>
            <a:pPr marL="504000" indent="-504000"/>
            <a:r>
              <a:rPr lang="en-US" altLang="zh-TW" b="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3.	</a:t>
            </a:r>
            <a:r>
              <a:rPr lang="zh-TW" altLang="en-US" b="0" dirty="0">
                <a:solidFill>
                  <a:schemeClr val="bg1"/>
                </a:solidFill>
                <a:ea typeface="標楷體" panose="03000509000000000000" pitchFamily="65" charset="-120"/>
              </a:rPr>
              <a:t>阻延（</a:t>
            </a:r>
            <a:r>
              <a:rPr lang="en-US" altLang="zh-TW" b="0" dirty="0">
                <a:solidFill>
                  <a:schemeClr val="bg1"/>
                </a:solidFill>
                <a:ea typeface="標楷體" panose="03000509000000000000" pitchFamily="65" charset="-120"/>
              </a:rPr>
              <a:t>delay</a:t>
            </a:r>
            <a:r>
              <a:rPr lang="zh-TW" altLang="en-US" b="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）</a:t>
            </a:r>
            <a:endParaRPr lang="zh-TW" altLang="en-US" b="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1656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864000" indent="-504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因防禦力強，使入侵行為費時而更容易被發現。</a:t>
            </a: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	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520000"/>
            <a:ext cx="4286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8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900000" y="1080000"/>
            <a:ext cx="2880000" cy="576000"/>
          </a:xfrm>
          <a:prstGeom prst="roundRect">
            <a:avLst/>
          </a:prstGeom>
          <a:solidFill>
            <a:srgbClr val="F47933"/>
          </a:solidFill>
          <a:ln w="38100">
            <a:solidFill>
              <a:srgbClr val="F47933"/>
            </a:solidFill>
          </a:ln>
        </p:spPr>
        <p:txBody>
          <a:bodyPr lIns="36000" tIns="36000" rIns="36000" bIns="36000" rtlCol="0" anchor="ctr"/>
          <a:lstStyle/>
          <a:p>
            <a:pPr marL="504000" indent="-504000"/>
            <a:r>
              <a:rPr lang="en-US" altLang="zh-TW" b="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4.	</a:t>
            </a:r>
            <a:r>
              <a:rPr lang="zh-TW" altLang="en-US" b="0" dirty="0">
                <a:solidFill>
                  <a:schemeClr val="bg1"/>
                </a:solidFill>
                <a:ea typeface="標楷體" panose="03000509000000000000" pitchFamily="65" charset="-120"/>
              </a:rPr>
              <a:t>禁制（</a:t>
            </a:r>
            <a:r>
              <a:rPr lang="en-US" altLang="zh-TW" b="0" dirty="0">
                <a:solidFill>
                  <a:schemeClr val="bg1"/>
                </a:solidFill>
                <a:ea typeface="標楷體" panose="03000509000000000000" pitchFamily="65" charset="-120"/>
              </a:rPr>
              <a:t>deny</a:t>
            </a:r>
            <a:r>
              <a:rPr lang="zh-TW" altLang="en-US" b="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）</a:t>
            </a:r>
            <a:endParaRPr lang="zh-TW" altLang="en-US" b="0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1656000"/>
            <a:ext cx="80645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864000" indent="-504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直接阻止入侵行為。</a:t>
            </a:r>
            <a:r>
              <a:rPr lang="en-US" altLang="zh-TW" sz="2400" b="0" dirty="0">
                <a:solidFill>
                  <a:schemeClr val="tx1"/>
                </a:solidFill>
                <a:ea typeface="標楷體" pitchFamily="65" charset="-120"/>
              </a:rPr>
              <a:t>	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520000"/>
            <a:ext cx="4286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142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8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2160000"/>
            <a:ext cx="80645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安裝防毒軟體：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安裝防毒軟體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anti-virus software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是一般的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電腦安全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防護措施，不僅能防止病毒入侵，也可封鎖詐騙網站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的連結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。常見的防毒軟體有很多種，例如：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Avira Antivirus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（小紅傘）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等。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現代人透過網路通訊已成為日常工作，為了系統及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通訊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的安全，要隨時注意以下的防護措施。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25000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4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414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安裝防毒軟體：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使用者要注意的是，並非裝了防毒軟體，系統就安全無慮，因新病毒隨時在產生，因此要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持續更新才能發揮防毒功效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。除此之外，應設定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主動掃描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，且定期執行。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85875"/>
            <a:ext cx="38004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4968000" y="1440000"/>
            <a:ext cx="352800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掃描時建議避開使用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電腦的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工作時間，由於掃描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十分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費時，這樣才不致於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影響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到正常工作的進度唷！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9000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文件加密：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機密性高的文件，透過網路傳輸時，加密較為妥當。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0000" y="2340001"/>
            <a:ext cx="72000" cy="396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80000" y="216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solidFill>
              <a:srgbClr val="4C9A6C"/>
            </a:solidFill>
          </a:ln>
        </p:spPr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dirty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操作</a:t>
            </a:r>
            <a:r>
              <a:rPr lang="zh-TW" altLang="en-US" sz="2400" dirty="0" smtClean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實例</a:t>
            </a:r>
            <a:endParaRPr lang="zh-TW" altLang="en-US" dirty="0"/>
          </a:p>
        </p:txBody>
      </p: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944000" y="2196000"/>
            <a:ext cx="2772016" cy="116103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將「我的病歷資料」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word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檔案加密。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80000" y="3024000"/>
            <a:ext cx="1080000" cy="432000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步驟 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1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1296000" y="3024000"/>
            <a:ext cx="288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開新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檔案。</a:t>
            </a:r>
            <a:endParaRPr lang="zh-TW" altLang="en-US" sz="20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1080000" y="381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開啟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我的病歷資料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檔案。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396000" y="3816000"/>
            <a:ext cx="504000" cy="360000"/>
            <a:chOff x="396000" y="4176001"/>
            <a:chExt cx="504000" cy="360000"/>
          </a:xfrm>
        </p:grpSpPr>
        <p:sp>
          <p:nvSpPr>
            <p:cNvPr id="14" name="圓角矩形 13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99" y="3815997"/>
            <a:ext cx="1748218" cy="136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07" y="2520000"/>
            <a:ext cx="3540443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7"/>
          <p:cNvSpPr txBox="1">
            <a:spLocks noChangeArrowheads="1"/>
          </p:cNvSpPr>
          <p:nvPr/>
        </p:nvSpPr>
        <p:spPr bwMode="auto">
          <a:xfrm>
            <a:off x="5076056" y="2592000"/>
            <a:ext cx="3384376" cy="19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以 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Word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提供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的保護文件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功能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為例，將文件加密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成為無法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辨識的密文，提高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安全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性。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9000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143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0000" y="1260001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80000" y="108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solidFill>
              <a:srgbClr val="4C9A6C"/>
            </a:solidFill>
          </a:ln>
        </p:spPr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dirty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操作</a:t>
            </a:r>
            <a:r>
              <a:rPr lang="zh-TW" altLang="en-US" sz="2400" dirty="0" smtClean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實例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80000" y="1764000"/>
            <a:ext cx="1080000" cy="432000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步驟 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2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1332000" y="1764000"/>
            <a:ext cx="288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將檔案加密。</a:t>
            </a:r>
          </a:p>
        </p:txBody>
      </p:sp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972000" y="255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檔案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96000" y="2556000"/>
            <a:ext cx="504000" cy="360000"/>
            <a:chOff x="396000" y="4176001"/>
            <a:chExt cx="504000" cy="360000"/>
          </a:xfrm>
        </p:grpSpPr>
        <p:sp>
          <p:nvSpPr>
            <p:cNvPr id="14" name="圓角矩形 13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2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944000" y="1116000"/>
            <a:ext cx="66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將「我的病歷資料」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word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檔案加密。</a:t>
            </a:r>
          </a:p>
        </p:txBody>
      </p: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972000" y="327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資訊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96000" y="3276000"/>
            <a:ext cx="504000" cy="360000"/>
            <a:chOff x="396000" y="4176001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3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972000" y="399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保護文件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396000" y="3996000"/>
            <a:ext cx="504000" cy="360000"/>
            <a:chOff x="396000" y="4176001"/>
            <a:chExt cx="504000" cy="360000"/>
          </a:xfrm>
        </p:grpSpPr>
        <p:sp>
          <p:nvSpPr>
            <p:cNvPr id="24" name="圓角矩形 23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4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文字方塊 3"/>
          <p:cNvSpPr txBox="1">
            <a:spLocks noChangeArrowheads="1"/>
          </p:cNvSpPr>
          <p:nvPr/>
        </p:nvSpPr>
        <p:spPr bwMode="auto">
          <a:xfrm>
            <a:off x="972000" y="471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點選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以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密碼加密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396000" y="4716000"/>
            <a:ext cx="504000" cy="360000"/>
            <a:chOff x="396000" y="4176001"/>
            <a:chExt cx="504000" cy="360000"/>
          </a:xfrm>
        </p:grpSpPr>
        <p:sp>
          <p:nvSpPr>
            <p:cNvPr id="28" name="圓角矩形 27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5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9390"/>
          <a:stretch/>
        </p:blipFill>
        <p:spPr bwMode="auto">
          <a:xfrm>
            <a:off x="3239999" y="2555997"/>
            <a:ext cx="5364000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8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799984"/>
            <a:ext cx="80645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資訊安全（簡稱資安）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意指保護資料及資訊系統，使其不會受到非法進入、揭露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、破壞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等侵害之措施。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539750" y="2419984"/>
            <a:ext cx="80645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在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網路環境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，資料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與資訊的交換或傳遞易被截取、駭客入侵或攻擊，因此資安問題愈來愈受重視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。要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了解資安問題，可以從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資安意識、資安技術及資安管理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等議題來討論。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624352" y="4899321"/>
            <a:ext cx="1116000" cy="369332"/>
          </a:xfrm>
          <a:prstGeom prst="rect">
            <a:avLst/>
          </a:prstGeom>
          <a:solidFill>
            <a:srgbClr val="FFB9B9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zh-TW" altLang="en-US" sz="1800" u="sng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</a:p>
        </p:txBody>
      </p:sp>
      <p:sp>
        <p:nvSpPr>
          <p:cNvPr id="6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671855" y="4826296"/>
            <a:ext cx="936625" cy="504825"/>
          </a:xfrm>
          <a:prstGeom prst="flowChartAlternateProcess">
            <a:avLst/>
          </a:prstGeom>
          <a:solidFill>
            <a:srgbClr val="C0504D"/>
          </a:solidFill>
          <a:ln>
            <a:solidFill>
              <a:srgbClr val="8C38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動畫</a:t>
            </a:r>
          </a:p>
        </p:txBody>
      </p:sp>
      <p:sp>
        <p:nvSpPr>
          <p:cNvPr id="8" name="Rectangle 1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573612" y="4893466"/>
            <a:ext cx="3492000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/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矯正網路使用習慣 防範資安漏洞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12773" y="482572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1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573613" y="5584977"/>
            <a:ext cx="3492000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pPr algn="just"/>
            <a:r>
              <a:rPr lang="zh-TW" altLang="en-US" sz="18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行動裝置陷資安危機 防範有撇步</a:t>
            </a:r>
            <a:endParaRPr lang="zh-TW" altLang="en-US" sz="1800" b="1" u="sng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AutoShape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12774" y="5517232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2800" b="1" kern="1200">
                <a:solidFill>
                  <a:schemeClr val="accent2"/>
                </a:solidFill>
                <a:latin typeface="標楷體" pitchFamily="65" charset="-120"/>
                <a:ea typeface="新細明體" charset="-120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0000" y="1260001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80000" y="108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solidFill>
              <a:srgbClr val="4C9A6C"/>
            </a:solidFill>
          </a:ln>
        </p:spPr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dirty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操作</a:t>
            </a:r>
            <a:r>
              <a:rPr lang="zh-TW" altLang="en-US" sz="2400" dirty="0" smtClean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實例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80000" y="1764000"/>
            <a:ext cx="1080000" cy="432000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步驟 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3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1332000" y="1764000"/>
            <a:ext cx="288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設定密碼。</a:t>
            </a:r>
            <a:endParaRPr lang="zh-TW" altLang="en-US" sz="20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972000" y="255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輸入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密碼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96000" y="2556000"/>
            <a:ext cx="504000" cy="360000"/>
            <a:chOff x="396000" y="4176001"/>
            <a:chExt cx="504000" cy="360000"/>
          </a:xfrm>
        </p:grpSpPr>
        <p:sp>
          <p:nvSpPr>
            <p:cNvPr id="14" name="圓角矩形 13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6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972000" y="327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按下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確定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96000" y="3276000"/>
            <a:ext cx="504000" cy="360000"/>
            <a:chOff x="396000" y="4176001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7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2556000"/>
            <a:ext cx="3489865" cy="20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3"/>
          <p:cNvSpPr txBox="1">
            <a:spLocks noChangeArrowheads="1"/>
          </p:cNvSpPr>
          <p:nvPr/>
        </p:nvSpPr>
        <p:spPr bwMode="auto">
          <a:xfrm>
            <a:off x="1944000" y="1116000"/>
            <a:ext cx="66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將「我的病歷資料」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word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檔案加密。</a:t>
            </a:r>
          </a:p>
        </p:txBody>
      </p:sp>
    </p:spTree>
    <p:extLst>
      <p:ext uri="{BB962C8B-B14F-4D97-AF65-F5344CB8AC3E}">
        <p14:creationId xmlns:p14="http://schemas.microsoft.com/office/powerpoint/2010/main" val="34904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0000" y="1260001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80000" y="108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solidFill>
              <a:srgbClr val="4C9A6C"/>
            </a:solidFill>
          </a:ln>
        </p:spPr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dirty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操作</a:t>
            </a:r>
            <a:r>
              <a:rPr lang="zh-TW" altLang="en-US" sz="2400" dirty="0" smtClean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實例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80000" y="1764000"/>
            <a:ext cx="1080000" cy="432000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步驟 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4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1332000" y="1764000"/>
            <a:ext cx="288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確認</a:t>
            </a:r>
            <a:r>
              <a:rPr lang="zh-TW" altLang="en-US" sz="20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密碼。</a:t>
            </a:r>
            <a:endParaRPr lang="zh-TW" altLang="en-US" sz="20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972000" y="255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再次輸入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密碼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96000" y="2556000"/>
            <a:ext cx="504000" cy="360000"/>
            <a:chOff x="396000" y="4176001"/>
            <a:chExt cx="504000" cy="360000"/>
          </a:xfrm>
        </p:grpSpPr>
        <p:sp>
          <p:nvSpPr>
            <p:cNvPr id="14" name="圓角矩形 13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8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972000" y="327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按下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確定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96000" y="3276000"/>
            <a:ext cx="504000" cy="360000"/>
            <a:chOff x="396000" y="4176001"/>
            <a:chExt cx="504000" cy="360000"/>
          </a:xfrm>
        </p:grpSpPr>
        <p:sp>
          <p:nvSpPr>
            <p:cNvPr id="18" name="圓角矩形 17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9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1" y="2556001"/>
            <a:ext cx="3509581" cy="20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1944000" y="1116000"/>
            <a:ext cx="66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將「我的病歷資料」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word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檔案加密。</a:t>
            </a:r>
          </a:p>
        </p:txBody>
      </p:sp>
    </p:spTree>
    <p:extLst>
      <p:ext uri="{BB962C8B-B14F-4D97-AF65-F5344CB8AC3E}">
        <p14:creationId xmlns:p14="http://schemas.microsoft.com/office/powerpoint/2010/main" val="41732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0000" y="1260001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80000" y="108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solidFill>
              <a:srgbClr val="4C9A6C"/>
            </a:solidFill>
          </a:ln>
        </p:spPr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dirty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操作</a:t>
            </a:r>
            <a:r>
              <a:rPr lang="zh-TW" altLang="en-US" sz="2400" dirty="0" smtClean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實例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80000" y="1764000"/>
            <a:ext cx="1080000" cy="432000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步驟 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5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1332000" y="1764000"/>
            <a:ext cx="288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加密完成。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396000" y="2556000"/>
            <a:ext cx="504000" cy="360000"/>
            <a:chOff x="396000" y="4176001"/>
            <a:chExt cx="504000" cy="360000"/>
          </a:xfrm>
        </p:grpSpPr>
        <p:sp>
          <p:nvSpPr>
            <p:cNvPr id="14" name="圓角矩形 13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10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3"/>
          <p:cNvSpPr txBox="1">
            <a:spLocks noChangeArrowheads="1"/>
          </p:cNvSpPr>
          <p:nvPr/>
        </p:nvSpPr>
        <p:spPr bwMode="auto">
          <a:xfrm>
            <a:off x="972000" y="255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出現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開啟此文件需要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密碼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表示此檔案已經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加密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7"/>
          <a:stretch/>
        </p:blipFill>
        <p:spPr bwMode="auto">
          <a:xfrm>
            <a:off x="3240000" y="2556000"/>
            <a:ext cx="5364000" cy="387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字方塊 3"/>
          <p:cNvSpPr txBox="1">
            <a:spLocks noChangeArrowheads="1"/>
          </p:cNvSpPr>
          <p:nvPr/>
        </p:nvSpPr>
        <p:spPr bwMode="auto">
          <a:xfrm>
            <a:off x="1944000" y="1116000"/>
            <a:ext cx="66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將「我的病歷資料」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word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檔案加密。</a:t>
            </a:r>
          </a:p>
        </p:txBody>
      </p:sp>
    </p:spTree>
    <p:extLst>
      <p:ext uri="{BB962C8B-B14F-4D97-AF65-F5344CB8AC3E}">
        <p14:creationId xmlns:p14="http://schemas.microsoft.com/office/powerpoint/2010/main" val="23257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0000" y="1260001"/>
            <a:ext cx="72000" cy="5040000"/>
          </a:xfrm>
          <a:prstGeom prst="rect">
            <a:avLst/>
          </a:prstGeom>
          <a:solidFill>
            <a:srgbClr val="B9B9B9"/>
          </a:solidFill>
          <a:ln w="12700">
            <a:solidFill>
              <a:srgbClr val="DCDCDC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80000" y="1080000"/>
            <a:ext cx="1656000" cy="504000"/>
          </a:xfrm>
          <a:prstGeom prst="roundRect">
            <a:avLst>
              <a:gd name="adj" fmla="val 50000"/>
            </a:avLst>
          </a:prstGeom>
          <a:solidFill>
            <a:srgbClr val="4C9A6C"/>
          </a:solidFill>
          <a:ln w="25400">
            <a:solidFill>
              <a:srgbClr val="4C9A6C"/>
            </a:solidFill>
          </a:ln>
        </p:spPr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zh-TW" altLang="en-US" sz="2400" dirty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操作</a:t>
            </a:r>
            <a:r>
              <a:rPr lang="zh-TW" altLang="en-US" sz="2400" dirty="0" smtClean="0">
                <a:solidFill>
                  <a:prstClr val="white"/>
                </a:solidFill>
                <a:latin typeface="Times New Roman"/>
                <a:ea typeface="標楷體" pitchFamily="65" charset="-120"/>
              </a:rPr>
              <a:t>實例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80000" y="1764000"/>
            <a:ext cx="1080000" cy="432000"/>
          </a:xfrm>
          <a:prstGeom prst="roundRect">
            <a:avLst>
              <a:gd name="adj" fmla="val 50000"/>
            </a:avLst>
          </a:prstGeom>
          <a:solidFill>
            <a:srgbClr val="D2232B"/>
          </a:solidFill>
          <a:ln w="25400">
            <a:noFill/>
          </a:ln>
        </p:spPr>
        <p:txBody>
          <a:bodyPr lIns="0" tIns="0" rIns="0" bIns="0"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步驟 </a:t>
            </a:r>
            <a:r>
              <a:rPr lang="en-US" altLang="zh-TW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rPr>
              <a:t>1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0" name="文字方塊 3"/>
          <p:cNvSpPr txBox="1">
            <a:spLocks noChangeArrowheads="1"/>
          </p:cNvSpPr>
          <p:nvPr/>
        </p:nvSpPr>
        <p:spPr bwMode="auto">
          <a:xfrm>
            <a:off x="1332000" y="1764000"/>
            <a:ext cx="288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開啟加密檔案需輸入密碼。</a:t>
            </a:r>
          </a:p>
        </p:txBody>
      </p:sp>
      <p:sp>
        <p:nvSpPr>
          <p:cNvPr id="11" name="文字方塊 3"/>
          <p:cNvSpPr txBox="1">
            <a:spLocks noChangeArrowheads="1"/>
          </p:cNvSpPr>
          <p:nvPr/>
        </p:nvSpPr>
        <p:spPr bwMode="auto">
          <a:xfrm>
            <a:off x="972000" y="2556000"/>
            <a:ext cx="21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要求輸入正確的</a:t>
            </a:r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密碼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才能開啟檔案。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396000" y="2556000"/>
            <a:ext cx="504000" cy="360000"/>
            <a:chOff x="396000" y="4176001"/>
            <a:chExt cx="504000" cy="360000"/>
          </a:xfrm>
        </p:grpSpPr>
        <p:sp>
          <p:nvSpPr>
            <p:cNvPr id="14" name="圓角矩形 13"/>
            <p:cNvSpPr/>
            <p:nvPr/>
          </p:nvSpPr>
          <p:spPr>
            <a:xfrm>
              <a:off x="396000" y="4176001"/>
              <a:ext cx="360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rgbClr val="D2232B"/>
              </a:solidFill>
            </a:ln>
          </p:spPr>
          <p:txBody>
            <a:bodyPr lIns="0" tIns="0" rIns="0" bIns="0" rtlCol="0" anchor="ctr"/>
            <a:lstStyle/>
            <a:p>
              <a:pPr algn="ctr"/>
              <a:r>
                <a:rPr lang="en-US" altLang="zh-TW" sz="1800" dirty="0" smtClean="0">
                  <a:solidFill>
                    <a:srgbClr val="D223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標楷體" pitchFamily="65" charset="-120"/>
                  <a:cs typeface="Arial" pitchFamily="34" charset="0"/>
                </a:rPr>
                <a:t>1</a:t>
              </a:r>
              <a:endParaRPr lang="zh-TW" altLang="en-US" sz="1800" dirty="0">
                <a:solidFill>
                  <a:srgbClr val="D223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標楷體" pitchFamily="65" charset="-120"/>
                <a:cs typeface="Arial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774000" y="4284001"/>
              <a:ext cx="108000" cy="144000"/>
            </a:xfrm>
            <a:prstGeom prst="triangle">
              <a:avLst/>
            </a:prstGeom>
            <a:solidFill>
              <a:srgbClr val="D2232B"/>
            </a:solidFill>
            <a:ln w="25400">
              <a:solidFill>
                <a:srgbClr val="D2232B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文字方塊 3"/>
          <p:cNvSpPr txBox="1">
            <a:spLocks noChangeArrowheads="1"/>
          </p:cNvSpPr>
          <p:nvPr/>
        </p:nvSpPr>
        <p:spPr bwMode="auto">
          <a:xfrm>
            <a:off x="1944000" y="1116000"/>
            <a:ext cx="6660000" cy="432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開啟加密後的「我的病歷資料」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word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檔案。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2556000"/>
            <a:ext cx="3621310" cy="182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避免社交工程攻擊：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社交工程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Social engineering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是一種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竊取資料的攻擊行為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，並非現在才有的資料竊取方法，早期的社交工程使用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電話或信件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方式來詢問個資，而目前大都使用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電子郵件或網頁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來進行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攻擊。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社交工程是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利用人性弱點或利用人際的信任關係，以獲取不當資訊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。換言之， 指不用程式技巧即可取得帳號、密碼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、身分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證號碼、姓名、地址、信用卡密碼等，足以辨識個人身分或機密資料的方法。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9000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0"/>
            <a:ext cx="8064000" cy="493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電子郵件應注意事項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972000" y="1440000"/>
            <a:ext cx="7632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辨別網路釣魚</a:t>
            </a:r>
            <a:endParaRPr lang="en-US" altLang="zh-TW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972000" y="1980000"/>
            <a:ext cx="7632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常見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有不少冒用資訊單位或學校名義，散發系統通知郵件，以類似：「</a:t>
            </a:r>
            <a:r>
              <a:rPr lang="zh-TW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更新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您的帳戶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」、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「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Confirm email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」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或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「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Attention</a:t>
            </a:r>
            <a:r>
              <a:rPr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：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E-mail User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」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等主旨，想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引誘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及詐騙收件者提供帳號及密碼、點選郵件所附的連結或執行附加檔案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等。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r="1026"/>
          <a:stretch/>
        </p:blipFill>
        <p:spPr bwMode="auto">
          <a:xfrm>
            <a:off x="540000" y="990000"/>
            <a:ext cx="43129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2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40001"/>
            <a:ext cx="8064000" cy="49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7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972000" y="1980000"/>
            <a:ext cx="7632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這類郵件通稱為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網路釣魚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Phishing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），也就是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利用假冒的身分，使人疏於求證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而提供個人的帳號、密碼或卡號等機密資料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電子郵件應注意事項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972000" y="4320000"/>
            <a:ext cx="7632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92000" indent="-432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(2)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為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防範網路釣魚造成危害，一般公私機構的資訊中心皆有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隨時更新郵件過濾規則及封鎖釣魚網站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，但還是防不勝防，最根本的防護之道是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使用者要有資安意識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，自己要熟悉如何辨識網路釣魚，以及如何設定收信軟體，以降低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受駭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受害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的機會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r="1026"/>
          <a:stretch/>
        </p:blipFill>
        <p:spPr bwMode="auto">
          <a:xfrm>
            <a:off x="540000" y="990000"/>
            <a:ext cx="43129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972000" y="1440000"/>
            <a:ext cx="7632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辨別網路釣魚</a:t>
            </a:r>
            <a:endParaRPr lang="en-US" altLang="zh-TW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972000" y="3420000"/>
            <a:ext cx="7632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92000" indent="-432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(1)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收到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此類郵件，建議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直接刪除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，不要回應，也切勿點選郵件上的連結或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打開附件。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電子郵件應注意事項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文字方塊 7"/>
          <p:cNvSpPr txBox="1">
            <a:spLocks noChangeArrowheads="1"/>
          </p:cNvSpPr>
          <p:nvPr/>
        </p:nvSpPr>
        <p:spPr bwMode="auto">
          <a:xfrm>
            <a:off x="972000" y="1980000"/>
            <a:ext cx="7632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email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是非法人士企圖瞞騙或盜取個資的常見途徑之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一，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因此也是使用者必須留意防範的項目。平時收到電子郵件時，可以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從寄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件者、郵件主旨與附加檔案三方面來判斷郵件的真偽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400" b="0" dirty="0">
              <a:solidFill>
                <a:prstClr val="black"/>
              </a:solidFill>
              <a:latin typeface="Times New Roman"/>
              <a:ea typeface="標楷體" pitchFamily="65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972000" y="1440000"/>
            <a:ext cx="7632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判斷郵件的真偽</a:t>
            </a:r>
            <a:endParaRPr lang="en-US" altLang="zh-TW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r="1026"/>
          <a:stretch/>
        </p:blipFill>
        <p:spPr bwMode="auto">
          <a:xfrm>
            <a:off x="540000" y="990000"/>
            <a:ext cx="43129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資安意識意指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認識資安問題並了解其重要性，以及理解資訊的安全與相對的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風險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1980000"/>
            <a:ext cx="80645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資安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主要涉及資料本身的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機密性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confidentiality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完整性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integrity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及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可用性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availability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，三者簡稱為 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CIA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，不論資料是以電子、數位、印刷、書寫或其他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的形式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存在，皆是如此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539750" y="4653136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違反資安 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CIA 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的任一項，就是違反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資安的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規定，會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讓資料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或系統處於高風險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狀態。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9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8064000" cy="59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147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電子郵件應注意事項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972000" y="1980000"/>
            <a:ext cx="7632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92000" lvl="0" indent="-432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itchFamily="65" charset="-120"/>
              </a:rPr>
              <a:t>(1)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itchFamily="65" charset="-120"/>
              </a:rPr>
              <a:t>	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標楷體" pitchFamily="65" charset="-120"/>
              </a:rPr>
              <a:t>寄件者</a:t>
            </a:r>
          </a:p>
          <a:p>
            <a:pPr marL="1080000" lvl="0" indent="-360000">
              <a:lnSpc>
                <a:spcPct val="120000"/>
              </a:lnSpc>
            </a:pPr>
            <a:r>
              <a:rPr lang="en-US" altLang="zh-TW" sz="24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‧	</a:t>
            </a:r>
            <a:r>
              <a:rPr lang="zh-TW" altLang="en-US" sz="24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是否與你相識，並確認電子郵件信箱位址無誤。</a:t>
            </a:r>
          </a:p>
          <a:p>
            <a:pPr marL="1080000" lvl="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‧	</a:t>
            </a:r>
            <a:r>
              <a:rPr lang="zh-TW" altLang="en-US" sz="24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信箱位址來自教育機構</a:t>
            </a:r>
            <a:r>
              <a:rPr lang="zh-TW" altLang="en-US" sz="20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.</a:t>
            </a:r>
            <a:r>
              <a:rPr lang="en-US" altLang="zh-TW" sz="2000" b="0" dirty="0" err="1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edu</a:t>
            </a:r>
            <a:r>
              <a:rPr lang="zh-TW" altLang="en-US" sz="20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、政府機構</a:t>
            </a:r>
            <a:r>
              <a:rPr lang="zh-TW" altLang="en-US" sz="20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.</a:t>
            </a:r>
            <a:r>
              <a:rPr lang="en-US" altLang="zh-TW" sz="2000" b="0" dirty="0" err="1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gov</a:t>
            </a:r>
            <a:r>
              <a:rPr lang="zh-TW" altLang="en-US" sz="2000" b="0" dirty="0" smtClean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、非營利機構</a:t>
            </a:r>
            <a:r>
              <a:rPr lang="zh-TW" altLang="en-US" sz="20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（</a:t>
            </a:r>
            <a:r>
              <a:rPr lang="en-US" altLang="zh-TW" sz="20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.org</a:t>
            </a:r>
            <a:r>
              <a:rPr lang="zh-TW" altLang="en-US" sz="20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，</a:t>
            </a:r>
            <a:r>
              <a:rPr lang="zh-TW" altLang="en-US" sz="2400" b="0" dirty="0" smtClean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可疑</a:t>
            </a:r>
            <a:r>
              <a:rPr lang="zh-TW" altLang="en-US" sz="2400" b="0" dirty="0">
                <a:solidFill>
                  <a:prstClr val="black"/>
                </a:solidFill>
                <a:latin typeface="Times New Roman"/>
                <a:ea typeface="標楷體" pitchFamily="65" charset="-120"/>
              </a:rPr>
              <a:t>程度較低；若非如前述，則可疑程度較高，應該特別謹慎確認。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r="1026"/>
          <a:stretch/>
        </p:blipFill>
        <p:spPr bwMode="auto">
          <a:xfrm>
            <a:off x="540000" y="990000"/>
            <a:ext cx="43129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972000" y="1440000"/>
            <a:ext cx="7632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判斷郵件的真偽</a:t>
            </a:r>
            <a:endParaRPr lang="en-US" altLang="zh-TW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53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972000" y="1980000"/>
            <a:ext cx="7632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92000" indent="-432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(2)	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郵件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主旨</a:t>
            </a:r>
            <a:endParaRPr lang="zh-TW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itchFamily="65" charset="-120"/>
            </a:endParaRPr>
          </a:p>
          <a:p>
            <a:pPr marL="108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主旨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若與你無關，建議直接刪除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108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主旨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用詞怪異、過於聳動或看似緊急事情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108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主旨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與發信人的習慣不同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1296000" indent="-360000">
              <a:lnSpc>
                <a:spcPct val="120000"/>
              </a:lnSpc>
            </a:pP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電子郵件應注意事項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r="1026"/>
          <a:stretch/>
        </p:blipFill>
        <p:spPr bwMode="auto">
          <a:xfrm>
            <a:off x="540000" y="990000"/>
            <a:ext cx="43129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972000" y="1440000"/>
            <a:ext cx="7632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判斷郵件的真偽</a:t>
            </a:r>
            <a:endParaRPr lang="en-US" altLang="zh-TW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32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電子郵件應注意事項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972000" y="1980000"/>
            <a:ext cx="7632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92000" lvl="0" indent="-432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(3)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附加檔案</a:t>
            </a:r>
          </a:p>
          <a:p>
            <a:pPr marL="108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若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附加檔案名稱顯示與你無關或檔名怪異、錯誤，切勿開啟，建議直接刪除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108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若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電子郵件中帶有副檔名為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.</a:t>
            </a:r>
            <a:r>
              <a:rPr lang="en-US" altLang="zh-TW" sz="2400" b="0" dirty="0" err="1">
                <a:solidFill>
                  <a:schemeClr val="tx1"/>
                </a:solidFill>
                <a:latin typeface="+mj-lt"/>
                <a:ea typeface="標楷體" pitchFamily="65" charset="-120"/>
              </a:rPr>
              <a:t>docx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.</a:t>
            </a:r>
            <a:r>
              <a:rPr lang="en-US" altLang="zh-TW" sz="2400" b="0" dirty="0" err="1">
                <a:solidFill>
                  <a:schemeClr val="tx1"/>
                </a:solidFill>
                <a:latin typeface="+mj-lt"/>
                <a:ea typeface="標楷體" pitchFamily="65" charset="-120"/>
              </a:rPr>
              <a:t>pptx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等附件，應特別小心，勿任意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開啟附加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檔案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1080000" indent="-360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‧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若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有雙副檔名者，如 </a:t>
            </a:r>
            <a:r>
              <a:rPr lang="en-US" altLang="zh-TW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.jpg.exe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，應立即刪除。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r="1026"/>
          <a:stretch/>
        </p:blipFill>
        <p:spPr bwMode="auto">
          <a:xfrm>
            <a:off x="540000" y="990000"/>
            <a:ext cx="43129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972000" y="1440000"/>
            <a:ext cx="7632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判斷郵件的真偽</a:t>
            </a:r>
            <a:endParaRPr lang="en-US" altLang="zh-TW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92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972000" y="1440000"/>
            <a:ext cx="7632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60000" indent="-360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留意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可疑電子郵件的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特徵</a:t>
            </a:r>
            <a:endParaRPr lang="zh-TW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電子郵件應注意事項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文字方塊 7"/>
          <p:cNvSpPr txBox="1">
            <a:spLocks noChangeArrowheads="1"/>
          </p:cNvSpPr>
          <p:nvPr/>
        </p:nvSpPr>
        <p:spPr bwMode="auto">
          <a:xfrm>
            <a:off x="972000" y="1980000"/>
            <a:ext cx="7632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92000" lvl="0" indent="-432000">
              <a:lnSpc>
                <a:spcPct val="120000"/>
              </a:lnSpc>
            </a:pPr>
            <a:r>
              <a:rPr lang="en-US" altLang="zh-TW" sz="2400" b="0" dirty="0" smtClean="0">
                <a:solidFill>
                  <a:prstClr val="black"/>
                </a:solidFill>
                <a:latin typeface="+mj-lt"/>
                <a:ea typeface="標楷體" pitchFamily="65" charset="-120"/>
              </a:rPr>
              <a:t>(1)</a:t>
            </a:r>
            <a:r>
              <a:rPr lang="en-US" altLang="zh-TW" sz="2400" b="0" dirty="0">
                <a:solidFill>
                  <a:prstClr val="black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寄信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非正常時間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792000" lvl="0" indent="-432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(2)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陌生人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或極少來往的人的來信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792000" lvl="0" indent="-432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(3)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要求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提供敏感資料的信件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r="1026"/>
          <a:stretch/>
        </p:blipFill>
        <p:spPr bwMode="auto">
          <a:xfrm>
            <a:off x="540000" y="990000"/>
            <a:ext cx="43129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972000" y="1980000"/>
            <a:ext cx="7632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792000" lvl="0" indent="-432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(1)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非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公務業務相關、不明來源與可疑的郵件，建議直接刪除、切勿開啟，也勿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轉寄。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  <a:p>
            <a:pPr marL="792000" lvl="0" indent="-432000">
              <a:lnSpc>
                <a:spcPct val="120000"/>
              </a:lnSpc>
            </a:pP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(2)	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不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輕易點選、下載或回傳電子郵件內的連結、附件檔案與資料。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40000" y="4320000"/>
            <a:ext cx="8064000" cy="1692000"/>
            <a:chOff x="611560" y="3933056"/>
            <a:chExt cx="8064000" cy="1692000"/>
          </a:xfrm>
        </p:grpSpPr>
        <p:grpSp>
          <p:nvGrpSpPr>
            <p:cNvPr id="5" name="群組 4"/>
            <p:cNvGrpSpPr/>
            <p:nvPr/>
          </p:nvGrpSpPr>
          <p:grpSpPr>
            <a:xfrm>
              <a:off x="611560" y="3933056"/>
              <a:ext cx="8064000" cy="1692000"/>
              <a:chOff x="3131840" y="2880000"/>
              <a:chExt cx="8064000" cy="1692000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3131840" y="3096000"/>
                <a:ext cx="8064000" cy="1476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3131840" y="2880000"/>
                <a:ext cx="129600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小知識</a:t>
                </a: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719720" y="4797056"/>
              <a:ext cx="7920000" cy="79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u="sng" dirty="0"/>
                <a:t>教育部</a:t>
              </a:r>
              <a:r>
                <a:rPr lang="zh-TW" altLang="en-US" dirty="0"/>
                <a:t>建立「全民資安素養網」，將資安問題以深入淺出的漫畫表現出來</a:t>
              </a:r>
              <a:r>
                <a:rPr lang="zh-TW" altLang="en-US" dirty="0" smtClean="0"/>
                <a:t>。全民</a:t>
              </a:r>
              <a:r>
                <a:rPr lang="zh-TW" altLang="en-US" dirty="0"/>
                <a:t>資安素養網網址</a:t>
              </a:r>
              <a:r>
                <a:rPr lang="en-US" altLang="zh-TW" dirty="0"/>
                <a:t>︰ https://isafe.moe.edu.tw/</a:t>
              </a:r>
              <a:r>
                <a:rPr lang="zh-TW" altLang="en-US" dirty="0" smtClean="0"/>
                <a:t>。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19720" y="4365056"/>
              <a:ext cx="6876168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ts val="3200"/>
                </a:lnSpc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解答資安問題的小幫手 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全民資安素養網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1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</a:t>
            </a:r>
            <a:r>
              <a:rPr lang="zh-TW" altLang="en-US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電子郵件應注意事項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：</a:t>
            </a:r>
            <a:endParaRPr lang="en-US" altLang="zh-TW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7"/>
          <p:cNvSpPr txBox="1">
            <a:spLocks noChangeArrowheads="1"/>
          </p:cNvSpPr>
          <p:nvPr/>
        </p:nvSpPr>
        <p:spPr bwMode="auto">
          <a:xfrm>
            <a:off x="972000" y="1440000"/>
            <a:ext cx="7632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4.	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其他</a:t>
            </a:r>
            <a:endParaRPr lang="zh-TW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r="1026"/>
          <a:stretch/>
        </p:blipFill>
        <p:spPr bwMode="auto">
          <a:xfrm>
            <a:off x="540000" y="990000"/>
            <a:ext cx="43129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4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個資法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立法目的就是為規範個資之蒐集、處理及利用，以避免人格權受侵害，並促進個資之合理利用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3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900000" y="1800000"/>
            <a:ext cx="7344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b="0" dirty="0">
                <a:solidFill>
                  <a:schemeClr val="tx1"/>
                </a:solidFill>
                <a:ea typeface="標楷體" pitchFamily="65" charset="-120"/>
              </a:rPr>
              <a:t>1.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公務或非公務機關對個資的蒐集、處理及利用，應有特定目的，除個資法另有規定外，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要經當事人同意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900000" y="3420000"/>
            <a:ext cx="734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2</a:t>
            </a:r>
            <a:r>
              <a:rPr lang="en-US" altLang="zh-TW" b="0" dirty="0">
                <a:solidFill>
                  <a:schemeClr val="tx1"/>
                </a:solidFill>
                <a:ea typeface="標楷體" pitchFamily="65" charset="-120"/>
              </a:rPr>
              <a:t>.	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為保護個資的安全與正確性，對於公務及非公務機關都有明確的規定，也就是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保有個資檔案者，都應採取適當的安全措施或安全維護計畫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，以保護個資。未善盡保護或維護者，則會受到懲罰。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有關保護個資，本章列舉兩項要點：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52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資安意指為保護資料及資訊系統，不會受到非法進入、破壞等措施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。本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章提出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從資安意識、技術及管理等來確保資訊安全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900000" y="2880000"/>
            <a:ext cx="734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資安意識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意指認識資安問題及其重要性，以及理解資訊的安全與相對的風險。資訊系統管理下之資料本身的機密性、完整性、以及可用性，三者呈連動關係，任一環節遭破壞都會讓資安處於高風險狀態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88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.	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透過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資安技術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，如：數位浮水印、防火牆和加密等，以維護資安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900000" y="2340000"/>
            <a:ext cx="7344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</a:t>
            </a:r>
            <a:r>
              <a:rPr lang="en-US" altLang="zh-TW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.	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有關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資安管理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，一為組織內部採取認證、授權、以及紀錄的三層防護。另一個為防止外部非法入侵，則以嚇阻、偵測、阻延、及禁制的多重防護，以保護資訊系統安全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56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1.	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機密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性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：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能夠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在資料傳遞與儲存過程中確保其隱密性，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避免未經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授權的使用者有意或無意的揭露資料內涵。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700000"/>
            <a:ext cx="8064000" cy="226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0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900000" y="1260000"/>
            <a:ext cx="7344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其他如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安裝防毒軟體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辨別釣魚網站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避免社交工程攻擊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，以及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接收電子郵件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等也是個人維護資安應注意的事項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149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2.	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完整性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：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能夠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避免資料遭到未經授權的使用者所竄改。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952000"/>
            <a:ext cx="8064000" cy="201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0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432000" indent="-432000">
              <a:lnSpc>
                <a:spcPct val="120000"/>
              </a:lnSpc>
            </a:pPr>
            <a:r>
              <a:rPr lang="en-US" altLang="zh-TW" b="0" dirty="0" smtClean="0">
                <a:solidFill>
                  <a:schemeClr val="tx1"/>
                </a:solidFill>
                <a:ea typeface="標楷體" pitchFamily="65" charset="-120"/>
              </a:rPr>
              <a:t>3.	</a:t>
            </a:r>
            <a:r>
              <a:rPr lang="zh-TW" altLang="en-US" dirty="0">
                <a:solidFill>
                  <a:schemeClr val="tx1"/>
                </a:solidFill>
                <a:ea typeface="標楷體" pitchFamily="65" charset="-120"/>
              </a:rPr>
              <a:t>可用性</a:t>
            </a:r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：</a:t>
            </a:r>
            <a: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能夠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讓資料隨時保持堪用的狀態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952000"/>
            <a:ext cx="8064000" cy="201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138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0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在網路時代，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駭客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不僅透過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網路入侵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，竊取敏感的資訊，甚至綁架資料進行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勒索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，更嚴重者則透過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網路進行攻擊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，以致於讓個人或機構的網路無法正常運作，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造成難以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估計的傷害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。資訊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或網路安全就是為了防範這種資訊被盜竊或攻擊所採取的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防範措施。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4140000"/>
            <a:ext cx="80645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　由於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近年來資安事件屢見不鮮，經媒體報導、政府宣導，國民資安意識也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逐漸提升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，幾乎成為全民資安總動員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03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資安技術屬於較為專業的技術，雖然如此，一般人也要有基本的認識，才能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了解並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應用這些技術，以維護資安。常見的資安技術有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數位浮水印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防火牆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加密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等。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139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48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17347</TotalTime>
  <Words>718</Words>
  <Application>Microsoft Office PowerPoint</Application>
  <PresentationFormat>如螢幕大小 (4:3)</PresentationFormat>
  <Paragraphs>205</Paragraphs>
  <Slides>50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HL</cp:lastModifiedBy>
  <cp:revision>794</cp:revision>
  <cp:lastPrinted>1601-01-01T00:00:00Z</cp:lastPrinted>
  <dcterms:created xsi:type="dcterms:W3CDTF">2003-03-29T07:29:52Z</dcterms:created>
  <dcterms:modified xsi:type="dcterms:W3CDTF">2020-03-25T01:45:19Z</dcterms:modified>
</cp:coreProperties>
</file>