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2"/>
  </p:notesMasterIdLst>
  <p:sldIdLst>
    <p:sldId id="1308" r:id="rId2"/>
    <p:sldId id="1270" r:id="rId3"/>
    <p:sldId id="1306" r:id="rId4"/>
    <p:sldId id="1303" r:id="rId5"/>
    <p:sldId id="1309" r:id="rId6"/>
    <p:sldId id="1317" r:id="rId7"/>
    <p:sldId id="1323" r:id="rId8"/>
    <p:sldId id="1324" r:id="rId9"/>
    <p:sldId id="1310" r:id="rId10"/>
    <p:sldId id="1311" r:id="rId11"/>
    <p:sldId id="1322" r:id="rId12"/>
    <p:sldId id="1325" r:id="rId13"/>
    <p:sldId id="1326" r:id="rId14"/>
    <p:sldId id="1312" r:id="rId15"/>
    <p:sldId id="1319" r:id="rId16"/>
    <p:sldId id="1327" r:id="rId17"/>
    <p:sldId id="1300" r:id="rId18"/>
    <p:sldId id="1314" r:id="rId19"/>
    <p:sldId id="1328" r:id="rId20"/>
    <p:sldId id="132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0FF"/>
    <a:srgbClr val="00B050"/>
    <a:srgbClr val="009E47"/>
    <a:srgbClr val="99CCFF"/>
    <a:srgbClr val="993300"/>
    <a:srgbClr val="CC6600"/>
    <a:srgbClr val="53D2FF"/>
    <a:srgbClr val="00E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4" autoAdjust="0"/>
    <p:restoredTop sz="98133" autoAdjust="0"/>
  </p:normalViewPr>
  <p:slideViewPr>
    <p:cSldViewPr>
      <p:cViewPr varScale="1">
        <p:scale>
          <a:sx n="79" d="100"/>
          <a:sy n="79" d="100"/>
        </p:scale>
        <p:origin x="-96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7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DEF94ECF-E877-4EDC-8540-6900E8E883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4951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章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架構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3"/>
          <p:cNvGrpSpPr>
            <a:grpSpLocks/>
          </p:cNvGrpSpPr>
          <p:nvPr userDrawn="1"/>
        </p:nvGrpSpPr>
        <p:grpSpPr bwMode="auto">
          <a:xfrm>
            <a:off x="8680450" y="5973763"/>
            <a:ext cx="360363" cy="358775"/>
            <a:chOff x="2351313" y="2101932"/>
            <a:chExt cx="360000" cy="360000"/>
          </a:xfrm>
        </p:grpSpPr>
        <p:sp>
          <p:nvSpPr>
            <p:cNvPr id="4" name="圓角矩形 4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下箭號 5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6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7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8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67750" y="5967413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78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70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-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9"/>
          <p:cNvPicPr>
            <a:picLocks noChangeAspect="1"/>
          </p:cNvPicPr>
          <p:nvPr userDrawn="1"/>
        </p:nvPicPr>
        <p:blipFill rotWithShape="1">
          <a:blip r:embed="rId2"/>
          <a:srcRect t="66115" b="-1376"/>
          <a:stretch/>
        </p:blipFill>
        <p:spPr bwMode="auto">
          <a:xfrm>
            <a:off x="0" y="288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文字方塊 22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4-2-1 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個人資料的合理利用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70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-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字方塊 22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4-2-2 </a:t>
            </a:r>
            <a:r>
              <a:rPr lang="zh-TW" altLang="en-US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個資保護的法令規定</a:t>
            </a:r>
          </a:p>
        </p:txBody>
      </p:sp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19"/>
          <p:cNvPicPr>
            <a:picLocks noChangeAspect="1"/>
          </p:cNvPicPr>
          <p:nvPr userDrawn="1"/>
        </p:nvPicPr>
        <p:blipFill rotWithShape="1">
          <a:blip r:embed="rId4"/>
          <a:srcRect t="66115" b="-1376"/>
          <a:stretch/>
        </p:blipFill>
        <p:spPr bwMode="auto">
          <a:xfrm>
            <a:off x="0" y="288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31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-2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字方塊 22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4-2-3 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個資保護應注意事項</a:t>
            </a:r>
          </a:p>
        </p:txBody>
      </p:sp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19"/>
          <p:cNvPicPr>
            <a:picLocks noChangeAspect="1"/>
          </p:cNvPicPr>
          <p:nvPr userDrawn="1"/>
        </p:nvPicPr>
        <p:blipFill rotWithShape="1">
          <a:blip r:embed="rId4"/>
          <a:srcRect t="66115" b="-1376"/>
          <a:stretch/>
        </p:blipFill>
        <p:spPr bwMode="auto">
          <a:xfrm>
            <a:off x="0" y="288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1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>
            <a:grpSpLocks/>
          </p:cNvGrpSpPr>
          <p:nvPr userDrawn="1"/>
        </p:nvGrpSpPr>
        <p:grpSpPr bwMode="auto">
          <a:xfrm>
            <a:off x="8680450" y="5538788"/>
            <a:ext cx="360363" cy="360362"/>
            <a:chOff x="2351313" y="2101932"/>
            <a:chExt cx="360000" cy="360000"/>
          </a:xfrm>
        </p:grpSpPr>
        <p:sp>
          <p:nvSpPr>
            <p:cNvPr id="3" name="圓角矩形 2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" name="向上箭號 3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" name="群組 4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6" name="橢圓 5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乘號 6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8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67750" y="553878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9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動作按鈕: 首頁 11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2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字方塊 22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4-2-3 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個資保護應注意事項</a:t>
            </a:r>
          </a:p>
        </p:txBody>
      </p:sp>
      <p:pic>
        <p:nvPicPr>
          <p:cNvPr id="22" name="圖片 19"/>
          <p:cNvPicPr>
            <a:picLocks noChangeAspect="1"/>
          </p:cNvPicPr>
          <p:nvPr userDrawn="1"/>
        </p:nvPicPr>
        <p:blipFill rotWithShape="1">
          <a:blip r:embed="rId4"/>
          <a:srcRect t="66115" b="-1376"/>
          <a:stretch/>
        </p:blipFill>
        <p:spPr bwMode="auto">
          <a:xfrm>
            <a:off x="0" y="288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763000" y="4953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2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63000" y="5334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3" name="Rectangl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763000" y="5800725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101013" y="4652963"/>
            <a:ext cx="10429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4" r:id="rId4"/>
    <p:sldLayoutId id="2147483666" r:id="rId5"/>
    <p:sldLayoutId id="2147483667" r:id="rId6"/>
    <p:sldLayoutId id="2147483662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5"/>
          <p:cNvSpPr>
            <a:spLocks noChangeArrowheads="1"/>
          </p:cNvSpPr>
          <p:nvPr/>
        </p:nvSpPr>
        <p:spPr bwMode="auto">
          <a:xfrm>
            <a:off x="432000" y="1440000"/>
            <a:ext cx="2808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10000"/>
              </a:lnSpc>
            </a:pPr>
            <a:r>
              <a:rPr lang="zh-TW" altLang="en-US" sz="2400" dirty="0">
                <a:solidFill>
                  <a:schemeClr val="tx1"/>
                </a:solidFill>
                <a:ea typeface="標楷體" pitchFamily="65" charset="-120"/>
              </a:rPr>
              <a:t>資料保護與</a:t>
            </a:r>
            <a:r>
              <a:rPr lang="zh-TW" altLang="en-US" sz="2400" dirty="0" smtClean="0">
                <a:solidFill>
                  <a:schemeClr val="tx1"/>
                </a:solidFill>
                <a:ea typeface="標楷體" pitchFamily="65" charset="-120"/>
              </a:rPr>
              <a:t>資訊安全</a:t>
            </a:r>
            <a:endParaRPr lang="zh-TW" altLang="en-US" sz="2400" b="0" dirty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576000" y="2052000"/>
            <a:ext cx="259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4-1 </a:t>
            </a:r>
            <a:r>
              <a:rPr lang="zh-TW" altLang="en-US" sz="2000" b="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個人資料的定義</a:t>
            </a:r>
            <a:endParaRPr lang="zh-TW" altLang="en-US" sz="2000" b="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marL="431800" indent="-431800">
              <a:lnSpc>
                <a:spcPts val="2800"/>
              </a:lnSpc>
            </a:pP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4-2 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個人資料的保護措施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4-3 </a:t>
            </a:r>
            <a:r>
              <a:rPr lang="zh-TW" altLang="en-US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資訊安全與防範措施</a:t>
            </a:r>
          </a:p>
        </p:txBody>
      </p:sp>
    </p:spTree>
    <p:extLst>
      <p:ext uri="{BB962C8B-B14F-4D97-AF65-F5344CB8AC3E}">
        <p14:creationId xmlns:p14="http://schemas.microsoft.com/office/powerpoint/2010/main" val="25721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　　個資除當事人外，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公務機關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（如戶政事務所、國稅局等）及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非公務機關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（如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私人醫院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、各級私立學校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等）也因執行公／業務需要持有民眾的個資。個資法為了保護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個資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的安全，對於公務機關及非公務機關都要依法訂定辦法保護個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資。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63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"/>
          <a:stretch/>
        </p:blipFill>
        <p:spPr>
          <a:xfrm>
            <a:off x="1080000" y="1980000"/>
            <a:ext cx="7056000" cy="4320000"/>
          </a:xfrm>
          <a:prstGeom prst="roundRect">
            <a:avLst>
              <a:gd name="adj" fmla="val 19132"/>
            </a:avLst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1840230" cy="1353503"/>
          </a:xfrm>
          <a:prstGeom prst="snip2SameRect">
            <a:avLst>
              <a:gd name="adj1" fmla="val 0"/>
              <a:gd name="adj2" fmla="val 373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8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578" y="908720"/>
            <a:ext cx="1886902" cy="1386840"/>
          </a:xfrm>
          <a:prstGeom prst="snip2SameRect">
            <a:avLst>
              <a:gd name="adj1" fmla="val 0"/>
              <a:gd name="adj2" fmla="val 3072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"/>
          <a:stretch/>
        </p:blipFill>
        <p:spPr>
          <a:xfrm>
            <a:off x="1080000" y="1980000"/>
            <a:ext cx="7056000" cy="4320000"/>
          </a:xfrm>
          <a:prstGeom prst="roundRect">
            <a:avLst>
              <a:gd name="adj" fmla="val 19132"/>
            </a:avLst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1840230" cy="1353503"/>
          </a:xfrm>
          <a:prstGeom prst="snip2SameRect">
            <a:avLst>
              <a:gd name="adj1" fmla="val 0"/>
              <a:gd name="adj2" fmla="val 373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9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578" y="908720"/>
            <a:ext cx="1886902" cy="1386840"/>
          </a:xfrm>
          <a:prstGeom prst="snip2SameRect">
            <a:avLst>
              <a:gd name="adj1" fmla="val 0"/>
              <a:gd name="adj2" fmla="val 3072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"/>
          <a:stretch/>
        </p:blipFill>
        <p:spPr>
          <a:xfrm>
            <a:off x="1080000" y="1980000"/>
            <a:ext cx="7056000" cy="4320000"/>
          </a:xfrm>
          <a:prstGeom prst="roundRect">
            <a:avLst>
              <a:gd name="adj" fmla="val 19132"/>
            </a:avLst>
          </a:prstGeom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01" y="4406401"/>
            <a:ext cx="242030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1840230" cy="1353503"/>
          </a:xfrm>
          <a:prstGeom prst="snip2SameRect">
            <a:avLst>
              <a:gd name="adj1" fmla="val 0"/>
              <a:gd name="adj2" fmla="val 373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9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539750" y="1620000"/>
            <a:ext cx="80645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  <a:spcBef>
                <a:spcPts val="0"/>
              </a:spcBef>
            </a:pP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1.	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公務機關保有個資檔案者，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應採行適當的安全措施，且有專人負責管理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，以防止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個資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被非法竊取、竄改、毀損、滅失或洩漏。例如：</a:t>
            </a:r>
            <a:r>
              <a:rPr lang="zh-TW" altLang="en-US" b="0" u="sng" dirty="0">
                <a:solidFill>
                  <a:schemeClr val="tx1"/>
                </a:solidFill>
                <a:ea typeface="標楷體" pitchFamily="65" charset="-120"/>
              </a:rPr>
              <a:t>教育部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zh-TW" altLang="en-US" b="0" u="sng" dirty="0">
                <a:solidFill>
                  <a:schemeClr val="tx1"/>
                </a:solidFill>
                <a:ea typeface="標楷體" pitchFamily="65" charset="-120"/>
              </a:rPr>
              <a:t>國教署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為保護高中學生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學習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歷程檔案的安全，訂有作業要點，規定相關人員有登載不實，導致影響學生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權益或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招生的公正性及公平性者，應負相關行政或刑事責任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6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以下扼要說明保護個資的法令規定：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94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  <a:spcBef>
                <a:spcPts val="0"/>
              </a:spcBef>
            </a:pP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2.	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非公務機關保有個資檔案者，也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須訂定個資檔案安全維護計畫或業務終止後個資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處理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方法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（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如終止運用，並依管控程序存留或銷毀等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）。未善盡保護者，個資法或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相關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法律也有罰則處罰之，也就是違反規定，除了罰款，情節嚴重者也可能要負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刑事責任。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80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　　個資雖受個資法保護，但因網路詐騙案件層出不窮，手法不斷更新，如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電子郵件詐騙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等，為確保個資安全，個人平時仍要特別注意下列事項：</a:t>
            </a:r>
          </a:p>
        </p:txBody>
      </p:sp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539750" y="2700000"/>
            <a:ext cx="80645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  <a:spcBef>
                <a:spcPts val="0"/>
              </a:spcBef>
            </a:pP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1.	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不要任意將個資提供給他人。</a:t>
            </a:r>
          </a:p>
        </p:txBody>
      </p:sp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539750" y="3420000"/>
            <a:ext cx="80645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  <a:spcBef>
                <a:spcPts val="0"/>
              </a:spcBef>
            </a:pP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2.	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在登入電腦系統完成各項作業後，務必登出帳號。</a:t>
            </a:r>
          </a:p>
        </p:txBody>
      </p:sp>
      <p:sp>
        <p:nvSpPr>
          <p:cNvPr id="6" name="文字方塊 7"/>
          <p:cNvSpPr txBox="1">
            <a:spLocks noChangeArrowheads="1"/>
          </p:cNvSpPr>
          <p:nvPr/>
        </p:nvSpPr>
        <p:spPr bwMode="auto">
          <a:xfrm>
            <a:off x="539750" y="4140000"/>
            <a:ext cx="80645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  <a:spcBef>
                <a:spcPts val="0"/>
              </a:spcBef>
            </a:pP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3.	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與他人共用電腦時，切記關閉瀏覽器視窗或清除紀錄，並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關機。</a:t>
            </a:r>
            <a:endParaRPr lang="zh-TW" altLang="en-US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539750" y="5220000"/>
            <a:ext cx="80645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  <a:spcBef>
                <a:spcPts val="0"/>
              </a:spcBef>
            </a:pP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4.	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避免使用任何人都能連接上網的無線網路。</a:t>
            </a:r>
          </a:p>
        </p:txBody>
      </p:sp>
    </p:spTree>
    <p:extLst>
      <p:ext uri="{BB962C8B-B14F-4D97-AF65-F5344CB8AC3E}">
        <p14:creationId xmlns:p14="http://schemas.microsoft.com/office/powerpoint/2010/main" val="25444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9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  <a:spcBef>
                <a:spcPts val="0"/>
              </a:spcBef>
            </a:pP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5.	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避免透過公用電腦使用網路服務。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539750" y="1620000"/>
            <a:ext cx="80645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  <a:spcBef>
                <a:spcPts val="0"/>
              </a:spcBef>
            </a:pP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6.	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經常變更密碼，勿與其他系統的密碼共用。</a:t>
            </a:r>
          </a:p>
        </p:txBody>
      </p:sp>
      <p:sp>
        <p:nvSpPr>
          <p:cNvPr id="11" name="文字方塊 7"/>
          <p:cNvSpPr txBox="1">
            <a:spLocks noChangeArrowheads="1"/>
          </p:cNvSpPr>
          <p:nvPr/>
        </p:nvSpPr>
        <p:spPr bwMode="auto">
          <a:xfrm>
            <a:off x="539750" y="2340000"/>
            <a:ext cx="80645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  <a:spcBef>
                <a:spcPts val="0"/>
              </a:spcBef>
            </a:pPr>
            <a:r>
              <a:rPr lang="en-US" altLang="zh-TW" b="0" dirty="0">
                <a:solidFill>
                  <a:schemeClr val="tx1"/>
                </a:solidFill>
                <a:ea typeface="標楷體" pitchFamily="65" charset="-120"/>
              </a:rPr>
              <a:t>7.	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勿點選來路不明的網址及程式。</a:t>
            </a:r>
          </a:p>
        </p:txBody>
      </p:sp>
      <p:sp>
        <p:nvSpPr>
          <p:cNvPr id="12" name="文字方塊 7"/>
          <p:cNvSpPr txBox="1">
            <a:spLocks noChangeArrowheads="1"/>
          </p:cNvSpPr>
          <p:nvPr/>
        </p:nvSpPr>
        <p:spPr bwMode="auto">
          <a:xfrm>
            <a:off x="539750" y="3060000"/>
            <a:ext cx="80645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  <a:spcBef>
                <a:spcPts val="0"/>
              </a:spcBef>
            </a:pP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8</a:t>
            </a:r>
            <a:r>
              <a:rPr lang="en-US" altLang="zh-TW" b="0" dirty="0">
                <a:solidFill>
                  <a:schemeClr val="tx1"/>
                </a:solidFill>
                <a:ea typeface="標楷體" pitchFamily="65" charset="-120"/>
              </a:rPr>
              <a:t>.	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安裝防毒軟體，且隨時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更新。</a:t>
            </a:r>
            <a:endParaRPr lang="zh-TW" altLang="en-US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3" name="文字方塊 7"/>
          <p:cNvSpPr txBox="1">
            <a:spLocks noChangeArrowheads="1"/>
          </p:cNvSpPr>
          <p:nvPr/>
        </p:nvSpPr>
        <p:spPr bwMode="auto">
          <a:xfrm>
            <a:off x="539750" y="3780000"/>
            <a:ext cx="80645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  <a:spcBef>
                <a:spcPts val="0"/>
              </a:spcBef>
            </a:pPr>
            <a:r>
              <a:rPr lang="en-US" altLang="zh-TW" b="0" dirty="0">
                <a:solidFill>
                  <a:schemeClr val="tx1"/>
                </a:solidFill>
                <a:ea typeface="標楷體" pitchFamily="65" charset="-120"/>
              </a:rPr>
              <a:t>9.	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勿書寫密碼在他人可取得的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地方。</a:t>
            </a:r>
            <a:endParaRPr lang="zh-TW" altLang="en-US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539750" y="4500000"/>
            <a:ext cx="80645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  <a:spcBef>
                <a:spcPts val="0"/>
              </a:spcBef>
            </a:pPr>
            <a:r>
              <a:rPr lang="en-US" altLang="zh-TW" b="0" spc="-500" dirty="0" smtClean="0">
                <a:solidFill>
                  <a:schemeClr val="tx1"/>
                </a:solidFill>
                <a:ea typeface="標楷體" pitchFamily="65" charset="-120"/>
              </a:rPr>
              <a:t>10</a:t>
            </a: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.	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勿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把密碼記錄於電腦或行動裝置內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zh-TW" altLang="en-US" b="0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8" r="13386"/>
          <a:stretch/>
        </p:blipFill>
        <p:spPr bwMode="auto">
          <a:xfrm>
            <a:off x="540000" y="1079999"/>
            <a:ext cx="8064000" cy="571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7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8" r="13386"/>
          <a:stretch/>
        </p:blipFill>
        <p:spPr bwMode="auto">
          <a:xfrm>
            <a:off x="540000" y="1079999"/>
            <a:ext cx="8064000" cy="571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6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橢圓 30"/>
          <p:cNvSpPr/>
          <p:nvPr/>
        </p:nvSpPr>
        <p:spPr bwMode="auto">
          <a:xfrm>
            <a:off x="179388" y="179388"/>
            <a:ext cx="792162" cy="7921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400" dirty="0">
                <a:solidFill>
                  <a:schemeClr val="bg1"/>
                </a:solidFill>
                <a:ea typeface="標楷體" pitchFamily="65" charset="-120"/>
              </a:rPr>
              <a:t>架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900113" y="179388"/>
            <a:ext cx="3600450" cy="792162"/>
          </a:xfrm>
          <a:prstGeom prst="rect">
            <a:avLst/>
          </a:prstGeom>
          <a:noFill/>
        </p:spPr>
        <p:txBody>
          <a:bodyPr lIns="108000" tIns="36000" rIns="108000" bIns="36000" anchor="ctr"/>
          <a:lstStyle/>
          <a:p>
            <a:pPr>
              <a:defRPr/>
            </a:pPr>
            <a:r>
              <a:rPr lang="zh-TW" altLang="en-US" sz="40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構表與多媒體</a:t>
            </a:r>
          </a:p>
        </p:txBody>
      </p:sp>
      <p:pic>
        <p:nvPicPr>
          <p:cNvPr id="10243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95288"/>
            <a:ext cx="1187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群組 10"/>
          <p:cNvGrpSpPr/>
          <p:nvPr/>
        </p:nvGrpSpPr>
        <p:grpSpPr>
          <a:xfrm>
            <a:off x="2520000" y="1080000"/>
            <a:ext cx="3960000" cy="3456000"/>
            <a:chOff x="360000" y="1008000"/>
            <a:chExt cx="3960000" cy="3456000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990" b="1615"/>
            <a:stretch/>
          </p:blipFill>
          <p:spPr>
            <a:xfrm>
              <a:off x="720000" y="2592000"/>
              <a:ext cx="3600000" cy="576000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990" b="1615"/>
            <a:stretch/>
          </p:blipFill>
          <p:spPr>
            <a:xfrm>
              <a:off x="720000" y="3240000"/>
              <a:ext cx="3600000" cy="576000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1800000"/>
              <a:ext cx="3955977" cy="719269"/>
            </a:xfrm>
            <a:prstGeom prst="rect">
              <a:avLst/>
            </a:prstGeom>
          </p:spPr>
        </p:pic>
        <p:sp>
          <p:nvSpPr>
            <p:cNvPr id="15" name="手繪多邊形 14"/>
            <p:cNvSpPr/>
            <p:nvPr/>
          </p:nvSpPr>
          <p:spPr>
            <a:xfrm>
              <a:off x="540000" y="2520000"/>
              <a:ext cx="180000" cy="360000"/>
            </a:xfrm>
            <a:custGeom>
              <a:avLst/>
              <a:gdLst>
                <a:gd name="connsiteX0" fmla="*/ 0 w 1244600"/>
                <a:gd name="connsiteY0" fmla="*/ 0 h 982134"/>
                <a:gd name="connsiteX1" fmla="*/ 0 w 1244600"/>
                <a:gd name="connsiteY1" fmla="*/ 982134 h 982134"/>
                <a:gd name="connsiteX2" fmla="*/ 1244600 w 12446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360000" y="1800000"/>
              <a:ext cx="3960000" cy="7200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  <a:ea typeface="標楷體" pitchFamily="65" charset="-120"/>
                </a:rPr>
                <a:t>個人資料的保護措施</a:t>
              </a:r>
            </a:p>
          </p:txBody>
        </p:sp>
        <p:sp>
          <p:nvSpPr>
            <p:cNvPr id="17" name="Rectangle 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720000" y="2592000"/>
              <a:ext cx="3600000" cy="576000"/>
            </a:xfrm>
            <a:prstGeom prst="rect">
              <a:avLst/>
            </a:prstGeom>
            <a:noFill/>
            <a:ln w="25400" algn="ctr">
              <a:solidFill>
                <a:srgbClr val="0070C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zh-TW" altLang="en-US" sz="2400" dirty="0">
                  <a:solidFill>
                    <a:schemeClr val="tx1"/>
                  </a:solidFill>
                  <a:latin typeface="DFHeiStd-W5" charset="-120"/>
                  <a:ea typeface="標楷體" pitchFamily="65" charset="-120"/>
                </a:rPr>
                <a:t>個人資料的合理利用</a:t>
              </a:r>
            </a:p>
          </p:txBody>
        </p:sp>
        <p:cxnSp>
          <p:nvCxnSpPr>
            <p:cNvPr id="19" name="直線接點 18"/>
            <p:cNvCxnSpPr/>
            <p:nvPr/>
          </p:nvCxnSpPr>
          <p:spPr bwMode="auto">
            <a:xfrm>
              <a:off x="2340000" y="1728000"/>
              <a:ext cx="0" cy="10800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Rectangle 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720000" y="3240000"/>
              <a:ext cx="3600000" cy="576000"/>
            </a:xfrm>
            <a:prstGeom prst="rect">
              <a:avLst/>
            </a:prstGeom>
            <a:noFill/>
            <a:ln w="25400" algn="ctr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zh-TW" altLang="en-US" sz="2400" dirty="0">
                  <a:solidFill>
                    <a:schemeClr val="tx1"/>
                  </a:solidFill>
                  <a:latin typeface="DFHeiStd-W5" charset="-120"/>
                  <a:ea typeface="標楷體" pitchFamily="65" charset="-120"/>
                </a:rPr>
                <a:t>個資保護的法令規定</a:t>
              </a:r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540000" y="2520000"/>
              <a:ext cx="180000" cy="1008000"/>
            </a:xfrm>
            <a:custGeom>
              <a:avLst/>
              <a:gdLst>
                <a:gd name="connsiteX0" fmla="*/ 0 w 1244600"/>
                <a:gd name="connsiteY0" fmla="*/ 0 h 982134"/>
                <a:gd name="connsiteX1" fmla="*/ 0 w 1244600"/>
                <a:gd name="connsiteY1" fmla="*/ 982134 h 982134"/>
                <a:gd name="connsiteX2" fmla="*/ 1244600 w 12446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"/>
            <a:stretch/>
          </p:blipFill>
          <p:spPr>
            <a:xfrm>
              <a:off x="360000" y="1008000"/>
              <a:ext cx="3960000" cy="719269"/>
            </a:xfrm>
            <a:prstGeom prst="rect">
              <a:avLst/>
            </a:prstGeom>
          </p:spPr>
        </p:pic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360000" y="1008000"/>
              <a:ext cx="3960000" cy="7200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/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r>
                <a:rPr lang="zh-TW" altLang="en-US" sz="3200" dirty="0">
                  <a:solidFill>
                    <a:schemeClr val="bg1"/>
                  </a:solidFill>
                  <a:ea typeface="標楷體" pitchFamily="65" charset="-120"/>
                </a:rPr>
                <a:t>資料保護與資訊安全</a:t>
              </a:r>
            </a:p>
          </p:txBody>
        </p:sp>
        <p:sp>
          <p:nvSpPr>
            <p:cNvPr id="24" name="手繪多邊形 23"/>
            <p:cNvSpPr/>
            <p:nvPr/>
          </p:nvSpPr>
          <p:spPr>
            <a:xfrm>
              <a:off x="540000" y="2520000"/>
              <a:ext cx="180000" cy="1656000"/>
            </a:xfrm>
            <a:custGeom>
              <a:avLst/>
              <a:gdLst>
                <a:gd name="connsiteX0" fmla="*/ 0 w 1244600"/>
                <a:gd name="connsiteY0" fmla="*/ 0 h 982134"/>
                <a:gd name="connsiteX1" fmla="*/ 0 w 1244600"/>
                <a:gd name="connsiteY1" fmla="*/ 982134 h 982134"/>
                <a:gd name="connsiteX2" fmla="*/ 1244600 w 12446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25" name="圖片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990" b="1615"/>
            <a:stretch/>
          </p:blipFill>
          <p:spPr>
            <a:xfrm>
              <a:off x="720000" y="3888000"/>
              <a:ext cx="3600000" cy="576000"/>
            </a:xfrm>
            <a:prstGeom prst="rect">
              <a:avLst/>
            </a:prstGeom>
          </p:spPr>
        </p:pic>
        <p:sp>
          <p:nvSpPr>
            <p:cNvPr id="26" name="Rectangle 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720000" y="3888000"/>
              <a:ext cx="3600000" cy="576000"/>
            </a:xfrm>
            <a:prstGeom prst="rect">
              <a:avLst/>
            </a:prstGeom>
            <a:noFill/>
            <a:ln w="25400" algn="ctr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zh-TW" altLang="en-US" sz="2400" dirty="0">
                  <a:solidFill>
                    <a:schemeClr val="tx1"/>
                  </a:solidFill>
                  <a:latin typeface="DFHeiStd-W5" charset="-120"/>
                  <a:ea typeface="標楷體" pitchFamily="65" charset="-120"/>
                </a:rPr>
                <a:t>個資保護應注意事項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2" r="13370"/>
          <a:stretch/>
        </p:blipFill>
        <p:spPr bwMode="auto">
          <a:xfrm>
            <a:off x="540000" y="1080000"/>
            <a:ext cx="8064000" cy="571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6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539750" y="1080000"/>
            <a:ext cx="80645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　　個資的保護涉及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個資的運用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（包括蒐集、處理及利用）及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法令的規範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。個人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平時注意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保護自己的個資，也不可忽略。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　　公務機關或非公務機關對個資的蒐集、處理及利用，應有特定目的，並經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當事人同意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（除個資法另有規定外），並要告知當事人下列事項：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  <a:spcBef>
                <a:spcPts val="0"/>
              </a:spcBef>
            </a:pP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1.	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蒐集單位、蒐集目的、個資的類別、利用期間、地區、對象及方式。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539750" y="1980000"/>
            <a:ext cx="80645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  <a:spcBef>
                <a:spcPts val="0"/>
              </a:spcBef>
            </a:pP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2.	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當事人就其個資可向蒐集單位行使下列權利：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查詢或閱覽、製給複製本、補充或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更正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、停止蒐集、處理或利用、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刪除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個資法賦予個資當事人這些權利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，才能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維持其正確性，而這些權利也表示個人有揭露其個資的決定權及控制權。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94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17483"/>
            <a:ext cx="6687503" cy="4140517"/>
          </a:xfrm>
          <a:prstGeom prst="roundRect">
            <a:avLst>
              <a:gd name="adj" fmla="val 2675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61" y="1340768"/>
            <a:ext cx="1873567" cy="1493520"/>
          </a:xfrm>
          <a:prstGeom prst="snip2SameRect">
            <a:avLst>
              <a:gd name="adj1" fmla="val 0"/>
              <a:gd name="adj2" fmla="val 3464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8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17483"/>
            <a:ext cx="6687503" cy="4140517"/>
          </a:xfrm>
          <a:prstGeom prst="roundRect">
            <a:avLst>
              <a:gd name="adj" fmla="val 2675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2293620" cy="1553528"/>
          </a:xfrm>
          <a:prstGeom prst="snip2SameRect">
            <a:avLst>
              <a:gd name="adj1" fmla="val 0"/>
              <a:gd name="adj2" fmla="val 3252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61" y="1340768"/>
            <a:ext cx="1873567" cy="1493520"/>
          </a:xfrm>
          <a:prstGeom prst="snip2SameRect">
            <a:avLst>
              <a:gd name="adj1" fmla="val 0"/>
              <a:gd name="adj2" fmla="val 3464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6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17483"/>
            <a:ext cx="6687503" cy="4140517"/>
          </a:xfrm>
          <a:prstGeom prst="roundRect">
            <a:avLst>
              <a:gd name="adj" fmla="val 2675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2293620" cy="1553528"/>
          </a:xfrm>
          <a:prstGeom prst="snip2SameRect">
            <a:avLst>
              <a:gd name="adj1" fmla="val 0"/>
              <a:gd name="adj2" fmla="val 3252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17002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61" y="1340768"/>
            <a:ext cx="1873567" cy="1493520"/>
          </a:xfrm>
          <a:prstGeom prst="snip2SameRect">
            <a:avLst>
              <a:gd name="adj1" fmla="val 0"/>
              <a:gd name="adj2" fmla="val 3464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6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  <a:spcBef>
                <a:spcPts val="0"/>
              </a:spcBef>
            </a:pP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3.	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當事人得自由選擇提供個資，但也要了解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不提供時對自己權益的影響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。例如：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到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銀行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開戶，如果不提供申請表需要的個資，就無法完成開戶手續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539750" y="2700000"/>
            <a:ext cx="80645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  <a:spcBef>
                <a:spcPts val="0"/>
              </a:spcBef>
            </a:pP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4.	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當事人如果已清楚了解蒐集單位針對個資運用的相關告知事項，並同意提供個資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，蒐集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單位應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依據個資法規定辦理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，以確保個資的正確及安全。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74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國中教學ppt投影片母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101國中教學ppt地理投影片母片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/>
      <a:lstStyle/>
    </a:lnDef>
  </a:objectDefaults>
  <a:extraClrSchemeLst>
    <a:extraClrScheme>
      <a:clrScheme name="1_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16867</TotalTime>
  <Words>110</Words>
  <Application>Microsoft Office PowerPoint</Application>
  <PresentationFormat>如螢幕大小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國中教學ppt投影片母片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Hanlin</dc:creator>
  <cp:lastModifiedBy>科技領域 俊仲</cp:lastModifiedBy>
  <cp:revision>754</cp:revision>
  <cp:lastPrinted>1601-01-01T00:00:00Z</cp:lastPrinted>
  <dcterms:created xsi:type="dcterms:W3CDTF">2003-03-29T07:29:52Z</dcterms:created>
  <dcterms:modified xsi:type="dcterms:W3CDTF">2019-12-23T07:07:21Z</dcterms:modified>
</cp:coreProperties>
</file>