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3"/>
  </p:notesMasterIdLst>
  <p:sldIdLst>
    <p:sldId id="1322" r:id="rId2"/>
    <p:sldId id="1102" r:id="rId3"/>
    <p:sldId id="1307" r:id="rId4"/>
    <p:sldId id="1308" r:id="rId5"/>
    <p:sldId id="1270" r:id="rId6"/>
    <p:sldId id="1306" r:id="rId7"/>
    <p:sldId id="1318" r:id="rId8"/>
    <p:sldId id="1319" r:id="rId9"/>
    <p:sldId id="1320" r:id="rId10"/>
    <p:sldId id="1321" r:id="rId11"/>
    <p:sldId id="131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0FF"/>
    <a:srgbClr val="00B050"/>
    <a:srgbClr val="009E47"/>
    <a:srgbClr val="99CCFF"/>
    <a:srgbClr val="993300"/>
    <a:srgbClr val="CC6600"/>
    <a:srgbClr val="53D2FF"/>
    <a:srgbClr val="00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8144" autoAdjust="0"/>
  </p:normalViewPr>
  <p:slideViewPr>
    <p:cSldViewPr>
      <p:cViewPr varScale="1">
        <p:scale>
          <a:sx n="67" d="100"/>
          <a:sy n="67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6" Type="http://schemas.openxmlformats.org/officeDocument/2006/relationships/slide" Target="slides/slide11.xml"/><Relationship Id="rId5" Type="http://schemas.openxmlformats.org/officeDocument/2006/relationships/slide" Target="slides/slide10.xml"/><Relationship Id="rId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DEF94ECF-E877-4EDC-8540-6900E8E883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495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章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60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3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6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8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2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328" y="378000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&#24433;&#38899;&#36039;&#28304;/&#21205;&#30059;/&#36039;&#31185;/7&#19979;&#36039;&#31185;4-1&#20491;&#36039;&#27861;.ex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資料保護與</a:t>
            </a:r>
            <a:r>
              <a:rPr lang="zh-TW" altLang="en-US" sz="2400" dirty="0" smtClean="0">
                <a:solidFill>
                  <a:schemeClr val="tx1"/>
                </a:solidFill>
                <a:ea typeface="標楷體" pitchFamily="65" charset="-120"/>
              </a:rPr>
              <a:t>資訊安全</a:t>
            </a:r>
            <a:endParaRPr lang="zh-TW" altLang="en-US" sz="2400" b="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576000" y="2052000"/>
            <a:ext cx="25920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個人資料保護與資訊安全是目前頗受關注的議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題，兩者關係密切，因此一併討論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endParaRPr lang="zh-TW" altLang="en-US" sz="18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33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9"/>
          <a:stretch/>
        </p:blipFill>
        <p:spPr bwMode="auto">
          <a:xfrm>
            <a:off x="3672000" y="1727923"/>
            <a:ext cx="2804160" cy="493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" y="1112685"/>
            <a:ext cx="3956209" cy="303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0" y="1772896"/>
            <a:ext cx="733425" cy="3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00" y="360000"/>
            <a:ext cx="2468404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04" y="4066933"/>
            <a:ext cx="2921508" cy="195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289901"/>
            <a:ext cx="737140" cy="3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1708875"/>
            <a:ext cx="2678049" cy="200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1080000"/>
            <a:ext cx="80645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「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其他得以直接或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間接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方式識別該個人之資料」，例如：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學號、電子郵件、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會員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編號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等，也都是個資，同樣受個資法保護。</a:t>
            </a:r>
          </a:p>
        </p:txBody>
      </p:sp>
      <p:sp>
        <p:nvSpPr>
          <p:cNvPr id="4" name="文字方塊 7"/>
          <p:cNvSpPr txBox="1">
            <a:spLocks noChangeArrowheads="1"/>
          </p:cNvSpPr>
          <p:nvPr/>
        </p:nvSpPr>
        <p:spPr bwMode="auto">
          <a:xfrm>
            <a:off x="539750" y="2700000"/>
            <a:ext cx="80645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有關「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病歷、醫療、基因、性生活、健康檢查及犯罪前科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」之個資，除另有規定外，不得蒐集、處理或利用。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文字方塊 7"/>
          <p:cNvSpPr txBox="1">
            <a:spLocks noChangeArrowheads="1"/>
          </p:cNvSpPr>
          <p:nvPr/>
        </p:nvSpPr>
        <p:spPr bwMode="auto">
          <a:xfrm>
            <a:off x="539750" y="4320000"/>
            <a:ext cx="80645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公務或非公務機關，因執行業務的需要而運用個資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，必須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依據法令規定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，才能蒐集、處理及利用，以避免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人格權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受侵害，並促進個資之合理利用。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44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資料保護與</a:t>
            </a:r>
            <a:r>
              <a:rPr lang="zh-TW" altLang="en-US" sz="2400" dirty="0" smtClean="0">
                <a:solidFill>
                  <a:schemeClr val="tx1"/>
                </a:solidFill>
                <a:ea typeface="標楷體" pitchFamily="65" charset="-120"/>
              </a:rPr>
              <a:t>資訊安全</a:t>
            </a:r>
            <a:endParaRPr lang="zh-TW" altLang="en-US" sz="2400" b="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576000" y="2052000"/>
            <a:ext cx="25920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本章首先說明個人資料保護法所定義的個人資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料。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個人資料的運用包括蒐集、處理及利用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，此三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種行為必須符合個人資料保護法的規定，才能確保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個人資料的合理利用，不侵犯個人隱私。同時也介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紹有關個人資料相關維護的規定與自我保護個人資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料的措施。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資料保護與</a:t>
            </a:r>
            <a:r>
              <a:rPr lang="zh-TW" altLang="en-US" sz="2400" dirty="0" smtClean="0">
                <a:solidFill>
                  <a:schemeClr val="tx1"/>
                </a:solidFill>
                <a:ea typeface="標楷體" pitchFamily="65" charset="-120"/>
              </a:rPr>
              <a:t>資訊安全</a:t>
            </a:r>
            <a:endParaRPr lang="zh-TW" altLang="en-US" sz="2400" b="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576000" y="2051999"/>
            <a:ext cx="2592000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資訊安全意指為保護資訊系統免受未經授權非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法侵入或破壞等措施。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在網路環境，資訊的交換或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傳遞易被截取、駭客入侵或攻擊，因此資安問題愈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來愈受重視。要了解資安問題，本章即從資安意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識、資安技術及資安管理等議題來討論。最後也從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防毒、加密、社交工程及電子郵件的使用，提醒使</a:t>
            </a:r>
          </a:p>
          <a:p>
            <a:pPr>
              <a:lnSpc>
                <a:spcPct val="1100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用者保護個人資料及維護資訊安全應注意的事項。</a:t>
            </a:r>
          </a:p>
        </p:txBody>
      </p:sp>
    </p:spTree>
    <p:extLst>
      <p:ext uri="{BB962C8B-B14F-4D97-AF65-F5344CB8AC3E}">
        <p14:creationId xmlns:p14="http://schemas.microsoft.com/office/powerpoint/2010/main" val="4701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5"/>
          <p:cNvSpPr>
            <a:spLocks noChangeArrowheads="1"/>
          </p:cNvSpPr>
          <p:nvPr/>
        </p:nvSpPr>
        <p:spPr bwMode="auto">
          <a:xfrm>
            <a:off x="432000" y="1440000"/>
            <a:ext cx="280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10000"/>
              </a:lnSpc>
            </a:pPr>
            <a:r>
              <a:rPr lang="zh-TW" altLang="en-US" sz="2400" dirty="0">
                <a:solidFill>
                  <a:schemeClr val="tx1"/>
                </a:solidFill>
                <a:ea typeface="標楷體" pitchFamily="65" charset="-120"/>
              </a:rPr>
              <a:t>資料保護與</a:t>
            </a:r>
            <a:r>
              <a:rPr lang="zh-TW" altLang="en-US" sz="2400" dirty="0" smtClean="0">
                <a:solidFill>
                  <a:schemeClr val="tx1"/>
                </a:solidFill>
                <a:ea typeface="標楷體" pitchFamily="65" charset="-120"/>
              </a:rPr>
              <a:t>資訊安全</a:t>
            </a:r>
            <a:endParaRPr lang="zh-TW" altLang="en-US" sz="2400" b="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576000" y="2052000"/>
            <a:ext cx="259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4-1 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個人資料的定義</a:t>
            </a:r>
            <a:endParaRPr lang="zh-TW" altLang="en-US" sz="20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4-2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個人資料的保護措施</a:t>
            </a: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4-3 </a:t>
            </a:r>
            <a:r>
              <a:rPr lang="zh-TW" altLang="en-US" sz="2000" b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資訊安全與防範措施</a:t>
            </a:r>
          </a:p>
        </p:txBody>
      </p:sp>
    </p:spTree>
    <p:extLst>
      <p:ext uri="{BB962C8B-B14F-4D97-AF65-F5344CB8AC3E}">
        <p14:creationId xmlns:p14="http://schemas.microsoft.com/office/powerpoint/2010/main" val="25721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024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群組 10"/>
          <p:cNvGrpSpPr>
            <a:grpSpLocks/>
          </p:cNvGrpSpPr>
          <p:nvPr/>
        </p:nvGrpSpPr>
        <p:grpSpPr bwMode="auto">
          <a:xfrm>
            <a:off x="2519363" y="1079500"/>
            <a:ext cx="3960812" cy="1547813"/>
            <a:chOff x="2519999" y="1044000"/>
            <a:chExt cx="3960000" cy="1548099"/>
          </a:xfrm>
        </p:grpSpPr>
        <p:pic>
          <p:nvPicPr>
            <p:cNvPr id="10245" name="圖片 16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9999" y="1872098"/>
              <a:ext cx="396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2519999" y="1872099"/>
              <a:ext cx="3960000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ea typeface="標楷體" pitchFamily="65" charset="-120"/>
                </a:rPr>
                <a:t>個人資料的定義</a:t>
              </a:r>
              <a:endParaRPr lang="zh-TW" altLang="en-US" dirty="0">
                <a:solidFill>
                  <a:schemeClr val="tx1"/>
                </a:solidFill>
                <a:ea typeface="標楷體" pitchFamily="65" charset="-120"/>
              </a:endParaRPr>
            </a:p>
          </p:txBody>
        </p:sp>
        <p:cxnSp>
          <p:nvCxnSpPr>
            <p:cNvPr id="18" name="直線接點 17"/>
            <p:cNvCxnSpPr/>
            <p:nvPr/>
          </p:nvCxnSpPr>
          <p:spPr bwMode="auto">
            <a:xfrm>
              <a:off x="4499205" y="1763271"/>
              <a:ext cx="0" cy="10797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/>
          </p:spPr>
        </p:cxnSp>
        <p:pic>
          <p:nvPicPr>
            <p:cNvPr id="10248" name="圖片 23"/>
            <p:cNvPicPr>
              <a:picLocks/>
            </p:cNvPicPr>
            <p:nvPr/>
          </p:nvPicPr>
          <p:blipFill>
            <a:blip r:embed="rId4"/>
            <a:srcRect r="52"/>
            <a:stretch>
              <a:fillRect/>
            </a:stretch>
          </p:blipFill>
          <p:spPr bwMode="auto">
            <a:xfrm>
              <a:off x="2519999" y="1044000"/>
              <a:ext cx="396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Rectangle 3"/>
            <p:cNvSpPr>
              <a:spLocks noChangeArrowheads="1"/>
            </p:cNvSpPr>
            <p:nvPr/>
          </p:nvSpPr>
          <p:spPr bwMode="auto">
            <a:xfrm>
              <a:off x="2519999" y="1044000"/>
              <a:ext cx="3960000" cy="7200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sz="3200" dirty="0">
                  <a:solidFill>
                    <a:schemeClr val="bg1"/>
                  </a:solidFill>
                  <a:ea typeface="標楷體" pitchFamily="65" charset="-120"/>
                </a:rPr>
                <a:t>資料保護與資訊安全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3314" name="文字方塊 7"/>
          <p:cNvSpPr txBox="1">
            <a:spLocks noChangeArrowheads="1"/>
          </p:cNvSpPr>
          <p:nvPr/>
        </p:nvSpPr>
        <p:spPr bwMode="auto">
          <a:xfrm>
            <a:off x="539750" y="1080000"/>
            <a:ext cx="8064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個人資料保護法（簡稱個資法）立法目的是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「為規範個人資料之蒐集、處理及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利用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，以避免人格權受侵害，並促進個人資料之合理利用。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」</a:t>
            </a:r>
            <a:endParaRPr lang="en-US" altLang="zh-TW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492248" y="3141985"/>
            <a:ext cx="900000" cy="369332"/>
          </a:xfrm>
          <a:prstGeom prst="rect">
            <a:avLst/>
          </a:prstGeom>
          <a:solidFill>
            <a:srgbClr val="FFB9B9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zh-TW" altLang="en-US" sz="1800" u="sng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個資法</a:t>
            </a:r>
            <a:endParaRPr lang="zh-TW" altLang="en-US" sz="1800" u="sng" dirty="0">
              <a:solidFill>
                <a:srgbClr val="A4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39750" y="3068960"/>
            <a:ext cx="936625" cy="504825"/>
          </a:xfrm>
          <a:prstGeom prst="flowChartAlternateProcess">
            <a:avLst/>
          </a:prstGeom>
          <a:solidFill>
            <a:srgbClr val="C0504D"/>
          </a:solidFill>
          <a:ln>
            <a:solidFill>
              <a:srgbClr val="8C38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zh-TW" altLang="en-US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9"/>
          <a:stretch/>
        </p:blipFill>
        <p:spPr bwMode="auto">
          <a:xfrm>
            <a:off x="3672000" y="1727923"/>
            <a:ext cx="2804160" cy="493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00" y="360000"/>
            <a:ext cx="2468404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9"/>
          <a:stretch/>
        </p:blipFill>
        <p:spPr bwMode="auto">
          <a:xfrm>
            <a:off x="3672000" y="1727923"/>
            <a:ext cx="2804160" cy="493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" y="1112685"/>
            <a:ext cx="3956209" cy="303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0" y="1772896"/>
            <a:ext cx="733425" cy="3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00" y="360000"/>
            <a:ext cx="2468404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134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9"/>
          <a:stretch/>
        </p:blipFill>
        <p:spPr bwMode="auto">
          <a:xfrm>
            <a:off x="3672000" y="1727923"/>
            <a:ext cx="2804160" cy="493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" y="1112685"/>
            <a:ext cx="3956209" cy="303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0" y="1772896"/>
            <a:ext cx="733425" cy="3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00" y="360000"/>
            <a:ext cx="2468404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2289901"/>
            <a:ext cx="737140" cy="3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1708875"/>
            <a:ext cx="2678049" cy="200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16770</TotalTime>
  <Words>55</Words>
  <Application>Microsoft Office PowerPoint</Application>
  <PresentationFormat>如螢幕大小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user</cp:lastModifiedBy>
  <cp:revision>754</cp:revision>
  <cp:lastPrinted>1601-01-01T00:00:00Z</cp:lastPrinted>
  <dcterms:created xsi:type="dcterms:W3CDTF">2003-03-29T07:29:52Z</dcterms:created>
  <dcterms:modified xsi:type="dcterms:W3CDTF">2020-01-07T07:29:28Z</dcterms:modified>
</cp:coreProperties>
</file>