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9"/>
  </p:notesMasterIdLst>
  <p:sldIdLst>
    <p:sldId id="1302" r:id="rId2"/>
    <p:sldId id="1303" r:id="rId3"/>
    <p:sldId id="1304" r:id="rId4"/>
    <p:sldId id="1305" r:id="rId5"/>
    <p:sldId id="1312" r:id="rId6"/>
    <p:sldId id="1313" r:id="rId7"/>
    <p:sldId id="1314" r:id="rId8"/>
    <p:sldId id="1315" r:id="rId9"/>
    <p:sldId id="1316" r:id="rId10"/>
    <p:sldId id="1317" r:id="rId11"/>
    <p:sldId id="1318" r:id="rId12"/>
    <p:sldId id="1319" r:id="rId13"/>
    <p:sldId id="1320" r:id="rId14"/>
    <p:sldId id="1321" r:id="rId15"/>
    <p:sldId id="1322" r:id="rId16"/>
    <p:sldId id="1323" r:id="rId17"/>
    <p:sldId id="132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CC9"/>
    <a:srgbClr val="FF3BB9"/>
    <a:srgbClr val="FF00FF"/>
    <a:srgbClr val="21A0FF"/>
    <a:srgbClr val="00B050"/>
    <a:srgbClr val="009E47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144" autoAdjust="0"/>
  </p:normalViewPr>
  <p:slideViewPr>
    <p:cSldViewPr>
      <p:cViewPr varScale="1">
        <p:scale>
          <a:sx n="84" d="100"/>
          <a:sy n="84" d="100"/>
        </p:scale>
        <p:origin x="10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E61F0BD5-5504-40CE-946D-E6EB4910F2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04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22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3-2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資料搜尋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7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3-2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資料搜尋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3-1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資料的形式與意義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3-2 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資料搜尋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3-3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資料處理與分析工具</a:t>
            </a:r>
          </a:p>
        </p:txBody>
      </p:sp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468313" y="1439863"/>
            <a:ext cx="2879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資料的處理與分析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41486"/>
          <a:stretch/>
        </p:blipFill>
        <p:spPr>
          <a:xfrm>
            <a:off x="539999" y="1800000"/>
            <a:ext cx="8064000" cy="4284000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728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591999" y="6084000"/>
            <a:ext cx="6011999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由於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資訊展的相關資料較多，所以出現都是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資訊展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4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980000" y="4752000"/>
            <a:ext cx="1944000" cy="1584000"/>
            <a:chOff x="1980000" y="4752000"/>
            <a:chExt cx="1944000" cy="1584000"/>
          </a:xfrm>
        </p:grpSpPr>
        <p:sp>
          <p:nvSpPr>
            <p:cNvPr id="12" name="矩形 1"/>
            <p:cNvSpPr/>
            <p:nvPr/>
          </p:nvSpPr>
          <p:spPr>
            <a:xfrm flipH="1">
              <a:off x="1980000" y="4752000"/>
              <a:ext cx="540000" cy="1584000"/>
            </a:xfrm>
            <a:custGeom>
              <a:avLst/>
              <a:gdLst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  <a:gd name="connsiteX4" fmla="*/ 0 w 1656184"/>
                <a:gd name="connsiteY4" fmla="*/ 0 h 1629000"/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  <a:gd name="connsiteX4" fmla="*/ 91440 w 1656184"/>
                <a:gd name="connsiteY4" fmla="*/ 91440 h 1629000"/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184" h="1629000">
                  <a:moveTo>
                    <a:pt x="0" y="0"/>
                  </a:moveTo>
                  <a:lnTo>
                    <a:pt x="1656184" y="0"/>
                  </a:lnTo>
                  <a:lnTo>
                    <a:pt x="1656184" y="1629000"/>
                  </a:lnTo>
                  <a:lnTo>
                    <a:pt x="0" y="1629000"/>
                  </a:lnTo>
                </a:path>
              </a:pathLst>
            </a:custGeom>
            <a:ln w="25400">
              <a:solidFill>
                <a:schemeClr val="tx1"/>
              </a:solidFill>
              <a:headEnd type="none" w="lg" len="lg"/>
              <a:tailEnd type="oval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1980000" y="4752000"/>
              <a:ext cx="19440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如果想要在搜尋的資料內，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排除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某個關鍵字，在關鍵字前面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加上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減號－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即可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。例如：搜尋所有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包含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展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，但排除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的網頁，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只要輸入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展 </a:t>
            </a:r>
            <a:r>
              <a:rPr lang="en-US" altLang="zh-TW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即可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84000" y="3528000"/>
            <a:ext cx="504000" cy="360000"/>
            <a:chOff x="360000" y="3420000"/>
            <a:chExt cx="504000" cy="360000"/>
          </a:xfrm>
        </p:grpSpPr>
        <p:sp>
          <p:nvSpPr>
            <p:cNvPr id="12" name="圓角矩形 1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4000" y="4968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260000" y="345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為了要過濾掉台北的資訊展，尋找其他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地區的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資訊展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相關資料，因此要在資訊展後面加上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-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台北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84000" y="4248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1260000" y="417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260000" y="489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資訊展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中有關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的超連結都被排除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，剩下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其他地區資訊展的超連結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60000"/>
            <a:ext cx="8064000" cy="603885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5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26707"/>
          <a:stretch/>
        </p:blipFill>
        <p:spPr>
          <a:xfrm>
            <a:off x="540000" y="1800000"/>
            <a:ext cx="8064000" cy="4284000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368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展 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591999" y="6084000"/>
            <a:ext cx="6011999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在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資訊展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中有關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的超連結都被排除，剩下其他地區資訊展的超連結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4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"/>
          <p:cNvSpPr/>
          <p:nvPr/>
        </p:nvSpPr>
        <p:spPr>
          <a:xfrm flipH="1">
            <a:off x="1980000" y="3744000"/>
            <a:ext cx="540000" cy="259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none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1980000" y="3744000"/>
            <a:ext cx="302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7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40000" y="1439999"/>
            <a:ext cx="8064000" cy="4392001"/>
            <a:chOff x="3131840" y="3239999"/>
            <a:chExt cx="5472000" cy="2736553"/>
          </a:xfrm>
        </p:grpSpPr>
        <p:grpSp>
          <p:nvGrpSpPr>
            <p:cNvPr id="24" name="群組 23"/>
            <p:cNvGrpSpPr/>
            <p:nvPr/>
          </p:nvGrpSpPr>
          <p:grpSpPr>
            <a:xfrm>
              <a:off x="3131840" y="3239999"/>
              <a:ext cx="5472000" cy="2736553"/>
              <a:chOff x="3131840" y="2879999"/>
              <a:chExt cx="5472000" cy="2736553"/>
            </a:xfrm>
          </p:grpSpPr>
          <p:sp>
            <p:nvSpPr>
              <p:cNvPr id="29" name="圓角矩形 28"/>
              <p:cNvSpPr/>
              <p:nvPr/>
            </p:nvSpPr>
            <p:spPr>
              <a:xfrm>
                <a:off x="3131840" y="3014584"/>
                <a:ext cx="5472000" cy="260196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3131840" y="2879999"/>
                <a:ext cx="879429" cy="269169"/>
              </a:xfrm>
              <a:prstGeom prst="roundRect">
                <a:avLst>
                  <a:gd name="adj" fmla="val 50000"/>
                </a:avLst>
              </a:prstGeom>
              <a:solidFill>
                <a:srgbClr val="8CD1CE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小提示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3253971" y="3890492"/>
              <a:ext cx="5227714" cy="193481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dirty="0"/>
                <a:t>注意，輸入減號時，記得在減號前面要輸入</a:t>
              </a:r>
              <a:r>
                <a:rPr lang="zh-TW" altLang="en-US" dirty="0" smtClean="0"/>
                <a:t>一個</a:t>
              </a:r>
              <a:r>
                <a:rPr lang="zh-TW" altLang="en-US" dirty="0"/>
                <a:t>空格，但是減號後面要與關鍵字語詞連在</a:t>
              </a:r>
              <a:r>
                <a:rPr lang="zh-TW" altLang="en-US" dirty="0" smtClean="0"/>
                <a:t>一起</a:t>
              </a:r>
              <a:r>
                <a:rPr lang="zh-TW" altLang="en-US" dirty="0"/>
                <a:t>，按</a:t>
              </a:r>
              <a:r>
                <a:rPr lang="zh-TW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搜尋</a:t>
              </a:r>
              <a:r>
                <a:rPr lang="zh-TW" altLang="en-US" dirty="0"/>
                <a:t>鍵時才會有作用。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253983" y="3576461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輸入減號時，要注意什麼？</a:t>
              </a:r>
              <a:endPara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492000"/>
            <a:ext cx="4895850" cy="1285875"/>
          </a:xfrm>
          <a:prstGeom prst="rect">
            <a:avLst/>
          </a:prstGeom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0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84000" y="4176000"/>
            <a:ext cx="7920000" cy="1872000"/>
            <a:chOff x="684000" y="3456000"/>
            <a:chExt cx="7920000" cy="1872000"/>
          </a:xfrm>
        </p:grpSpPr>
        <p:grpSp>
          <p:nvGrpSpPr>
            <p:cNvPr id="11" name="群組 10"/>
            <p:cNvGrpSpPr/>
            <p:nvPr/>
          </p:nvGrpSpPr>
          <p:grpSpPr>
            <a:xfrm>
              <a:off x="684000" y="3528000"/>
              <a:ext cx="504000" cy="360000"/>
              <a:chOff x="360000" y="3420000"/>
              <a:chExt cx="504000" cy="360000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360000" y="3420000"/>
                <a:ext cx="36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D2232B"/>
                </a:solidFill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zh-TW" sz="1800" dirty="0" smtClean="0">
                    <a:solidFill>
                      <a:srgbClr val="D2232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標楷體" pitchFamily="65" charset="-120"/>
                    <a:cs typeface="Arial" pitchFamily="34" charset="0"/>
                  </a:rPr>
                  <a:t>1</a:t>
                </a:r>
                <a:endParaRPr lang="zh-TW" altLang="en-US" sz="1800" dirty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738000" y="3528000"/>
                <a:ext cx="108000" cy="144000"/>
              </a:xfrm>
              <a:prstGeom prst="triangle">
                <a:avLst/>
              </a:prstGeom>
              <a:solidFill>
                <a:srgbClr val="D2232B"/>
              </a:solidFill>
              <a:ln w="25400">
                <a:solidFill>
                  <a:srgbClr val="D2232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684000" y="4968000"/>
              <a:ext cx="504000" cy="360000"/>
              <a:chOff x="360000" y="3420000"/>
              <a:chExt cx="504000" cy="360000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360000" y="3420000"/>
                <a:ext cx="36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D2232B"/>
                </a:solidFill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zh-TW" sz="1800" dirty="0" smtClean="0">
                    <a:solidFill>
                      <a:srgbClr val="D2232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標楷體" pitchFamily="65" charset="-120"/>
                    <a:cs typeface="Arial" pitchFamily="34" charset="0"/>
                  </a:rPr>
                  <a:t>3</a:t>
                </a:r>
                <a:endParaRPr lang="zh-TW" altLang="en-US" sz="1800" dirty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738000" y="3528000"/>
                <a:ext cx="108000" cy="144000"/>
              </a:xfrm>
              <a:prstGeom prst="triangle">
                <a:avLst/>
              </a:prstGeom>
              <a:solidFill>
                <a:srgbClr val="D2232B"/>
              </a:solidFill>
              <a:ln w="25400">
                <a:solidFill>
                  <a:srgbClr val="D2232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文字方塊 3"/>
            <p:cNvSpPr txBox="1">
              <a:spLocks noChangeArrowheads="1"/>
            </p:cNvSpPr>
            <p:nvPr/>
          </p:nvSpPr>
          <p:spPr bwMode="auto">
            <a:xfrm>
              <a:off x="1260000" y="3456000"/>
              <a:ext cx="7344000" cy="432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</a:t>
              </a:r>
              <a:r>
                <a:rPr lang="en-US" altLang="zh-TW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“</a:t>
              </a:r>
              <a:r>
                <a:rPr lang="en-US" altLang="zh-TW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alphago</a:t>
              </a:r>
              <a:r>
                <a:rPr lang="en-US" altLang="zh-TW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 </a:t>
              </a:r>
              <a:r>
                <a:rPr lang="zh-TW" alt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人工智慧”</a:t>
              </a: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。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684000" y="4248000"/>
              <a:ext cx="504000" cy="360000"/>
              <a:chOff x="360000" y="3420000"/>
              <a:chExt cx="504000" cy="360000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360000" y="3420000"/>
                <a:ext cx="36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D2232B"/>
                </a:solidFill>
              </a:ln>
            </p:spPr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zh-TW" sz="1800" dirty="0" smtClean="0">
                    <a:solidFill>
                      <a:srgbClr val="D2232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標楷體" pitchFamily="65" charset="-120"/>
                    <a:cs typeface="Arial" pitchFamily="34" charset="0"/>
                  </a:rPr>
                  <a:t>2</a:t>
                </a:r>
                <a:endParaRPr lang="zh-TW" altLang="en-US" sz="1800" dirty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738000" y="3528000"/>
                <a:ext cx="108000" cy="144000"/>
              </a:xfrm>
              <a:prstGeom prst="triangle">
                <a:avLst/>
              </a:prstGeom>
              <a:solidFill>
                <a:srgbClr val="D2232B"/>
              </a:solidFill>
              <a:ln w="25400">
                <a:solidFill>
                  <a:srgbClr val="D2232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文字方塊 3"/>
            <p:cNvSpPr txBox="1">
              <a:spLocks noChangeArrowheads="1"/>
            </p:cNvSpPr>
            <p:nvPr/>
          </p:nvSpPr>
          <p:spPr bwMode="auto">
            <a:xfrm>
              <a:off x="1260000" y="4176000"/>
              <a:ext cx="7344000" cy="432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按搜尋鍵</a:t>
              </a: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。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  <p:sp>
          <p:nvSpPr>
            <p:cNvPr id="22" name="文字方塊 3"/>
            <p:cNvSpPr txBox="1">
              <a:spLocks noChangeArrowheads="1"/>
            </p:cNvSpPr>
            <p:nvPr/>
          </p:nvSpPr>
          <p:spPr bwMode="auto">
            <a:xfrm>
              <a:off x="1260000" y="4896000"/>
              <a:ext cx="7344000" cy="4320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單一超連結資料，</a:t>
              </a:r>
              <a:r>
                <a:rPr lang="en-US" altLang="zh-TW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alphago</a:t>
              </a:r>
              <a:r>
                <a:rPr lang="en-US" altLang="zh-TW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 </a:t>
              </a:r>
              <a:r>
                <a:rPr lang="zh-TW" alt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標楷體" pitchFamily="65" charset="-120"/>
                </a:rPr>
                <a:t>人工智慧</a:t>
              </a: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兩</a:t>
              </a:r>
              <a:r>
                <a:rPr lang="zh-TW" altLang="en-US" sz="20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語詞接續出現</a:t>
              </a:r>
              <a:r>
                <a:rPr lang="zh-TW" altLang="en-US" sz="20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。</a:t>
              </a:r>
              <a:endPara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對於輸入的關鍵字，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Google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有時候會將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它拆解成幾個關鍵字來搜尋，若是不想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被拆開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，而是要找出符合某個詞組的網頁，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可以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在關鍵字前後加上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英文引號“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。例如：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搜尋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所有包含出現 </a:t>
            </a:r>
            <a:r>
              <a:rPr lang="en-US" altLang="zh-TW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alphago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人工智慧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詞組的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網頁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，只要輸入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“</a:t>
            </a:r>
            <a:r>
              <a:rPr lang="en-US" altLang="zh-TW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alphago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人工智慧＂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即可。。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260000"/>
            <a:ext cx="8064000" cy="605965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-1" b="20920"/>
          <a:stretch/>
        </p:blipFill>
        <p:spPr>
          <a:xfrm>
            <a:off x="540000" y="1800000"/>
            <a:ext cx="8064000" cy="4284000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827984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“</a:t>
            </a:r>
            <a:r>
              <a:rPr lang="en-US" altLang="zh-TW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alphago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人工智慧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”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483768" y="6084000"/>
            <a:ext cx="4284257" cy="720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單一超連結資料，</a:t>
            </a:r>
            <a:r>
              <a:rPr lang="en-US" altLang="zh-TW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alphago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人工智慧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兩語詞接續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出現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12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"/>
          <p:cNvSpPr/>
          <p:nvPr/>
        </p:nvSpPr>
        <p:spPr>
          <a:xfrm>
            <a:off x="6732000" y="4680000"/>
            <a:ext cx="540000" cy="1620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9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684000" y="3528000"/>
            <a:ext cx="504000" cy="360000"/>
            <a:chOff x="360000" y="3420000"/>
            <a:chExt cx="504000" cy="360000"/>
          </a:xfrm>
        </p:grpSpPr>
        <p:sp>
          <p:nvSpPr>
            <p:cNvPr id="12" name="圓角矩形 1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4000" y="4968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260000" y="345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井字棋 </a:t>
            </a:r>
            <a:r>
              <a:rPr lang="en-US" altLang="zh-TW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site:scratch.mit.edu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84000" y="4248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1260000" y="417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260000" y="489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出現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Scratch 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官網中的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井字棋網頁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如果要將搜尋限制在某個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網站，只要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在網站名稱前方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加上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site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: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。例如：要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搜尋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Scratch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官網中的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井字棋網頁，只要輸入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井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字棋 </a:t>
            </a:r>
            <a:r>
              <a:rPr lang="en-US" altLang="zh-TW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site:scratch.mit.edu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即可。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260000"/>
            <a:ext cx="8064000" cy="606968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36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17477"/>
          <a:stretch/>
        </p:blipFill>
        <p:spPr>
          <a:xfrm>
            <a:off x="540000" y="1800000"/>
            <a:ext cx="8064000" cy="4284000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396096" y="1260000"/>
            <a:ext cx="504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井字棋 </a:t>
            </a:r>
            <a:r>
              <a:rPr lang="en-US" altLang="zh-TW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site:scratch.mit.edu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160000" y="6192000"/>
            <a:ext cx="6011999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出現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Scratch 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官網中的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井字棋網頁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6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152000" y="3996000"/>
            <a:ext cx="936000" cy="2412000"/>
            <a:chOff x="1152000" y="3996000"/>
            <a:chExt cx="936000" cy="2340000"/>
          </a:xfrm>
        </p:grpSpPr>
        <p:sp>
          <p:nvSpPr>
            <p:cNvPr id="12" name="矩形 1"/>
            <p:cNvSpPr/>
            <p:nvPr/>
          </p:nvSpPr>
          <p:spPr>
            <a:xfrm flipH="1">
              <a:off x="1152000" y="3996000"/>
              <a:ext cx="540000" cy="2340000"/>
            </a:xfrm>
            <a:custGeom>
              <a:avLst/>
              <a:gdLst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  <a:gd name="connsiteX4" fmla="*/ 0 w 1656184"/>
                <a:gd name="connsiteY4" fmla="*/ 0 h 1629000"/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  <a:gd name="connsiteX4" fmla="*/ 91440 w 1656184"/>
                <a:gd name="connsiteY4" fmla="*/ 91440 h 1629000"/>
                <a:gd name="connsiteX0" fmla="*/ 0 w 1656184"/>
                <a:gd name="connsiteY0" fmla="*/ 0 h 1629000"/>
                <a:gd name="connsiteX1" fmla="*/ 1656184 w 1656184"/>
                <a:gd name="connsiteY1" fmla="*/ 0 h 1629000"/>
                <a:gd name="connsiteX2" fmla="*/ 1656184 w 1656184"/>
                <a:gd name="connsiteY2" fmla="*/ 1629000 h 1629000"/>
                <a:gd name="connsiteX3" fmla="*/ 0 w 1656184"/>
                <a:gd name="connsiteY3" fmla="*/ 1629000 h 16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184" h="1629000">
                  <a:moveTo>
                    <a:pt x="0" y="0"/>
                  </a:moveTo>
                  <a:lnTo>
                    <a:pt x="1656184" y="0"/>
                  </a:lnTo>
                  <a:lnTo>
                    <a:pt x="1656184" y="1629000"/>
                  </a:lnTo>
                  <a:lnTo>
                    <a:pt x="0" y="1629000"/>
                  </a:lnTo>
                </a:path>
              </a:pathLst>
            </a:custGeom>
            <a:ln w="25400">
              <a:solidFill>
                <a:schemeClr val="tx1"/>
              </a:solidFill>
              <a:headEnd type="oval" w="lg" len="lg"/>
              <a:tailEnd type="non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1152000" y="6336000"/>
              <a:ext cx="9360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3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819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10"/>
          <p:cNvGrpSpPr>
            <a:grpSpLocks/>
          </p:cNvGrpSpPr>
          <p:nvPr/>
        </p:nvGrpSpPr>
        <p:grpSpPr bwMode="auto">
          <a:xfrm>
            <a:off x="2520000" y="1080000"/>
            <a:ext cx="3959225" cy="1657351"/>
            <a:chOff x="227" y="662"/>
            <a:chExt cx="2494" cy="1044"/>
          </a:xfrm>
        </p:grpSpPr>
        <p:pic>
          <p:nvPicPr>
            <p:cNvPr id="8197" name="圖片 15"/>
            <p:cNvPicPr>
              <a:picLocks noChangeAspect="1"/>
            </p:cNvPicPr>
            <p:nvPr/>
          </p:nvPicPr>
          <p:blipFill rotWithShape="1">
            <a:blip r:embed="rId3"/>
            <a:srcRect r="60"/>
            <a:stretch/>
          </p:blipFill>
          <p:spPr bwMode="auto">
            <a:xfrm>
              <a:off x="227" y="662"/>
              <a:ext cx="249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圖片 16"/>
            <p:cNvPicPr>
              <a:picLocks noChangeAspect="1"/>
            </p:cNvPicPr>
            <p:nvPr/>
          </p:nvPicPr>
          <p:blipFill rotWithShape="1">
            <a:blip r:embed="rId4"/>
            <a:srcRect b="756"/>
            <a:stretch/>
          </p:blipFill>
          <p:spPr bwMode="auto">
            <a:xfrm>
              <a:off x="227" y="1252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227" y="1252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資料搜尋</a:t>
              </a:r>
            </a:p>
          </p:txBody>
        </p:sp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227" y="662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資料處理與分析</a:t>
              </a:r>
            </a:p>
          </p:txBody>
        </p:sp>
        <p:cxnSp>
          <p:nvCxnSpPr>
            <p:cNvPr id="8201" name="直線接點 22"/>
            <p:cNvCxnSpPr>
              <a:cxnSpLocks noChangeShapeType="1"/>
              <a:stCxn id="8200" idx="2"/>
              <a:endCxn id="8199" idx="0"/>
            </p:cNvCxnSpPr>
            <p:nvPr/>
          </p:nvCxnSpPr>
          <p:spPr bwMode="auto">
            <a:xfrm>
              <a:off x="1474" y="1116"/>
              <a:ext cx="0" cy="136"/>
            </a:xfrm>
            <a:prstGeom prst="line">
              <a:avLst/>
            </a:prstGeom>
            <a:noFill/>
            <a:ln w="25400">
              <a:solidFill>
                <a:srgbClr val="E0487E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07" t="5096" r="1481" b="8311"/>
          <a:stretch/>
        </p:blipFill>
        <p:spPr>
          <a:xfrm>
            <a:off x="540001" y="3240000"/>
            <a:ext cx="8027937" cy="3060002"/>
          </a:xfrm>
          <a:prstGeom prst="rect">
            <a:avLst/>
          </a:prstGeom>
        </p:spPr>
      </p:pic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1259999"/>
            <a:ext cx="80645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資料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搜尋即是要在眾多的資料中，找到滿足某些條件的資料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。接下來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</a:t>
            </a: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Google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搜尋引擎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為例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，介紹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資料搜尋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技巧。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如果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想找出同時滿足幾個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關鍵字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的網頁，只要在關鍵字間使用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空格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例如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：搜尋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所有包含了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果實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和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種子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的網頁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，只要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果實 種子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即可。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260000"/>
            <a:ext cx="8064000" cy="611614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84000" y="3528000"/>
            <a:ext cx="504000" cy="360000"/>
            <a:chOff x="360000" y="3420000"/>
            <a:chExt cx="504000" cy="360000"/>
          </a:xfrm>
        </p:grpSpPr>
        <p:sp>
          <p:nvSpPr>
            <p:cNvPr id="12" name="圓角矩形 1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84000" y="4248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4000" y="4968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260000" y="3456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果實 種子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1260000" y="4176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260000" y="4896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同時出現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果實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種子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兩個語詞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00000"/>
            <a:ext cx="8064000" cy="4283317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548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果實 種子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592000" y="630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同時出現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果實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種子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兩個語詞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2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"/>
          <p:cNvSpPr/>
          <p:nvPr/>
        </p:nvSpPr>
        <p:spPr>
          <a:xfrm>
            <a:off x="6228000" y="5220000"/>
            <a:ext cx="540000" cy="129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40000" y="1439999"/>
            <a:ext cx="8064000" cy="4392001"/>
            <a:chOff x="3131840" y="3239999"/>
            <a:chExt cx="5472000" cy="2736553"/>
          </a:xfrm>
        </p:grpSpPr>
        <p:grpSp>
          <p:nvGrpSpPr>
            <p:cNvPr id="24" name="群組 23"/>
            <p:cNvGrpSpPr/>
            <p:nvPr/>
          </p:nvGrpSpPr>
          <p:grpSpPr>
            <a:xfrm>
              <a:off x="3131840" y="3239999"/>
              <a:ext cx="5472000" cy="2736553"/>
              <a:chOff x="3131840" y="2879999"/>
              <a:chExt cx="5472000" cy="2736553"/>
            </a:xfrm>
          </p:grpSpPr>
          <p:sp>
            <p:nvSpPr>
              <p:cNvPr id="29" name="圓角矩形 28"/>
              <p:cNvSpPr/>
              <p:nvPr/>
            </p:nvSpPr>
            <p:spPr>
              <a:xfrm>
                <a:off x="3131840" y="3014584"/>
                <a:ext cx="5472000" cy="260196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3131840" y="2879999"/>
                <a:ext cx="879429" cy="269169"/>
              </a:xfrm>
              <a:prstGeom prst="roundRect">
                <a:avLst>
                  <a:gd name="adj" fmla="val 50000"/>
                </a:avLst>
              </a:prstGeom>
              <a:solidFill>
                <a:srgbClr val="8CD1CE"/>
              </a:solidFill>
              <a:ln w="25400">
                <a:solidFill>
                  <a:srgbClr val="01AEA6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小提示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3253971" y="3890492"/>
              <a:ext cx="1514571" cy="193481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dirty="0"/>
                <a:t>除了以文字來</a:t>
              </a:r>
              <a:r>
                <a:rPr lang="zh-TW" altLang="en-US" dirty="0" smtClean="0"/>
                <a:t>搜尋圖片</a:t>
              </a:r>
              <a:r>
                <a:rPr lang="zh-TW" altLang="en-US" dirty="0"/>
                <a:t>外</a:t>
              </a:r>
              <a:r>
                <a:rPr lang="zh-TW" altLang="en-US" dirty="0" smtClean="0"/>
                <a:t>，</a:t>
              </a:r>
              <a:r>
                <a:rPr lang="en-US" altLang="zh-TW" dirty="0" smtClean="0"/>
                <a:t>Google</a:t>
              </a:r>
              <a:r>
                <a:rPr lang="zh-TW" altLang="en-US" dirty="0" smtClean="0"/>
                <a:t>圖片</a:t>
              </a:r>
              <a:r>
                <a:rPr lang="zh-TW" altLang="en-US" dirty="0"/>
                <a:t>也</a:t>
              </a:r>
              <a:r>
                <a:rPr lang="zh-TW" altLang="en-US" dirty="0" smtClean="0"/>
                <a:t>提供</a:t>
              </a:r>
              <a:r>
                <a:rPr lang="zh-TW" altLang="en-US" dirty="0"/>
                <a:t>以圖片</a:t>
              </a:r>
              <a:r>
                <a:rPr lang="zh-TW" altLang="en-US" dirty="0" smtClean="0"/>
                <a:t>搜尋</a:t>
              </a:r>
              <a:r>
                <a:rPr lang="zh-TW" altLang="en-US" dirty="0"/>
                <a:t>圖片功能。</a:t>
              </a:r>
            </a:p>
            <a:p>
              <a:pPr marL="288000" indent="-288000">
                <a:lnSpc>
                  <a:spcPct val="120000"/>
                </a:lnSpc>
              </a:pPr>
              <a:r>
                <a:rPr lang="en-US" altLang="zh-TW" dirty="0" smtClean="0"/>
                <a:t>1.	</a:t>
              </a:r>
              <a:r>
                <a:rPr lang="zh-TW" altLang="en-US" dirty="0" smtClean="0"/>
                <a:t>進入</a:t>
              </a:r>
              <a:r>
                <a:rPr lang="zh-TW" altLang="en-US" dirty="0"/>
                <a:t>圖片搜尋</a:t>
              </a:r>
              <a:r>
                <a:rPr lang="zh-TW" altLang="en-US" dirty="0" smtClean="0"/>
                <a:t>畫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zh-TW" altLang="en-US" dirty="0" smtClean="0"/>
                <a:t>面，</a:t>
              </a:r>
              <a:r>
                <a:rPr lang="zh-TW" altLang="en-US" dirty="0"/>
                <a:t>以</a:t>
              </a:r>
              <a:r>
                <a:rPr lang="zh-TW" altLang="en-US" dirty="0" smtClean="0"/>
                <a:t>圖搜尋</a:t>
              </a:r>
              <a:r>
                <a:rPr lang="zh-TW" altLang="en-US" dirty="0"/>
                <a:t>。</a:t>
              </a:r>
            </a:p>
            <a:p>
              <a:pPr marL="288000" indent="-288000">
                <a:lnSpc>
                  <a:spcPct val="120000"/>
                </a:lnSpc>
              </a:pPr>
              <a:r>
                <a:rPr lang="en-US" altLang="zh-TW" dirty="0" smtClean="0"/>
                <a:t>2.	</a:t>
              </a:r>
              <a:r>
                <a:rPr lang="zh-TW" altLang="en-US" dirty="0" smtClean="0"/>
                <a:t>填入</a:t>
              </a:r>
              <a:r>
                <a:rPr lang="zh-TW" altLang="en-US" dirty="0"/>
                <a:t>圖片網址</a:t>
              </a:r>
              <a:r>
                <a:rPr lang="zh-TW" altLang="en-US" dirty="0" smtClean="0"/>
                <a:t>或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zh-TW" altLang="en-US" dirty="0" smtClean="0"/>
                <a:t>上</a:t>
              </a:r>
              <a:r>
                <a:rPr lang="zh-TW" altLang="en-US" dirty="0"/>
                <a:t>傳圖片。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253983" y="3576461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 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的以圖找圖功能</a:t>
              </a:r>
              <a:endParaRPr lang="zh-TW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00" y="2628000"/>
            <a:ext cx="5440978" cy="3060000"/>
          </a:xfrm>
          <a:prstGeom prst="rect">
            <a:avLst/>
          </a:prstGeom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如果想找出包含個別關鍵字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的網頁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，使用大寫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en-US" altLang="zh-TW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OR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將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關鍵字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隔開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，例如：搜尋包含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紫外線指數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或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雲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量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的網頁，只要輸入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紫外線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指數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OR 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雲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量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即可。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84000" y="3528000"/>
            <a:ext cx="504000" cy="360000"/>
            <a:chOff x="360000" y="3420000"/>
            <a:chExt cx="504000" cy="360000"/>
          </a:xfrm>
        </p:grpSpPr>
        <p:sp>
          <p:nvSpPr>
            <p:cNvPr id="12" name="圓角矩形 1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84000" y="4248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4000" y="4968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260000" y="3456000"/>
            <a:ext cx="64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紫外線指數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OR 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雲量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1260000" y="4176000"/>
            <a:ext cx="64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260000" y="4896000"/>
            <a:ext cx="64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將只有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紫外線指數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雲量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語詞的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資料一起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列出來。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260000"/>
            <a:ext cx="8064000" cy="613130"/>
          </a:xfrm>
          <a:prstGeom prst="rect">
            <a:avLst/>
          </a:prstGeom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3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" b="244"/>
          <a:stretch/>
        </p:blipFill>
        <p:spPr>
          <a:xfrm>
            <a:off x="540000" y="1800000"/>
            <a:ext cx="8064000" cy="4284000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188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輸入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紫外線指數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OR 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雲量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4860000" y="1260000"/>
            <a:ext cx="360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r"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592000" y="6300000"/>
            <a:ext cx="6012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將只有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紫外線指數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雲量</a:t>
            </a:r>
            <a:r>
              <a:rPr lang="zh-TW" altLang="en-US" sz="2000" b="0" dirty="0">
                <a:solidFill>
                  <a:schemeClr val="tx1"/>
                </a:solidFill>
                <a:ea typeface="標楷體" pitchFamily="65" charset="-120"/>
              </a:rPr>
              <a:t>語詞的資料一起列出來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0000" y="1512000"/>
            <a:ext cx="540000" cy="1476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1"/>
          <p:cNvSpPr/>
          <p:nvPr/>
        </p:nvSpPr>
        <p:spPr>
          <a:xfrm flipH="1">
            <a:off x="6444000" y="1476000"/>
            <a:ext cx="540000" cy="1512000"/>
          </a:xfrm>
          <a:custGeom>
            <a:avLst/>
            <a:gdLst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0 w 1656184"/>
              <a:gd name="connsiteY4" fmla="*/ 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  <a:gd name="connsiteX4" fmla="*/ 91440 w 1656184"/>
              <a:gd name="connsiteY4" fmla="*/ 91440 h 1629000"/>
              <a:gd name="connsiteX0" fmla="*/ 0 w 1656184"/>
              <a:gd name="connsiteY0" fmla="*/ 0 h 1629000"/>
              <a:gd name="connsiteX1" fmla="*/ 1656184 w 1656184"/>
              <a:gd name="connsiteY1" fmla="*/ 0 h 1629000"/>
              <a:gd name="connsiteX2" fmla="*/ 1656184 w 1656184"/>
              <a:gd name="connsiteY2" fmla="*/ 1629000 h 1629000"/>
              <a:gd name="connsiteX3" fmla="*/ 0 w 1656184"/>
              <a:gd name="connsiteY3" fmla="*/ 1629000 h 16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184" h="1629000">
                <a:moveTo>
                  <a:pt x="0" y="0"/>
                </a:moveTo>
                <a:lnTo>
                  <a:pt x="1656184" y="0"/>
                </a:lnTo>
                <a:lnTo>
                  <a:pt x="1656184" y="1629000"/>
                </a:lnTo>
                <a:lnTo>
                  <a:pt x="0" y="1629000"/>
                </a:lnTo>
              </a:path>
            </a:pathLst>
          </a:cu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1979712" y="5688000"/>
            <a:ext cx="540000" cy="864000"/>
          </a:xfrm>
          <a:custGeom>
            <a:avLst/>
            <a:gdLst>
              <a:gd name="connsiteX0" fmla="*/ 0 w 720090"/>
              <a:gd name="connsiteY0" fmla="*/ 0 h 1760220"/>
              <a:gd name="connsiteX1" fmla="*/ 0 w 720090"/>
              <a:gd name="connsiteY1" fmla="*/ 1760220 h 1760220"/>
              <a:gd name="connsiteX2" fmla="*/ 720090 w 720090"/>
              <a:gd name="connsiteY2" fmla="*/ 176022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090" h="1760220">
                <a:moveTo>
                  <a:pt x="0" y="0"/>
                </a:moveTo>
                <a:lnTo>
                  <a:pt x="0" y="1760220"/>
                </a:lnTo>
                <a:lnTo>
                  <a:pt x="720090" y="1760220"/>
                </a:lnTo>
              </a:path>
            </a:pathLst>
          </a:custGeom>
          <a:noFill/>
          <a:ln w="25400">
            <a:solidFill>
              <a:schemeClr val="tx1"/>
            </a:solidFill>
            <a:headEnd type="oval" w="lg" len="lg"/>
            <a:tailEnd type="oval" w="lg" len="lg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00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684000" y="3528000"/>
            <a:ext cx="504000" cy="360000"/>
            <a:chOff x="360000" y="3420000"/>
            <a:chExt cx="504000" cy="360000"/>
          </a:xfrm>
        </p:grpSpPr>
        <p:sp>
          <p:nvSpPr>
            <p:cNvPr id="12" name="圓角矩形 11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84000" y="4968000"/>
            <a:ext cx="504000" cy="360000"/>
            <a:chOff x="360000" y="3420000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260000" y="345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資訊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84000" y="4248000"/>
            <a:ext cx="504000" cy="360000"/>
            <a:chOff x="360000" y="3420000"/>
            <a:chExt cx="504000" cy="360000"/>
          </a:xfrm>
        </p:grpSpPr>
        <p:sp>
          <p:nvSpPr>
            <p:cNvPr id="15" name="圓角矩形 14"/>
            <p:cNvSpPr/>
            <p:nvPr/>
          </p:nvSpPr>
          <p:spPr>
            <a:xfrm>
              <a:off x="360000" y="3420000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36000" tIns="36000" rIns="36000" bIns="3600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38000" y="3528000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3"/>
          <p:cNvSpPr txBox="1">
            <a:spLocks noChangeArrowheads="1"/>
          </p:cNvSpPr>
          <p:nvPr/>
        </p:nvSpPr>
        <p:spPr bwMode="auto">
          <a:xfrm>
            <a:off x="1260000" y="417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按搜尋鍵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260000" y="4896000"/>
            <a:ext cx="7344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由於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資訊展的相關資料較多，所以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出現都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台北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資訊展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0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60000"/>
            <a:ext cx="8064000" cy="603885"/>
          </a:xfrm>
          <a:prstGeom prst="rect">
            <a:avLst/>
          </a:prstGeom>
        </p:spPr>
      </p:pic>
      <p:sp>
        <p:nvSpPr>
          <p:cNvPr id="45" name="文字方塊 3"/>
          <p:cNvSpPr txBox="1">
            <a:spLocks noChangeArrowheads="1"/>
          </p:cNvSpPr>
          <p:nvPr/>
        </p:nvSpPr>
        <p:spPr bwMode="auto">
          <a:xfrm>
            <a:off x="539750" y="1872000"/>
            <a:ext cx="80645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　如果想要在搜尋的資料內，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排除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某個關鍵字，在關鍵字前面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加上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減號－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即可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。例如：搜尋所有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包含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展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，但排除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的網頁，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只要輸入</a:t>
            </a:r>
            <a:r>
              <a:rPr lang="zh-TW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展 </a:t>
            </a:r>
            <a:r>
              <a:rPr lang="en-US" altLang="zh-TW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台北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即可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16554</TotalTime>
  <Words>440</Words>
  <Application>Microsoft Office PowerPoint</Application>
  <PresentationFormat>如螢幕大小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標楷體</vt:lpstr>
      <vt:lpstr>Arial</vt:lpstr>
      <vt:lpstr>Times New Roman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俊仲 沈</cp:lastModifiedBy>
  <cp:revision>727</cp:revision>
  <cp:lastPrinted>1601-01-01T00:00:00Z</cp:lastPrinted>
  <dcterms:created xsi:type="dcterms:W3CDTF">2003-03-29T07:29:52Z</dcterms:created>
  <dcterms:modified xsi:type="dcterms:W3CDTF">2019-08-03T15:04:59Z</dcterms:modified>
</cp:coreProperties>
</file>