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3"/>
  </p:notesMasterIdLst>
  <p:sldIdLst>
    <p:sldId id="1102" r:id="rId2"/>
    <p:sldId id="1272" r:id="rId3"/>
    <p:sldId id="1302" r:id="rId4"/>
    <p:sldId id="1303" r:id="rId5"/>
    <p:sldId id="1306" r:id="rId6"/>
    <p:sldId id="1305" r:id="rId7"/>
    <p:sldId id="1307" r:id="rId8"/>
    <p:sldId id="1304" r:id="rId9"/>
    <p:sldId id="1308" r:id="rId10"/>
    <p:sldId id="1311" r:id="rId11"/>
    <p:sldId id="131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B9"/>
    <a:srgbClr val="FF00FF"/>
    <a:srgbClr val="21A0FF"/>
    <a:srgbClr val="00B050"/>
    <a:srgbClr val="009E47"/>
    <a:srgbClr val="99CCFF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8144" autoAdjust="0"/>
  </p:normalViewPr>
  <p:slideViewPr>
    <p:cSldViewPr>
      <p:cViewPr varScale="1">
        <p:scale>
          <a:sx n="84" d="100"/>
          <a:sy n="84" d="100"/>
        </p:scale>
        <p:origin x="10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C1E2E03B-9ACC-4C5D-B722-69A157D81F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5668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22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3-1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資料的形式與意義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3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6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8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2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6"/>
          <p:cNvSpPr txBox="1"/>
          <p:nvPr userDrawn="1"/>
        </p:nvSpPr>
        <p:spPr>
          <a:xfrm>
            <a:off x="503238" y="395288"/>
            <a:ext cx="5940425" cy="504825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3-1 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資料的形式與意義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539750" y="2133600"/>
            <a:ext cx="2808288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我們隨時隨地都會接觸到各式各樣的資料（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data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），資料也隨時隨地在產生，它與我們的關係極為密切，因此，了解其意義及產生的過程，重要性自不待言。任何形式的資料，有些需要經過適當處理或分析，才可以使用或是展現出具有意義的資訊（</a:t>
            </a:r>
            <a:r>
              <a:rPr lang="en-US" altLang="zh-TW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information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）。</a:t>
            </a:r>
          </a:p>
        </p:txBody>
      </p:sp>
      <p:sp>
        <p:nvSpPr>
          <p:cNvPr id="7170" name="Rectangle 45"/>
          <p:cNvSpPr>
            <a:spLocks noChangeArrowheads="1"/>
          </p:cNvSpPr>
          <p:nvPr/>
        </p:nvSpPr>
        <p:spPr bwMode="auto">
          <a:xfrm>
            <a:off x="468313" y="1439863"/>
            <a:ext cx="2879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資料的處理與分析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epositphotos_60246533_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80000"/>
            <a:ext cx="7488238" cy="5243512"/>
          </a:xfrm>
          <a:prstGeom prst="rect">
            <a:avLst/>
          </a:prstGeom>
          <a:noFill/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3"/>
          <p:cNvSpPr txBox="1">
            <a:spLocks noChangeArrowheads="1"/>
          </p:cNvSpPr>
          <p:nvPr/>
        </p:nvSpPr>
        <p:spPr bwMode="auto">
          <a:xfrm>
            <a:off x="539750" y="1259999"/>
            <a:ext cx="410368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資料可分為數值資料及非數值資料兩大類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17413" name="Picture 5" descr="set_of_shopping_infographic_elements"/>
          <p:cNvPicPr>
            <a:picLocks noChangeAspect="1" noChangeArrowheads="1"/>
          </p:cNvPicPr>
          <p:nvPr/>
        </p:nvPicPr>
        <p:blipFill>
          <a:blip r:embed="rId2"/>
          <a:srcRect l="66684" t="45964" b="26064"/>
          <a:stretch>
            <a:fillRect/>
          </a:stretch>
        </p:blipFill>
        <p:spPr bwMode="auto">
          <a:xfrm>
            <a:off x="4572000" y="1439998"/>
            <a:ext cx="4032000" cy="4229919"/>
          </a:xfrm>
          <a:prstGeom prst="rect">
            <a:avLst/>
          </a:prstGeom>
          <a:noFill/>
        </p:spPr>
      </p:pic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39750" y="2267999"/>
            <a:ext cx="410368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當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需要對數值資料進行整理與分析時，可以用算術四則運算加以處理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39750" y="4319999"/>
            <a:ext cx="4103688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對於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非數值資料，則以分類或排序的方式來處理。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4"/>
          <p:cNvSpPr>
            <a:spLocks noChangeArrowheads="1"/>
          </p:cNvSpPr>
          <p:nvPr/>
        </p:nvSpPr>
        <p:spPr bwMode="auto">
          <a:xfrm>
            <a:off x="647700" y="2349500"/>
            <a:ext cx="2700338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</a:pPr>
            <a:endParaRPr lang="en-US" altLang="zh-TW" sz="1800" b="0">
              <a:solidFill>
                <a:schemeClr val="tx1"/>
              </a:solidFill>
              <a:ea typeface="標楷體" pitchFamily="65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1800" b="0">
                <a:solidFill>
                  <a:schemeClr val="tx1"/>
                </a:solidFill>
                <a:ea typeface="標楷體" pitchFamily="65" charset="-120"/>
              </a:rPr>
              <a:t>　　在上圖中，處理／分析需要適當的程序與有效</a:t>
            </a:r>
          </a:p>
          <a:p>
            <a:pPr>
              <a:lnSpc>
                <a:spcPts val="2600"/>
              </a:lnSpc>
            </a:pPr>
            <a:r>
              <a:rPr lang="zh-TW" altLang="en-US" sz="1800" b="0">
                <a:solidFill>
                  <a:schemeClr val="tx1"/>
                </a:solidFill>
                <a:ea typeface="標楷體" pitchFamily="65" charset="-120"/>
              </a:rPr>
              <a:t>的工具，處理的工具可用人力或機器，目前電腦已</a:t>
            </a:r>
          </a:p>
          <a:p>
            <a:pPr>
              <a:lnSpc>
                <a:spcPts val="2600"/>
              </a:lnSpc>
            </a:pPr>
            <a:r>
              <a:rPr lang="zh-TW" altLang="en-US" sz="1800" b="0">
                <a:solidFill>
                  <a:schemeClr val="tx1"/>
                </a:solidFill>
                <a:ea typeface="標楷體" pitchFamily="65" charset="-120"/>
              </a:rPr>
              <a:t>被普遍的應用於資料處理，也被視為是最有效的資料處理工具。</a:t>
            </a:r>
          </a:p>
        </p:txBody>
      </p:sp>
      <p:sp>
        <p:nvSpPr>
          <p:cNvPr id="8194" name="Rectangle 45"/>
          <p:cNvSpPr>
            <a:spLocks noChangeArrowheads="1"/>
          </p:cNvSpPr>
          <p:nvPr/>
        </p:nvSpPr>
        <p:spPr bwMode="auto">
          <a:xfrm>
            <a:off x="468313" y="1439863"/>
            <a:ext cx="2879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資料的處理與分析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76475"/>
            <a:ext cx="28082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4"/>
          <p:cNvSpPr>
            <a:spLocks noChangeArrowheads="1"/>
          </p:cNvSpPr>
          <p:nvPr/>
        </p:nvSpPr>
        <p:spPr bwMode="auto">
          <a:xfrm>
            <a:off x="611188" y="2160588"/>
            <a:ext cx="27003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3-1 </a:t>
            </a:r>
            <a:r>
              <a:rPr lang="zh-TW" altLang="en-US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資料的形式與意義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3-2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資料搜尋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3-3 </a:t>
            </a:r>
            <a:r>
              <a:rPr lang="zh-TW" altLang="en-US" sz="20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資料處理與分析工具</a:t>
            </a:r>
          </a:p>
        </p:txBody>
      </p:sp>
      <p:sp>
        <p:nvSpPr>
          <p:cNvPr id="9218" name="Rectangle 45"/>
          <p:cNvSpPr>
            <a:spLocks noChangeArrowheads="1"/>
          </p:cNvSpPr>
          <p:nvPr/>
        </p:nvSpPr>
        <p:spPr bwMode="auto">
          <a:xfrm>
            <a:off x="468313" y="1439863"/>
            <a:ext cx="2879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資料的處理與分析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024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2520000" y="1079999"/>
            <a:ext cx="3959225" cy="1657350"/>
            <a:chOff x="1610" y="1707"/>
            <a:chExt cx="2494" cy="1044"/>
          </a:xfrm>
        </p:grpSpPr>
        <p:pic>
          <p:nvPicPr>
            <p:cNvPr id="10246" name="圖片 15"/>
            <p:cNvPicPr>
              <a:picLocks noChangeAspect="1"/>
            </p:cNvPicPr>
            <p:nvPr/>
          </p:nvPicPr>
          <p:blipFill rotWithShape="1">
            <a:blip r:embed="rId3"/>
            <a:srcRect r="100"/>
            <a:stretch/>
          </p:blipFill>
          <p:spPr bwMode="auto">
            <a:xfrm>
              <a:off x="1610" y="1707"/>
              <a:ext cx="249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圖片 16"/>
            <p:cNvPicPr>
              <a:picLocks noChangeAspect="1"/>
            </p:cNvPicPr>
            <p:nvPr/>
          </p:nvPicPr>
          <p:blipFill rotWithShape="1">
            <a:blip r:embed="rId4"/>
            <a:srcRect t="1" b="887"/>
            <a:stretch/>
          </p:blipFill>
          <p:spPr bwMode="auto">
            <a:xfrm>
              <a:off x="1610" y="2297"/>
              <a:ext cx="249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Rectangle 4"/>
            <p:cNvSpPr>
              <a:spLocks noChangeArrowheads="1"/>
            </p:cNvSpPr>
            <p:nvPr/>
          </p:nvSpPr>
          <p:spPr bwMode="auto">
            <a:xfrm>
              <a:off x="1610" y="2297"/>
              <a:ext cx="2494" cy="45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ea typeface="標楷體" pitchFamily="65" charset="-120"/>
                </a:rPr>
                <a:t>資料的形式與意義</a:t>
              </a:r>
            </a:p>
          </p:txBody>
        </p:sp>
        <p:sp>
          <p:nvSpPr>
            <p:cNvPr id="10249" name="Rectangle 3"/>
            <p:cNvSpPr>
              <a:spLocks noChangeArrowheads="1"/>
            </p:cNvSpPr>
            <p:nvPr/>
          </p:nvSpPr>
          <p:spPr bwMode="auto">
            <a:xfrm>
              <a:off x="1610" y="1707"/>
              <a:ext cx="2494" cy="45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ea typeface="標楷體" pitchFamily="65" charset="-120"/>
                </a:rPr>
                <a:t>資料處理與分析</a:t>
              </a:r>
            </a:p>
          </p:txBody>
        </p:sp>
      </p:grpSp>
      <p:cxnSp>
        <p:nvCxnSpPr>
          <p:cNvPr id="10245" name="直線接點 22"/>
          <p:cNvCxnSpPr>
            <a:cxnSpLocks noChangeShapeType="1"/>
          </p:cNvCxnSpPr>
          <p:nvPr/>
        </p:nvCxnSpPr>
        <p:spPr bwMode="auto">
          <a:xfrm>
            <a:off x="4500000" y="1800000"/>
            <a:ext cx="0" cy="216000"/>
          </a:xfrm>
          <a:prstGeom prst="line">
            <a:avLst/>
          </a:prstGeom>
          <a:noFill/>
          <a:ln w="25400">
            <a:solidFill>
              <a:srgbClr val="E0487E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</a:t>
            </a:r>
            <a:r>
              <a:rPr lang="en-US" altLang="zh-TW" sz="2400" dirty="0">
                <a:solidFill>
                  <a:srgbClr val="000000"/>
                </a:solidFill>
                <a:latin typeface="+mn-lt"/>
                <a:ea typeface="標楷體" pitchFamily="65" charset="-120"/>
              </a:rPr>
              <a:t>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1266" name="文字方塊 3"/>
          <p:cNvSpPr txBox="1">
            <a:spLocks noChangeArrowheads="1"/>
          </p:cNvSpPr>
          <p:nvPr/>
        </p:nvSpPr>
        <p:spPr bwMode="auto">
          <a:xfrm>
            <a:off x="539750" y="1260000"/>
            <a:ext cx="468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資料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隨時隨地在產生，它與人的各種紀錄、意見或思想表達關係極為密切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00" y="1080000"/>
            <a:ext cx="3026288" cy="5724000"/>
          </a:xfrm>
          <a:prstGeom prst="rect">
            <a:avLst/>
          </a:prstGeom>
        </p:spPr>
      </p:pic>
      <p:sp>
        <p:nvSpPr>
          <p:cNvPr id="8" name="文字方塊 3"/>
          <p:cNvSpPr txBox="1">
            <a:spLocks noChangeArrowheads="1"/>
          </p:cNvSpPr>
          <p:nvPr/>
        </p:nvSpPr>
        <p:spPr bwMode="auto">
          <a:xfrm>
            <a:off x="539750" y="2772000"/>
            <a:ext cx="46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資料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通常以文字、數字、圖形、影音的形式，或是這些形式的多種排列與組合來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表示。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2290" name="文字方塊 3"/>
          <p:cNvSpPr txBox="1">
            <a:spLocks noChangeArrowheads="1"/>
          </p:cNvSpPr>
          <p:nvPr/>
        </p:nvSpPr>
        <p:spPr bwMode="auto">
          <a:xfrm>
            <a:off x="539750" y="1259999"/>
            <a:ext cx="80645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以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文字呈現的資料最為常見，大至政府各種文件，小至個人日記等，通常以文字為主，例如：作文、公文、報告或論文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等，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這些都是典型的文字資料。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954" y="3600000"/>
            <a:ext cx="5312093" cy="267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3314" name="文字方塊 3"/>
          <p:cNvSpPr txBox="1">
            <a:spLocks noChangeArrowheads="1"/>
          </p:cNvSpPr>
          <p:nvPr/>
        </p:nvSpPr>
        <p:spPr bwMode="auto">
          <a:xfrm>
            <a:off x="539750" y="1260000"/>
            <a:ext cx="8064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透過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科學的方法，把觀察或測量結果用數字記錄下來的資料，通常以數字表示，形成數值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資料。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39750" y="2304000"/>
            <a:ext cx="8064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而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在數位時代，例如：醫療行為、交通流量、社交網路／搜尋網路使用者行為等，因隨時都在產生，都會留下大量各式各樣的資料。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00" y="4140000"/>
            <a:ext cx="2661285" cy="264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539750" y="1260000"/>
            <a:ext cx="80645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未經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處理的資料可泛稱為原始資料（</a:t>
            </a:r>
            <a:r>
              <a:rPr lang="en-US" altLang="zh-TW" b="0" dirty="0">
                <a:solidFill>
                  <a:schemeClr val="tx1"/>
                </a:solidFill>
                <a:ea typeface="標楷體" pitchFamily="65" charset="-120"/>
              </a:rPr>
              <a:t>raw data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），必須透過適當的程序加以處理才能顯現其所代表的意義，此也是資料處理與分析的主要目的。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94" t="861" r="394" b="944"/>
          <a:stretch/>
        </p:blipFill>
        <p:spPr>
          <a:xfrm>
            <a:off x="576010" y="2952000"/>
            <a:ext cx="7559999" cy="34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231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5362" name="文字方塊 3"/>
          <p:cNvSpPr txBox="1">
            <a:spLocks noChangeArrowheads="1"/>
          </p:cNvSpPr>
          <p:nvPr/>
        </p:nvSpPr>
        <p:spPr bwMode="auto">
          <a:xfrm>
            <a:off x="540000" y="1260000"/>
            <a:ext cx="4032000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　資料處理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與分析常相提並論。處理通常要透過整理、分類、編碼及建立檔案等程序；而分析則要運用工具（如試算表軟體、統計分析軟體等）對已完成建檔的數位資料檔案，進行計算、比較、排序、檢定等工作。</a:t>
            </a:r>
          </a:p>
        </p:txBody>
      </p:sp>
      <p:pic>
        <p:nvPicPr>
          <p:cNvPr id="15366" name="Picture 6" descr="set_of_shopping_infographic_elements"/>
          <p:cNvPicPr>
            <a:picLocks noChangeAspect="1" noChangeArrowheads="1"/>
          </p:cNvPicPr>
          <p:nvPr/>
        </p:nvPicPr>
        <p:blipFill>
          <a:blip r:embed="rId2"/>
          <a:srcRect t="34814" r="67375" b="46848"/>
          <a:stretch>
            <a:fillRect/>
          </a:stretch>
        </p:blipFill>
        <p:spPr bwMode="auto">
          <a:xfrm>
            <a:off x="5219700" y="1440000"/>
            <a:ext cx="3384550" cy="2376488"/>
          </a:xfrm>
          <a:prstGeom prst="rect">
            <a:avLst/>
          </a:prstGeom>
          <a:noFill/>
        </p:spPr>
      </p:pic>
      <p:pic>
        <p:nvPicPr>
          <p:cNvPr id="15367" name="Picture 7" descr="set_of_shopping_infographic_elements"/>
          <p:cNvPicPr>
            <a:picLocks noChangeAspect="1" noChangeArrowheads="1"/>
          </p:cNvPicPr>
          <p:nvPr/>
        </p:nvPicPr>
        <p:blipFill>
          <a:blip r:embed="rId2"/>
          <a:srcRect l="703" t="73158" r="66672" b="12387"/>
          <a:stretch>
            <a:fillRect/>
          </a:stretch>
        </p:blipFill>
        <p:spPr bwMode="auto">
          <a:xfrm>
            <a:off x="4714875" y="4140000"/>
            <a:ext cx="38893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16374</TotalTime>
  <Words>95</Words>
  <Application>Microsoft Office PowerPoint</Application>
  <PresentationFormat>如螢幕大小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標楷體</vt:lpstr>
      <vt:lpstr>Arial</vt:lpstr>
      <vt:lpstr>Times New Roman</vt:lpstr>
      <vt:lpstr>Wingdings</vt:lpstr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俊仲 沈</cp:lastModifiedBy>
  <cp:revision>713</cp:revision>
  <cp:lastPrinted>1601-01-01T00:00:00Z</cp:lastPrinted>
  <dcterms:created xsi:type="dcterms:W3CDTF">2003-03-29T07:29:52Z</dcterms:created>
  <dcterms:modified xsi:type="dcterms:W3CDTF">2019-08-03T10:57:51Z</dcterms:modified>
</cp:coreProperties>
</file>