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17"/>
  </p:notesMasterIdLst>
  <p:sldIdLst>
    <p:sldId id="1271" r:id="rId2"/>
    <p:sldId id="1272" r:id="rId3"/>
    <p:sldId id="1241" r:id="rId4"/>
    <p:sldId id="1306" r:id="rId5"/>
    <p:sldId id="1307" r:id="rId6"/>
    <p:sldId id="1343" r:id="rId7"/>
    <p:sldId id="1344" r:id="rId8"/>
    <p:sldId id="1345" r:id="rId9"/>
    <p:sldId id="1194" r:id="rId10"/>
    <p:sldId id="1372" r:id="rId11"/>
    <p:sldId id="1373" r:id="rId12"/>
    <p:sldId id="1374" r:id="rId13"/>
    <p:sldId id="1311" r:id="rId14"/>
    <p:sldId id="1346" r:id="rId15"/>
    <p:sldId id="1347" r:id="rId16"/>
    <p:sldId id="1350" r:id="rId17"/>
    <p:sldId id="1376" r:id="rId18"/>
    <p:sldId id="1377" r:id="rId19"/>
    <p:sldId id="1378" r:id="rId20"/>
    <p:sldId id="1348" r:id="rId21"/>
    <p:sldId id="1379" r:id="rId22"/>
    <p:sldId id="1380" r:id="rId23"/>
    <p:sldId id="1381" r:id="rId24"/>
    <p:sldId id="1349" r:id="rId25"/>
    <p:sldId id="1203" r:id="rId26"/>
    <p:sldId id="1318" r:id="rId27"/>
    <p:sldId id="1317" r:id="rId28"/>
    <p:sldId id="1319" r:id="rId29"/>
    <p:sldId id="1354" r:id="rId30"/>
    <p:sldId id="1355" r:id="rId31"/>
    <p:sldId id="1382" r:id="rId32"/>
    <p:sldId id="1322" r:id="rId33"/>
    <p:sldId id="1385" r:id="rId34"/>
    <p:sldId id="1384" r:id="rId35"/>
    <p:sldId id="1383" r:id="rId36"/>
    <p:sldId id="1323" r:id="rId37"/>
    <p:sldId id="1387" r:id="rId38"/>
    <p:sldId id="1388" r:id="rId39"/>
    <p:sldId id="1389" r:id="rId40"/>
    <p:sldId id="1324" r:id="rId41"/>
    <p:sldId id="1397" r:id="rId42"/>
    <p:sldId id="1398" r:id="rId43"/>
    <p:sldId id="1402" r:id="rId44"/>
    <p:sldId id="1403" r:id="rId45"/>
    <p:sldId id="1404" r:id="rId46"/>
    <p:sldId id="1405" r:id="rId47"/>
    <p:sldId id="1406" r:id="rId48"/>
    <p:sldId id="1407" r:id="rId49"/>
    <p:sldId id="1305" r:id="rId50"/>
    <p:sldId id="1268" r:id="rId51"/>
    <p:sldId id="1326" r:id="rId52"/>
    <p:sldId id="1356" r:id="rId53"/>
    <p:sldId id="1327" r:id="rId54"/>
    <p:sldId id="1391" r:id="rId55"/>
    <p:sldId id="1328" r:id="rId56"/>
    <p:sldId id="1392" r:id="rId57"/>
    <p:sldId id="1393" r:id="rId58"/>
    <p:sldId id="1394" r:id="rId59"/>
    <p:sldId id="1395" r:id="rId60"/>
    <p:sldId id="1396" r:id="rId61"/>
    <p:sldId id="1330" r:id="rId62"/>
    <p:sldId id="1408" r:id="rId63"/>
    <p:sldId id="1409" r:id="rId64"/>
    <p:sldId id="1410" r:id="rId65"/>
    <p:sldId id="1411" r:id="rId66"/>
    <p:sldId id="1412" r:id="rId67"/>
    <p:sldId id="1357" r:id="rId68"/>
    <p:sldId id="1358" r:id="rId69"/>
    <p:sldId id="1331" r:id="rId70"/>
    <p:sldId id="1359" r:id="rId71"/>
    <p:sldId id="1360" r:id="rId72"/>
    <p:sldId id="1361" r:id="rId73"/>
    <p:sldId id="1413" r:id="rId74"/>
    <p:sldId id="1414" r:id="rId75"/>
    <p:sldId id="1415" r:id="rId76"/>
    <p:sldId id="1416" r:id="rId77"/>
    <p:sldId id="1417" r:id="rId78"/>
    <p:sldId id="1418" r:id="rId79"/>
    <p:sldId id="1419" r:id="rId80"/>
    <p:sldId id="1420" r:id="rId81"/>
    <p:sldId id="1336" r:id="rId82"/>
    <p:sldId id="1423" r:id="rId83"/>
    <p:sldId id="1425" r:id="rId84"/>
    <p:sldId id="1422" r:id="rId85"/>
    <p:sldId id="1428" r:id="rId86"/>
    <p:sldId id="1426" r:id="rId87"/>
    <p:sldId id="1427" r:id="rId88"/>
    <p:sldId id="1362" r:id="rId89"/>
    <p:sldId id="1363" r:id="rId90"/>
    <p:sldId id="1364" r:id="rId91"/>
    <p:sldId id="1429" r:id="rId92"/>
    <p:sldId id="1433" r:id="rId93"/>
    <p:sldId id="1434" r:id="rId94"/>
    <p:sldId id="1435" r:id="rId95"/>
    <p:sldId id="1436" r:id="rId96"/>
    <p:sldId id="1437" r:id="rId97"/>
    <p:sldId id="1438" r:id="rId98"/>
    <p:sldId id="1439" r:id="rId99"/>
    <p:sldId id="1339" r:id="rId100"/>
    <p:sldId id="1440" r:id="rId101"/>
    <p:sldId id="1441" r:id="rId102"/>
    <p:sldId id="1442" r:id="rId103"/>
    <p:sldId id="1443" r:id="rId104"/>
    <p:sldId id="1444" r:id="rId105"/>
    <p:sldId id="1445" r:id="rId106"/>
    <p:sldId id="1366" r:id="rId107"/>
    <p:sldId id="1365" r:id="rId108"/>
    <p:sldId id="1368" r:id="rId109"/>
    <p:sldId id="1369" r:id="rId110"/>
    <p:sldId id="1370" r:id="rId111"/>
    <p:sldId id="1430" r:id="rId112"/>
    <p:sldId id="1431" r:id="rId113"/>
    <p:sldId id="1446" r:id="rId114"/>
    <p:sldId id="1447" r:id="rId115"/>
    <p:sldId id="1448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514"/>
    <a:srgbClr val="D1DEF4"/>
    <a:srgbClr val="6FC0E6"/>
    <a:srgbClr val="E68E51"/>
    <a:srgbClr val="F1B68C"/>
    <a:srgbClr val="A09E9E"/>
    <a:srgbClr val="CDCDCF"/>
    <a:srgbClr val="88898B"/>
    <a:srgbClr val="F3F3F4"/>
    <a:srgbClr val="64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316" autoAdjust="0"/>
  </p:normalViewPr>
  <p:slideViewPr>
    <p:cSldViewPr>
      <p:cViewPr varScale="1">
        <p:scale>
          <a:sx n="71" d="100"/>
          <a:sy n="71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107.xml"/><Relationship Id="rId3" Type="http://schemas.openxmlformats.org/officeDocument/2006/relationships/slide" Target="slides/slide10.xml"/><Relationship Id="rId7" Type="http://schemas.openxmlformats.org/officeDocument/2006/relationships/slide" Target="slides/slide26.xml"/><Relationship Id="rId12" Type="http://schemas.openxmlformats.org/officeDocument/2006/relationships/slide" Target="slides/slide106.xml"/><Relationship Id="rId2" Type="http://schemas.openxmlformats.org/officeDocument/2006/relationships/slide" Target="slides/slide9.xml"/><Relationship Id="rId1" Type="http://schemas.openxmlformats.org/officeDocument/2006/relationships/slide" Target="slides/slide3.xml"/><Relationship Id="rId6" Type="http://schemas.openxmlformats.org/officeDocument/2006/relationships/slide" Target="slides/slide25.xml"/><Relationship Id="rId11" Type="http://schemas.openxmlformats.org/officeDocument/2006/relationships/slide" Target="slides/slide69.xml"/><Relationship Id="rId5" Type="http://schemas.openxmlformats.org/officeDocument/2006/relationships/slide" Target="slides/slide12.xml"/><Relationship Id="rId10" Type="http://schemas.openxmlformats.org/officeDocument/2006/relationships/slide" Target="slides/slide50.xml"/><Relationship Id="rId4" Type="http://schemas.openxmlformats.org/officeDocument/2006/relationships/slide" Target="slides/slide11.xml"/><Relationship Id="rId9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6BE8A406-1C21-4B55-A9BD-F96D3502DB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59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0096-1D84-4265-8BFA-2A566B4907C6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8587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0096-1D84-4265-8BFA-2A566B4907C6}" type="slidenum">
              <a:rPr lang="zh-TW" altLang="en-US" smtClean="0"/>
              <a:pPr/>
              <a:t>106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2915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0096-1D84-4265-8BFA-2A566B4907C6}" type="slidenum">
              <a:rPr lang="zh-TW" altLang="en-US" smtClean="0"/>
              <a:pPr/>
              <a:t>107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052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程式設計－計算篇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程式設計－計算篇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程式設計－計算篇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2-3-2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選擇結構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程式設計－計算篇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2-3-3 </a:t>
            </a:r>
            <a:r>
              <a:rPr lang="zh-TW" altLang="en-US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重複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結構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16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程式設計－計算篇</a:t>
            </a:r>
          </a:p>
        </p:txBody>
      </p:sp>
      <p:grpSp>
        <p:nvGrpSpPr>
          <p:cNvPr id="4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5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8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0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2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4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2-3-3 </a:t>
            </a:r>
            <a:r>
              <a:rPr lang="zh-TW" altLang="en-US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重複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結構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../../&#24433;&#38899;&#36039;&#28304;/&#24433;&#29255;/&#31532;2&#31456;/7&#19978;&#36039;&#31185;2-3Scratch&#35336;&#31639;&#31687;-&#23494;&#30908;&#39511;&#35657;.mp4" TargetMode="Externa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../../&#24433;&#38899;&#36039;&#28304;/&#24433;&#29255;/&#31532;2&#31456;/7&#19978;&#36039;&#31185;2-3Scratch&#35336;&#31639;&#31687;-&#25104;&#32318;&#35336;&#31639;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../../&#24433;&#38899;&#36039;&#28304;/&#24433;&#29255;/&#31532;2&#31456;/7&#19978;&#36039;&#31185;2-3Scratch&#35336;&#31639;&#31687;-&#32047;&#21152;&#35336;&#31639;.mp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../../&#24433;&#38899;&#36039;&#28304;/&#24433;&#29255;/&#31532;2&#31456;/7&#19978;&#36039;&#31185;2-3Scratch&#35336;&#31639;&#31687;-&#32047;&#20056;&#35336;&#31639;.mp4" TargetMode="Externa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&#24433;&#38899;&#36039;&#28304;/&#24433;&#29255;/&#31532;2&#31456;/7&#19978;&#36039;&#31185;2-3Scratch&#35336;&#31639;&#31687;-&#27714;&#24179;&#22343;&#25976;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4"/>
          <p:cNvSpPr>
            <a:spLocks noChangeArrowheads="1"/>
          </p:cNvSpPr>
          <p:nvPr/>
        </p:nvSpPr>
        <p:spPr bwMode="auto">
          <a:xfrm>
            <a:off x="682625" y="2160588"/>
            <a:ext cx="27003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2-1	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認識演算法與程式語言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2-2	Scratch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程式設計－基礎篇</a:t>
            </a:r>
            <a:endParaRPr lang="en-US" altLang="zh-TW" sz="20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2-3	Scratch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程式設計－計算篇</a:t>
            </a:r>
            <a:endParaRPr lang="en-US" altLang="zh-TW" sz="200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2-4	Scratch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程式設計－繪圖篇</a:t>
            </a:r>
            <a:endParaRPr lang="zh-TW" altLang="en-US" sz="200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242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539750" y="16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程式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若是由上而下依序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執行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，就稱為循序結構。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792" y="2340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循序結構－流程圖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51920" y="2340000"/>
            <a:ext cx="46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程式碼由上而下依序執行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92" y="3240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V="1">
            <a:off x="1619792" y="288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899792" y="4032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V="1">
            <a:off x="1619792" y="367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" name="群組 1"/>
          <p:cNvGrpSpPr/>
          <p:nvPr/>
        </p:nvGrpSpPr>
        <p:grpSpPr>
          <a:xfrm>
            <a:off x="3851920" y="2700000"/>
            <a:ext cx="4464000" cy="3600000"/>
            <a:chOff x="3960000" y="3096000"/>
            <a:chExt cx="4464000" cy="36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987" r="-987" b="278"/>
            <a:stretch/>
          </p:blipFill>
          <p:spPr bwMode="auto">
            <a:xfrm>
              <a:off x="3960000" y="3096000"/>
              <a:ext cx="360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344000" y="38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44000" y="4284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>
              <a:off x="5976000" y="4032000"/>
              <a:ext cx="1368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 flipH="1">
              <a:off x="5688000" y="4500000"/>
              <a:ext cx="165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9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320000" y="478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8" name="群組 17"/>
          <p:cNvGrpSpPr/>
          <p:nvPr/>
        </p:nvGrpSpPr>
        <p:grpSpPr>
          <a:xfrm>
            <a:off x="3204000" y="4680000"/>
            <a:ext cx="1080000" cy="432000"/>
            <a:chOff x="3204000" y="4680000"/>
            <a:chExt cx="1080000" cy="432000"/>
          </a:xfrm>
        </p:grpSpPr>
        <p:sp>
          <p:nvSpPr>
            <p:cNvPr id="33" name="矩形 3"/>
            <p:cNvSpPr/>
            <p:nvPr/>
          </p:nvSpPr>
          <p:spPr>
            <a:xfrm>
              <a:off x="3456000" y="4680000"/>
              <a:ext cx="432000" cy="432000"/>
            </a:xfrm>
            <a:custGeom>
              <a:avLst/>
              <a:gdLst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0 w 1080000"/>
                <a:gd name="connsiteY4" fmla="*/ 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91440 w 1080000"/>
                <a:gd name="connsiteY4" fmla="*/ 9144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48072">
                  <a:moveTo>
                    <a:pt x="0" y="0"/>
                  </a:moveTo>
                  <a:lnTo>
                    <a:pt x="1080000" y="0"/>
                  </a:lnTo>
                  <a:lnTo>
                    <a:pt x="1080000" y="648072"/>
                  </a:lnTo>
                  <a:lnTo>
                    <a:pt x="0" y="648072"/>
                  </a:lnTo>
                </a:path>
              </a:pathLst>
            </a:custGeom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>
              <a:off x="3888000" y="4896000"/>
              <a:ext cx="39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7" name="直線單箭頭接點 36"/>
            <p:cNvCxnSpPr/>
            <p:nvPr/>
          </p:nvCxnSpPr>
          <p:spPr bwMode="auto">
            <a:xfrm>
              <a:off x="3204000" y="4681020"/>
              <a:ext cx="684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348000"/>
            <a:ext cx="3146667" cy="2413333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 bwMode="auto">
          <a:xfrm>
            <a:off x="6264000" y="3600000"/>
            <a:ext cx="212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" name="橢圓 2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320000" y="478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8" name="群組 17"/>
          <p:cNvGrpSpPr/>
          <p:nvPr/>
        </p:nvGrpSpPr>
        <p:grpSpPr>
          <a:xfrm>
            <a:off x="3204000" y="4680000"/>
            <a:ext cx="1080000" cy="432000"/>
            <a:chOff x="3204000" y="4680000"/>
            <a:chExt cx="1080000" cy="432000"/>
          </a:xfrm>
        </p:grpSpPr>
        <p:sp>
          <p:nvSpPr>
            <p:cNvPr id="33" name="矩形 3"/>
            <p:cNvSpPr/>
            <p:nvPr/>
          </p:nvSpPr>
          <p:spPr>
            <a:xfrm>
              <a:off x="3456000" y="4680000"/>
              <a:ext cx="432000" cy="432000"/>
            </a:xfrm>
            <a:custGeom>
              <a:avLst/>
              <a:gdLst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0 w 1080000"/>
                <a:gd name="connsiteY4" fmla="*/ 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91440 w 1080000"/>
                <a:gd name="connsiteY4" fmla="*/ 9144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48072">
                  <a:moveTo>
                    <a:pt x="0" y="0"/>
                  </a:moveTo>
                  <a:lnTo>
                    <a:pt x="1080000" y="0"/>
                  </a:lnTo>
                  <a:lnTo>
                    <a:pt x="1080000" y="648072"/>
                  </a:lnTo>
                  <a:lnTo>
                    <a:pt x="0" y="648072"/>
                  </a:lnTo>
                </a:path>
              </a:pathLst>
            </a:custGeom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>
              <a:off x="3888000" y="4896000"/>
              <a:ext cx="39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7" name="直線單箭頭接點 36"/>
            <p:cNvCxnSpPr/>
            <p:nvPr/>
          </p:nvCxnSpPr>
          <p:spPr bwMode="auto">
            <a:xfrm>
              <a:off x="3204000" y="4681020"/>
              <a:ext cx="684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348000"/>
            <a:ext cx="3146667" cy="2413333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 bwMode="auto">
          <a:xfrm>
            <a:off x="6264000" y="3600000"/>
            <a:ext cx="212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" name="橢圓 2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424000" y="399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7740000" y="4104000"/>
            <a:ext cx="64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320000" y="478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8" name="群組 17"/>
          <p:cNvGrpSpPr/>
          <p:nvPr/>
        </p:nvGrpSpPr>
        <p:grpSpPr>
          <a:xfrm>
            <a:off x="3204000" y="4680000"/>
            <a:ext cx="1080000" cy="432000"/>
            <a:chOff x="3204000" y="4680000"/>
            <a:chExt cx="1080000" cy="432000"/>
          </a:xfrm>
        </p:grpSpPr>
        <p:sp>
          <p:nvSpPr>
            <p:cNvPr id="33" name="矩形 3"/>
            <p:cNvSpPr/>
            <p:nvPr/>
          </p:nvSpPr>
          <p:spPr>
            <a:xfrm>
              <a:off x="3456000" y="4680000"/>
              <a:ext cx="432000" cy="432000"/>
            </a:xfrm>
            <a:custGeom>
              <a:avLst/>
              <a:gdLst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0 w 1080000"/>
                <a:gd name="connsiteY4" fmla="*/ 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91440 w 1080000"/>
                <a:gd name="connsiteY4" fmla="*/ 9144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48072">
                  <a:moveTo>
                    <a:pt x="0" y="0"/>
                  </a:moveTo>
                  <a:lnTo>
                    <a:pt x="1080000" y="0"/>
                  </a:lnTo>
                  <a:lnTo>
                    <a:pt x="1080000" y="648072"/>
                  </a:lnTo>
                  <a:lnTo>
                    <a:pt x="0" y="648072"/>
                  </a:lnTo>
                </a:path>
              </a:pathLst>
            </a:custGeom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>
              <a:off x="3888000" y="4896000"/>
              <a:ext cx="39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7" name="直線單箭頭接點 36"/>
            <p:cNvCxnSpPr/>
            <p:nvPr/>
          </p:nvCxnSpPr>
          <p:spPr bwMode="auto">
            <a:xfrm>
              <a:off x="3204000" y="4681020"/>
              <a:ext cx="684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348000"/>
            <a:ext cx="3146667" cy="2413333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 bwMode="auto">
          <a:xfrm>
            <a:off x="6264000" y="3600000"/>
            <a:ext cx="212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" name="橢圓 2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424000" y="399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424000" y="453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7740000" y="4104000"/>
            <a:ext cx="64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" name="直線單箭頭接點 25"/>
          <p:cNvCxnSpPr/>
          <p:nvPr/>
        </p:nvCxnSpPr>
        <p:spPr bwMode="auto">
          <a:xfrm>
            <a:off x="7848000" y="4644000"/>
            <a:ext cx="54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320000" y="478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8" name="群組 17"/>
          <p:cNvGrpSpPr/>
          <p:nvPr/>
        </p:nvGrpSpPr>
        <p:grpSpPr>
          <a:xfrm>
            <a:off x="3204000" y="4680000"/>
            <a:ext cx="1080000" cy="432000"/>
            <a:chOff x="3204000" y="4680000"/>
            <a:chExt cx="1080000" cy="432000"/>
          </a:xfrm>
        </p:grpSpPr>
        <p:sp>
          <p:nvSpPr>
            <p:cNvPr id="33" name="矩形 3"/>
            <p:cNvSpPr/>
            <p:nvPr/>
          </p:nvSpPr>
          <p:spPr>
            <a:xfrm>
              <a:off x="3456000" y="4680000"/>
              <a:ext cx="432000" cy="432000"/>
            </a:xfrm>
            <a:custGeom>
              <a:avLst/>
              <a:gdLst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0 w 1080000"/>
                <a:gd name="connsiteY4" fmla="*/ 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91440 w 1080000"/>
                <a:gd name="connsiteY4" fmla="*/ 9144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48072">
                  <a:moveTo>
                    <a:pt x="0" y="0"/>
                  </a:moveTo>
                  <a:lnTo>
                    <a:pt x="1080000" y="0"/>
                  </a:lnTo>
                  <a:lnTo>
                    <a:pt x="1080000" y="648072"/>
                  </a:lnTo>
                  <a:lnTo>
                    <a:pt x="0" y="648072"/>
                  </a:lnTo>
                </a:path>
              </a:pathLst>
            </a:custGeom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>
              <a:off x="3888000" y="4896000"/>
              <a:ext cx="39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7" name="直線單箭頭接點 36"/>
            <p:cNvCxnSpPr/>
            <p:nvPr/>
          </p:nvCxnSpPr>
          <p:spPr bwMode="auto">
            <a:xfrm>
              <a:off x="3204000" y="4681020"/>
              <a:ext cx="684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348000"/>
            <a:ext cx="3146667" cy="2413333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 bwMode="auto">
          <a:xfrm>
            <a:off x="6264000" y="3600000"/>
            <a:ext cx="212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" name="橢圓 2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424000" y="399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424000" y="453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8424000" y="532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7740000" y="4104000"/>
            <a:ext cx="64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" name="直線單箭頭接點 25"/>
          <p:cNvCxnSpPr/>
          <p:nvPr/>
        </p:nvCxnSpPr>
        <p:spPr bwMode="auto">
          <a:xfrm>
            <a:off x="7848000" y="4644000"/>
            <a:ext cx="54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7" name="直線單箭頭接點 26"/>
          <p:cNvCxnSpPr/>
          <p:nvPr/>
        </p:nvCxnSpPr>
        <p:spPr bwMode="auto">
          <a:xfrm>
            <a:off x="6804000" y="5436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320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320000" y="478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024000" y="4140000"/>
            <a:ext cx="12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8" name="群組 17"/>
          <p:cNvGrpSpPr/>
          <p:nvPr/>
        </p:nvGrpSpPr>
        <p:grpSpPr>
          <a:xfrm>
            <a:off x="3204000" y="4680000"/>
            <a:ext cx="1080000" cy="432000"/>
            <a:chOff x="3204000" y="4680000"/>
            <a:chExt cx="1080000" cy="432000"/>
          </a:xfrm>
        </p:grpSpPr>
        <p:sp>
          <p:nvSpPr>
            <p:cNvPr id="33" name="矩形 3"/>
            <p:cNvSpPr/>
            <p:nvPr/>
          </p:nvSpPr>
          <p:spPr>
            <a:xfrm>
              <a:off x="3456000" y="4680000"/>
              <a:ext cx="432000" cy="432000"/>
            </a:xfrm>
            <a:custGeom>
              <a:avLst/>
              <a:gdLst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0 w 1080000"/>
                <a:gd name="connsiteY4" fmla="*/ 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  <a:gd name="connsiteX4" fmla="*/ 91440 w 1080000"/>
                <a:gd name="connsiteY4" fmla="*/ 91440 h 648072"/>
                <a:gd name="connsiteX0" fmla="*/ 0 w 1080000"/>
                <a:gd name="connsiteY0" fmla="*/ 0 h 648072"/>
                <a:gd name="connsiteX1" fmla="*/ 1080000 w 1080000"/>
                <a:gd name="connsiteY1" fmla="*/ 0 h 648072"/>
                <a:gd name="connsiteX2" fmla="*/ 1080000 w 1080000"/>
                <a:gd name="connsiteY2" fmla="*/ 648072 h 648072"/>
                <a:gd name="connsiteX3" fmla="*/ 0 w 1080000"/>
                <a:gd name="connsiteY3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48072">
                  <a:moveTo>
                    <a:pt x="0" y="0"/>
                  </a:moveTo>
                  <a:lnTo>
                    <a:pt x="1080000" y="0"/>
                  </a:lnTo>
                  <a:lnTo>
                    <a:pt x="1080000" y="648072"/>
                  </a:lnTo>
                  <a:lnTo>
                    <a:pt x="0" y="648072"/>
                  </a:lnTo>
                </a:path>
              </a:pathLst>
            </a:custGeom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>
              <a:off x="3888000" y="4896000"/>
              <a:ext cx="39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7" name="直線單箭頭接點 36"/>
            <p:cNvCxnSpPr/>
            <p:nvPr/>
          </p:nvCxnSpPr>
          <p:spPr bwMode="auto">
            <a:xfrm>
              <a:off x="3204000" y="4681020"/>
              <a:ext cx="684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97317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216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0000" y="1800000"/>
            <a:ext cx="28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條件式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迴圈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流程圖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0" y="1800000"/>
            <a:ext cx="457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例如：使用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條件式迴圈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4000" y="2916000"/>
            <a:ext cx="3780000" cy="3600000"/>
            <a:chOff x="144000" y="2916000"/>
            <a:chExt cx="3780000" cy="3600000"/>
          </a:xfrm>
        </p:grpSpPr>
        <p:sp>
          <p:nvSpPr>
            <p:cNvPr id="7" name="流程圖: 程序 6"/>
            <p:cNvSpPr/>
            <p:nvPr/>
          </p:nvSpPr>
          <p:spPr>
            <a:xfrm>
              <a:off x="144000" y="3240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287816" y="3636000"/>
              <a:ext cx="1800000" cy="2880000"/>
              <a:chOff x="3563848" y="1943752"/>
              <a:chExt cx="1800000" cy="2880000"/>
            </a:xfrm>
          </p:grpSpPr>
          <p:sp>
            <p:nvSpPr>
              <p:cNvPr id="17" name="矩形 4"/>
              <p:cNvSpPr/>
              <p:nvPr/>
            </p:nvSpPr>
            <p:spPr>
              <a:xfrm flipH="1">
                <a:off x="3563848" y="1943752"/>
                <a:ext cx="1800000" cy="2160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>
                <a:off x="3563848" y="4103752"/>
                <a:ext cx="1800000" cy="720000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4"/>
            <p:cNvSpPr/>
            <p:nvPr/>
          </p:nvSpPr>
          <p:spPr>
            <a:xfrm flipV="1">
              <a:off x="3204000" y="3636000"/>
              <a:ext cx="720000" cy="1440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 flipV="1">
              <a:off x="2124408" y="2916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1" name="矩形 10"/>
            <p:cNvSpPr/>
            <p:nvPr/>
          </p:nvSpPr>
          <p:spPr>
            <a:xfrm>
              <a:off x="1044408" y="4716000"/>
              <a:ext cx="216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2" name="流程圖: 程序 11"/>
            <p:cNvSpPr/>
            <p:nvPr/>
          </p:nvSpPr>
          <p:spPr>
            <a:xfrm>
              <a:off x="2124408" y="4140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 bwMode="auto">
            <a:xfrm flipV="1">
              <a:off x="2124408" y="3996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grpSp>
          <p:nvGrpSpPr>
            <p:cNvPr id="14" name="群組 13"/>
            <p:cNvGrpSpPr/>
            <p:nvPr/>
          </p:nvGrpSpPr>
          <p:grpSpPr>
            <a:xfrm>
              <a:off x="1044000" y="3276000"/>
              <a:ext cx="2160008" cy="720000"/>
              <a:chOff x="4644000" y="3348000"/>
              <a:chExt cx="2160008" cy="720000"/>
            </a:xfrm>
          </p:grpSpPr>
          <p:sp>
            <p:nvSpPr>
              <p:cNvPr id="15" name="菱形 14"/>
              <p:cNvSpPr/>
              <p:nvPr/>
            </p:nvSpPr>
            <p:spPr>
              <a:xfrm>
                <a:off x="4644000" y="3348000"/>
                <a:ext cx="2160000" cy="720000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16" name="流程圖: 程序 15"/>
              <p:cNvSpPr/>
              <p:nvPr/>
            </p:nvSpPr>
            <p:spPr>
              <a:xfrm>
                <a:off x="4644008" y="3348000"/>
                <a:ext cx="2160000" cy="720000"/>
              </a:xfrm>
              <a:prstGeom prst="flowChartProcess">
                <a:avLst/>
              </a:prstGeom>
              <a:noFill/>
              <a:ln w="25400">
                <a:noFill/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條件判斷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4320000" y="2340000"/>
            <a:ext cx="4824000" cy="4176000"/>
            <a:chOff x="4320000" y="2340000"/>
            <a:chExt cx="4824000" cy="4176000"/>
          </a:xfrm>
        </p:grpSpPr>
        <p:grpSp>
          <p:nvGrpSpPr>
            <p:cNvPr id="20" name="群組 19"/>
            <p:cNvGrpSpPr/>
            <p:nvPr/>
          </p:nvGrpSpPr>
          <p:grpSpPr>
            <a:xfrm>
              <a:off x="5004000" y="3636000"/>
              <a:ext cx="1440000" cy="2880000"/>
              <a:chOff x="5076056" y="2708920"/>
              <a:chExt cx="1800000" cy="2880000"/>
            </a:xfrm>
          </p:grpSpPr>
          <p:sp>
            <p:nvSpPr>
              <p:cNvPr id="28" name="矩形 4"/>
              <p:cNvSpPr/>
              <p:nvPr/>
            </p:nvSpPr>
            <p:spPr>
              <a:xfrm flipH="1">
                <a:off x="5076056" y="2708920"/>
                <a:ext cx="1800000" cy="2160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5076056" y="4868920"/>
                <a:ext cx="1800000" cy="720000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流程圖: 程序 20"/>
            <p:cNvSpPr/>
            <p:nvPr/>
          </p:nvSpPr>
          <p:spPr>
            <a:xfrm>
              <a:off x="4320000" y="4140000"/>
              <a:ext cx="1368000" cy="1008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重複執行直到條件成立，跳過嵌入程式。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 flipV="1">
              <a:off x="6480000" y="270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3" name="流程圖: 程序 22"/>
            <p:cNvSpPr/>
            <p:nvPr/>
          </p:nvSpPr>
          <p:spPr>
            <a:xfrm>
              <a:off x="7776000" y="2340000"/>
              <a:ext cx="1368000" cy="90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t" anchorCtr="0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判斷條件：</a:t>
              </a:r>
              <a:endParaRPr lang="en-US" altLang="zh-TW" sz="1800" b="0" dirty="0" smtClean="0">
                <a:solidFill>
                  <a:schemeClr val="tx1"/>
                </a:solidFill>
                <a:ea typeface="標楷體" pitchFamily="65" charset="-120"/>
              </a:endParaRPr>
            </a:p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條件是六角形積木。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 flipH="1">
              <a:off x="7128000" y="2880000"/>
              <a:ext cx="684000" cy="504000"/>
              <a:chOff x="5796000" y="2880000"/>
              <a:chExt cx="684000" cy="504000"/>
            </a:xfrm>
          </p:grpSpPr>
          <p:cxnSp>
            <p:nvCxnSpPr>
              <p:cNvPr id="26" name="直線單箭頭接點 25"/>
              <p:cNvCxnSpPr/>
              <p:nvPr/>
            </p:nvCxnSpPr>
            <p:spPr bwMode="auto">
              <a:xfrm>
                <a:off x="6264000" y="2880000"/>
                <a:ext cx="216000" cy="504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27" name="直線單箭頭接點 26"/>
              <p:cNvCxnSpPr/>
              <p:nvPr/>
            </p:nvCxnSpPr>
            <p:spPr bwMode="auto">
              <a:xfrm>
                <a:off x="5796000" y="2880000"/>
                <a:ext cx="468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000" y="3420000"/>
              <a:ext cx="2472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74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216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9552" y="1916832"/>
            <a:ext cx="7704000" cy="3816000"/>
            <a:chOff x="3131840" y="2880000"/>
            <a:chExt cx="7704000" cy="3816000"/>
          </a:xfrm>
        </p:grpSpPr>
        <p:sp>
          <p:nvSpPr>
            <p:cNvPr id="7" name="圓角矩形 6"/>
            <p:cNvSpPr/>
            <p:nvPr/>
          </p:nvSpPr>
          <p:spPr>
            <a:xfrm>
              <a:off x="3131840" y="3096000"/>
              <a:ext cx="7704000" cy="36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131840" y="2880000"/>
              <a:ext cx="1296000" cy="432000"/>
            </a:xfrm>
            <a:prstGeom prst="roundRect">
              <a:avLst>
                <a:gd name="adj" fmla="val 50000"/>
              </a:avLst>
            </a:prstGeom>
            <a:solidFill>
              <a:srgbClr val="BEBADD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rPr>
                <a:t>小知識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7712" y="2520000"/>
            <a:ext cx="7452680" cy="3166432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 marL="1620000">
              <a:lnSpc>
                <a:spcPct val="120000"/>
              </a:lnSpc>
            </a:pPr>
            <a:r>
              <a:rPr lang="zh-TW" altLang="en-US" dirty="0"/>
              <a:t>左右兩邊條件式要同時</a:t>
            </a:r>
            <a:r>
              <a:rPr lang="zh-TW" altLang="en-US" dirty="0" smtClean="0"/>
              <a:t>成立</a:t>
            </a:r>
            <a:r>
              <a:rPr lang="zh-TW" altLang="en-US" dirty="0"/>
              <a:t>，運算結果才會成立。</a:t>
            </a:r>
          </a:p>
          <a:p>
            <a:pPr marL="1620000">
              <a:lnSpc>
                <a:spcPct val="120000"/>
              </a:lnSpc>
            </a:pPr>
            <a:endParaRPr lang="en-US" altLang="zh-TW" dirty="0" smtClean="0"/>
          </a:p>
          <a:p>
            <a:pPr marL="1620000">
              <a:lnSpc>
                <a:spcPct val="120000"/>
              </a:lnSpc>
            </a:pPr>
            <a:r>
              <a:rPr lang="zh-TW" altLang="en-US" dirty="0" smtClean="0"/>
              <a:t>左右</a:t>
            </a:r>
            <a:r>
              <a:rPr lang="zh-TW" altLang="en-US" dirty="0"/>
              <a:t>兩邊條件式有一個</a:t>
            </a:r>
            <a:r>
              <a:rPr lang="zh-TW" altLang="en-US" dirty="0" smtClean="0"/>
              <a:t>成立</a:t>
            </a:r>
            <a:r>
              <a:rPr lang="zh-TW" altLang="en-US" dirty="0"/>
              <a:t>，運算結果就會成立。</a:t>
            </a:r>
          </a:p>
          <a:p>
            <a:pPr marL="1620000">
              <a:lnSpc>
                <a:spcPct val="120000"/>
              </a:lnSpc>
            </a:pPr>
            <a:endParaRPr lang="en-US" altLang="zh-TW" dirty="0" smtClean="0"/>
          </a:p>
          <a:p>
            <a:pPr marL="1620000">
              <a:lnSpc>
                <a:spcPct val="120000"/>
              </a:lnSpc>
            </a:pPr>
            <a:r>
              <a:rPr lang="zh-TW" altLang="en-US" dirty="0" smtClean="0"/>
              <a:t>反向</a:t>
            </a:r>
            <a:r>
              <a:rPr lang="zh-TW" altLang="en-US" dirty="0"/>
              <a:t>運算，當條件成立，</a:t>
            </a:r>
            <a:r>
              <a:rPr lang="zh-TW" altLang="en-US" dirty="0" smtClean="0"/>
              <a:t>運算結果</a:t>
            </a:r>
            <a:r>
              <a:rPr lang="zh-TW" altLang="en-US" dirty="0"/>
              <a:t>為不成立；當條件不成立，運算</a:t>
            </a:r>
            <a:r>
              <a:rPr lang="zh-TW" altLang="en-US" dirty="0" smtClean="0"/>
              <a:t>結果為</a:t>
            </a:r>
            <a:r>
              <a:rPr lang="zh-TW" altLang="en-US" dirty="0"/>
              <a:t>成立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6" y="2520000"/>
            <a:ext cx="1524342" cy="432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26" y="3240000"/>
            <a:ext cx="1524342" cy="432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83" y="3996000"/>
            <a:ext cx="139474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設計一個電腦系統的密碼驗證機制，條件如下。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第一次輸入密碼錯誤後，可再重複嘗試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兩次。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輸入三次密碼都錯誤，跳出使用者帳號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被鎖定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的訊息。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216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108905" y="1056997"/>
            <a:ext cx="285558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148064" y="9892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3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閱讀並分析題目，將問題拆解為輸入、處理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、輸出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、判斷、輸出五個階段，請寫出各階段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相對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應的內容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設定初始值：密碼設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為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137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次數設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為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360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0000" y="360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4032000"/>
            <a:ext cx="14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0000" y="4032000"/>
            <a:ext cx="6264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0" y="4536000"/>
            <a:ext cx="14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處理</a:t>
            </a:r>
          </a:p>
        </p:txBody>
      </p:sp>
      <p:sp>
        <p:nvSpPr>
          <p:cNvPr id="11" name="矩形 10"/>
          <p:cNvSpPr/>
          <p:nvPr/>
        </p:nvSpPr>
        <p:spPr>
          <a:xfrm>
            <a:off x="1980000" y="4536000"/>
            <a:ext cx="6264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000" y="5040000"/>
            <a:ext cx="14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0000" y="5040000"/>
            <a:ext cx="6264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0000" y="5544000"/>
            <a:ext cx="14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判斷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80000" y="5544000"/>
            <a:ext cx="6264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000" y="6048000"/>
            <a:ext cx="14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80000" y="6048000"/>
            <a:ext cx="6264000" cy="50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216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8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539750" y="16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程式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若是由上而下依序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執行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，就稱為循序結構。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792" y="2340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循序結構－流程圖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60000" y="2340000"/>
            <a:ext cx="46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程式碼由上而下依序執行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92" y="3240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V="1">
            <a:off x="1619792" y="288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899792" y="4032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V="1">
            <a:off x="1619792" y="367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7" name="矩形 16"/>
          <p:cNvSpPr/>
          <p:nvPr/>
        </p:nvSpPr>
        <p:spPr>
          <a:xfrm>
            <a:off x="899792" y="4824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 bwMode="auto">
          <a:xfrm flipV="1">
            <a:off x="1619792" y="4464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" name="群組 1"/>
          <p:cNvGrpSpPr/>
          <p:nvPr/>
        </p:nvGrpSpPr>
        <p:grpSpPr>
          <a:xfrm>
            <a:off x="3960000" y="2700000"/>
            <a:ext cx="4464000" cy="3600000"/>
            <a:chOff x="3960000" y="3096000"/>
            <a:chExt cx="4464000" cy="36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987" r="-987" b="278"/>
            <a:stretch/>
          </p:blipFill>
          <p:spPr bwMode="auto">
            <a:xfrm>
              <a:off x="3960000" y="3096000"/>
              <a:ext cx="360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344000" y="38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44000" y="4284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344000" y="47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3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>
              <a:off x="5976000" y="4032000"/>
              <a:ext cx="1368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 flipH="1">
              <a:off x="5688000" y="4500000"/>
              <a:ext cx="165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 flipH="1">
              <a:off x="6624000" y="4932000"/>
              <a:ext cx="72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21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3600000" y="1800000"/>
            <a:ext cx="2520000" cy="2880000"/>
            <a:chOff x="2880000" y="2880000"/>
            <a:chExt cx="2520000" cy="2880000"/>
          </a:xfrm>
        </p:grpSpPr>
        <p:sp>
          <p:nvSpPr>
            <p:cNvPr id="48" name="圓角矩形 3"/>
            <p:cNvSpPr>
              <a:spLocks/>
            </p:cNvSpPr>
            <p:nvPr/>
          </p:nvSpPr>
          <p:spPr>
            <a:xfrm flipH="1">
              <a:off x="3240000" y="3528000"/>
              <a:ext cx="720000" cy="1296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流程圖: 程序 48"/>
            <p:cNvSpPr/>
            <p:nvPr/>
          </p:nvSpPr>
          <p:spPr>
            <a:xfrm>
              <a:off x="2880000" y="3816000"/>
              <a:ext cx="72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設定</a:t>
              </a:r>
              <a:endParaRPr lang="en-US" altLang="zh-TW" sz="1600" b="0" dirty="0" smtClean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初始值</a:t>
              </a:r>
              <a:endParaRPr lang="zh-TW" altLang="en-US" sz="1600" b="0" dirty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3960000" y="288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51" name="直線單箭頭接點 50"/>
            <p:cNvCxnSpPr/>
            <p:nvPr/>
          </p:nvCxnSpPr>
          <p:spPr bwMode="auto">
            <a:xfrm flipV="1">
              <a:off x="4500000" y="331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52" name="流程圖: 程序 51"/>
            <p:cNvSpPr/>
            <p:nvPr/>
          </p:nvSpPr>
          <p:spPr>
            <a:xfrm>
              <a:off x="3600000" y="360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密碼＝</a:t>
              </a:r>
              <a:r>
                <a: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137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 bwMode="auto">
            <a:xfrm flipV="1">
              <a:off x="4500232" y="40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54" name="流程圖: 程序 53"/>
            <p:cNvSpPr/>
            <p:nvPr/>
          </p:nvSpPr>
          <p:spPr>
            <a:xfrm>
              <a:off x="3600000" y="43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次數＝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55" name="直線單箭頭接點 54"/>
            <p:cNvCxnSpPr/>
            <p:nvPr/>
          </p:nvCxnSpPr>
          <p:spPr bwMode="auto">
            <a:xfrm flipV="1">
              <a:off x="4500232" y="475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56" name="平行四邊形 55"/>
            <p:cNvSpPr/>
            <p:nvPr/>
          </p:nvSpPr>
          <p:spPr>
            <a:xfrm>
              <a:off x="3600000" y="5040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輸入密碼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57" name="直線單箭頭接點 56"/>
            <p:cNvCxnSpPr/>
            <p:nvPr/>
          </p:nvCxnSpPr>
          <p:spPr bwMode="auto">
            <a:xfrm flipV="1">
              <a:off x="4500232" y="54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3600000" y="1800000"/>
            <a:ext cx="3240000" cy="4428000"/>
            <a:chOff x="3960000" y="2088000"/>
            <a:chExt cx="3240000" cy="4428000"/>
          </a:xfrm>
        </p:grpSpPr>
        <p:sp>
          <p:nvSpPr>
            <p:cNvPr id="27" name="流程圖: 程序 26"/>
            <p:cNvSpPr/>
            <p:nvPr/>
          </p:nvSpPr>
          <p:spPr>
            <a:xfrm>
              <a:off x="4356000" y="2736000"/>
              <a:ext cx="36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是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90"/>
            <p:cNvSpPr/>
            <p:nvPr/>
          </p:nvSpPr>
          <p:spPr>
            <a:xfrm>
              <a:off x="4140000" y="2340000"/>
              <a:ext cx="1080000" cy="3960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程序 28"/>
            <p:cNvSpPr/>
            <p:nvPr/>
          </p:nvSpPr>
          <p:spPr>
            <a:xfrm>
              <a:off x="3960000" y="3600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條件式迴圈</a:t>
              </a:r>
            </a:p>
          </p:txBody>
        </p:sp>
        <p:sp>
          <p:nvSpPr>
            <p:cNvPr id="30" name="流程圖: 程序 29"/>
            <p:cNvSpPr/>
            <p:nvPr/>
          </p:nvSpPr>
          <p:spPr>
            <a:xfrm>
              <a:off x="5760000" y="3744000"/>
              <a:ext cx="36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否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320000" y="3096002"/>
              <a:ext cx="1440000" cy="3419998"/>
              <a:chOff x="1403648" y="4149319"/>
              <a:chExt cx="1800000" cy="2001949"/>
            </a:xfrm>
            <a:noFill/>
          </p:grpSpPr>
          <p:sp>
            <p:nvSpPr>
              <p:cNvPr id="45" name="矩形 4"/>
              <p:cNvSpPr/>
              <p:nvPr/>
            </p:nvSpPr>
            <p:spPr>
              <a:xfrm flipH="1">
                <a:off x="1403648" y="4149319"/>
                <a:ext cx="1800000" cy="1833365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手繪多邊形 45"/>
              <p:cNvSpPr/>
              <p:nvPr/>
            </p:nvSpPr>
            <p:spPr>
              <a:xfrm>
                <a:off x="1403648" y="5982683"/>
                <a:ext cx="1800000" cy="168585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2" name="直線單箭頭接點 31"/>
            <p:cNvCxnSpPr/>
            <p:nvPr/>
          </p:nvCxnSpPr>
          <p:spPr bwMode="auto">
            <a:xfrm flipV="1">
              <a:off x="5760232" y="381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3" name="直線單箭頭接點 32"/>
            <p:cNvCxnSpPr/>
            <p:nvPr/>
          </p:nvCxnSpPr>
          <p:spPr bwMode="auto">
            <a:xfrm flipV="1">
              <a:off x="5760232" y="453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4" name="流程圖: 程序 33"/>
            <p:cNvSpPr/>
            <p:nvPr/>
          </p:nvSpPr>
          <p:spPr>
            <a:xfrm>
              <a:off x="4680000" y="4824000"/>
              <a:ext cx="216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次數＝次數＋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 bwMode="auto">
            <a:xfrm flipV="1">
              <a:off x="5760000" y="2088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grpSp>
          <p:nvGrpSpPr>
            <p:cNvPr id="36" name="群組 35"/>
            <p:cNvGrpSpPr/>
            <p:nvPr/>
          </p:nvGrpSpPr>
          <p:grpSpPr>
            <a:xfrm>
              <a:off x="5760000" y="3096000"/>
              <a:ext cx="1440000" cy="2664000"/>
              <a:chOff x="5760000" y="3276000"/>
              <a:chExt cx="1440000" cy="2664000"/>
            </a:xfrm>
          </p:grpSpPr>
          <p:sp>
            <p:nvSpPr>
              <p:cNvPr id="43" name="矩形 4"/>
              <p:cNvSpPr/>
              <p:nvPr/>
            </p:nvSpPr>
            <p:spPr>
              <a:xfrm>
                <a:off x="5760000" y="3276000"/>
                <a:ext cx="1440000" cy="2664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單箭頭接點 43"/>
              <p:cNvCxnSpPr/>
              <p:nvPr/>
            </p:nvCxnSpPr>
            <p:spPr bwMode="auto">
              <a:xfrm flipV="1">
                <a:off x="6840000" y="3276000"/>
                <a:ext cx="360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grpSp>
          <p:nvGrpSpPr>
            <p:cNvPr id="37" name="群組 36"/>
            <p:cNvGrpSpPr/>
            <p:nvPr/>
          </p:nvGrpSpPr>
          <p:grpSpPr>
            <a:xfrm>
              <a:off x="4680432" y="2376000"/>
              <a:ext cx="2160008" cy="1440000"/>
              <a:chOff x="4644000" y="3348000"/>
              <a:chExt cx="2160008" cy="720000"/>
            </a:xfrm>
          </p:grpSpPr>
          <p:sp>
            <p:nvSpPr>
              <p:cNvPr id="41" name="菱形 40"/>
              <p:cNvSpPr/>
              <p:nvPr/>
            </p:nvSpPr>
            <p:spPr>
              <a:xfrm>
                <a:off x="4644000" y="3348000"/>
                <a:ext cx="2160000" cy="720000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42" name="流程圖: 程序 41"/>
              <p:cNvSpPr/>
              <p:nvPr/>
            </p:nvSpPr>
            <p:spPr>
              <a:xfrm>
                <a:off x="4644008" y="3348000"/>
                <a:ext cx="2160000" cy="720000"/>
              </a:xfrm>
              <a:prstGeom prst="flowChartProcess">
                <a:avLst/>
              </a:prstGeom>
              <a:noFill/>
              <a:ln w="25400">
                <a:noFill/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輸入</a:t>
                </a: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＝密碼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  <a:p>
                <a:pPr algn="ctr"/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或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  <a:p>
                <a:pPr algn="ctr"/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次數</a:t>
                </a:r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＝</a:t>
                </a:r>
                <a:r>
                  <a:rPr lang="en-US" altLang="zh-TW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3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  <p:sp>
          <p:nvSpPr>
            <p:cNvPr id="38" name="平行四邊形 37"/>
            <p:cNvSpPr/>
            <p:nvPr/>
          </p:nvSpPr>
          <p:spPr>
            <a:xfrm>
              <a:off x="4680000" y="4104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輸出密碼錯誤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 bwMode="auto">
            <a:xfrm flipV="1">
              <a:off x="5760232" y="525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0" name="平行四邊形 39"/>
            <p:cNvSpPr/>
            <p:nvPr/>
          </p:nvSpPr>
          <p:spPr>
            <a:xfrm>
              <a:off x="4680000" y="5544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輸入密碼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7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</p:spTree>
    <p:extLst>
      <p:ext uri="{BB962C8B-B14F-4D97-AF65-F5344CB8AC3E}">
        <p14:creationId xmlns:p14="http://schemas.microsoft.com/office/powerpoint/2010/main" val="15651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3600000" y="1800000"/>
            <a:ext cx="3996000" cy="4608000"/>
            <a:chOff x="0" y="1800000"/>
            <a:chExt cx="3996000" cy="4608000"/>
          </a:xfrm>
        </p:grpSpPr>
        <p:grpSp>
          <p:nvGrpSpPr>
            <p:cNvPr id="30" name="群組 29"/>
            <p:cNvGrpSpPr/>
            <p:nvPr/>
          </p:nvGrpSpPr>
          <p:grpSpPr>
            <a:xfrm flipH="1">
              <a:off x="1800000" y="2448001"/>
              <a:ext cx="1800000" cy="2087998"/>
              <a:chOff x="1403648" y="4149319"/>
              <a:chExt cx="1800000" cy="1222242"/>
            </a:xfrm>
            <a:noFill/>
          </p:grpSpPr>
          <p:sp>
            <p:nvSpPr>
              <p:cNvPr id="49" name="矩形 4"/>
              <p:cNvSpPr/>
              <p:nvPr/>
            </p:nvSpPr>
            <p:spPr>
              <a:xfrm flipH="1">
                <a:off x="1403648" y="4149319"/>
                <a:ext cx="1800000" cy="1053658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手繪多邊形 49"/>
              <p:cNvSpPr/>
              <p:nvPr/>
            </p:nvSpPr>
            <p:spPr>
              <a:xfrm>
                <a:off x="1403648" y="5202976"/>
                <a:ext cx="1800000" cy="168585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圓角矩形 90"/>
            <p:cNvSpPr/>
            <p:nvPr/>
          </p:nvSpPr>
          <p:spPr>
            <a:xfrm>
              <a:off x="180000" y="2016000"/>
              <a:ext cx="1080000" cy="3744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程序 31"/>
            <p:cNvSpPr/>
            <p:nvPr/>
          </p:nvSpPr>
          <p:spPr>
            <a:xfrm>
              <a:off x="0" y="3168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雙向選擇</a:t>
              </a:r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結構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 bwMode="auto">
            <a:xfrm flipV="1">
              <a:off x="1799800" y="2808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4" name="平行四邊形 33"/>
            <p:cNvSpPr/>
            <p:nvPr/>
          </p:nvSpPr>
          <p:spPr>
            <a:xfrm>
              <a:off x="720000" y="3096000"/>
              <a:ext cx="2160000" cy="720000"/>
            </a:xfrm>
            <a:prstGeom prst="parallelogram">
              <a:avLst>
                <a:gd name="adj" fmla="val 4748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輸出成功</a:t>
              </a:r>
            </a:p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進入系統</a:t>
              </a:r>
            </a:p>
          </p:txBody>
        </p:sp>
        <p:sp>
          <p:nvSpPr>
            <p:cNvPr id="35" name="矩形 4"/>
            <p:cNvSpPr/>
            <p:nvPr/>
          </p:nvSpPr>
          <p:spPr>
            <a:xfrm>
              <a:off x="540000" y="3815999"/>
              <a:ext cx="900000" cy="288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0" fmla="*/ 2664296 w 2664296"/>
                <a:gd name="connsiteY0" fmla="*/ 0 h 1224136"/>
                <a:gd name="connsiteX1" fmla="*/ 2664296 w 2664296"/>
                <a:gd name="connsiteY1" fmla="*/ 1224136 h 1224136"/>
                <a:gd name="connsiteX2" fmla="*/ 0 w 2664296"/>
                <a:gd name="connsiteY2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4296" h="1224136">
                  <a:moveTo>
                    <a:pt x="2664296" y="0"/>
                  </a:move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單箭頭接點 35"/>
            <p:cNvCxnSpPr/>
            <p:nvPr/>
          </p:nvCxnSpPr>
          <p:spPr bwMode="auto">
            <a:xfrm flipV="1">
              <a:off x="1799800" y="180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grpSp>
          <p:nvGrpSpPr>
            <p:cNvPr id="37" name="群組 36"/>
            <p:cNvGrpSpPr/>
            <p:nvPr/>
          </p:nvGrpSpPr>
          <p:grpSpPr>
            <a:xfrm>
              <a:off x="720000" y="2088000"/>
              <a:ext cx="2160008" cy="720000"/>
              <a:chOff x="4644000" y="3348000"/>
              <a:chExt cx="2160008" cy="720000"/>
            </a:xfrm>
          </p:grpSpPr>
          <p:sp>
            <p:nvSpPr>
              <p:cNvPr id="47" name="菱形 46"/>
              <p:cNvSpPr/>
              <p:nvPr/>
            </p:nvSpPr>
            <p:spPr>
              <a:xfrm>
                <a:off x="4644000" y="3348000"/>
                <a:ext cx="2160000" cy="720000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48" name="流程圖: 程序 47"/>
              <p:cNvSpPr/>
              <p:nvPr/>
            </p:nvSpPr>
            <p:spPr>
              <a:xfrm>
                <a:off x="4644008" y="3348000"/>
                <a:ext cx="2160000" cy="720000"/>
              </a:xfrm>
              <a:prstGeom prst="flowChartProcess">
                <a:avLst/>
              </a:prstGeom>
              <a:noFill/>
              <a:ln w="25400">
                <a:noFill/>
              </a:ln>
            </p:spPr>
            <p:txBody>
              <a:bodyPr lIns="36000" tIns="36000" rIns="36000" bIns="3600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輸入＝密碼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  <p:sp>
          <p:nvSpPr>
            <p:cNvPr id="38" name="平行四邊形 37"/>
            <p:cNvSpPr/>
            <p:nvPr/>
          </p:nvSpPr>
          <p:spPr>
            <a:xfrm>
              <a:off x="720000" y="4536000"/>
              <a:ext cx="2160000" cy="720000"/>
            </a:xfrm>
            <a:prstGeom prst="parallelogram">
              <a:avLst>
                <a:gd name="adj" fmla="val 4748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輸出帳號被銷定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 bwMode="auto">
            <a:xfrm flipH="1" flipV="1">
              <a:off x="972000" y="5652000"/>
              <a:ext cx="72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0" name="圓角矩形 39"/>
            <p:cNvSpPr/>
            <p:nvPr/>
          </p:nvSpPr>
          <p:spPr>
            <a:xfrm>
              <a:off x="1259568" y="6048000"/>
              <a:ext cx="108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 bwMode="auto">
            <a:xfrm flipV="1">
              <a:off x="1799800" y="576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2" name="橢圓 41"/>
            <p:cNvSpPr/>
            <p:nvPr/>
          </p:nvSpPr>
          <p:spPr>
            <a:xfrm>
              <a:off x="1692000" y="5544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流程圖: 程序 42"/>
            <p:cNvSpPr/>
            <p:nvPr/>
          </p:nvSpPr>
          <p:spPr>
            <a:xfrm>
              <a:off x="2556000" y="2088000"/>
              <a:ext cx="1440000" cy="360000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44" name="流程圖: 程序 43"/>
            <p:cNvSpPr/>
            <p:nvPr/>
          </p:nvSpPr>
          <p:spPr>
            <a:xfrm>
              <a:off x="1872000" y="2736000"/>
              <a:ext cx="1440000" cy="360000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45" name="矩形 4"/>
            <p:cNvSpPr/>
            <p:nvPr/>
          </p:nvSpPr>
          <p:spPr>
            <a:xfrm flipH="1">
              <a:off x="540000" y="4104000"/>
              <a:ext cx="720000" cy="1548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單箭頭接點 45"/>
            <p:cNvCxnSpPr/>
            <p:nvPr/>
          </p:nvCxnSpPr>
          <p:spPr bwMode="auto">
            <a:xfrm flipV="1">
              <a:off x="1799800" y="525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1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180000" y="1800000"/>
            <a:ext cx="2520000" cy="2880000"/>
            <a:chOff x="2880000" y="2880000"/>
            <a:chExt cx="2520000" cy="2880000"/>
          </a:xfrm>
        </p:grpSpPr>
        <p:sp>
          <p:nvSpPr>
            <p:cNvPr id="73" name="圓角矩形 3"/>
            <p:cNvSpPr>
              <a:spLocks/>
            </p:cNvSpPr>
            <p:nvPr/>
          </p:nvSpPr>
          <p:spPr>
            <a:xfrm flipH="1">
              <a:off x="3240000" y="3528000"/>
              <a:ext cx="720000" cy="1296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流程圖: 程序 73"/>
            <p:cNvSpPr/>
            <p:nvPr/>
          </p:nvSpPr>
          <p:spPr>
            <a:xfrm>
              <a:off x="2880000" y="3816000"/>
              <a:ext cx="72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設定</a:t>
              </a:r>
              <a:endParaRPr lang="en-US" altLang="zh-TW" sz="1600" b="0" dirty="0" smtClean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初始值</a:t>
              </a:r>
              <a:endParaRPr lang="zh-TW" altLang="en-US" sz="1600" b="0" dirty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3960000" y="288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76" name="直線單箭頭接點 75"/>
            <p:cNvCxnSpPr/>
            <p:nvPr/>
          </p:nvCxnSpPr>
          <p:spPr bwMode="auto">
            <a:xfrm flipV="1">
              <a:off x="4500000" y="331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77" name="流程圖: 程序 76"/>
            <p:cNvSpPr/>
            <p:nvPr/>
          </p:nvSpPr>
          <p:spPr>
            <a:xfrm>
              <a:off x="3600000" y="360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密碼＝</a:t>
              </a:r>
              <a:r>
                <a: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137</a:t>
              </a:r>
            </a:p>
          </p:txBody>
        </p:sp>
        <p:cxnSp>
          <p:nvCxnSpPr>
            <p:cNvPr id="78" name="直線單箭頭接點 77"/>
            <p:cNvCxnSpPr/>
            <p:nvPr/>
          </p:nvCxnSpPr>
          <p:spPr bwMode="auto">
            <a:xfrm flipV="1">
              <a:off x="4500232" y="40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79" name="流程圖: 程序 78"/>
            <p:cNvSpPr/>
            <p:nvPr/>
          </p:nvSpPr>
          <p:spPr>
            <a:xfrm>
              <a:off x="3600000" y="43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次數＝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80" name="直線單箭頭接點 79"/>
            <p:cNvCxnSpPr/>
            <p:nvPr/>
          </p:nvCxnSpPr>
          <p:spPr bwMode="auto">
            <a:xfrm flipV="1">
              <a:off x="4500232" y="475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81" name="平行四邊形 80"/>
            <p:cNvSpPr/>
            <p:nvPr/>
          </p:nvSpPr>
          <p:spPr>
            <a:xfrm>
              <a:off x="3600000" y="5040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輸入密碼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82" name="直線單箭頭接點 81"/>
            <p:cNvCxnSpPr/>
            <p:nvPr/>
          </p:nvCxnSpPr>
          <p:spPr bwMode="auto">
            <a:xfrm flipV="1">
              <a:off x="4500232" y="54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pic>
        <p:nvPicPr>
          <p:cNvPr id="101" name="圖片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700000"/>
            <a:ext cx="1940000" cy="1846666"/>
          </a:xfrm>
          <a:prstGeom prst="rect">
            <a:avLst/>
          </a:prstGeom>
        </p:spPr>
      </p:pic>
      <p:sp>
        <p:nvSpPr>
          <p:cNvPr id="102" name="文字方塊 101"/>
          <p:cNvSpPr txBox="1">
            <a:spLocks noChangeArrowheads="1"/>
          </p:cNvSpPr>
          <p:nvPr/>
        </p:nvSpPr>
        <p:spPr bwMode="auto">
          <a:xfrm>
            <a:off x="396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3" name="文字方塊 3"/>
          <p:cNvSpPr txBox="1">
            <a:spLocks noChangeArrowheads="1"/>
          </p:cNvSpPr>
          <p:nvPr/>
        </p:nvSpPr>
        <p:spPr bwMode="auto">
          <a:xfrm>
            <a:off x="5400000" y="180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5787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0" y="1800000"/>
            <a:ext cx="3240000" cy="4428000"/>
            <a:chOff x="3960000" y="2088000"/>
            <a:chExt cx="3240000" cy="4428000"/>
          </a:xfrm>
        </p:grpSpPr>
        <p:sp>
          <p:nvSpPr>
            <p:cNvPr id="27" name="流程圖: 程序 26"/>
            <p:cNvSpPr/>
            <p:nvPr/>
          </p:nvSpPr>
          <p:spPr>
            <a:xfrm>
              <a:off x="4356000" y="2736000"/>
              <a:ext cx="36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是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90"/>
            <p:cNvSpPr/>
            <p:nvPr/>
          </p:nvSpPr>
          <p:spPr>
            <a:xfrm>
              <a:off x="4140000" y="2340000"/>
              <a:ext cx="1080000" cy="3960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程序 28"/>
            <p:cNvSpPr/>
            <p:nvPr/>
          </p:nvSpPr>
          <p:spPr>
            <a:xfrm>
              <a:off x="3960000" y="3600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條件式迴圈</a:t>
              </a:r>
            </a:p>
          </p:txBody>
        </p:sp>
        <p:sp>
          <p:nvSpPr>
            <p:cNvPr id="30" name="流程圖: 程序 29"/>
            <p:cNvSpPr/>
            <p:nvPr/>
          </p:nvSpPr>
          <p:spPr>
            <a:xfrm>
              <a:off x="5760000" y="3744000"/>
              <a:ext cx="36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否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320000" y="3096002"/>
              <a:ext cx="1440000" cy="3419998"/>
              <a:chOff x="1403648" y="4149319"/>
              <a:chExt cx="1800000" cy="2001949"/>
            </a:xfrm>
            <a:noFill/>
          </p:grpSpPr>
          <p:sp>
            <p:nvSpPr>
              <p:cNvPr id="45" name="矩形 4"/>
              <p:cNvSpPr/>
              <p:nvPr/>
            </p:nvSpPr>
            <p:spPr>
              <a:xfrm flipH="1">
                <a:off x="1403648" y="4149319"/>
                <a:ext cx="1800000" cy="1833365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手繪多邊形 45"/>
              <p:cNvSpPr/>
              <p:nvPr/>
            </p:nvSpPr>
            <p:spPr>
              <a:xfrm>
                <a:off x="1403648" y="5982683"/>
                <a:ext cx="1800000" cy="168585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2" name="直線單箭頭接點 31"/>
            <p:cNvCxnSpPr/>
            <p:nvPr/>
          </p:nvCxnSpPr>
          <p:spPr bwMode="auto">
            <a:xfrm flipV="1">
              <a:off x="5760232" y="381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3" name="直線單箭頭接點 32"/>
            <p:cNvCxnSpPr/>
            <p:nvPr/>
          </p:nvCxnSpPr>
          <p:spPr bwMode="auto">
            <a:xfrm flipV="1">
              <a:off x="5760232" y="453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4" name="流程圖: 程序 33"/>
            <p:cNvSpPr/>
            <p:nvPr/>
          </p:nvSpPr>
          <p:spPr>
            <a:xfrm>
              <a:off x="4680000" y="4824000"/>
              <a:ext cx="216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次數＝次數＋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 bwMode="auto">
            <a:xfrm flipV="1">
              <a:off x="5760000" y="2088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grpSp>
          <p:nvGrpSpPr>
            <p:cNvPr id="36" name="群組 35"/>
            <p:cNvGrpSpPr/>
            <p:nvPr/>
          </p:nvGrpSpPr>
          <p:grpSpPr>
            <a:xfrm>
              <a:off x="5760000" y="3096000"/>
              <a:ext cx="1440000" cy="2664000"/>
              <a:chOff x="5760000" y="3276000"/>
              <a:chExt cx="1440000" cy="2664000"/>
            </a:xfrm>
          </p:grpSpPr>
          <p:sp>
            <p:nvSpPr>
              <p:cNvPr id="43" name="矩形 4"/>
              <p:cNvSpPr/>
              <p:nvPr/>
            </p:nvSpPr>
            <p:spPr>
              <a:xfrm>
                <a:off x="5760000" y="3276000"/>
                <a:ext cx="1440000" cy="2664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單箭頭接點 43"/>
              <p:cNvCxnSpPr/>
              <p:nvPr/>
            </p:nvCxnSpPr>
            <p:spPr bwMode="auto">
              <a:xfrm flipV="1">
                <a:off x="6840000" y="3276000"/>
                <a:ext cx="360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grpSp>
          <p:nvGrpSpPr>
            <p:cNvPr id="37" name="群組 36"/>
            <p:cNvGrpSpPr/>
            <p:nvPr/>
          </p:nvGrpSpPr>
          <p:grpSpPr>
            <a:xfrm>
              <a:off x="4680432" y="2376000"/>
              <a:ext cx="2160008" cy="1440000"/>
              <a:chOff x="4644000" y="3348000"/>
              <a:chExt cx="2160008" cy="720000"/>
            </a:xfrm>
          </p:grpSpPr>
          <p:sp>
            <p:nvSpPr>
              <p:cNvPr id="41" name="菱形 40"/>
              <p:cNvSpPr/>
              <p:nvPr/>
            </p:nvSpPr>
            <p:spPr>
              <a:xfrm>
                <a:off x="4644000" y="3348000"/>
                <a:ext cx="2160000" cy="720000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42" name="流程圖: 程序 41"/>
              <p:cNvSpPr/>
              <p:nvPr/>
            </p:nvSpPr>
            <p:spPr>
              <a:xfrm>
                <a:off x="4644008" y="3348000"/>
                <a:ext cx="2160000" cy="720000"/>
              </a:xfrm>
              <a:prstGeom prst="flowChartProcess">
                <a:avLst/>
              </a:prstGeom>
              <a:noFill/>
              <a:ln w="25400">
                <a:noFill/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輸入</a:t>
                </a: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＝密碼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  <a:p>
                <a:pPr algn="ctr"/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或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  <a:p>
                <a:pPr algn="ctr"/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次數</a:t>
                </a:r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＝</a:t>
                </a:r>
                <a:r>
                  <a:rPr lang="en-US" altLang="zh-TW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3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  <p:sp>
          <p:nvSpPr>
            <p:cNvPr id="38" name="平行四邊形 37"/>
            <p:cNvSpPr/>
            <p:nvPr/>
          </p:nvSpPr>
          <p:spPr>
            <a:xfrm>
              <a:off x="4680000" y="4104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輸出密碼錯誤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 bwMode="auto">
            <a:xfrm flipV="1">
              <a:off x="5760232" y="525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0" name="平行四邊形 39"/>
            <p:cNvSpPr/>
            <p:nvPr/>
          </p:nvSpPr>
          <p:spPr>
            <a:xfrm>
              <a:off x="4680000" y="5544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輸入密碼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81" name="圖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700000"/>
            <a:ext cx="4546667" cy="2186666"/>
          </a:xfrm>
          <a:prstGeom prst="rect">
            <a:avLst/>
          </a:prstGeom>
        </p:spPr>
      </p:pic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396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3" name="文字方塊 3"/>
          <p:cNvSpPr txBox="1">
            <a:spLocks noChangeArrowheads="1"/>
          </p:cNvSpPr>
          <p:nvPr/>
        </p:nvSpPr>
        <p:spPr bwMode="auto">
          <a:xfrm>
            <a:off x="5400000" y="180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2017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217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700000"/>
            <a:ext cx="3806666" cy="190666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0" y="1800000"/>
            <a:ext cx="3600000" cy="4608000"/>
            <a:chOff x="0" y="1800000"/>
            <a:chExt cx="3600000" cy="4608000"/>
          </a:xfrm>
        </p:grpSpPr>
        <p:grpSp>
          <p:nvGrpSpPr>
            <p:cNvPr id="97" name="群組 96"/>
            <p:cNvGrpSpPr/>
            <p:nvPr/>
          </p:nvGrpSpPr>
          <p:grpSpPr>
            <a:xfrm flipH="1">
              <a:off x="1800000" y="2448001"/>
              <a:ext cx="1800000" cy="2087998"/>
              <a:chOff x="1403648" y="4149319"/>
              <a:chExt cx="1800000" cy="1222242"/>
            </a:xfrm>
            <a:noFill/>
          </p:grpSpPr>
          <p:sp>
            <p:nvSpPr>
              <p:cNvPr id="98" name="矩形 4"/>
              <p:cNvSpPr/>
              <p:nvPr/>
            </p:nvSpPr>
            <p:spPr>
              <a:xfrm flipH="1">
                <a:off x="1403648" y="4149319"/>
                <a:ext cx="1800000" cy="1053658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手繪多邊形 98"/>
              <p:cNvSpPr/>
              <p:nvPr/>
            </p:nvSpPr>
            <p:spPr>
              <a:xfrm>
                <a:off x="1403648" y="5202976"/>
                <a:ext cx="1800000" cy="168585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grp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4" name="圓角矩形 90"/>
            <p:cNvSpPr/>
            <p:nvPr/>
          </p:nvSpPr>
          <p:spPr>
            <a:xfrm>
              <a:off x="180000" y="2016000"/>
              <a:ext cx="1080000" cy="3744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流程圖: 程序 74"/>
            <p:cNvSpPr/>
            <p:nvPr/>
          </p:nvSpPr>
          <p:spPr>
            <a:xfrm>
              <a:off x="0" y="3168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雙向選擇</a:t>
              </a:r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結構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 bwMode="auto">
            <a:xfrm flipV="1">
              <a:off x="1799800" y="2808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78" name="平行四邊形 77"/>
            <p:cNvSpPr/>
            <p:nvPr/>
          </p:nvSpPr>
          <p:spPr>
            <a:xfrm>
              <a:off x="720000" y="3096000"/>
              <a:ext cx="2160000" cy="720000"/>
            </a:xfrm>
            <a:prstGeom prst="parallelogram">
              <a:avLst>
                <a:gd name="adj" fmla="val 4748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輸出成功</a:t>
              </a:r>
            </a:p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進入系統</a:t>
              </a:r>
            </a:p>
          </p:txBody>
        </p:sp>
        <p:sp>
          <p:nvSpPr>
            <p:cNvPr id="80" name="矩形 4"/>
            <p:cNvSpPr/>
            <p:nvPr/>
          </p:nvSpPr>
          <p:spPr>
            <a:xfrm>
              <a:off x="540000" y="3815999"/>
              <a:ext cx="900000" cy="288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0" fmla="*/ 2664296 w 2664296"/>
                <a:gd name="connsiteY0" fmla="*/ 0 h 1224136"/>
                <a:gd name="connsiteX1" fmla="*/ 2664296 w 2664296"/>
                <a:gd name="connsiteY1" fmla="*/ 1224136 h 1224136"/>
                <a:gd name="connsiteX2" fmla="*/ 0 w 2664296"/>
                <a:gd name="connsiteY2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4296" h="1224136">
                  <a:moveTo>
                    <a:pt x="2664296" y="0"/>
                  </a:move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1" name="直線單箭頭接點 80"/>
            <p:cNvCxnSpPr/>
            <p:nvPr/>
          </p:nvCxnSpPr>
          <p:spPr bwMode="auto">
            <a:xfrm flipV="1">
              <a:off x="1799800" y="180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grpSp>
          <p:nvGrpSpPr>
            <p:cNvPr id="82" name="群組 81"/>
            <p:cNvGrpSpPr/>
            <p:nvPr/>
          </p:nvGrpSpPr>
          <p:grpSpPr>
            <a:xfrm>
              <a:off x="720000" y="2088000"/>
              <a:ext cx="2160008" cy="720000"/>
              <a:chOff x="4644000" y="3348000"/>
              <a:chExt cx="2160008" cy="720000"/>
            </a:xfrm>
          </p:grpSpPr>
          <p:sp>
            <p:nvSpPr>
              <p:cNvPr id="89" name="菱形 88"/>
              <p:cNvSpPr/>
              <p:nvPr/>
            </p:nvSpPr>
            <p:spPr>
              <a:xfrm>
                <a:off x="4644000" y="3348000"/>
                <a:ext cx="2160000" cy="720000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90" name="流程圖: 程序 89"/>
              <p:cNvSpPr/>
              <p:nvPr/>
            </p:nvSpPr>
            <p:spPr>
              <a:xfrm>
                <a:off x="4644008" y="3348000"/>
                <a:ext cx="2160000" cy="720000"/>
              </a:xfrm>
              <a:prstGeom prst="flowChartProcess">
                <a:avLst/>
              </a:prstGeom>
              <a:noFill/>
              <a:ln w="25400">
                <a:noFill/>
              </a:ln>
            </p:spPr>
            <p:txBody>
              <a:bodyPr lIns="36000" tIns="36000" rIns="36000" bIns="3600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輸入＝密碼</a:t>
                </a:r>
                <a:endParaRPr lang="en-US" altLang="zh-TW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  <p:sp>
          <p:nvSpPr>
            <p:cNvPr id="83" name="平行四邊形 82"/>
            <p:cNvSpPr/>
            <p:nvPr/>
          </p:nvSpPr>
          <p:spPr>
            <a:xfrm>
              <a:off x="720000" y="4536000"/>
              <a:ext cx="2160000" cy="720000"/>
            </a:xfrm>
            <a:prstGeom prst="parallelogram">
              <a:avLst>
                <a:gd name="adj" fmla="val 4748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輸出帳號被銷定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84" name="直線單箭頭接點 83"/>
            <p:cNvCxnSpPr/>
            <p:nvPr/>
          </p:nvCxnSpPr>
          <p:spPr bwMode="auto">
            <a:xfrm flipH="1" flipV="1">
              <a:off x="972000" y="5652000"/>
              <a:ext cx="72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76" name="圓角矩形 75"/>
            <p:cNvSpPr/>
            <p:nvPr/>
          </p:nvSpPr>
          <p:spPr>
            <a:xfrm>
              <a:off x="1259568" y="6048000"/>
              <a:ext cx="108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85" name="直線單箭頭接點 84"/>
            <p:cNvCxnSpPr/>
            <p:nvPr/>
          </p:nvCxnSpPr>
          <p:spPr bwMode="auto">
            <a:xfrm flipV="1">
              <a:off x="1799800" y="576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86" name="橢圓 85"/>
            <p:cNvSpPr/>
            <p:nvPr/>
          </p:nvSpPr>
          <p:spPr>
            <a:xfrm>
              <a:off x="1692000" y="5544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流程圖: 程序 86"/>
            <p:cNvSpPr/>
            <p:nvPr/>
          </p:nvSpPr>
          <p:spPr>
            <a:xfrm>
              <a:off x="2736000" y="1980000"/>
              <a:ext cx="864000" cy="360000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</a:t>
              </a:r>
              <a:endPara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88" name="流程圖: 程序 87"/>
            <p:cNvSpPr/>
            <p:nvPr/>
          </p:nvSpPr>
          <p:spPr>
            <a:xfrm>
              <a:off x="1872000" y="2736000"/>
              <a:ext cx="1440000" cy="360000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95" name="矩形 4"/>
            <p:cNvSpPr/>
            <p:nvPr/>
          </p:nvSpPr>
          <p:spPr>
            <a:xfrm flipH="1">
              <a:off x="540000" y="4104000"/>
              <a:ext cx="720000" cy="1548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0" name="直線單箭頭接點 99"/>
            <p:cNvCxnSpPr/>
            <p:nvPr/>
          </p:nvCxnSpPr>
          <p:spPr bwMode="auto">
            <a:xfrm flipV="1">
              <a:off x="1799800" y="525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123" name="文字方塊 122"/>
          <p:cNvSpPr txBox="1">
            <a:spLocks noChangeArrowheads="1"/>
          </p:cNvSpPr>
          <p:nvPr/>
        </p:nvSpPr>
        <p:spPr bwMode="auto">
          <a:xfrm>
            <a:off x="396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4" name="文字方塊 3"/>
          <p:cNvSpPr txBox="1">
            <a:spLocks noChangeArrowheads="1"/>
          </p:cNvSpPr>
          <p:nvPr/>
        </p:nvSpPr>
        <p:spPr bwMode="auto">
          <a:xfrm>
            <a:off x="5400000" y="180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5512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539750" y="16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程式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若是由上而下依序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執行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，就稱為循序結構。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792" y="2340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循序結構－流程圖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60000" y="2340000"/>
            <a:ext cx="46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程式碼由上而下依序執行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92" y="3240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V="1">
            <a:off x="1619792" y="288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899792" y="4032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V="1">
            <a:off x="1619792" y="367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7" name="矩形 16"/>
          <p:cNvSpPr/>
          <p:nvPr/>
        </p:nvSpPr>
        <p:spPr>
          <a:xfrm>
            <a:off x="899792" y="4824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 bwMode="auto">
          <a:xfrm flipV="1">
            <a:off x="1619792" y="4464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" name="矩形 18"/>
          <p:cNvSpPr/>
          <p:nvPr/>
        </p:nvSpPr>
        <p:spPr>
          <a:xfrm>
            <a:off x="899792" y="5616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 bwMode="auto">
          <a:xfrm flipV="1">
            <a:off x="1619792" y="5256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1" name="直線單箭頭接點 20"/>
          <p:cNvCxnSpPr/>
          <p:nvPr/>
        </p:nvCxnSpPr>
        <p:spPr bwMode="auto">
          <a:xfrm flipV="1">
            <a:off x="1619792" y="6048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" name="群組 1"/>
          <p:cNvGrpSpPr/>
          <p:nvPr/>
        </p:nvGrpSpPr>
        <p:grpSpPr>
          <a:xfrm>
            <a:off x="3960000" y="2700000"/>
            <a:ext cx="4464000" cy="3600000"/>
            <a:chOff x="3960000" y="3096000"/>
            <a:chExt cx="4464000" cy="36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987" r="-987" b="278"/>
            <a:stretch/>
          </p:blipFill>
          <p:spPr bwMode="auto">
            <a:xfrm>
              <a:off x="3960000" y="3096000"/>
              <a:ext cx="360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344000" y="38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44000" y="4284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344000" y="47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3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44000" y="5184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4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>
              <a:off x="5976000" y="4032000"/>
              <a:ext cx="1368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 flipH="1">
              <a:off x="5688000" y="4500000"/>
              <a:ext cx="1656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 flipH="1">
              <a:off x="6624000" y="4932000"/>
              <a:ext cx="72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 flipH="1">
              <a:off x="6336000" y="5400000"/>
              <a:ext cx="1008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21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360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求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B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兩數的平均數。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6444000" y="1800000"/>
            <a:ext cx="2160000" cy="504000"/>
          </a:xfrm>
          <a:prstGeom prst="roundRect">
            <a:avLst>
              <a:gd name="adj" fmla="val 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對應習作第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37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頁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閱讀並分析題目，將問題拆解為輸入、處理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、輸出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三個階段，請寫出各階段相對應的內容。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40000" y="324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80000" y="324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0000" y="367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80000" y="367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0000" y="421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處理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80000" y="421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0000" y="475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80000" y="475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74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824000" y="2340000"/>
            <a:ext cx="1080000" cy="43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24000" y="6156000"/>
            <a:ext cx="1080000" cy="43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結束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平行四邊形 12"/>
          <p:cNvSpPr/>
          <p:nvPr/>
        </p:nvSpPr>
        <p:spPr>
          <a:xfrm>
            <a:off x="4284000" y="3060000"/>
            <a:ext cx="2160000" cy="432000"/>
          </a:xfrm>
          <a:prstGeom prst="parallelogram">
            <a:avLst>
              <a:gd name="adj" fmla="val 66892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值</a:t>
            </a:r>
          </a:p>
        </p:txBody>
      </p:sp>
      <p:sp>
        <p:nvSpPr>
          <p:cNvPr id="14" name="平行四邊形 13"/>
          <p:cNvSpPr/>
          <p:nvPr/>
        </p:nvSpPr>
        <p:spPr>
          <a:xfrm>
            <a:off x="4284000" y="3780000"/>
            <a:ext cx="2160000" cy="432000"/>
          </a:xfrm>
          <a:prstGeom prst="parallelogram">
            <a:avLst>
              <a:gd name="adj" fmla="val 66892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B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值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平行四邊形 14"/>
          <p:cNvSpPr/>
          <p:nvPr/>
        </p:nvSpPr>
        <p:spPr>
          <a:xfrm>
            <a:off x="4284000" y="5436000"/>
            <a:ext cx="2160000" cy="432000"/>
          </a:xfrm>
          <a:prstGeom prst="parallelogram">
            <a:avLst>
              <a:gd name="adj" fmla="val 66892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輸出平均數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 bwMode="auto">
          <a:xfrm flipV="1">
            <a:off x="5364120" y="2772000"/>
            <a:ext cx="0" cy="288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8" name="直線單箭頭接點 17"/>
          <p:cNvCxnSpPr/>
          <p:nvPr/>
        </p:nvCxnSpPr>
        <p:spPr bwMode="auto">
          <a:xfrm flipV="1">
            <a:off x="5364120" y="3492000"/>
            <a:ext cx="0" cy="288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9" name="直線單箭頭接點 18"/>
          <p:cNvCxnSpPr/>
          <p:nvPr/>
        </p:nvCxnSpPr>
        <p:spPr bwMode="auto">
          <a:xfrm flipV="1">
            <a:off x="5364120" y="4212000"/>
            <a:ext cx="0" cy="288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 flipV="1">
            <a:off x="5364120" y="5148000"/>
            <a:ext cx="0" cy="288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1" name="直線單箭頭接點 20"/>
          <p:cNvCxnSpPr/>
          <p:nvPr/>
        </p:nvCxnSpPr>
        <p:spPr bwMode="auto">
          <a:xfrm flipV="1">
            <a:off x="5364120" y="5868000"/>
            <a:ext cx="0" cy="288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4" name="群組 23"/>
          <p:cNvGrpSpPr/>
          <p:nvPr/>
        </p:nvGrpSpPr>
        <p:grpSpPr>
          <a:xfrm>
            <a:off x="4284000" y="4500000"/>
            <a:ext cx="2160000" cy="648032"/>
            <a:chOff x="4284000" y="4500000"/>
            <a:chExt cx="2160000" cy="648032"/>
          </a:xfrm>
        </p:grpSpPr>
        <p:sp>
          <p:nvSpPr>
            <p:cNvPr id="9" name="流程圖: 程序 8"/>
            <p:cNvSpPr/>
            <p:nvPr/>
          </p:nvSpPr>
          <p:spPr>
            <a:xfrm>
              <a:off x="4284000" y="4500000"/>
              <a:ext cx="2160000" cy="648032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　平均數</a:t>
              </a:r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＝</a:t>
              </a:r>
            </a:p>
          </p:txBody>
        </p:sp>
        <p:sp>
          <p:nvSpPr>
            <p:cNvPr id="23" name="流程圖: 程序 22"/>
            <p:cNvSpPr/>
            <p:nvPr/>
          </p:nvSpPr>
          <p:spPr>
            <a:xfrm>
              <a:off x="5508000" y="4500000"/>
              <a:ext cx="720000" cy="648032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A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B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" name="直線接點 3"/>
            <p:cNvCxnSpPr>
              <a:stCxn id="23" idx="1"/>
              <a:endCxn id="23" idx="3"/>
            </p:cNvCxnSpPr>
            <p:nvPr/>
          </p:nvCxnSpPr>
          <p:spPr bwMode="auto">
            <a:xfrm>
              <a:off x="5508000" y="4824016"/>
              <a:ext cx="720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42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20" name="矩形 1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如何設定輸入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值？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用此積木，設定變數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A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值為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 　　　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r="671" b="1498"/>
          <a:stretch/>
        </p:blipFill>
        <p:spPr bwMode="auto">
          <a:xfrm>
            <a:off x="3131840" y="4320000"/>
            <a:ext cx="4248028" cy="17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2000"/>
            <a:ext cx="9148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7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20" name="矩形 1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(B)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如何設定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B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值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B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值為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 　　　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2000"/>
            <a:ext cx="9148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r="671" b="1498"/>
          <a:stretch/>
        </p:blipFill>
        <p:spPr bwMode="auto">
          <a:xfrm>
            <a:off x="3132000" y="4320000"/>
            <a:ext cx="4248028" cy="17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20" name="矩形 1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(C)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如何計算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B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的平均數？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用此積木，設定變數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平均數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，數值是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 　　　。</a:t>
            </a:r>
          </a:p>
          <a:p>
            <a:pPr marL="72000">
              <a:lnSpc>
                <a:spcPct val="120000"/>
              </a:lnSpc>
            </a:pP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" b="3446"/>
          <a:stretch/>
        </p:blipFill>
        <p:spPr bwMode="auto">
          <a:xfrm>
            <a:off x="3131840" y="4320000"/>
            <a:ext cx="4248028" cy="17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840000" y="3528000"/>
            <a:ext cx="720000" cy="648032"/>
            <a:chOff x="6804248" y="3501008"/>
            <a:chExt cx="720000" cy="648032"/>
          </a:xfrm>
        </p:grpSpPr>
        <p:sp>
          <p:nvSpPr>
            <p:cNvPr id="25" name="流程圖: 程序 24"/>
            <p:cNvSpPr/>
            <p:nvPr/>
          </p:nvSpPr>
          <p:spPr>
            <a:xfrm>
              <a:off x="6804248" y="3501008"/>
              <a:ext cx="720000" cy="648032"/>
            </a:xfrm>
            <a:prstGeom prst="flowChartProcess">
              <a:avLst/>
            </a:prstGeom>
            <a:noFill/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A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B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6" name="直線接點 25"/>
            <p:cNvCxnSpPr>
              <a:stCxn id="25" idx="1"/>
              <a:endCxn id="25" idx="3"/>
            </p:cNvCxnSpPr>
            <p:nvPr/>
          </p:nvCxnSpPr>
          <p:spPr bwMode="auto">
            <a:xfrm>
              <a:off x="6804248" y="3825024"/>
              <a:ext cx="720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7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20" name="矩形 1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(D)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如何輸出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平均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數？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設定小貓說出平均數的數值，持續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秒。</a:t>
            </a:r>
          </a:p>
          <a:p>
            <a:pPr marL="72000">
              <a:lnSpc>
                <a:spcPct val="120000"/>
              </a:lnSpc>
            </a:pP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" b="4616"/>
          <a:stretch/>
        </p:blipFill>
        <p:spPr bwMode="auto">
          <a:xfrm>
            <a:off x="3132000" y="4320000"/>
            <a:ext cx="4248028" cy="15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126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群組 1"/>
          <p:cNvGrpSpPr>
            <a:grpSpLocks/>
          </p:cNvGrpSpPr>
          <p:nvPr/>
        </p:nvGrpSpPr>
        <p:grpSpPr bwMode="auto">
          <a:xfrm>
            <a:off x="2412000" y="1080000"/>
            <a:ext cx="4319587" cy="3816350"/>
            <a:chOff x="360000" y="1260000"/>
            <a:chExt cx="4320000" cy="3816000"/>
          </a:xfrm>
        </p:grpSpPr>
        <p:sp>
          <p:nvSpPr>
            <p:cNvPr id="11269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76 h 982134"/>
                <a:gd name="T4" fmla="*/ 0 w 1244600"/>
                <a:gd name="T5" fmla="*/ 137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432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>
                  <a:solidFill>
                    <a:schemeClr val="tx1"/>
                  </a:solidFill>
                  <a:ea typeface="標楷體" pitchFamily="65" charset="-120"/>
                </a:rPr>
                <a:t>程式設計－計算篇</a:t>
              </a:r>
            </a:p>
          </p:txBody>
        </p:sp>
        <p:sp>
          <p:nvSpPr>
            <p:cNvPr id="11271" name="Rectangle 12"/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循序結構</a:t>
              </a:r>
            </a:p>
          </p:txBody>
        </p:sp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432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>
                  <a:solidFill>
                    <a:schemeClr val="bg1"/>
                  </a:solidFill>
                  <a:ea typeface="標楷體" pitchFamily="65" charset="-120"/>
                </a:rPr>
                <a:t>(1)</a:t>
              </a:r>
              <a:endParaRPr lang="zh-TW" altLang="en-US" sz="320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1273" name="直線接點 84"/>
            <p:cNvCxnSpPr>
              <a:cxnSpLocks noChangeShapeType="1"/>
              <a:stCxn id="11272" idx="2"/>
              <a:endCxn id="11270" idx="0"/>
            </p:cNvCxnSpPr>
            <p:nvPr/>
          </p:nvCxnSpPr>
          <p:spPr bwMode="auto">
            <a:xfrm>
              <a:off x="252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選擇結構</a:t>
              </a:r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重複結構</a:t>
              </a:r>
            </a:p>
          </p:txBody>
        </p:sp>
        <p:sp>
          <p:nvSpPr>
            <p:cNvPr id="11276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4501286 h 982134"/>
                <a:gd name="T4" fmla="*/ 0 w 1244600"/>
                <a:gd name="T5" fmla="*/ 45012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1277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05360813 h 982134"/>
                <a:gd name="T4" fmla="*/ 0 w 1244600"/>
                <a:gd name="T5" fmla="*/ 205360813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276872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7" name="矩形 3"/>
          <p:cNvSpPr/>
          <p:nvPr/>
        </p:nvSpPr>
        <p:spPr>
          <a:xfrm>
            <a:off x="3060000" y="3536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/>
          <p:nvPr/>
        </p:nvCxnSpPr>
        <p:spPr bwMode="auto">
          <a:xfrm>
            <a:off x="4680000" y="3788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4" name="橢圓 43"/>
          <p:cNvSpPr/>
          <p:nvPr/>
        </p:nvSpPr>
        <p:spPr>
          <a:xfrm>
            <a:off x="6228184" y="3680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 descr="C:\Users\E04517\Desktop\圖片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46"/>
          <a:stretch/>
        </p:blipFill>
        <p:spPr bwMode="auto">
          <a:xfrm>
            <a:off x="1404000" y="2708920"/>
            <a:ext cx="403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9" name="矩形 3"/>
          <p:cNvSpPr/>
          <p:nvPr/>
        </p:nvSpPr>
        <p:spPr>
          <a:xfrm>
            <a:off x="3060000" y="4472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3"/>
          <p:cNvSpPr/>
          <p:nvPr/>
        </p:nvSpPr>
        <p:spPr>
          <a:xfrm>
            <a:off x="3060000" y="3536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4680000" y="4724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2" name="直線單箭頭接點 21"/>
          <p:cNvCxnSpPr/>
          <p:nvPr/>
        </p:nvCxnSpPr>
        <p:spPr bwMode="auto">
          <a:xfrm>
            <a:off x="4680000" y="3788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5" name="橢圓 34"/>
          <p:cNvSpPr/>
          <p:nvPr/>
        </p:nvSpPr>
        <p:spPr>
          <a:xfrm>
            <a:off x="6228000" y="4616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6228184" y="3680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E04517\Desktop\圖片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46"/>
          <a:stretch/>
        </p:blipFill>
        <p:spPr bwMode="auto">
          <a:xfrm>
            <a:off x="1404000" y="2708920"/>
            <a:ext cx="403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4706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 bwMode="auto">
          <a:xfrm>
            <a:off x="4320000" y="5444920"/>
            <a:ext cx="180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" name="矩形 3"/>
          <p:cNvSpPr/>
          <p:nvPr/>
        </p:nvSpPr>
        <p:spPr>
          <a:xfrm>
            <a:off x="3060000" y="4472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3"/>
          <p:cNvSpPr/>
          <p:nvPr/>
        </p:nvSpPr>
        <p:spPr>
          <a:xfrm>
            <a:off x="3060000" y="3536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4680000" y="4724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2" name="直線單箭頭接點 21"/>
          <p:cNvCxnSpPr/>
          <p:nvPr/>
        </p:nvCxnSpPr>
        <p:spPr bwMode="auto">
          <a:xfrm>
            <a:off x="4680000" y="3788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4" name="橢圓 33"/>
          <p:cNvSpPr/>
          <p:nvPr/>
        </p:nvSpPr>
        <p:spPr>
          <a:xfrm>
            <a:off x="6228000" y="5336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6228000" y="4616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6228184" y="3680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E04517\Desktop\圖片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46"/>
          <a:stretch/>
        </p:blipFill>
        <p:spPr bwMode="auto">
          <a:xfrm>
            <a:off x="1404000" y="2708920"/>
            <a:ext cx="403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4706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單箭頭接點 2"/>
          <p:cNvCxnSpPr/>
          <p:nvPr/>
        </p:nvCxnSpPr>
        <p:spPr bwMode="auto">
          <a:xfrm>
            <a:off x="4679840" y="6020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4" name="直線單箭頭接點 23"/>
          <p:cNvCxnSpPr/>
          <p:nvPr/>
        </p:nvCxnSpPr>
        <p:spPr bwMode="auto">
          <a:xfrm>
            <a:off x="4320000" y="5444920"/>
            <a:ext cx="180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" name="矩形 3"/>
          <p:cNvSpPr/>
          <p:nvPr/>
        </p:nvSpPr>
        <p:spPr>
          <a:xfrm>
            <a:off x="3060000" y="4472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3"/>
          <p:cNvSpPr/>
          <p:nvPr/>
        </p:nvSpPr>
        <p:spPr>
          <a:xfrm>
            <a:off x="3060000" y="3536920"/>
            <a:ext cx="1620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4680000" y="4724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7" name="直線單箭頭接點 26"/>
          <p:cNvCxnSpPr/>
          <p:nvPr/>
        </p:nvCxnSpPr>
        <p:spPr bwMode="auto">
          <a:xfrm>
            <a:off x="4680000" y="378892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28" name="Picture 2" descr="C:\Users\E04517\Desktop\圖片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46"/>
          <a:stretch/>
        </p:blipFill>
        <p:spPr bwMode="auto">
          <a:xfrm>
            <a:off x="1404000" y="2708920"/>
            <a:ext cx="403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橢圓 28"/>
          <p:cNvSpPr/>
          <p:nvPr/>
        </p:nvSpPr>
        <p:spPr>
          <a:xfrm>
            <a:off x="6228184" y="5912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228000" y="5336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228000" y="4616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228184" y="3680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4706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00000" y="2880000"/>
            <a:ext cx="5472000" cy="2556000"/>
            <a:chOff x="900000" y="3600000"/>
            <a:chExt cx="5472000" cy="2556000"/>
          </a:xfrm>
        </p:grpSpPr>
        <p:grpSp>
          <p:nvGrpSpPr>
            <p:cNvPr id="22" name="群組 21"/>
            <p:cNvGrpSpPr/>
            <p:nvPr/>
          </p:nvGrpSpPr>
          <p:grpSpPr>
            <a:xfrm>
              <a:off x="900000" y="3600000"/>
              <a:ext cx="5472000" cy="2556000"/>
              <a:chOff x="3131840" y="3240000"/>
              <a:chExt cx="5472000" cy="2556000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3131840" y="3240000"/>
                <a:ext cx="5472000" cy="2556000"/>
                <a:chOff x="3131840" y="2880000"/>
                <a:chExt cx="5472000" cy="2556000"/>
              </a:xfrm>
            </p:grpSpPr>
            <p:sp>
              <p:nvSpPr>
                <p:cNvPr id="26" name="圓角矩形 25"/>
                <p:cNvSpPr/>
                <p:nvPr/>
              </p:nvSpPr>
              <p:spPr>
                <a:xfrm>
                  <a:off x="3131840" y="3096000"/>
                  <a:ext cx="5472000" cy="234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25400">
                  <a:solidFill>
                    <a:srgbClr val="E68E5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endParaRPr>
                </a:p>
              </p:txBody>
            </p:sp>
            <p:sp>
              <p:nvSpPr>
                <p:cNvPr id="27" name="圓角矩形 26"/>
                <p:cNvSpPr/>
                <p:nvPr/>
              </p:nvSpPr>
              <p:spPr>
                <a:xfrm>
                  <a:off x="3131840" y="2880000"/>
                  <a:ext cx="1296000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1B68C"/>
                </a:solidFill>
                <a:ln w="25400">
                  <a:solidFill>
                    <a:srgbClr val="E68E51"/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TW" altLang="en-US" sz="24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標楷體" pitchFamily="65" charset="-120"/>
                    </a:rPr>
                    <a:t>分析</a:t>
                  </a:r>
                  <a:endParaRPr lang="zh-TW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endParaRPr>
                </a:p>
              </p:txBody>
            </p:sp>
          </p:grpSp>
          <p:sp>
            <p:nvSpPr>
              <p:cNvPr id="24" name="文字方塊 23"/>
              <p:cNvSpPr txBox="1"/>
              <p:nvPr/>
            </p:nvSpPr>
            <p:spPr>
              <a:xfrm>
                <a:off x="3240000" y="3744000"/>
                <a:ext cx="5040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t" anchorCtr="0">
                <a:noAutofit/>
              </a:bodyPr>
              <a:lstStyle>
                <a:defPPr>
                  <a:defRPr lang="en-US"/>
                </a:defPPr>
                <a:lvl1pPr>
                  <a:lnSpc>
                    <a:spcPts val="2800"/>
                  </a:lnSpc>
                  <a:defRPr sz="2000" b="0">
                    <a:solidFill>
                      <a:schemeClr val="tx1"/>
                    </a:solidFill>
                    <a:latin typeface="+mj-lt"/>
                    <a:ea typeface="標楷體" pitchFamily="65" charset="-12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TW" altLang="en-US" dirty="0"/>
                  <a:t>如何撰寫計算兩個數以上平均數的積木？</a:t>
                </a: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00" y="4581128"/>
              <a:ext cx="306965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群組 12"/>
            <p:cNvGrpSpPr/>
            <p:nvPr/>
          </p:nvGrpSpPr>
          <p:grpSpPr>
            <a:xfrm>
              <a:off x="1368000" y="5328000"/>
              <a:ext cx="1656000" cy="612000"/>
              <a:chOff x="1368000" y="5328000"/>
              <a:chExt cx="1656000" cy="612000"/>
            </a:xfrm>
          </p:grpSpPr>
          <p:cxnSp>
            <p:nvCxnSpPr>
              <p:cNvPr id="3" name="直線單箭頭接點 2"/>
              <p:cNvCxnSpPr/>
              <p:nvPr/>
            </p:nvCxnSpPr>
            <p:spPr bwMode="auto">
              <a:xfrm flipV="1">
                <a:off x="1368000" y="5328000"/>
                <a:ext cx="0" cy="61124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704514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17" name="直線單箭頭接點 16"/>
              <p:cNvCxnSpPr/>
              <p:nvPr/>
            </p:nvCxnSpPr>
            <p:spPr bwMode="auto">
              <a:xfrm flipV="1">
                <a:off x="2195314" y="5328000"/>
                <a:ext cx="0" cy="360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704514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18" name="直線單箭頭接點 17"/>
              <p:cNvCxnSpPr/>
              <p:nvPr/>
            </p:nvCxnSpPr>
            <p:spPr bwMode="auto">
              <a:xfrm flipV="1">
                <a:off x="3024000" y="5328000"/>
                <a:ext cx="0" cy="360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704514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9" name="直線接點 8"/>
              <p:cNvCxnSpPr/>
              <p:nvPr/>
            </p:nvCxnSpPr>
            <p:spPr bwMode="auto">
              <a:xfrm>
                <a:off x="1368000" y="5688000"/>
                <a:ext cx="165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70451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25" name="直線接點 24"/>
              <p:cNvCxnSpPr/>
              <p:nvPr/>
            </p:nvCxnSpPr>
            <p:spPr bwMode="auto">
              <a:xfrm>
                <a:off x="1368000" y="5940000"/>
                <a:ext cx="18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70451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cxnSp>
          <p:nvCxnSpPr>
            <p:cNvPr id="15" name="直線單箭頭接點 14"/>
            <p:cNvCxnSpPr/>
            <p:nvPr/>
          </p:nvCxnSpPr>
          <p:spPr bwMode="auto">
            <a:xfrm flipH="1">
              <a:off x="4104000" y="4968000"/>
              <a:ext cx="50405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0" name="文字方塊 29"/>
            <p:cNvSpPr txBox="1"/>
            <p:nvPr/>
          </p:nvSpPr>
          <p:spPr>
            <a:xfrm>
              <a:off x="1584000" y="5724000"/>
              <a:ext cx="180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b="1" dirty="0" smtClean="0">
                  <a:solidFill>
                    <a:srgbClr val="704514"/>
                  </a:solidFill>
                </a:rPr>
                <a:t>若輸入</a:t>
              </a:r>
              <a:r>
                <a:rPr lang="en-US" altLang="zh-TW" b="1" dirty="0" smtClean="0">
                  <a:solidFill>
                    <a:srgbClr val="704514"/>
                  </a:solidFill>
                </a:rPr>
                <a:t>3</a:t>
              </a:r>
              <a:r>
                <a:rPr lang="zh-TW" altLang="en-US" b="1" dirty="0" smtClean="0">
                  <a:solidFill>
                    <a:srgbClr val="704514"/>
                  </a:solidFill>
                </a:rPr>
                <a:t>個數</a:t>
              </a:r>
              <a:endParaRPr lang="zh-TW" altLang="en-US" b="1" dirty="0">
                <a:solidFill>
                  <a:srgbClr val="704514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644000" y="4752000"/>
              <a:ext cx="108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b="1" dirty="0" smtClean="0">
                  <a:solidFill>
                    <a:srgbClr val="704514"/>
                  </a:solidFill>
                </a:rPr>
                <a:t>輸入</a:t>
              </a:r>
              <a:r>
                <a:rPr lang="en-US" altLang="zh-TW" b="1" dirty="0" smtClean="0">
                  <a:solidFill>
                    <a:srgbClr val="704514"/>
                  </a:solidFill>
                </a:rPr>
                <a:t>3</a:t>
              </a:r>
              <a:endParaRPr lang="zh-TW" altLang="en-US" b="1" dirty="0">
                <a:solidFill>
                  <a:srgbClr val="704514"/>
                </a:solidFill>
              </a:endParaRPr>
            </a:p>
          </p:txBody>
        </p:sp>
      </p:grp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4886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578" name="文字方塊 3"/>
          <p:cNvSpPr txBox="1">
            <a:spLocks noChangeArrowheads="1"/>
          </p:cNvSpPr>
          <p:nvPr/>
        </p:nvSpPr>
        <p:spPr bwMode="auto">
          <a:xfrm>
            <a:off x="468313" y="162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依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條件判斷的結果，決定要執行哪一段程式碼敘述。條件判斷的結果，有條件成立（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true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）及條件不成立（</a:t>
            </a:r>
            <a:r>
              <a:rPr lang="en-US" altLang="zh-TW" b="0" dirty="0" err="1">
                <a:solidFill>
                  <a:schemeClr val="tx1"/>
                </a:solidFill>
                <a:ea typeface="標楷體" pitchFamily="65" charset="-120"/>
              </a:rPr>
              <a:t>fales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）兩種。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4579" name="圖片 4"/>
          <p:cNvPicPr>
            <a:picLocks noChangeAspect="1"/>
          </p:cNvPicPr>
          <p:nvPr/>
        </p:nvPicPr>
        <p:blipFill>
          <a:blip r:embed="rId2"/>
          <a:srcRect l="1952" t="7610" r="3551" b="11752"/>
          <a:stretch>
            <a:fillRect/>
          </a:stretch>
        </p:blipFill>
        <p:spPr bwMode="auto">
          <a:xfrm>
            <a:off x="239713" y="3429000"/>
            <a:ext cx="43322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38463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108905" y="1056997"/>
            <a:ext cx="285558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計算篇─成績計算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148064" y="9892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602" name="文字方塊 3"/>
          <p:cNvSpPr txBox="1">
            <a:spLocks noChangeArrowheads="1"/>
          </p:cNvSpPr>
          <p:nvPr/>
        </p:nvSpPr>
        <p:spPr bwMode="auto">
          <a:xfrm>
            <a:off x="539750" y="162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在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單向選擇結構中，只定義了條件成立時要執行的敘述。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17448" y="2978888"/>
            <a:ext cx="3600000" cy="504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ts val="32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單向選擇結構－流程圖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117448" y="2636912"/>
            <a:ext cx="3348000" cy="3816000"/>
            <a:chOff x="360000" y="2160000"/>
            <a:chExt cx="3348000" cy="3816000"/>
          </a:xfrm>
        </p:grpSpPr>
        <p:sp>
          <p:nvSpPr>
            <p:cNvPr id="7" name="流程圖: 程序 6"/>
            <p:cNvSpPr/>
            <p:nvPr/>
          </p:nvSpPr>
          <p:spPr>
            <a:xfrm>
              <a:off x="2232000" y="2484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8" name="流程圖: 程序 7"/>
            <p:cNvSpPr/>
            <p:nvPr/>
          </p:nvSpPr>
          <p:spPr>
            <a:xfrm>
              <a:off x="360000" y="3348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9" name="矩形 4"/>
            <p:cNvSpPr/>
            <p:nvPr/>
          </p:nvSpPr>
          <p:spPr>
            <a:xfrm>
              <a:off x="1548000" y="2880000"/>
              <a:ext cx="2160000" cy="2664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360000" y="2520000"/>
              <a:ext cx="2160000" cy="720000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條件判斷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 bwMode="auto">
            <a:xfrm flipV="1">
              <a:off x="1440000" y="2160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2" name="直線單箭頭接點 11"/>
            <p:cNvCxnSpPr/>
            <p:nvPr/>
          </p:nvCxnSpPr>
          <p:spPr bwMode="auto">
            <a:xfrm flipV="1">
              <a:off x="1440000" y="324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3" name="流程圖: 程序 12"/>
            <p:cNvSpPr/>
            <p:nvPr/>
          </p:nvSpPr>
          <p:spPr>
            <a:xfrm>
              <a:off x="360000" y="3960000"/>
              <a:ext cx="216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 bwMode="auto">
            <a:xfrm flipV="1">
              <a:off x="1440000" y="5616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5" name="直線單箭頭接點 14"/>
            <p:cNvCxnSpPr/>
            <p:nvPr/>
          </p:nvCxnSpPr>
          <p:spPr bwMode="auto">
            <a:xfrm flipV="1">
              <a:off x="1440000" y="468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6" name="橢圓 15"/>
            <p:cNvSpPr/>
            <p:nvPr/>
          </p:nvSpPr>
          <p:spPr>
            <a:xfrm>
              <a:off x="1331640" y="5400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626" name="文字方塊 3"/>
          <p:cNvSpPr txBox="1">
            <a:spLocks noChangeArrowheads="1"/>
          </p:cNvSpPr>
          <p:nvPr/>
        </p:nvSpPr>
        <p:spPr bwMode="auto">
          <a:xfrm>
            <a:off x="539750" y="162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在雙向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選擇結構中，分別定義了條件成立與條件不成立時要執行的敘述。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960000" y="2880000"/>
            <a:ext cx="4500000" cy="3816000"/>
            <a:chOff x="4320000" y="2160000"/>
            <a:chExt cx="4500000" cy="3816000"/>
          </a:xfrm>
        </p:grpSpPr>
        <p:sp>
          <p:nvSpPr>
            <p:cNvPr id="6" name="矩形 4"/>
            <p:cNvSpPr/>
            <p:nvPr/>
          </p:nvSpPr>
          <p:spPr>
            <a:xfrm>
              <a:off x="5508104" y="4320000"/>
              <a:ext cx="2232000" cy="1188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0" fmla="*/ 2664296 w 2664296"/>
                <a:gd name="connsiteY0" fmla="*/ 0 h 1224136"/>
                <a:gd name="connsiteX1" fmla="*/ 2664296 w 2664296"/>
                <a:gd name="connsiteY1" fmla="*/ 1224136 h 1224136"/>
                <a:gd name="connsiteX2" fmla="*/ 0 w 2664296"/>
                <a:gd name="connsiteY2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4296" h="1224136">
                  <a:moveTo>
                    <a:pt x="2664296" y="0"/>
                  </a:move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流程圖: 程序 6"/>
            <p:cNvSpPr/>
            <p:nvPr/>
          </p:nvSpPr>
          <p:spPr>
            <a:xfrm>
              <a:off x="6192000" y="2484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5400000" y="2880000"/>
              <a:ext cx="2340000" cy="1080000"/>
            </a:xfrm>
            <a:custGeom>
              <a:avLst/>
              <a:gdLst>
                <a:gd name="connsiteX0" fmla="*/ 0 w 2057400"/>
                <a:gd name="connsiteY0" fmla="*/ 0 h 1819275"/>
                <a:gd name="connsiteX1" fmla="*/ 2057400 w 2057400"/>
                <a:gd name="connsiteY1" fmla="*/ 0 h 1819275"/>
                <a:gd name="connsiteX2" fmla="*/ 2057400 w 2057400"/>
                <a:gd name="connsiteY2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819275">
                  <a:moveTo>
                    <a:pt x="0" y="0"/>
                  </a:moveTo>
                  <a:lnTo>
                    <a:pt x="2057400" y="0"/>
                  </a:lnTo>
                  <a:lnTo>
                    <a:pt x="2057400" y="1819275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流程圖: 程序 8"/>
            <p:cNvSpPr/>
            <p:nvPr/>
          </p:nvSpPr>
          <p:spPr>
            <a:xfrm>
              <a:off x="4320000" y="3348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4320000" y="2520000"/>
              <a:ext cx="2160000" cy="720000"/>
            </a:xfrm>
            <a:prstGeom prst="diamon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條件判斷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 bwMode="auto">
            <a:xfrm flipV="1">
              <a:off x="5400000" y="2160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2" name="直線單箭頭接點 11"/>
            <p:cNvCxnSpPr/>
            <p:nvPr/>
          </p:nvCxnSpPr>
          <p:spPr bwMode="auto">
            <a:xfrm flipV="1">
              <a:off x="5400000" y="324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3" name="流程圖: 程序 12"/>
            <p:cNvSpPr/>
            <p:nvPr/>
          </p:nvSpPr>
          <p:spPr>
            <a:xfrm>
              <a:off x="4320000" y="3960000"/>
              <a:ext cx="216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 bwMode="auto">
            <a:xfrm flipV="1">
              <a:off x="5400000" y="5616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5" name="直線單箭頭接點 14"/>
            <p:cNvCxnSpPr/>
            <p:nvPr/>
          </p:nvCxnSpPr>
          <p:spPr bwMode="auto">
            <a:xfrm flipV="1">
              <a:off x="5400000" y="468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6" name="橢圓 15"/>
            <p:cNvSpPr/>
            <p:nvPr/>
          </p:nvSpPr>
          <p:spPr>
            <a:xfrm>
              <a:off x="5291640" y="5400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流程圖: 程序 16"/>
            <p:cNvSpPr/>
            <p:nvPr/>
          </p:nvSpPr>
          <p:spPr>
            <a:xfrm>
              <a:off x="6660000" y="3960000"/>
              <a:ext cx="216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540000" y="2880000"/>
            <a:ext cx="3600000" cy="504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ts val="32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雙向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結構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－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流程圖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806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將輸入的各項成績換算為學期成績，並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判斷學期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成績是否及格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（作業成績占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％、測驗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40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％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、平時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20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％，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學期成績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60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分為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及格分數。）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444000" y="1800000"/>
            <a:ext cx="2160000" cy="504000"/>
          </a:xfrm>
          <a:prstGeom prst="roundRect">
            <a:avLst>
              <a:gd name="adj" fmla="val 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對應習作第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3</a:t>
            </a:r>
            <a:r>
              <a:rPr lang="en-US" altLang="zh-TW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9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頁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閱讀並分析題目，將問題拆解為輸入、處理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、輸出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、判斷、輸出五個階段，請寫出各階段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相對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應的內容。</a:t>
            </a:r>
          </a:p>
        </p:txBody>
      </p:sp>
      <p:sp>
        <p:nvSpPr>
          <p:cNvPr id="9" name="矩形 8"/>
          <p:cNvSpPr/>
          <p:nvPr/>
        </p:nvSpPr>
        <p:spPr>
          <a:xfrm>
            <a:off x="540000" y="324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0000" y="324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0000" y="367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80000" y="367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000" y="421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處理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80000" y="421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0000" y="475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80000" y="475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0000" y="529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判斷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80000" y="529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000" y="583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80000" y="583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2290" name="Picture 7"/>
          <p:cNvPicPr>
            <a:picLocks noChangeAspect="1" noChangeArrowheads="1"/>
          </p:cNvPicPr>
          <p:nvPr/>
        </p:nvPicPr>
        <p:blipFill rotWithShape="1">
          <a:blip r:embed="rId2"/>
          <a:srcRect l="1346" t="1423" r="1134" b="507"/>
          <a:stretch/>
        </p:blipFill>
        <p:spPr bwMode="auto">
          <a:xfrm>
            <a:off x="609391" y="1260000"/>
            <a:ext cx="792521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00000" y="2340000"/>
            <a:ext cx="2160000" cy="3816000"/>
            <a:chOff x="4644008" y="2340000"/>
            <a:chExt cx="2160000" cy="3816000"/>
          </a:xfrm>
        </p:grpSpPr>
        <p:sp>
          <p:nvSpPr>
            <p:cNvPr id="8" name="圓角矩形 7"/>
            <p:cNvSpPr/>
            <p:nvPr/>
          </p:nvSpPr>
          <p:spPr>
            <a:xfrm>
              <a:off x="5184008" y="234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644008" y="3060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輸入作業成績</a:t>
              </a:r>
            </a:p>
          </p:txBody>
        </p:sp>
        <p:sp>
          <p:nvSpPr>
            <p:cNvPr id="10" name="平行四邊形 9"/>
            <p:cNvSpPr/>
            <p:nvPr/>
          </p:nvSpPr>
          <p:spPr>
            <a:xfrm>
              <a:off x="4644008" y="3780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輸入測驗成績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 bwMode="auto">
            <a:xfrm flipV="1">
              <a:off x="5724128" y="27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2" name="直線單箭頭接點 11"/>
            <p:cNvCxnSpPr/>
            <p:nvPr/>
          </p:nvCxnSpPr>
          <p:spPr bwMode="auto">
            <a:xfrm flipV="1">
              <a:off x="5724128" y="349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3" name="直線單箭頭接點 12"/>
            <p:cNvCxnSpPr/>
            <p:nvPr/>
          </p:nvCxnSpPr>
          <p:spPr bwMode="auto">
            <a:xfrm flipV="1">
              <a:off x="5724128" y="421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4" name="平行四邊形 13"/>
            <p:cNvSpPr/>
            <p:nvPr/>
          </p:nvSpPr>
          <p:spPr>
            <a:xfrm>
              <a:off x="4644008" y="4500000"/>
              <a:ext cx="216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輸入平時成績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5724128" y="49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6" name="流程圖: 程序 15"/>
            <p:cNvSpPr/>
            <p:nvPr/>
          </p:nvSpPr>
          <p:spPr>
            <a:xfrm>
              <a:off x="4644008" y="5220000"/>
              <a:ext cx="2160000" cy="648032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計算</a:t>
              </a:r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學期成績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 bwMode="auto">
            <a:xfrm flipV="1">
              <a:off x="5724128" y="5868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91474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208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2952000" y="2340000"/>
            <a:ext cx="4968000" cy="3672000"/>
            <a:chOff x="2952000" y="2340000"/>
            <a:chExt cx="4968000" cy="3672000"/>
          </a:xfrm>
        </p:grpSpPr>
        <p:sp>
          <p:nvSpPr>
            <p:cNvPr id="19" name="流程圖: 程序 18"/>
            <p:cNvSpPr/>
            <p:nvPr/>
          </p:nvSpPr>
          <p:spPr>
            <a:xfrm>
              <a:off x="5760000" y="3348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條件不成立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0" name="流程圖: 程序 19"/>
            <p:cNvSpPr/>
            <p:nvPr/>
          </p:nvSpPr>
          <p:spPr>
            <a:xfrm>
              <a:off x="3132000" y="3996000"/>
              <a:ext cx="144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條件成立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3600000" y="2340000"/>
              <a:ext cx="4320000" cy="3672000"/>
              <a:chOff x="4644000" y="2340000"/>
              <a:chExt cx="4320000" cy="3672000"/>
            </a:xfrm>
          </p:grpSpPr>
          <p:sp>
            <p:nvSpPr>
              <p:cNvPr id="26" name="矩形 4"/>
              <p:cNvSpPr/>
              <p:nvPr/>
            </p:nvSpPr>
            <p:spPr>
              <a:xfrm>
                <a:off x="5832000" y="4572000"/>
                <a:ext cx="2052000" cy="612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0" fmla="*/ 2664296 w 2664296"/>
                  <a:gd name="connsiteY0" fmla="*/ 0 h 1224136"/>
                  <a:gd name="connsiteX1" fmla="*/ 2664296 w 2664296"/>
                  <a:gd name="connsiteY1" fmla="*/ 1224136 h 1224136"/>
                  <a:gd name="connsiteX2" fmla="*/ 0 w 2664296"/>
                  <a:gd name="connsiteY2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4296" h="1224136">
                    <a:moveTo>
                      <a:pt x="2664296" y="0"/>
                    </a:move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5724000" y="3708000"/>
                <a:ext cx="2160000" cy="648000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5184008" y="5580000"/>
                <a:ext cx="1080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結束</a:t>
                </a:r>
                <a:endPara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29" name="平行四邊形 28"/>
              <p:cNvSpPr/>
              <p:nvPr/>
            </p:nvSpPr>
            <p:spPr>
              <a:xfrm>
                <a:off x="4644008" y="2628000"/>
                <a:ext cx="2160000" cy="432000"/>
              </a:xfrm>
              <a:prstGeom prst="parallelogram">
                <a:avLst>
                  <a:gd name="adj" fmla="val 66892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輸出學期成績</a:t>
                </a:r>
                <a:endPara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30" name="平行四邊形 29"/>
              <p:cNvSpPr/>
              <p:nvPr/>
            </p:nvSpPr>
            <p:spPr>
              <a:xfrm>
                <a:off x="4644008" y="4356000"/>
                <a:ext cx="2160000" cy="432000"/>
              </a:xfrm>
              <a:prstGeom prst="parallelogram">
                <a:avLst>
                  <a:gd name="adj" fmla="val 66892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輸出不及格</a:t>
                </a:r>
                <a:endPara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 bwMode="auto">
              <a:xfrm flipV="1">
                <a:off x="5724128" y="2340000"/>
                <a:ext cx="0" cy="288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32" name="直線單箭頭接點 31"/>
              <p:cNvCxnSpPr/>
              <p:nvPr/>
            </p:nvCxnSpPr>
            <p:spPr bwMode="auto">
              <a:xfrm flipV="1">
                <a:off x="5724128" y="3060000"/>
                <a:ext cx="0" cy="288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33" name="直線單箭頭接點 32"/>
              <p:cNvCxnSpPr/>
              <p:nvPr/>
            </p:nvCxnSpPr>
            <p:spPr bwMode="auto">
              <a:xfrm flipV="1">
                <a:off x="5724128" y="4068000"/>
                <a:ext cx="0" cy="288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34" name="直線單箭頭接點 33"/>
              <p:cNvCxnSpPr/>
              <p:nvPr/>
            </p:nvCxnSpPr>
            <p:spPr bwMode="auto">
              <a:xfrm flipV="1">
                <a:off x="5724128" y="4788000"/>
                <a:ext cx="0" cy="288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35" name="直線單箭頭接點 34"/>
              <p:cNvCxnSpPr/>
              <p:nvPr/>
            </p:nvCxnSpPr>
            <p:spPr bwMode="auto">
              <a:xfrm flipV="1">
                <a:off x="5724128" y="5292000"/>
                <a:ext cx="0" cy="2880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grpSp>
            <p:nvGrpSpPr>
              <p:cNvPr id="36" name="群組 35"/>
              <p:cNvGrpSpPr/>
              <p:nvPr/>
            </p:nvGrpSpPr>
            <p:grpSpPr>
              <a:xfrm>
                <a:off x="4644000" y="3348000"/>
                <a:ext cx="2160008" cy="720000"/>
                <a:chOff x="4644000" y="3348000"/>
                <a:chExt cx="2160008" cy="720000"/>
              </a:xfrm>
            </p:grpSpPr>
            <p:sp>
              <p:nvSpPr>
                <p:cNvPr id="39" name="菱形 38"/>
                <p:cNvSpPr/>
                <p:nvPr/>
              </p:nvSpPr>
              <p:spPr>
                <a:xfrm>
                  <a:off x="4644000" y="3348000"/>
                  <a:ext cx="2160000" cy="720000"/>
                </a:xfrm>
                <a:prstGeom prst="diamond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endParaRPr>
                </a:p>
              </p:txBody>
            </p:sp>
            <p:sp>
              <p:nvSpPr>
                <p:cNvPr id="40" name="流程圖: 程序 39"/>
                <p:cNvSpPr/>
                <p:nvPr/>
              </p:nvSpPr>
              <p:spPr>
                <a:xfrm>
                  <a:off x="4644008" y="3348000"/>
                  <a:ext cx="2160000" cy="720000"/>
                </a:xfrm>
                <a:prstGeom prst="flowChartProcess">
                  <a:avLst/>
                </a:prstGeom>
                <a:noFill/>
                <a:ln w="25400">
                  <a:noFill/>
                </a:ln>
              </p:spPr>
              <p:txBody>
                <a:bodyPr lIns="36000" tIns="36000" rIns="36000" bIns="36000" rtlCol="0" anchor="ctr"/>
                <a:lstStyle/>
                <a:p>
                  <a:pPr algn="ctr"/>
                  <a:r>
                    <a:rPr lang="zh-TW" altLang="en-US" sz="1800" b="0" dirty="0">
                      <a:solidFill>
                        <a:schemeClr val="tx1"/>
                      </a:solidFill>
                      <a:latin typeface="+mj-lt"/>
                      <a:ea typeface="標楷體" pitchFamily="65" charset="-120"/>
                    </a:rPr>
                    <a:t>學期成績＜</a:t>
                  </a:r>
                  <a:r>
                    <a:rPr lang="en-US" altLang="zh-TW" sz="1800" b="0" dirty="0">
                      <a:solidFill>
                        <a:schemeClr val="tx1"/>
                      </a:solidFill>
                      <a:latin typeface="+mj-lt"/>
                      <a:ea typeface="標楷體" pitchFamily="65" charset="-120"/>
                    </a:rPr>
                    <a:t>60</a:t>
                  </a:r>
                </a:p>
              </p:txBody>
            </p:sp>
          </p:grpSp>
          <p:sp>
            <p:nvSpPr>
              <p:cNvPr id="37" name="平行四邊形 36"/>
              <p:cNvSpPr/>
              <p:nvPr/>
            </p:nvSpPr>
            <p:spPr>
              <a:xfrm>
                <a:off x="6804000" y="4356000"/>
                <a:ext cx="2160000" cy="432000"/>
              </a:xfrm>
              <a:prstGeom prst="parallelogram">
                <a:avLst>
                  <a:gd name="adj" fmla="val 66892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1800" b="0" dirty="0" smtClean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輸出及格</a:t>
                </a:r>
                <a:endPara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616000" y="507600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圓角矩形 3"/>
            <p:cNvSpPr/>
            <p:nvPr/>
          </p:nvSpPr>
          <p:spPr>
            <a:xfrm flipH="1">
              <a:off x="3132000" y="3276000"/>
              <a:ext cx="1080000" cy="2088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流程圖: 程序 24"/>
            <p:cNvSpPr/>
            <p:nvPr/>
          </p:nvSpPr>
          <p:spPr>
            <a:xfrm>
              <a:off x="2952000" y="3420000"/>
              <a:ext cx="360000" cy="180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雙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向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選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擇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結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構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41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2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</p:spTree>
    <p:extLst>
      <p:ext uri="{BB962C8B-B14F-4D97-AF65-F5344CB8AC3E}">
        <p14:creationId xmlns:p14="http://schemas.microsoft.com/office/powerpoint/2010/main" val="37472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9" name="矩形 8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設定輸入作業成績、測驗成績、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平時成績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用此積木，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設定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輸入作業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1"/>
            <a:ext cx="427354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用此積木，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設定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輸入測驗成績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7404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設定輸入作業成績、測驗成績、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平時成績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64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用此積木，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設定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輸入平時表現成績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31225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設定輸入作業成績、測驗成績、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平時成績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298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9" name="矩形 8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(B)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如何計算學期成績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先寫出算式，再設定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學期成績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5400000" cy="5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932040" y="4860000"/>
            <a:ext cx="180000" cy="612000"/>
            <a:chOff x="4932040" y="4860000"/>
            <a:chExt cx="180000" cy="612000"/>
          </a:xfrm>
        </p:grpSpPr>
        <p:cxnSp>
          <p:nvCxnSpPr>
            <p:cNvPr id="16" name="直線單箭頭接點 15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0" name="直線接點 19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1" name="文字方塊 20"/>
          <p:cNvSpPr txBox="1"/>
          <p:nvPr/>
        </p:nvSpPr>
        <p:spPr>
          <a:xfrm>
            <a:off x="5148040" y="5256000"/>
            <a:ext cx="144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放入算式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35999" y="4356000"/>
            <a:ext cx="3924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01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(C)	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如何輸出學期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，說出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學期成績是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96354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(D)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如何判斷學期成績是否不及格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設定此程式為條件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，判斷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學期成績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是否低於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60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分。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4320000"/>
            <a:ext cx="428966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0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0976" y="2232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2780928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2780928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540000" y="3212928"/>
            <a:ext cx="2160000" cy="31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(E)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如何依照條件判斷的結果，控制輸出及格或不及格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0000" y="3227009"/>
            <a:ext cx="5904448" cy="31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條件成立（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學期成績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＜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），執行上層程式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。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若條件不成立（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學期成績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＞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），執行下層程式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43808" y="3644928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704000" y="3644928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920000" y="3968928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98" y="4292928"/>
            <a:ext cx="328159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單箭頭接點 16"/>
          <p:cNvCxnSpPr/>
          <p:nvPr/>
        </p:nvCxnSpPr>
        <p:spPr bwMode="auto">
          <a:xfrm flipH="1" flipV="1">
            <a:off x="5868144" y="4616928"/>
            <a:ext cx="720000" cy="0"/>
          </a:xfrm>
          <a:prstGeom prst="straightConnector1">
            <a:avLst/>
          </a:prstGeom>
          <a:noFill/>
          <a:ln w="25400" cap="flat" cmpd="sng" algn="ctr">
            <a:solidFill>
              <a:srgbClr val="70451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" name="文字方塊 18"/>
          <p:cNvSpPr txBox="1"/>
          <p:nvPr/>
        </p:nvSpPr>
        <p:spPr>
          <a:xfrm>
            <a:off x="6588000" y="4400928"/>
            <a:ext cx="180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704514"/>
                </a:solidFill>
              </a:rPr>
              <a:t>放入條件判斷</a:t>
            </a:r>
          </a:p>
        </p:txBody>
      </p:sp>
      <p:sp>
        <p:nvSpPr>
          <p:cNvPr id="2" name="剪去對角線角落矩形 1"/>
          <p:cNvSpPr/>
          <p:nvPr/>
        </p:nvSpPr>
        <p:spPr>
          <a:xfrm>
            <a:off x="3672000" y="4328928"/>
            <a:ext cx="2196000" cy="576000"/>
          </a:xfrm>
          <a:prstGeom prst="snip2DiagRect">
            <a:avLst>
              <a:gd name="adj1" fmla="val 50000"/>
              <a:gd name="adj2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905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2780928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2780928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10" name="矩形 9"/>
          <p:cNvSpPr/>
          <p:nvPr/>
        </p:nvSpPr>
        <p:spPr>
          <a:xfrm>
            <a:off x="540000" y="3212928"/>
            <a:ext cx="2160000" cy="30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(F)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如何設定輸出學期成績是否及格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0000" y="3212928"/>
            <a:ext cx="5904448" cy="1548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不及格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43808" y="3644928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0000" y="4760928"/>
            <a:ext cx="5904448" cy="1548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用此積木，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及格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843808" y="5202136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0928"/>
            <a:ext cx="2682581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5588928"/>
            <a:ext cx="252156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6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字方塊 2"/>
          <p:cNvSpPr txBox="1">
            <a:spLocks noChangeArrowheads="1"/>
          </p:cNvSpPr>
          <p:nvPr/>
        </p:nvSpPr>
        <p:spPr bwMode="auto">
          <a:xfrm>
            <a:off x="539750" y="1260000"/>
            <a:ext cx="80645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電腦剛發明時，主要用於幫助人們處理大量的計算問題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現在來運用流程圖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與</a:t>
            </a: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Scratch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程式設計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來解決數學上的計算問題，在進行算術運算時，必須指定運算符號來表達運算式，如下表所示。</a:t>
            </a:r>
          </a:p>
        </p:txBody>
      </p:sp>
      <p:sp>
        <p:nvSpPr>
          <p:cNvPr id="4" name="圓角化同側角落矩形 3"/>
          <p:cNvSpPr/>
          <p:nvPr/>
        </p:nvSpPr>
        <p:spPr>
          <a:xfrm>
            <a:off x="540000" y="3420000"/>
            <a:ext cx="7200000" cy="4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A567"/>
          </a:solidFill>
          <a:ln w="25400">
            <a:solidFill>
              <a:srgbClr val="4BAB76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標楷體" pitchFamily="65" charset="-120"/>
              </a:rPr>
              <a:t>算術運算的類型、符號、 </a:t>
            </a:r>
            <a:r>
              <a:rPr lang="en-US" altLang="zh-TW" sz="2400" dirty="0">
                <a:solidFill>
                  <a:schemeClr val="bg1"/>
                </a:solidFill>
                <a:ea typeface="標楷體" pitchFamily="65" charset="-120"/>
              </a:rPr>
              <a:t>Scratch </a:t>
            </a:r>
            <a:r>
              <a:rPr lang="zh-TW" altLang="en-US" sz="2400" dirty="0">
                <a:solidFill>
                  <a:schemeClr val="bg1"/>
                </a:solidFill>
                <a:ea typeface="標楷體" pitchFamily="65" charset="-120"/>
              </a:rPr>
              <a:t>運算積木對照表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3852000"/>
            <a:ext cx="216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運算類型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792" y="3852000"/>
            <a:ext cx="216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運算符號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2" y="3852000"/>
            <a:ext cx="360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en-US" altLang="zh-TW" sz="1800" dirty="0" smtClean="0">
                <a:solidFill>
                  <a:srgbClr val="25A567"/>
                </a:solidFill>
                <a:ea typeface="標楷體" pitchFamily="65" charset="-120"/>
              </a:rPr>
              <a:t>Scratch</a:t>
            </a:r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運算積木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428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加</a:t>
            </a:r>
          </a:p>
        </p:txBody>
      </p:sp>
      <p:sp>
        <p:nvSpPr>
          <p:cNvPr id="9" name="矩形 8"/>
          <p:cNvSpPr/>
          <p:nvPr/>
        </p:nvSpPr>
        <p:spPr>
          <a:xfrm>
            <a:off x="2699792" y="428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＋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2" y="4284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486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減</a:t>
            </a:r>
          </a:p>
        </p:txBody>
      </p:sp>
      <p:sp>
        <p:nvSpPr>
          <p:cNvPr id="12" name="矩形 11"/>
          <p:cNvSpPr/>
          <p:nvPr/>
        </p:nvSpPr>
        <p:spPr>
          <a:xfrm>
            <a:off x="2699792" y="486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－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0032" y="4860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5436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乘</a:t>
            </a:r>
          </a:p>
        </p:txBody>
      </p:sp>
      <p:sp>
        <p:nvSpPr>
          <p:cNvPr id="15" name="矩形 14"/>
          <p:cNvSpPr/>
          <p:nvPr/>
        </p:nvSpPr>
        <p:spPr>
          <a:xfrm>
            <a:off x="2699792" y="5436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r>
              <a:rPr lang="en-US" altLang="zh-TW" sz="1800" b="0" dirty="0" smtClean="0">
                <a:solidFill>
                  <a:schemeClr val="tx1"/>
                </a:solidFill>
                <a:ea typeface="標楷體" pitchFamily="65" charset="-120"/>
              </a:rPr>
              <a:t>×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0032" y="5436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6012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除</a:t>
            </a:r>
          </a:p>
        </p:txBody>
      </p:sp>
      <p:sp>
        <p:nvSpPr>
          <p:cNvPr id="18" name="矩形 17"/>
          <p:cNvSpPr/>
          <p:nvPr/>
        </p:nvSpPr>
        <p:spPr>
          <a:xfrm>
            <a:off x="2699792" y="6012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r>
              <a:rPr lang="en-US" altLang="zh-TW" sz="1800" b="0" dirty="0" smtClean="0">
                <a:solidFill>
                  <a:schemeClr val="tx1"/>
                </a:solidFill>
                <a:ea typeface="標楷體" pitchFamily="65" charset="-120"/>
              </a:rPr>
              <a:t>÷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60032" y="6012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4320000"/>
            <a:ext cx="138067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4896000"/>
            <a:ext cx="13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5472000"/>
            <a:ext cx="134518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6048000"/>
            <a:ext cx="1333277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矩形 3"/>
          <p:cNvSpPr/>
          <p:nvPr/>
        </p:nvSpPr>
        <p:spPr>
          <a:xfrm>
            <a:off x="2880000" y="3744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5724000" y="3960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" name="橢圓 29"/>
          <p:cNvSpPr/>
          <p:nvPr/>
        </p:nvSpPr>
        <p:spPr>
          <a:xfrm>
            <a:off x="7920000" y="385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C:\Users\E04517\Desktop\圖片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880000"/>
            <a:ext cx="293334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矩形 3"/>
          <p:cNvSpPr/>
          <p:nvPr/>
        </p:nvSpPr>
        <p:spPr>
          <a:xfrm>
            <a:off x="2880000" y="3744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5724000" y="3960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7920000" y="471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7920000" y="385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矩形 3"/>
          <p:cNvSpPr/>
          <p:nvPr/>
        </p:nvSpPr>
        <p:spPr>
          <a:xfrm>
            <a:off x="2880000" y="4608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 bwMode="auto">
          <a:xfrm>
            <a:off x="5724000" y="4824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4" name="Picture 5" descr="C:\Users\E04517\Desktop\圖片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880000"/>
            <a:ext cx="293334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4037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矩形 3"/>
          <p:cNvSpPr/>
          <p:nvPr/>
        </p:nvSpPr>
        <p:spPr>
          <a:xfrm>
            <a:off x="2880000" y="3744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5724000" y="3960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8" name="橢圓 27"/>
          <p:cNvSpPr/>
          <p:nvPr/>
        </p:nvSpPr>
        <p:spPr>
          <a:xfrm>
            <a:off x="7920000" y="561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920000" y="471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7920000" y="385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矩形 3"/>
          <p:cNvSpPr/>
          <p:nvPr/>
        </p:nvSpPr>
        <p:spPr>
          <a:xfrm>
            <a:off x="2880000" y="4608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 bwMode="auto">
          <a:xfrm>
            <a:off x="5724000" y="4824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2" name="矩形 3"/>
          <p:cNvSpPr/>
          <p:nvPr/>
        </p:nvSpPr>
        <p:spPr>
          <a:xfrm>
            <a:off x="2880000" y="5508000"/>
            <a:ext cx="2844000" cy="432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/>
          <p:cNvCxnSpPr/>
          <p:nvPr/>
        </p:nvCxnSpPr>
        <p:spPr bwMode="auto">
          <a:xfrm>
            <a:off x="5724000" y="5724000"/>
            <a:ext cx="2160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4" name="Picture 5" descr="C:\Users\E04517\Desktop\圖片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880000"/>
            <a:ext cx="293334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26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9594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5400000" y="3816000"/>
            <a:ext cx="24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橢圓 49"/>
          <p:cNvSpPr/>
          <p:nvPr/>
        </p:nvSpPr>
        <p:spPr>
          <a:xfrm>
            <a:off x="7920000" y="37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751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5400000" y="3816000"/>
            <a:ext cx="24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橢圓 49"/>
          <p:cNvSpPr/>
          <p:nvPr/>
        </p:nvSpPr>
        <p:spPr>
          <a:xfrm>
            <a:off x="7920000" y="37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3600000" y="4320000"/>
            <a:ext cx="42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橢圓 50"/>
          <p:cNvSpPr/>
          <p:nvPr/>
        </p:nvSpPr>
        <p:spPr>
          <a:xfrm>
            <a:off x="7920000" y="421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751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圓角矩形 3"/>
          <p:cNvSpPr/>
          <p:nvPr/>
        </p:nvSpPr>
        <p:spPr>
          <a:xfrm flipH="1">
            <a:off x="1152000" y="4211997"/>
            <a:ext cx="360000" cy="1800000"/>
          </a:xfrm>
          <a:custGeom>
            <a:avLst/>
            <a:gdLst>
              <a:gd name="connsiteX0" fmla="*/ 0 w 1764704"/>
              <a:gd name="connsiteY0" fmla="*/ 294123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0 w 1764704"/>
              <a:gd name="connsiteY7" fmla="*/ 2226157 h 2520280"/>
              <a:gd name="connsiteX8" fmla="*/ 0 w 1764704"/>
              <a:gd name="connsiteY8" fmla="*/ 294123 h 2520280"/>
              <a:gd name="connsiteX0" fmla="*/ 0 w 1764704"/>
              <a:gd name="connsiteY0" fmla="*/ 2226157 h 2520280"/>
              <a:gd name="connsiteX1" fmla="*/ 0 w 1764704"/>
              <a:gd name="connsiteY1" fmla="*/ 294123 h 2520280"/>
              <a:gd name="connsiteX2" fmla="*/ 294123 w 1764704"/>
              <a:gd name="connsiteY2" fmla="*/ 0 h 2520280"/>
              <a:gd name="connsiteX3" fmla="*/ 1470581 w 1764704"/>
              <a:gd name="connsiteY3" fmla="*/ 0 h 2520280"/>
              <a:gd name="connsiteX4" fmla="*/ 1764704 w 1764704"/>
              <a:gd name="connsiteY4" fmla="*/ 294123 h 2520280"/>
              <a:gd name="connsiteX5" fmla="*/ 1764704 w 1764704"/>
              <a:gd name="connsiteY5" fmla="*/ 2226157 h 2520280"/>
              <a:gd name="connsiteX6" fmla="*/ 1470581 w 1764704"/>
              <a:gd name="connsiteY6" fmla="*/ 2520280 h 2520280"/>
              <a:gd name="connsiteX7" fmla="*/ 294123 w 1764704"/>
              <a:gd name="connsiteY7" fmla="*/ 2520280 h 2520280"/>
              <a:gd name="connsiteX8" fmla="*/ 91440 w 1764704"/>
              <a:gd name="connsiteY8" fmla="*/ 2317597 h 2520280"/>
              <a:gd name="connsiteX0" fmla="*/ 0 w 1764704"/>
              <a:gd name="connsiteY0" fmla="*/ 2226157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91440 w 1764704"/>
              <a:gd name="connsiteY7" fmla="*/ 2317597 h 2520280"/>
              <a:gd name="connsiteX0" fmla="*/ 232712 w 1703293"/>
              <a:gd name="connsiteY0" fmla="*/ 0 h 2520280"/>
              <a:gd name="connsiteX1" fmla="*/ 1409170 w 1703293"/>
              <a:gd name="connsiteY1" fmla="*/ 0 h 2520280"/>
              <a:gd name="connsiteX2" fmla="*/ 1703293 w 1703293"/>
              <a:gd name="connsiteY2" fmla="*/ 294123 h 2520280"/>
              <a:gd name="connsiteX3" fmla="*/ 1703293 w 1703293"/>
              <a:gd name="connsiteY3" fmla="*/ 2226157 h 2520280"/>
              <a:gd name="connsiteX4" fmla="*/ 1409170 w 1703293"/>
              <a:gd name="connsiteY4" fmla="*/ 2520280 h 2520280"/>
              <a:gd name="connsiteX5" fmla="*/ 232712 w 1703293"/>
              <a:gd name="connsiteY5" fmla="*/ 2520280 h 2520280"/>
              <a:gd name="connsiteX6" fmla="*/ 30029 w 1703293"/>
              <a:gd name="connsiteY6" fmla="*/ 2317597 h 2520280"/>
              <a:gd name="connsiteX0" fmla="*/ 0 w 1470581"/>
              <a:gd name="connsiteY0" fmla="*/ 0 h 2520280"/>
              <a:gd name="connsiteX1" fmla="*/ 1176458 w 1470581"/>
              <a:gd name="connsiteY1" fmla="*/ 0 h 2520280"/>
              <a:gd name="connsiteX2" fmla="*/ 1470581 w 1470581"/>
              <a:gd name="connsiteY2" fmla="*/ 294123 h 2520280"/>
              <a:gd name="connsiteX3" fmla="*/ 1470581 w 1470581"/>
              <a:gd name="connsiteY3" fmla="*/ 2226157 h 2520280"/>
              <a:gd name="connsiteX4" fmla="*/ 1176458 w 1470581"/>
              <a:gd name="connsiteY4" fmla="*/ 2520280 h 2520280"/>
              <a:gd name="connsiteX5" fmla="*/ 0 w 1470581"/>
              <a:gd name="connsiteY5" fmla="*/ 252028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581" h="2520280">
                <a:moveTo>
                  <a:pt x="0" y="0"/>
                </a:moveTo>
                <a:lnTo>
                  <a:pt x="1176458" y="0"/>
                </a:lnTo>
                <a:cubicBezTo>
                  <a:pt x="1338898" y="0"/>
                  <a:pt x="1470581" y="131683"/>
                  <a:pt x="1470581" y="294123"/>
                </a:cubicBezTo>
                <a:lnTo>
                  <a:pt x="1470581" y="2226157"/>
                </a:lnTo>
                <a:cubicBezTo>
                  <a:pt x="1470581" y="2388597"/>
                  <a:pt x="1338898" y="2520280"/>
                  <a:pt x="1176458" y="2520280"/>
                </a:cubicBezTo>
                <a:lnTo>
                  <a:pt x="0" y="2520280"/>
                </a:lnTo>
              </a:path>
            </a:pathLst>
          </a:custGeom>
          <a:noFill/>
          <a:ln w="25400">
            <a:solidFill>
              <a:srgbClr val="0070C0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流程圖: 程序 45"/>
          <p:cNvSpPr/>
          <p:nvPr/>
        </p:nvSpPr>
        <p:spPr>
          <a:xfrm>
            <a:off x="720000" y="4211997"/>
            <a:ext cx="360000" cy="1800000"/>
          </a:xfrm>
          <a:prstGeom prst="flowChartProcess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雙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向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選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擇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結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構</a:t>
            </a:r>
            <a:endParaRPr lang="zh-TW" altLang="en-US" sz="1800" b="0" dirty="0">
              <a:solidFill>
                <a:srgbClr val="0070C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1044000" y="5003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5400000" y="3816000"/>
            <a:ext cx="24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橢圓 49"/>
          <p:cNvSpPr/>
          <p:nvPr/>
        </p:nvSpPr>
        <p:spPr>
          <a:xfrm>
            <a:off x="7920000" y="37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3600000" y="4320000"/>
            <a:ext cx="42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橢圓 50"/>
          <p:cNvSpPr/>
          <p:nvPr/>
        </p:nvSpPr>
        <p:spPr>
          <a:xfrm>
            <a:off x="7920000" y="421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751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圓角矩形 3"/>
          <p:cNvSpPr/>
          <p:nvPr/>
        </p:nvSpPr>
        <p:spPr>
          <a:xfrm flipH="1">
            <a:off x="1152000" y="4211997"/>
            <a:ext cx="360000" cy="1800000"/>
          </a:xfrm>
          <a:custGeom>
            <a:avLst/>
            <a:gdLst>
              <a:gd name="connsiteX0" fmla="*/ 0 w 1764704"/>
              <a:gd name="connsiteY0" fmla="*/ 294123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0 w 1764704"/>
              <a:gd name="connsiteY7" fmla="*/ 2226157 h 2520280"/>
              <a:gd name="connsiteX8" fmla="*/ 0 w 1764704"/>
              <a:gd name="connsiteY8" fmla="*/ 294123 h 2520280"/>
              <a:gd name="connsiteX0" fmla="*/ 0 w 1764704"/>
              <a:gd name="connsiteY0" fmla="*/ 2226157 h 2520280"/>
              <a:gd name="connsiteX1" fmla="*/ 0 w 1764704"/>
              <a:gd name="connsiteY1" fmla="*/ 294123 h 2520280"/>
              <a:gd name="connsiteX2" fmla="*/ 294123 w 1764704"/>
              <a:gd name="connsiteY2" fmla="*/ 0 h 2520280"/>
              <a:gd name="connsiteX3" fmla="*/ 1470581 w 1764704"/>
              <a:gd name="connsiteY3" fmla="*/ 0 h 2520280"/>
              <a:gd name="connsiteX4" fmla="*/ 1764704 w 1764704"/>
              <a:gd name="connsiteY4" fmla="*/ 294123 h 2520280"/>
              <a:gd name="connsiteX5" fmla="*/ 1764704 w 1764704"/>
              <a:gd name="connsiteY5" fmla="*/ 2226157 h 2520280"/>
              <a:gd name="connsiteX6" fmla="*/ 1470581 w 1764704"/>
              <a:gd name="connsiteY6" fmla="*/ 2520280 h 2520280"/>
              <a:gd name="connsiteX7" fmla="*/ 294123 w 1764704"/>
              <a:gd name="connsiteY7" fmla="*/ 2520280 h 2520280"/>
              <a:gd name="connsiteX8" fmla="*/ 91440 w 1764704"/>
              <a:gd name="connsiteY8" fmla="*/ 2317597 h 2520280"/>
              <a:gd name="connsiteX0" fmla="*/ 0 w 1764704"/>
              <a:gd name="connsiteY0" fmla="*/ 2226157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91440 w 1764704"/>
              <a:gd name="connsiteY7" fmla="*/ 2317597 h 2520280"/>
              <a:gd name="connsiteX0" fmla="*/ 232712 w 1703293"/>
              <a:gd name="connsiteY0" fmla="*/ 0 h 2520280"/>
              <a:gd name="connsiteX1" fmla="*/ 1409170 w 1703293"/>
              <a:gd name="connsiteY1" fmla="*/ 0 h 2520280"/>
              <a:gd name="connsiteX2" fmla="*/ 1703293 w 1703293"/>
              <a:gd name="connsiteY2" fmla="*/ 294123 h 2520280"/>
              <a:gd name="connsiteX3" fmla="*/ 1703293 w 1703293"/>
              <a:gd name="connsiteY3" fmla="*/ 2226157 h 2520280"/>
              <a:gd name="connsiteX4" fmla="*/ 1409170 w 1703293"/>
              <a:gd name="connsiteY4" fmla="*/ 2520280 h 2520280"/>
              <a:gd name="connsiteX5" fmla="*/ 232712 w 1703293"/>
              <a:gd name="connsiteY5" fmla="*/ 2520280 h 2520280"/>
              <a:gd name="connsiteX6" fmla="*/ 30029 w 1703293"/>
              <a:gd name="connsiteY6" fmla="*/ 2317597 h 2520280"/>
              <a:gd name="connsiteX0" fmla="*/ 0 w 1470581"/>
              <a:gd name="connsiteY0" fmla="*/ 0 h 2520280"/>
              <a:gd name="connsiteX1" fmla="*/ 1176458 w 1470581"/>
              <a:gd name="connsiteY1" fmla="*/ 0 h 2520280"/>
              <a:gd name="connsiteX2" fmla="*/ 1470581 w 1470581"/>
              <a:gd name="connsiteY2" fmla="*/ 294123 h 2520280"/>
              <a:gd name="connsiteX3" fmla="*/ 1470581 w 1470581"/>
              <a:gd name="connsiteY3" fmla="*/ 2226157 h 2520280"/>
              <a:gd name="connsiteX4" fmla="*/ 1176458 w 1470581"/>
              <a:gd name="connsiteY4" fmla="*/ 2520280 h 2520280"/>
              <a:gd name="connsiteX5" fmla="*/ 0 w 1470581"/>
              <a:gd name="connsiteY5" fmla="*/ 252028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581" h="2520280">
                <a:moveTo>
                  <a:pt x="0" y="0"/>
                </a:moveTo>
                <a:lnTo>
                  <a:pt x="1176458" y="0"/>
                </a:lnTo>
                <a:cubicBezTo>
                  <a:pt x="1338898" y="0"/>
                  <a:pt x="1470581" y="131683"/>
                  <a:pt x="1470581" y="294123"/>
                </a:cubicBezTo>
                <a:lnTo>
                  <a:pt x="1470581" y="2226157"/>
                </a:lnTo>
                <a:cubicBezTo>
                  <a:pt x="1470581" y="2388597"/>
                  <a:pt x="1338898" y="2520280"/>
                  <a:pt x="1176458" y="2520280"/>
                </a:cubicBezTo>
                <a:lnTo>
                  <a:pt x="0" y="2520280"/>
                </a:lnTo>
              </a:path>
            </a:pathLst>
          </a:custGeom>
          <a:noFill/>
          <a:ln w="25400">
            <a:solidFill>
              <a:srgbClr val="0070C0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流程圖: 程序 45"/>
          <p:cNvSpPr/>
          <p:nvPr/>
        </p:nvSpPr>
        <p:spPr>
          <a:xfrm>
            <a:off x="720000" y="4211997"/>
            <a:ext cx="360000" cy="1800000"/>
          </a:xfrm>
          <a:prstGeom prst="flowChartProcess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雙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向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選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擇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結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構</a:t>
            </a:r>
            <a:endParaRPr lang="zh-TW" altLang="en-US" sz="1800" b="0" dirty="0">
              <a:solidFill>
                <a:srgbClr val="0070C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1044000" y="5003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5400000" y="3816000"/>
            <a:ext cx="24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橢圓 49"/>
          <p:cNvSpPr/>
          <p:nvPr/>
        </p:nvSpPr>
        <p:spPr>
          <a:xfrm>
            <a:off x="7920000" y="37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3600000" y="4320000"/>
            <a:ext cx="42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橢圓 50"/>
          <p:cNvSpPr/>
          <p:nvPr/>
        </p:nvSpPr>
        <p:spPr>
          <a:xfrm>
            <a:off x="7920000" y="421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直線單箭頭接點 41"/>
          <p:cNvCxnSpPr/>
          <p:nvPr/>
        </p:nvCxnSpPr>
        <p:spPr bwMode="auto">
          <a:xfrm>
            <a:off x="3240000" y="4832640"/>
            <a:ext cx="464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2" name="橢圓 51"/>
          <p:cNvSpPr/>
          <p:nvPr/>
        </p:nvSpPr>
        <p:spPr>
          <a:xfrm>
            <a:off x="7920000" y="471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751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209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8388000" y="3275997"/>
            <a:ext cx="432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橢圓 26"/>
          <p:cNvSpPr/>
          <p:nvPr/>
        </p:nvSpPr>
        <p:spPr>
          <a:xfrm>
            <a:off x="8820000" y="3167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圓角矩形 3"/>
          <p:cNvSpPr/>
          <p:nvPr/>
        </p:nvSpPr>
        <p:spPr>
          <a:xfrm flipH="1">
            <a:off x="1152000" y="4211997"/>
            <a:ext cx="360000" cy="1800000"/>
          </a:xfrm>
          <a:custGeom>
            <a:avLst/>
            <a:gdLst>
              <a:gd name="connsiteX0" fmla="*/ 0 w 1764704"/>
              <a:gd name="connsiteY0" fmla="*/ 294123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0 w 1764704"/>
              <a:gd name="connsiteY7" fmla="*/ 2226157 h 2520280"/>
              <a:gd name="connsiteX8" fmla="*/ 0 w 1764704"/>
              <a:gd name="connsiteY8" fmla="*/ 294123 h 2520280"/>
              <a:gd name="connsiteX0" fmla="*/ 0 w 1764704"/>
              <a:gd name="connsiteY0" fmla="*/ 2226157 h 2520280"/>
              <a:gd name="connsiteX1" fmla="*/ 0 w 1764704"/>
              <a:gd name="connsiteY1" fmla="*/ 294123 h 2520280"/>
              <a:gd name="connsiteX2" fmla="*/ 294123 w 1764704"/>
              <a:gd name="connsiteY2" fmla="*/ 0 h 2520280"/>
              <a:gd name="connsiteX3" fmla="*/ 1470581 w 1764704"/>
              <a:gd name="connsiteY3" fmla="*/ 0 h 2520280"/>
              <a:gd name="connsiteX4" fmla="*/ 1764704 w 1764704"/>
              <a:gd name="connsiteY4" fmla="*/ 294123 h 2520280"/>
              <a:gd name="connsiteX5" fmla="*/ 1764704 w 1764704"/>
              <a:gd name="connsiteY5" fmla="*/ 2226157 h 2520280"/>
              <a:gd name="connsiteX6" fmla="*/ 1470581 w 1764704"/>
              <a:gd name="connsiteY6" fmla="*/ 2520280 h 2520280"/>
              <a:gd name="connsiteX7" fmla="*/ 294123 w 1764704"/>
              <a:gd name="connsiteY7" fmla="*/ 2520280 h 2520280"/>
              <a:gd name="connsiteX8" fmla="*/ 91440 w 1764704"/>
              <a:gd name="connsiteY8" fmla="*/ 2317597 h 2520280"/>
              <a:gd name="connsiteX0" fmla="*/ 0 w 1764704"/>
              <a:gd name="connsiteY0" fmla="*/ 2226157 h 2520280"/>
              <a:gd name="connsiteX1" fmla="*/ 294123 w 1764704"/>
              <a:gd name="connsiteY1" fmla="*/ 0 h 2520280"/>
              <a:gd name="connsiteX2" fmla="*/ 1470581 w 1764704"/>
              <a:gd name="connsiteY2" fmla="*/ 0 h 2520280"/>
              <a:gd name="connsiteX3" fmla="*/ 1764704 w 1764704"/>
              <a:gd name="connsiteY3" fmla="*/ 294123 h 2520280"/>
              <a:gd name="connsiteX4" fmla="*/ 1764704 w 1764704"/>
              <a:gd name="connsiteY4" fmla="*/ 2226157 h 2520280"/>
              <a:gd name="connsiteX5" fmla="*/ 1470581 w 1764704"/>
              <a:gd name="connsiteY5" fmla="*/ 2520280 h 2520280"/>
              <a:gd name="connsiteX6" fmla="*/ 294123 w 1764704"/>
              <a:gd name="connsiteY6" fmla="*/ 2520280 h 2520280"/>
              <a:gd name="connsiteX7" fmla="*/ 91440 w 1764704"/>
              <a:gd name="connsiteY7" fmla="*/ 2317597 h 2520280"/>
              <a:gd name="connsiteX0" fmla="*/ 232712 w 1703293"/>
              <a:gd name="connsiteY0" fmla="*/ 0 h 2520280"/>
              <a:gd name="connsiteX1" fmla="*/ 1409170 w 1703293"/>
              <a:gd name="connsiteY1" fmla="*/ 0 h 2520280"/>
              <a:gd name="connsiteX2" fmla="*/ 1703293 w 1703293"/>
              <a:gd name="connsiteY2" fmla="*/ 294123 h 2520280"/>
              <a:gd name="connsiteX3" fmla="*/ 1703293 w 1703293"/>
              <a:gd name="connsiteY3" fmla="*/ 2226157 h 2520280"/>
              <a:gd name="connsiteX4" fmla="*/ 1409170 w 1703293"/>
              <a:gd name="connsiteY4" fmla="*/ 2520280 h 2520280"/>
              <a:gd name="connsiteX5" fmla="*/ 232712 w 1703293"/>
              <a:gd name="connsiteY5" fmla="*/ 2520280 h 2520280"/>
              <a:gd name="connsiteX6" fmla="*/ 30029 w 1703293"/>
              <a:gd name="connsiteY6" fmla="*/ 2317597 h 2520280"/>
              <a:gd name="connsiteX0" fmla="*/ 0 w 1470581"/>
              <a:gd name="connsiteY0" fmla="*/ 0 h 2520280"/>
              <a:gd name="connsiteX1" fmla="*/ 1176458 w 1470581"/>
              <a:gd name="connsiteY1" fmla="*/ 0 h 2520280"/>
              <a:gd name="connsiteX2" fmla="*/ 1470581 w 1470581"/>
              <a:gd name="connsiteY2" fmla="*/ 294123 h 2520280"/>
              <a:gd name="connsiteX3" fmla="*/ 1470581 w 1470581"/>
              <a:gd name="connsiteY3" fmla="*/ 2226157 h 2520280"/>
              <a:gd name="connsiteX4" fmla="*/ 1176458 w 1470581"/>
              <a:gd name="connsiteY4" fmla="*/ 2520280 h 2520280"/>
              <a:gd name="connsiteX5" fmla="*/ 0 w 1470581"/>
              <a:gd name="connsiteY5" fmla="*/ 252028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581" h="2520280">
                <a:moveTo>
                  <a:pt x="0" y="0"/>
                </a:moveTo>
                <a:lnTo>
                  <a:pt x="1176458" y="0"/>
                </a:lnTo>
                <a:cubicBezTo>
                  <a:pt x="1338898" y="0"/>
                  <a:pt x="1470581" y="131683"/>
                  <a:pt x="1470581" y="294123"/>
                </a:cubicBezTo>
                <a:lnTo>
                  <a:pt x="1470581" y="2226157"/>
                </a:lnTo>
                <a:cubicBezTo>
                  <a:pt x="1470581" y="2388597"/>
                  <a:pt x="1338898" y="2520280"/>
                  <a:pt x="1176458" y="2520280"/>
                </a:cubicBezTo>
                <a:lnTo>
                  <a:pt x="0" y="2520280"/>
                </a:lnTo>
              </a:path>
            </a:pathLst>
          </a:custGeom>
          <a:noFill/>
          <a:ln w="25400">
            <a:solidFill>
              <a:srgbClr val="0070C0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流程圖: 程序 45"/>
          <p:cNvSpPr/>
          <p:nvPr/>
        </p:nvSpPr>
        <p:spPr>
          <a:xfrm>
            <a:off x="720000" y="4211997"/>
            <a:ext cx="360000" cy="1800000"/>
          </a:xfrm>
          <a:prstGeom prst="flowChartProcess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雙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向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選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擇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結</a:t>
            </a:r>
            <a:endParaRPr lang="en-US" altLang="zh-TW" sz="1800" b="0" dirty="0" smtClean="0">
              <a:solidFill>
                <a:srgbClr val="0070C0"/>
              </a:solidFill>
              <a:latin typeface="+mj-lt"/>
              <a:ea typeface="標楷體" pitchFamily="65" charset="-120"/>
            </a:endParaRPr>
          </a:p>
          <a:p>
            <a:pPr algn="ctr"/>
            <a:r>
              <a:rPr lang="zh-TW" altLang="en-US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rPr>
              <a:t>構</a:t>
            </a:r>
            <a:endParaRPr lang="zh-TW" altLang="en-US" sz="1800" b="0" dirty="0">
              <a:solidFill>
                <a:srgbClr val="0070C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1044000" y="500399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5400000" y="3816000"/>
            <a:ext cx="24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橢圓 49"/>
          <p:cNvSpPr/>
          <p:nvPr/>
        </p:nvSpPr>
        <p:spPr>
          <a:xfrm>
            <a:off x="7920000" y="37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3600000" y="4320000"/>
            <a:ext cx="42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橢圓 50"/>
          <p:cNvSpPr/>
          <p:nvPr/>
        </p:nvSpPr>
        <p:spPr>
          <a:xfrm>
            <a:off x="7920000" y="421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直線單箭頭接點 41"/>
          <p:cNvCxnSpPr/>
          <p:nvPr/>
        </p:nvCxnSpPr>
        <p:spPr bwMode="auto">
          <a:xfrm>
            <a:off x="3240000" y="4832640"/>
            <a:ext cx="464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2" name="橢圓 51"/>
          <p:cNvSpPr/>
          <p:nvPr/>
        </p:nvSpPr>
        <p:spPr>
          <a:xfrm>
            <a:off x="7920000" y="4716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直線單箭頭接點 42"/>
          <p:cNvCxnSpPr/>
          <p:nvPr/>
        </p:nvCxnSpPr>
        <p:spPr bwMode="auto">
          <a:xfrm>
            <a:off x="3240000" y="5580000"/>
            <a:ext cx="464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3" name="橢圓 52"/>
          <p:cNvSpPr/>
          <p:nvPr/>
        </p:nvSpPr>
        <p:spPr>
          <a:xfrm>
            <a:off x="7920000" y="547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E04517\Desktop\圖片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0000"/>
            <a:ext cx="7200000" cy="3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5751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4818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需要重複被執行的程式碼可以使用重複結構，根據被重複執行的情況，可以分為計次式迴圈與條件式迴圈兩種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39750" y="3420000"/>
            <a:ext cx="8064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當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我們明確知道某段敘述要被重複執行的次數時，就會使用計次式迴圈；當我們不知道某段敘述要被重複執行的次數，而是知道終止情況時，就會使用條件式迴圈。</a:t>
            </a:r>
          </a:p>
        </p:txBody>
      </p:sp>
      <p:sp>
        <p:nvSpPr>
          <p:cNvPr id="6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108905" y="1056997"/>
            <a:ext cx="285558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計算篇─累加計算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148064" y="9892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4000" y="2340000"/>
            <a:ext cx="72000" cy="41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8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設定積木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900000" y="2520000"/>
            <a:ext cx="2160000" cy="16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由於接下來需要頻繁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變數積木，因此先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熟悉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一下基礎的操作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過程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180000" y="126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準備工作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3131840" y="2520000"/>
            <a:ext cx="5472000" cy="2556000"/>
            <a:chOff x="3131840" y="2880000"/>
            <a:chExt cx="5472000" cy="2556000"/>
          </a:xfrm>
        </p:grpSpPr>
        <p:sp>
          <p:nvSpPr>
            <p:cNvPr id="25" name="圓角矩形 24"/>
            <p:cNvSpPr/>
            <p:nvPr/>
          </p:nvSpPr>
          <p:spPr>
            <a:xfrm>
              <a:off x="3131840" y="3096000"/>
              <a:ext cx="5472000" cy="23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131840" y="2880000"/>
              <a:ext cx="1296000" cy="432000"/>
            </a:xfrm>
            <a:prstGeom prst="roundRect">
              <a:avLst>
                <a:gd name="adj" fmla="val 50000"/>
              </a:avLst>
            </a:prstGeom>
            <a:solidFill>
              <a:srgbClr val="BEBADD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rPr>
                <a:t>小知識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3240000" y="3384000"/>
            <a:ext cx="5040000" cy="1620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/>
              <a:t>在程式設計過程中，若需要記錄某些文字或數字資料，</a:t>
            </a:r>
            <a:r>
              <a:rPr lang="zh-TW" altLang="en-US" dirty="0" smtClean="0"/>
              <a:t>可以用</a:t>
            </a:r>
            <a:r>
              <a:rPr lang="zh-TW" altLang="en-US" dirty="0"/>
              <a:t>一個名稱記錄起來，且暫存在電腦中。因資料內容是可</a:t>
            </a:r>
            <a:r>
              <a:rPr lang="zh-TW" altLang="en-US" dirty="0" smtClean="0"/>
              <a:t>變動</a:t>
            </a:r>
            <a:r>
              <a:rPr lang="zh-TW" altLang="en-US" dirty="0"/>
              <a:t>的，因此，這個名稱就是</a:t>
            </a:r>
            <a:r>
              <a:rPr lang="zh-TW" altLang="en-US" dirty="0" smtClean="0"/>
              <a:t>變數</a:t>
            </a:r>
            <a:r>
              <a:rPr lang="zh-TW" altLang="en-US" dirty="0"/>
              <a:t>。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240000" y="2952000"/>
            <a:ext cx="504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變數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0000" y="1800000"/>
            <a:ext cx="28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計次式迴圈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流程圖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0" y="1800000"/>
            <a:ext cx="432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例如：使用重複結構的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4000" y="2340000"/>
            <a:ext cx="4248072" cy="4176000"/>
            <a:chOff x="-540408" y="2880000"/>
            <a:chExt cx="4248072" cy="4176000"/>
          </a:xfrm>
        </p:grpSpPr>
        <p:sp>
          <p:nvSpPr>
            <p:cNvPr id="7" name="流程圖: 程序 6"/>
            <p:cNvSpPr/>
            <p:nvPr/>
          </p:nvSpPr>
          <p:spPr>
            <a:xfrm>
              <a:off x="-540408" y="3420000"/>
              <a:ext cx="144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已達條件</a:t>
              </a:r>
              <a:endParaRPr lang="en-US" altLang="zh-TW" sz="1800" b="0" dirty="0" smtClean="0">
                <a:solidFill>
                  <a:schemeClr val="tx1"/>
                </a:solidFill>
                <a:ea typeface="標楷體" pitchFamily="65" charset="-120"/>
              </a:endParaRPr>
            </a:p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所</a:t>
              </a:r>
              <a:r>
                <a:rPr lang="zh-TW" altLang="en-US" sz="1800" b="0" dirty="0">
                  <a:solidFill>
                    <a:schemeClr val="tx1"/>
                  </a:solidFill>
                  <a:ea typeface="標楷體" pitchFamily="65" charset="-120"/>
                </a:rPr>
                <a:t>列次數</a:t>
              </a: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-396592" y="4176000"/>
              <a:ext cx="1800000" cy="2880000"/>
              <a:chOff x="3563848" y="1943752"/>
              <a:chExt cx="1800000" cy="2880000"/>
            </a:xfrm>
          </p:grpSpPr>
          <p:sp>
            <p:nvSpPr>
              <p:cNvPr id="17" name="矩形 4"/>
              <p:cNvSpPr/>
              <p:nvPr/>
            </p:nvSpPr>
            <p:spPr>
              <a:xfrm flipH="1">
                <a:off x="3563848" y="1943752"/>
                <a:ext cx="1800000" cy="2160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>
                <a:off x="3563848" y="4103752"/>
                <a:ext cx="1800000" cy="720000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4"/>
            <p:cNvSpPr/>
            <p:nvPr/>
          </p:nvSpPr>
          <p:spPr>
            <a:xfrm flipV="1">
              <a:off x="1547664" y="3357288"/>
              <a:ext cx="2160000" cy="2304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 flipV="1">
              <a:off x="1440000" y="2880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1" name="直線單箭頭接點 10"/>
            <p:cNvCxnSpPr/>
            <p:nvPr/>
          </p:nvCxnSpPr>
          <p:spPr bwMode="auto">
            <a:xfrm flipV="1">
              <a:off x="1440000" y="3456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2" name="矩形 11"/>
            <p:cNvSpPr/>
            <p:nvPr/>
          </p:nvSpPr>
          <p:spPr>
            <a:xfrm>
              <a:off x="360000" y="5256000"/>
              <a:ext cx="216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332000" y="3240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流程圖: 程序 13"/>
            <p:cNvSpPr/>
            <p:nvPr/>
          </p:nvSpPr>
          <p:spPr>
            <a:xfrm>
              <a:off x="1440000" y="4680000"/>
              <a:ext cx="2160000" cy="36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未達條件所列次數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1440000" y="4536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6" name="剪去對角線角落矩形 15"/>
            <p:cNvSpPr/>
            <p:nvPr/>
          </p:nvSpPr>
          <p:spPr>
            <a:xfrm>
              <a:off x="360000" y="3816000"/>
              <a:ext cx="2160000" cy="7200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20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重複的次數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680000" y="2340000"/>
            <a:ext cx="4392000" cy="4176000"/>
            <a:chOff x="4680000" y="2340000"/>
            <a:chExt cx="4392000" cy="4176000"/>
          </a:xfrm>
        </p:grpSpPr>
        <p:grpSp>
          <p:nvGrpSpPr>
            <p:cNvPr id="20" name="群組 19"/>
            <p:cNvGrpSpPr/>
            <p:nvPr/>
          </p:nvGrpSpPr>
          <p:grpSpPr>
            <a:xfrm>
              <a:off x="5364000" y="3636000"/>
              <a:ext cx="1440000" cy="2880000"/>
              <a:chOff x="5076056" y="2708920"/>
              <a:chExt cx="1800000" cy="2880000"/>
            </a:xfrm>
          </p:grpSpPr>
          <p:sp>
            <p:nvSpPr>
              <p:cNvPr id="29" name="矩形 4"/>
              <p:cNvSpPr/>
              <p:nvPr/>
            </p:nvSpPr>
            <p:spPr>
              <a:xfrm flipH="1">
                <a:off x="5076056" y="2708920"/>
                <a:ext cx="1800000" cy="2160000"/>
              </a:xfrm>
              <a:custGeom>
                <a:avLst/>
                <a:gdLst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0 w 2664296"/>
                  <a:gd name="connsiteY4" fmla="*/ 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  <a:gd name="connsiteX4" fmla="*/ 91440 w 2664296"/>
                  <a:gd name="connsiteY4" fmla="*/ 91440 h 1224136"/>
                  <a:gd name="connsiteX0" fmla="*/ 0 w 2664296"/>
                  <a:gd name="connsiteY0" fmla="*/ 0 h 1224136"/>
                  <a:gd name="connsiteX1" fmla="*/ 2664296 w 2664296"/>
                  <a:gd name="connsiteY1" fmla="*/ 0 h 1224136"/>
                  <a:gd name="connsiteX2" fmla="*/ 2664296 w 2664296"/>
                  <a:gd name="connsiteY2" fmla="*/ 1224136 h 1224136"/>
                  <a:gd name="connsiteX3" fmla="*/ 0 w 2664296"/>
                  <a:gd name="connsiteY3" fmla="*/ 1224136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296" h="1224136">
                    <a:moveTo>
                      <a:pt x="0" y="0"/>
                    </a:moveTo>
                    <a:lnTo>
                      <a:pt x="2664296" y="0"/>
                    </a:lnTo>
                    <a:lnTo>
                      <a:pt x="2664296" y="1224136"/>
                    </a:lnTo>
                    <a:lnTo>
                      <a:pt x="0" y="122413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non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5076056" y="4868920"/>
                <a:ext cx="1800000" cy="720000"/>
              </a:xfrm>
              <a:custGeom>
                <a:avLst/>
                <a:gdLst>
                  <a:gd name="connsiteX0" fmla="*/ 0 w 2057400"/>
                  <a:gd name="connsiteY0" fmla="*/ 0 h 1819275"/>
                  <a:gd name="connsiteX1" fmla="*/ 2057400 w 2057400"/>
                  <a:gd name="connsiteY1" fmla="*/ 0 h 1819275"/>
                  <a:gd name="connsiteX2" fmla="*/ 2057400 w 2057400"/>
                  <a:gd name="connsiteY2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0" h="18192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81927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tailEnd type="triangle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流程圖: 程序 20"/>
            <p:cNvSpPr/>
            <p:nvPr/>
          </p:nvSpPr>
          <p:spPr>
            <a:xfrm>
              <a:off x="4680000" y="3996000"/>
              <a:ext cx="1368000" cy="1008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已達條件次數，跳過嵌入程式。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3060000"/>
              <a:ext cx="1451610" cy="2097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圓角矩形 58"/>
            <p:cNvSpPr/>
            <p:nvPr/>
          </p:nvSpPr>
          <p:spPr>
            <a:xfrm>
              <a:off x="7092456" y="3744000"/>
              <a:ext cx="1584000" cy="1584000"/>
            </a:xfrm>
            <a:custGeom>
              <a:avLst/>
              <a:gdLst>
                <a:gd name="connsiteX0" fmla="*/ 0 w 1584000"/>
                <a:gd name="connsiteY0" fmla="*/ 264005 h 1584000"/>
                <a:gd name="connsiteX1" fmla="*/ 264005 w 1584000"/>
                <a:gd name="connsiteY1" fmla="*/ 0 h 1584000"/>
                <a:gd name="connsiteX2" fmla="*/ 1319995 w 1584000"/>
                <a:gd name="connsiteY2" fmla="*/ 0 h 1584000"/>
                <a:gd name="connsiteX3" fmla="*/ 1584000 w 1584000"/>
                <a:gd name="connsiteY3" fmla="*/ 264005 h 1584000"/>
                <a:gd name="connsiteX4" fmla="*/ 1584000 w 1584000"/>
                <a:gd name="connsiteY4" fmla="*/ 1319995 h 1584000"/>
                <a:gd name="connsiteX5" fmla="*/ 1319995 w 1584000"/>
                <a:gd name="connsiteY5" fmla="*/ 1584000 h 1584000"/>
                <a:gd name="connsiteX6" fmla="*/ 264005 w 1584000"/>
                <a:gd name="connsiteY6" fmla="*/ 1584000 h 1584000"/>
                <a:gd name="connsiteX7" fmla="*/ 0 w 1584000"/>
                <a:gd name="connsiteY7" fmla="*/ 1319995 h 1584000"/>
                <a:gd name="connsiteX8" fmla="*/ 0 w 1584000"/>
                <a:gd name="connsiteY8" fmla="*/ 264005 h 1584000"/>
                <a:gd name="connsiteX0" fmla="*/ 0 w 1584000"/>
                <a:gd name="connsiteY0" fmla="*/ 264005 h 1584000"/>
                <a:gd name="connsiteX1" fmla="*/ 264005 w 1584000"/>
                <a:gd name="connsiteY1" fmla="*/ 0 h 1584000"/>
                <a:gd name="connsiteX2" fmla="*/ 1319995 w 1584000"/>
                <a:gd name="connsiteY2" fmla="*/ 0 h 1584000"/>
                <a:gd name="connsiteX3" fmla="*/ 1584000 w 1584000"/>
                <a:gd name="connsiteY3" fmla="*/ 264005 h 1584000"/>
                <a:gd name="connsiteX4" fmla="*/ 1584000 w 1584000"/>
                <a:gd name="connsiteY4" fmla="*/ 1319995 h 1584000"/>
                <a:gd name="connsiteX5" fmla="*/ 1319995 w 1584000"/>
                <a:gd name="connsiteY5" fmla="*/ 1584000 h 1584000"/>
                <a:gd name="connsiteX6" fmla="*/ 264005 w 1584000"/>
                <a:gd name="connsiteY6" fmla="*/ 1584000 h 1584000"/>
                <a:gd name="connsiteX7" fmla="*/ 0 w 1584000"/>
                <a:gd name="connsiteY7" fmla="*/ 1319995 h 1584000"/>
                <a:gd name="connsiteX8" fmla="*/ 91440 w 1584000"/>
                <a:gd name="connsiteY8" fmla="*/ 355445 h 1584000"/>
                <a:gd name="connsiteX0" fmla="*/ 0 w 1584000"/>
                <a:gd name="connsiteY0" fmla="*/ 264005 h 1584000"/>
                <a:gd name="connsiteX1" fmla="*/ 264005 w 1584000"/>
                <a:gd name="connsiteY1" fmla="*/ 0 h 1584000"/>
                <a:gd name="connsiteX2" fmla="*/ 1319995 w 1584000"/>
                <a:gd name="connsiteY2" fmla="*/ 0 h 1584000"/>
                <a:gd name="connsiteX3" fmla="*/ 1584000 w 1584000"/>
                <a:gd name="connsiteY3" fmla="*/ 264005 h 1584000"/>
                <a:gd name="connsiteX4" fmla="*/ 1584000 w 1584000"/>
                <a:gd name="connsiteY4" fmla="*/ 1319995 h 1584000"/>
                <a:gd name="connsiteX5" fmla="*/ 1319995 w 1584000"/>
                <a:gd name="connsiteY5" fmla="*/ 1584000 h 1584000"/>
                <a:gd name="connsiteX6" fmla="*/ 264005 w 1584000"/>
                <a:gd name="connsiteY6" fmla="*/ 1584000 h 1584000"/>
                <a:gd name="connsiteX7" fmla="*/ 0 w 1584000"/>
                <a:gd name="connsiteY7" fmla="*/ 1319995 h 1584000"/>
                <a:gd name="connsiteX8" fmla="*/ 91440 w 1584000"/>
                <a:gd name="connsiteY8" fmla="*/ 355445 h 1584000"/>
                <a:gd name="connsiteX0" fmla="*/ 0 w 1584000"/>
                <a:gd name="connsiteY0" fmla="*/ 264005 h 1584000"/>
                <a:gd name="connsiteX1" fmla="*/ 264005 w 1584000"/>
                <a:gd name="connsiteY1" fmla="*/ 0 h 1584000"/>
                <a:gd name="connsiteX2" fmla="*/ 1319995 w 1584000"/>
                <a:gd name="connsiteY2" fmla="*/ 0 h 1584000"/>
                <a:gd name="connsiteX3" fmla="*/ 1584000 w 1584000"/>
                <a:gd name="connsiteY3" fmla="*/ 264005 h 1584000"/>
                <a:gd name="connsiteX4" fmla="*/ 1584000 w 1584000"/>
                <a:gd name="connsiteY4" fmla="*/ 1319995 h 1584000"/>
                <a:gd name="connsiteX5" fmla="*/ 1319995 w 1584000"/>
                <a:gd name="connsiteY5" fmla="*/ 1584000 h 1584000"/>
                <a:gd name="connsiteX6" fmla="*/ 264005 w 1584000"/>
                <a:gd name="connsiteY6" fmla="*/ 1584000 h 1584000"/>
                <a:gd name="connsiteX7" fmla="*/ 0 w 1584000"/>
                <a:gd name="connsiteY7" fmla="*/ 1319995 h 1584000"/>
                <a:gd name="connsiteX0" fmla="*/ 264005 w 1584000"/>
                <a:gd name="connsiteY0" fmla="*/ 0 h 1584000"/>
                <a:gd name="connsiteX1" fmla="*/ 1319995 w 1584000"/>
                <a:gd name="connsiteY1" fmla="*/ 0 h 1584000"/>
                <a:gd name="connsiteX2" fmla="*/ 1584000 w 1584000"/>
                <a:gd name="connsiteY2" fmla="*/ 264005 h 1584000"/>
                <a:gd name="connsiteX3" fmla="*/ 1584000 w 1584000"/>
                <a:gd name="connsiteY3" fmla="*/ 1319995 h 1584000"/>
                <a:gd name="connsiteX4" fmla="*/ 1319995 w 1584000"/>
                <a:gd name="connsiteY4" fmla="*/ 1584000 h 1584000"/>
                <a:gd name="connsiteX5" fmla="*/ 264005 w 1584000"/>
                <a:gd name="connsiteY5" fmla="*/ 1584000 h 1584000"/>
                <a:gd name="connsiteX6" fmla="*/ 0 w 1584000"/>
                <a:gd name="connsiteY6" fmla="*/ 1319995 h 15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1584000">
                  <a:moveTo>
                    <a:pt x="264005" y="0"/>
                  </a:moveTo>
                  <a:lnTo>
                    <a:pt x="1319995" y="0"/>
                  </a:lnTo>
                  <a:cubicBezTo>
                    <a:pt x="1465801" y="0"/>
                    <a:pt x="1584000" y="118199"/>
                    <a:pt x="1584000" y="264005"/>
                  </a:cubicBezTo>
                  <a:lnTo>
                    <a:pt x="1584000" y="1319995"/>
                  </a:lnTo>
                  <a:cubicBezTo>
                    <a:pt x="1584000" y="1465801"/>
                    <a:pt x="1465801" y="1584000"/>
                    <a:pt x="1319995" y="1584000"/>
                  </a:cubicBezTo>
                  <a:lnTo>
                    <a:pt x="264005" y="1584000"/>
                  </a:lnTo>
                  <a:cubicBezTo>
                    <a:pt x="118199" y="1584000"/>
                    <a:pt x="0" y="1465801"/>
                    <a:pt x="0" y="1319995"/>
                  </a:cubicBezTo>
                </a:path>
              </a:pathLst>
            </a:cu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流程圖: 程序 23"/>
            <p:cNvSpPr/>
            <p:nvPr/>
          </p:nvSpPr>
          <p:spPr>
            <a:xfrm>
              <a:off x="7704000" y="3996000"/>
              <a:ext cx="1368000" cy="1008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未達條件次數，重複執行嵌入程式。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 bwMode="auto">
            <a:xfrm flipV="1">
              <a:off x="6840000" y="2340000"/>
              <a:ext cx="0" cy="720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6" name="流程圖: 程序 25"/>
            <p:cNvSpPr/>
            <p:nvPr/>
          </p:nvSpPr>
          <p:spPr>
            <a:xfrm>
              <a:off x="4680000" y="2340000"/>
              <a:ext cx="1368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t" anchorCtr="0"/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判斷條件：</a:t>
              </a:r>
              <a:endParaRPr lang="en-US" altLang="zh-TW" sz="1800" b="0" dirty="0" smtClean="0">
                <a:solidFill>
                  <a:schemeClr val="tx1"/>
                </a:solidFill>
                <a:ea typeface="標楷體" pitchFamily="65" charset="-120"/>
              </a:endParaRPr>
            </a:p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itchFamily="65" charset="-120"/>
                </a:rPr>
                <a:t>重複的次數。</a:t>
              </a:r>
              <a:endParaRPr lang="zh-TW" altLang="en-US" sz="1800" b="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6336000" y="2520000"/>
              <a:ext cx="288000" cy="504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>
              <a:off x="5796136" y="2520000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的值。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閱讀並分析題目，將問題拆解為處理、輸出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兩個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階段，請寫出各階段相對應的內容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設定初始值：和設為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360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0000" y="360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403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處理</a:t>
            </a:r>
          </a:p>
        </p:txBody>
      </p:sp>
      <p:sp>
        <p:nvSpPr>
          <p:cNvPr id="9" name="矩形 8"/>
          <p:cNvSpPr/>
          <p:nvPr/>
        </p:nvSpPr>
        <p:spPr>
          <a:xfrm>
            <a:off x="1980000" y="403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0" y="457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0000" y="457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096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880000" y="2880000"/>
            <a:ext cx="5472000" cy="2160000"/>
            <a:chOff x="2880000" y="1800000"/>
            <a:chExt cx="5472000" cy="2160000"/>
          </a:xfrm>
        </p:grpSpPr>
        <p:sp>
          <p:nvSpPr>
            <p:cNvPr id="10" name="圓角矩形 9"/>
            <p:cNvSpPr/>
            <p:nvPr/>
          </p:nvSpPr>
          <p:spPr>
            <a:xfrm>
              <a:off x="6912000" y="180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 bwMode="auto">
            <a:xfrm flipV="1">
              <a:off x="7452000" y="22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2" name="流程圖: 程序 11"/>
            <p:cNvSpPr/>
            <p:nvPr/>
          </p:nvSpPr>
          <p:spPr>
            <a:xfrm>
              <a:off x="6552000" y="25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0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 bwMode="auto">
            <a:xfrm flipV="1">
              <a:off x="7452232" y="295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4" name="流程圖: 程序 13"/>
            <p:cNvSpPr/>
            <p:nvPr/>
          </p:nvSpPr>
          <p:spPr>
            <a:xfrm>
              <a:off x="6552000" y="324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7452232" y="36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6" name="圓角矩形 15"/>
            <p:cNvSpPr/>
            <p:nvPr/>
          </p:nvSpPr>
          <p:spPr>
            <a:xfrm>
              <a:off x="4031792" y="180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 bwMode="auto">
            <a:xfrm flipV="1">
              <a:off x="4571792" y="22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8" name="流程圖: 程序 17"/>
            <p:cNvSpPr/>
            <p:nvPr/>
          </p:nvSpPr>
          <p:spPr>
            <a:xfrm>
              <a:off x="3671792" y="25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0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 bwMode="auto">
            <a:xfrm flipV="1">
              <a:off x="4572024" y="2952000"/>
              <a:ext cx="0" cy="972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0" name="圓角矩形 3"/>
            <p:cNvSpPr>
              <a:spLocks/>
            </p:cNvSpPr>
            <p:nvPr/>
          </p:nvSpPr>
          <p:spPr>
            <a:xfrm flipH="1">
              <a:off x="3240000" y="2448000"/>
              <a:ext cx="720000" cy="1296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流程圖: 程序 20"/>
            <p:cNvSpPr/>
            <p:nvPr/>
          </p:nvSpPr>
          <p:spPr>
            <a:xfrm>
              <a:off x="2880000" y="2736000"/>
              <a:ext cx="72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設定</a:t>
              </a:r>
              <a:endParaRPr lang="en-US" altLang="zh-TW" sz="1600" b="0" dirty="0" smtClean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初始值</a:t>
              </a:r>
              <a:endParaRPr lang="zh-TW" altLang="en-US" sz="1600" b="0" dirty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210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600000" y="2196000"/>
            <a:ext cx="4932000" cy="4428000"/>
            <a:chOff x="3600000" y="2196000"/>
            <a:chExt cx="4932000" cy="4428000"/>
          </a:xfrm>
        </p:grpSpPr>
        <p:sp>
          <p:nvSpPr>
            <p:cNvPr id="23" name="矩形 4"/>
            <p:cNvSpPr/>
            <p:nvPr/>
          </p:nvSpPr>
          <p:spPr>
            <a:xfrm flipH="1">
              <a:off x="6372000" y="3204000"/>
              <a:ext cx="1080000" cy="1980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372000" y="5184000"/>
              <a:ext cx="1080000" cy="288000"/>
            </a:xfrm>
            <a:custGeom>
              <a:avLst/>
              <a:gdLst>
                <a:gd name="connsiteX0" fmla="*/ 0 w 2057400"/>
                <a:gd name="connsiteY0" fmla="*/ 0 h 1819275"/>
                <a:gd name="connsiteX1" fmla="*/ 2057400 w 2057400"/>
                <a:gd name="connsiteY1" fmla="*/ 0 h 1819275"/>
                <a:gd name="connsiteX2" fmla="*/ 2057400 w 2057400"/>
                <a:gd name="connsiteY2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819275">
                  <a:moveTo>
                    <a:pt x="0" y="0"/>
                  </a:moveTo>
                  <a:lnTo>
                    <a:pt x="2057400" y="0"/>
                  </a:lnTo>
                  <a:lnTo>
                    <a:pt x="2057400" y="181927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4"/>
            <p:cNvSpPr/>
            <p:nvPr/>
          </p:nvSpPr>
          <p:spPr>
            <a:xfrm>
              <a:off x="7524000" y="2592000"/>
              <a:ext cx="1008000" cy="2052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6912000" y="6192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V="1">
              <a:off x="7452232" y="590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 flipV="1">
              <a:off x="7452000" y="219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9" name="橢圓 28"/>
            <p:cNvSpPr/>
            <p:nvPr/>
          </p:nvSpPr>
          <p:spPr>
            <a:xfrm>
              <a:off x="7344000" y="2484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 bwMode="auto">
            <a:xfrm flipV="1">
              <a:off x="7452000" y="270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1" name="剪去對角線角落矩形 30"/>
            <p:cNvSpPr/>
            <p:nvPr/>
          </p:nvSpPr>
          <p:spPr>
            <a:xfrm>
              <a:off x="6552000" y="2988000"/>
              <a:ext cx="1800000" cy="4320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重複的次數</a:t>
              </a:r>
            </a:p>
          </p:txBody>
        </p:sp>
        <p:cxnSp>
          <p:nvCxnSpPr>
            <p:cNvPr id="32" name="直線單箭頭接點 31"/>
            <p:cNvCxnSpPr/>
            <p:nvPr/>
          </p:nvCxnSpPr>
          <p:spPr bwMode="auto">
            <a:xfrm flipV="1">
              <a:off x="7452232" y="342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3" name="流程圖: 程序 32"/>
            <p:cNvSpPr/>
            <p:nvPr/>
          </p:nvSpPr>
          <p:spPr>
            <a:xfrm>
              <a:off x="6552000" y="370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和＝和＋數字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4" name="直線單箭頭接點 33"/>
            <p:cNvCxnSpPr/>
            <p:nvPr/>
          </p:nvCxnSpPr>
          <p:spPr bwMode="auto">
            <a:xfrm flipV="1">
              <a:off x="7452232" y="414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5" name="流程圖: 程序 34"/>
            <p:cNvSpPr/>
            <p:nvPr/>
          </p:nvSpPr>
          <p:spPr>
            <a:xfrm>
              <a:off x="6552000" y="442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數字＝數字＋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6" name="平行四邊形 35"/>
            <p:cNvSpPr/>
            <p:nvPr/>
          </p:nvSpPr>
          <p:spPr>
            <a:xfrm>
              <a:off x="6552000" y="5472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輸出和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4031792" y="6192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 bwMode="auto">
            <a:xfrm flipV="1">
              <a:off x="4572024" y="590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39" name="直線單箭頭接點 38"/>
            <p:cNvCxnSpPr/>
            <p:nvPr/>
          </p:nvCxnSpPr>
          <p:spPr bwMode="auto">
            <a:xfrm flipV="1">
              <a:off x="4572024" y="2268000"/>
              <a:ext cx="0" cy="324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0" name="平行四邊形 39"/>
            <p:cNvSpPr/>
            <p:nvPr/>
          </p:nvSpPr>
          <p:spPr>
            <a:xfrm>
              <a:off x="3671792" y="5472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輸出和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 bwMode="auto">
            <a:xfrm flipV="1">
              <a:off x="4572024" y="302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2" name="流程圖: 程序 41"/>
            <p:cNvSpPr/>
            <p:nvPr/>
          </p:nvSpPr>
          <p:spPr>
            <a:xfrm>
              <a:off x="3671792" y="3312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2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3" name="直線單箭頭接點 42"/>
            <p:cNvCxnSpPr/>
            <p:nvPr/>
          </p:nvCxnSpPr>
          <p:spPr bwMode="auto">
            <a:xfrm flipV="1">
              <a:off x="4572024" y="446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4" name="流程圖: 程序 43"/>
            <p:cNvSpPr/>
            <p:nvPr/>
          </p:nvSpPr>
          <p:spPr>
            <a:xfrm>
              <a:off x="3671792" y="4752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4</a:t>
              </a:r>
              <a:endPara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45" name="流程圖: 程序 44"/>
            <p:cNvSpPr/>
            <p:nvPr/>
          </p:nvSpPr>
          <p:spPr>
            <a:xfrm>
              <a:off x="3671792" y="2592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6" name="直線單箭頭接點 45"/>
            <p:cNvCxnSpPr/>
            <p:nvPr/>
          </p:nvCxnSpPr>
          <p:spPr bwMode="auto">
            <a:xfrm flipV="1">
              <a:off x="4572024" y="374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7" name="流程圖: 程序 46"/>
            <p:cNvSpPr/>
            <p:nvPr/>
          </p:nvSpPr>
          <p:spPr>
            <a:xfrm>
              <a:off x="3671792" y="4032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3</a:t>
              </a:r>
              <a:endPara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48" name="直線單箭頭接點 47"/>
            <p:cNvCxnSpPr/>
            <p:nvPr/>
          </p:nvCxnSpPr>
          <p:spPr bwMode="auto">
            <a:xfrm flipV="1">
              <a:off x="4572024" y="518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49" name="圓角矩形 48"/>
            <p:cNvSpPr/>
            <p:nvPr/>
          </p:nvSpPr>
          <p:spPr>
            <a:xfrm>
              <a:off x="3600000" y="2520000"/>
              <a:ext cx="1944000" cy="2736000"/>
            </a:xfrm>
            <a:prstGeom prst="roundRect">
              <a:avLst>
                <a:gd name="adj" fmla="val 6378"/>
              </a:avLst>
            </a:pr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圓角矩形 90"/>
            <p:cNvSpPr/>
            <p:nvPr/>
          </p:nvSpPr>
          <p:spPr>
            <a:xfrm>
              <a:off x="6012000" y="2520000"/>
              <a:ext cx="1080000" cy="2736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流程圖: 程序 50"/>
            <p:cNvSpPr/>
            <p:nvPr/>
          </p:nvSpPr>
          <p:spPr>
            <a:xfrm>
              <a:off x="5832000" y="3168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計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次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式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回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圈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52" name="直線單箭頭接點 51"/>
            <p:cNvCxnSpPr/>
            <p:nvPr/>
          </p:nvCxnSpPr>
          <p:spPr bwMode="auto">
            <a:xfrm flipH="1" flipV="1">
              <a:off x="5580024" y="3888000"/>
              <a:ext cx="288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ysDot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53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</p:spTree>
    <p:extLst>
      <p:ext uri="{BB962C8B-B14F-4D97-AF65-F5344CB8AC3E}">
        <p14:creationId xmlns:p14="http://schemas.microsoft.com/office/powerpoint/2010/main" val="2882514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和設為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51009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040000" y="4428000"/>
            <a:ext cx="468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292264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508264" y="5256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704514"/>
                </a:solidFill>
              </a:rPr>
              <a:t>鍵入和的初始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0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(B)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開始時的數字設為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783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220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472120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616000" y="5256000"/>
            <a:ext cx="234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鍵入數字的</a:t>
            </a:r>
            <a:r>
              <a:rPr lang="zh-TW" altLang="en-US" b="1" dirty="0">
                <a:solidFill>
                  <a:srgbClr val="704514"/>
                </a:solidFill>
              </a:rPr>
              <a:t>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1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888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888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(C)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如何重複計算加法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4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次？</a:t>
            </a: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積木，讓嵌入的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、　，重複執行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4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次。</a:t>
            </a: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652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084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4320000"/>
            <a:ext cx="203294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圓角矩形 19"/>
          <p:cNvSpPr/>
          <p:nvPr/>
        </p:nvSpPr>
        <p:spPr>
          <a:xfrm>
            <a:off x="3738334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400000" y="4356000"/>
            <a:ext cx="28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鍵入重複執行的次數</a:t>
            </a:r>
            <a:r>
              <a:rPr lang="en-US" altLang="zh-TW" b="1" dirty="0" smtClean="0">
                <a:solidFill>
                  <a:srgbClr val="704514"/>
                </a:solidFill>
              </a:rPr>
              <a:t>4</a:t>
            </a:r>
            <a:r>
              <a:rPr lang="zh-TW" altLang="en-US" b="1" dirty="0" smtClean="0">
                <a:solidFill>
                  <a:srgbClr val="704514"/>
                </a:solidFill>
              </a:rPr>
              <a:t>次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3996000" y="4140000"/>
            <a:ext cx="180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8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(D)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每次重複計算加法時，如何讓和加上數字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每次都加上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7782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31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(E)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每次重複計算加法時，如何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讓數字增加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31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執行時，讓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的數值每次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增加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3074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9856" y="2340000"/>
            <a:ext cx="72000" cy="41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8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設定積木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80000" y="126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準備工作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15856" y="2520000"/>
            <a:ext cx="90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</a:t>
            </a: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1</a:t>
            </a:r>
            <a:endParaRPr lang="zh-TW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1115856" y="2520000"/>
            <a:ext cx="216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開始設定新變數。</a:t>
            </a: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115856" y="34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變數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115856" y="414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建立一個變數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75856" y="3456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5856" y="4176000"/>
            <a:ext cx="504000" cy="360000"/>
            <a:chOff x="360000" y="3420000"/>
            <a:chExt cx="504000" cy="360000"/>
          </a:xfrm>
        </p:grpSpPr>
        <p:sp>
          <p:nvSpPr>
            <p:cNvPr id="22" name="圓角矩形 2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773238"/>
            <a:ext cx="4338315" cy="50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(F)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如何輸出和的數值？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272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3744000" y="4392000"/>
            <a:ext cx="612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012480" y="4356000"/>
            <a:ext cx="180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704514"/>
                </a:solidFill>
              </a:rPr>
              <a:t>放入和</a:t>
            </a:r>
            <a:r>
              <a:rPr lang="zh-TW" altLang="en-US" b="1" dirty="0" smtClean="0">
                <a:solidFill>
                  <a:srgbClr val="704514"/>
                </a:solidFill>
              </a:rPr>
              <a:t>的變數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15" name="矩形 1"/>
          <p:cNvSpPr/>
          <p:nvPr/>
        </p:nvSpPr>
        <p:spPr>
          <a:xfrm flipH="1">
            <a:off x="4032000" y="4140000"/>
            <a:ext cx="216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36920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42892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708920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00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392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60000" y="3932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橢圓 23"/>
          <p:cNvSpPr/>
          <p:nvPr/>
        </p:nvSpPr>
        <p:spPr>
          <a:xfrm>
            <a:off x="6228000" y="3824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672864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732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00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392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60000" y="3932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橢圓 23"/>
          <p:cNvSpPr/>
          <p:nvPr/>
        </p:nvSpPr>
        <p:spPr>
          <a:xfrm>
            <a:off x="6228000" y="3824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2160000" y="4328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橢圓 25"/>
          <p:cNvSpPr/>
          <p:nvPr/>
        </p:nvSpPr>
        <p:spPr>
          <a:xfrm>
            <a:off x="6228000" y="4220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672864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732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00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392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60000" y="3932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橢圓 23"/>
          <p:cNvSpPr/>
          <p:nvPr/>
        </p:nvSpPr>
        <p:spPr>
          <a:xfrm>
            <a:off x="6228000" y="3824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2160000" y="4328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橢圓 25"/>
          <p:cNvSpPr/>
          <p:nvPr/>
        </p:nvSpPr>
        <p:spPr>
          <a:xfrm>
            <a:off x="6228000" y="4220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>
            <a:off x="2160000" y="479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8" name="橢圓 27"/>
          <p:cNvSpPr/>
          <p:nvPr/>
        </p:nvSpPr>
        <p:spPr>
          <a:xfrm>
            <a:off x="6228000" y="468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672864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732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00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392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60000" y="3932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橢圓 23"/>
          <p:cNvSpPr/>
          <p:nvPr/>
        </p:nvSpPr>
        <p:spPr>
          <a:xfrm>
            <a:off x="6228000" y="3824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2160000" y="4328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橢圓 25"/>
          <p:cNvSpPr/>
          <p:nvPr/>
        </p:nvSpPr>
        <p:spPr>
          <a:xfrm>
            <a:off x="6228000" y="4220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>
            <a:off x="2160000" y="479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8" name="橢圓 27"/>
          <p:cNvSpPr/>
          <p:nvPr/>
        </p:nvSpPr>
        <p:spPr>
          <a:xfrm>
            <a:off x="6228000" y="468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線單箭頭接點 28"/>
          <p:cNvCxnSpPr/>
          <p:nvPr/>
        </p:nvCxnSpPr>
        <p:spPr bwMode="auto">
          <a:xfrm>
            <a:off x="2160000" y="533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" name="橢圓 29"/>
          <p:cNvSpPr/>
          <p:nvPr/>
        </p:nvSpPr>
        <p:spPr>
          <a:xfrm>
            <a:off x="6228000" y="522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672864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2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732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160000" y="3500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橢圓 21"/>
          <p:cNvSpPr/>
          <p:nvPr/>
        </p:nvSpPr>
        <p:spPr>
          <a:xfrm>
            <a:off x="6228000" y="3392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60000" y="3932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橢圓 23"/>
          <p:cNvSpPr/>
          <p:nvPr/>
        </p:nvSpPr>
        <p:spPr>
          <a:xfrm>
            <a:off x="6228000" y="3824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>
            <a:off x="2160000" y="4328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橢圓 25"/>
          <p:cNvSpPr/>
          <p:nvPr/>
        </p:nvSpPr>
        <p:spPr>
          <a:xfrm>
            <a:off x="6228000" y="4220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>
            <a:off x="2160000" y="479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8" name="橢圓 27"/>
          <p:cNvSpPr/>
          <p:nvPr/>
        </p:nvSpPr>
        <p:spPr>
          <a:xfrm>
            <a:off x="6228000" y="468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線單箭頭接點 28"/>
          <p:cNvCxnSpPr/>
          <p:nvPr/>
        </p:nvCxnSpPr>
        <p:spPr bwMode="auto">
          <a:xfrm>
            <a:off x="2160000" y="533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" name="橢圓 29"/>
          <p:cNvSpPr/>
          <p:nvPr/>
        </p:nvSpPr>
        <p:spPr>
          <a:xfrm>
            <a:off x="6228000" y="522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2160000" y="6056864"/>
            <a:ext cx="39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2" name="橢圓 31"/>
          <p:cNvSpPr/>
          <p:nvPr/>
        </p:nvSpPr>
        <p:spPr>
          <a:xfrm>
            <a:off x="6228000" y="5948864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E04517\Desktop\圖片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980" r="22191" b="980"/>
          <a:stretch/>
        </p:blipFill>
        <p:spPr bwMode="auto">
          <a:xfrm>
            <a:off x="1404000" y="2672864"/>
            <a:ext cx="290088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732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900000" y="2744864"/>
            <a:ext cx="7704000" cy="3564000"/>
            <a:chOff x="3131840" y="3240000"/>
            <a:chExt cx="7704000" cy="3564000"/>
          </a:xfrm>
        </p:grpSpPr>
        <p:grpSp>
          <p:nvGrpSpPr>
            <p:cNvPr id="21" name="群組 20"/>
            <p:cNvGrpSpPr/>
            <p:nvPr/>
          </p:nvGrpSpPr>
          <p:grpSpPr>
            <a:xfrm>
              <a:off x="3131840" y="3240000"/>
              <a:ext cx="7704000" cy="3564000"/>
              <a:chOff x="3131840" y="2880000"/>
              <a:chExt cx="7704000" cy="3564000"/>
            </a:xfrm>
          </p:grpSpPr>
          <p:sp>
            <p:nvSpPr>
              <p:cNvPr id="23" name="圓角矩形 22"/>
              <p:cNvSpPr/>
              <p:nvPr/>
            </p:nvSpPr>
            <p:spPr>
              <a:xfrm>
                <a:off x="3131840" y="3096000"/>
                <a:ext cx="7704000" cy="3348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分析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3240000" y="3744000"/>
              <a:ext cx="7488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marL="288000" indent="-288000">
                <a:lnSpc>
                  <a:spcPct val="120000"/>
                </a:lnSpc>
              </a:pPr>
              <a:r>
                <a:rPr lang="en-US" altLang="zh-TW" dirty="0" smtClean="0"/>
                <a:t>1.	</a:t>
              </a:r>
              <a:r>
                <a:rPr lang="zh-TW" altLang="en-US" dirty="0" smtClean="0"/>
                <a:t>程式</a:t>
              </a:r>
              <a:r>
                <a:rPr lang="zh-TW" altLang="en-US" dirty="0"/>
                <a:t>的起頭，通常要先設定每個變數</a:t>
              </a:r>
              <a:r>
                <a:rPr lang="zh-TW" altLang="en-US" dirty="0" smtClean="0"/>
                <a:t>一開始的</a:t>
              </a:r>
              <a:r>
                <a:rPr lang="zh-TW" altLang="en-US" dirty="0"/>
                <a:t>數值，這種程序稱為設定初</a:t>
              </a:r>
              <a:r>
                <a:rPr lang="zh-TW" altLang="en-US" dirty="0" smtClean="0"/>
                <a:t>始值</a:t>
              </a:r>
              <a:r>
                <a:rPr lang="zh-TW" altLang="en-US" dirty="0"/>
                <a:t>。</a:t>
              </a:r>
            </a:p>
            <a:p>
              <a:pPr marL="288000" indent="-288000">
                <a:lnSpc>
                  <a:spcPct val="120000"/>
                </a:lnSpc>
              </a:pPr>
              <a:r>
                <a:rPr lang="en-US" altLang="zh-TW" dirty="0" smtClean="0"/>
                <a:t>2.	</a:t>
              </a:r>
              <a:r>
                <a:rPr lang="zh-TW" altLang="en-US" dirty="0" smtClean="0"/>
                <a:t>程式設計</a:t>
              </a:r>
              <a:r>
                <a:rPr lang="zh-TW" altLang="en-US" dirty="0"/>
                <a:t>，除了條件判斷之外，</a:t>
              </a:r>
              <a:r>
                <a:rPr lang="zh-TW" altLang="en-US" dirty="0" smtClean="0"/>
                <a:t>等號的</a:t>
              </a:r>
              <a:r>
                <a:rPr lang="zh-TW" altLang="en-US" dirty="0"/>
                <a:t>意義並不是</a:t>
              </a:r>
              <a:r>
                <a:rPr lang="zh-TW" altLang="en-US" dirty="0" smtClean="0"/>
                <a:t>左邊＝右邊</a:t>
              </a:r>
              <a:r>
                <a:rPr lang="zh-TW" altLang="en-US" dirty="0"/>
                <a:t>，而是</a:t>
              </a:r>
              <a:r>
                <a:rPr lang="zh-TW" altLang="en-US" dirty="0" smtClean="0"/>
                <a:t>指定</a:t>
              </a:r>
              <a:r>
                <a:rPr lang="zh-TW" altLang="en-US" dirty="0"/>
                <a:t>將</a:t>
              </a:r>
              <a:r>
                <a:rPr lang="zh-TW" altLang="en-US" b="1" dirty="0">
                  <a:solidFill>
                    <a:srgbClr val="FF0000"/>
                  </a:solidFill>
                </a:rPr>
                <a:t>等號右邊的數值</a:t>
              </a:r>
              <a:r>
                <a:rPr lang="zh-TW" altLang="en-US" dirty="0"/>
                <a:t>儲存到</a:t>
              </a:r>
              <a:r>
                <a:rPr lang="zh-TW" altLang="en-US" b="1" dirty="0">
                  <a:solidFill>
                    <a:srgbClr val="00B0F0"/>
                  </a:solidFill>
                </a:rPr>
                <a:t>等號</a:t>
              </a:r>
              <a:r>
                <a:rPr lang="zh-TW" altLang="en-US" b="1" dirty="0" smtClean="0">
                  <a:solidFill>
                    <a:srgbClr val="00B0F0"/>
                  </a:solidFill>
                </a:rPr>
                <a:t>左邊的</a:t>
              </a:r>
              <a:r>
                <a:rPr lang="zh-TW" altLang="en-US" b="1" dirty="0">
                  <a:solidFill>
                    <a:srgbClr val="00B0F0"/>
                  </a:solidFill>
                </a:rPr>
                <a:t>變數</a:t>
              </a:r>
              <a:r>
                <a:rPr lang="zh-TW" altLang="en-US" dirty="0"/>
                <a:t>，這種運算方式稱為指定</a:t>
              </a:r>
              <a:r>
                <a:rPr lang="zh-TW" altLang="en-US" dirty="0" smtClean="0"/>
                <a:t>運算（</a:t>
              </a:r>
              <a:r>
                <a:rPr lang="en-US" altLang="zh-TW" dirty="0"/>
                <a:t>assignment operation</a:t>
              </a:r>
              <a:r>
                <a:rPr lang="zh-TW" altLang="en-US" dirty="0"/>
                <a:t>）。</a:t>
              </a:r>
            </a:p>
            <a:p>
              <a:pPr marL="288000" indent="-288000">
                <a:lnSpc>
                  <a:spcPct val="120000"/>
                </a:lnSpc>
              </a:pPr>
              <a:r>
                <a:rPr lang="en-US" altLang="zh-TW" dirty="0" smtClean="0"/>
                <a:t>3.	</a:t>
              </a:r>
              <a:r>
                <a:rPr lang="zh-TW" altLang="en-US" dirty="0" smtClean="0"/>
                <a:t>流程圖</a:t>
              </a:r>
              <a:r>
                <a:rPr lang="zh-TW" altLang="en-US" dirty="0"/>
                <a:t>中的運算式</a:t>
              </a:r>
              <a:r>
                <a:rPr lang="zh-TW" altLang="en-US" dirty="0" smtClean="0"/>
                <a:t>：</a:t>
              </a:r>
              <a:endParaRPr lang="zh-TW" altLang="en-US" dirty="0"/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5192864"/>
            <a:ext cx="388951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540000" y="2204864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1808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900000" y="2880000"/>
            <a:ext cx="5472000" cy="2556000"/>
            <a:chOff x="2483768" y="3789040"/>
            <a:chExt cx="5472000" cy="2556000"/>
          </a:xfrm>
        </p:grpSpPr>
        <p:grpSp>
          <p:nvGrpSpPr>
            <p:cNvPr id="7" name="群組 6"/>
            <p:cNvGrpSpPr/>
            <p:nvPr/>
          </p:nvGrpSpPr>
          <p:grpSpPr>
            <a:xfrm>
              <a:off x="2483768" y="3789040"/>
              <a:ext cx="5472000" cy="2556000"/>
              <a:chOff x="3131840" y="2880000"/>
              <a:chExt cx="5472000" cy="255600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3131840" y="3096000"/>
                <a:ext cx="5472000" cy="2340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2591928" y="4653040"/>
              <a:ext cx="5040000" cy="162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dirty="0"/>
                <a:t>在一個程式語言內，可以讓程式碼反覆</a:t>
              </a:r>
              <a:r>
                <a:rPr lang="zh-TW" altLang="en-US" dirty="0" smtClean="0"/>
                <a:t>執行</a:t>
              </a:r>
              <a:r>
                <a:rPr lang="zh-TW" altLang="en-US" dirty="0"/>
                <a:t>的敘述</a:t>
              </a:r>
              <a:r>
                <a:rPr lang="zh-TW" altLang="en-US" dirty="0" smtClean="0"/>
                <a:t>。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91928" y="4221040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迴圈</a:t>
              </a:r>
              <a:endPara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211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611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  <a:ea typeface="標楷體" pitchFamily="65" charset="-120"/>
              </a:rPr>
              <a:t>212</a:t>
            </a:r>
          </a:p>
        </p:txBody>
      </p:sp>
      <p:sp>
        <p:nvSpPr>
          <p:cNvPr id="44034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用重複結構計次式迴圈來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4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編寫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程式的速度，好像沒有比使用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快，但是它給了我們很大的擴充彈性，使用計次式迴圈很容易推展到任意數字。畫流程圖時，我們可以設計讓使用者輸入一個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數字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再計算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從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累加到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9856" y="2340000"/>
            <a:ext cx="72000" cy="41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395856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設定積木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80000" y="126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準備工作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15856" y="2520000"/>
            <a:ext cx="90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</a:t>
            </a: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</a:t>
            </a:r>
            <a:endParaRPr lang="zh-TW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1115856" y="2520000"/>
            <a:ext cx="216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選擇名稱與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適用範圍。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115856" y="34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跳出視窗。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115856" y="414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名稱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75856" y="3456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5856" y="4176000"/>
            <a:ext cx="504000" cy="360000"/>
            <a:chOff x="360000" y="3420000"/>
            <a:chExt cx="504000" cy="360000"/>
          </a:xfrm>
        </p:grpSpPr>
        <p:sp>
          <p:nvSpPr>
            <p:cNvPr id="22" name="圓角矩形 2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75856" y="4896000"/>
            <a:ext cx="504000" cy="360000"/>
            <a:chOff x="360000" y="3420000"/>
            <a:chExt cx="504000" cy="360000"/>
          </a:xfrm>
        </p:grpSpPr>
        <p:sp>
          <p:nvSpPr>
            <p:cNvPr id="23" name="圓角矩形 22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75856" y="5616000"/>
            <a:ext cx="504000" cy="360000"/>
            <a:chOff x="360000" y="3420000"/>
            <a:chExt cx="504000" cy="360000"/>
          </a:xfrm>
        </p:grpSpPr>
        <p:sp>
          <p:nvSpPr>
            <p:cNvPr id="27" name="圓角矩形 2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1115856" y="486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適用範圍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15856" y="55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確定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2"/>
          <a:srcRect l="2318" t="5155" r="5063" b="6456"/>
          <a:stretch/>
        </p:blipFill>
        <p:spPr bwMode="auto">
          <a:xfrm>
            <a:off x="3312000" y="2124007"/>
            <a:ext cx="5292000" cy="36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……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＋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的值。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  <a:ea typeface="標楷體" pitchFamily="65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3965083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閱讀並分析題目，將問題拆解為輸入、處理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、輸出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三個階段，請寫出各階段相對應的內容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設定初始值：和設為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，數字設為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360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0000" y="360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403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0000" y="403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0" y="457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處理</a:t>
            </a:r>
          </a:p>
        </p:txBody>
      </p:sp>
      <p:sp>
        <p:nvSpPr>
          <p:cNvPr id="11" name="矩形 10"/>
          <p:cNvSpPr/>
          <p:nvPr/>
        </p:nvSpPr>
        <p:spPr>
          <a:xfrm>
            <a:off x="1980000" y="457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000" y="511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0000" y="511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  <a:ea typeface="標楷體" pitchFamily="65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8764626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  <a:ea typeface="標楷體" pitchFamily="65" charset="-120"/>
              </a:rPr>
              <a:t>212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600000" y="2340000"/>
            <a:ext cx="2520000" cy="2880000"/>
            <a:chOff x="2880000" y="2880000"/>
            <a:chExt cx="2520000" cy="2880000"/>
          </a:xfrm>
        </p:grpSpPr>
        <p:sp>
          <p:nvSpPr>
            <p:cNvPr id="13" name="圓角矩形 3"/>
            <p:cNvSpPr>
              <a:spLocks/>
            </p:cNvSpPr>
            <p:nvPr/>
          </p:nvSpPr>
          <p:spPr>
            <a:xfrm flipH="1">
              <a:off x="3240000" y="3528000"/>
              <a:ext cx="720000" cy="1296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流程圖: 程序 13"/>
            <p:cNvSpPr/>
            <p:nvPr/>
          </p:nvSpPr>
          <p:spPr>
            <a:xfrm>
              <a:off x="2880000" y="3816000"/>
              <a:ext cx="72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設定</a:t>
              </a:r>
              <a:endParaRPr lang="en-US" altLang="zh-TW" sz="1600" b="0" dirty="0" smtClean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初始值</a:t>
              </a:r>
              <a:endParaRPr lang="zh-TW" altLang="en-US" sz="1600" b="0" dirty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3960000" y="288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 bwMode="auto">
            <a:xfrm flipV="1">
              <a:off x="4500000" y="331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7" name="流程圖: 程序 16"/>
            <p:cNvSpPr/>
            <p:nvPr/>
          </p:nvSpPr>
          <p:spPr>
            <a:xfrm>
              <a:off x="3600000" y="360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0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 bwMode="auto">
            <a:xfrm flipV="1">
              <a:off x="4500232" y="40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9" name="流程圖: 程序 18"/>
            <p:cNvSpPr/>
            <p:nvPr/>
          </p:nvSpPr>
          <p:spPr>
            <a:xfrm>
              <a:off x="3600000" y="43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 bwMode="auto">
            <a:xfrm flipV="1">
              <a:off x="4500232" y="475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1" name="平行四邊形 20"/>
            <p:cNvSpPr/>
            <p:nvPr/>
          </p:nvSpPr>
          <p:spPr>
            <a:xfrm>
              <a:off x="3600000" y="5040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N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 flipV="1">
              <a:off x="4500232" y="54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389314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  <a:ea typeface="標楷體" pitchFamily="65" charset="-120"/>
              </a:rPr>
              <a:t>212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3600000" y="2340000"/>
            <a:ext cx="2700000" cy="4428000"/>
            <a:chOff x="3060000" y="2196000"/>
            <a:chExt cx="2700000" cy="4428000"/>
          </a:xfrm>
        </p:grpSpPr>
        <p:sp>
          <p:nvSpPr>
            <p:cNvPr id="24" name="矩形 4"/>
            <p:cNvSpPr/>
            <p:nvPr/>
          </p:nvSpPr>
          <p:spPr>
            <a:xfrm flipH="1">
              <a:off x="3600000" y="3204000"/>
              <a:ext cx="1080000" cy="1980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3600000" y="5184000"/>
              <a:ext cx="1080000" cy="288000"/>
            </a:xfrm>
            <a:custGeom>
              <a:avLst/>
              <a:gdLst>
                <a:gd name="connsiteX0" fmla="*/ 0 w 2057400"/>
                <a:gd name="connsiteY0" fmla="*/ 0 h 1819275"/>
                <a:gd name="connsiteX1" fmla="*/ 2057400 w 2057400"/>
                <a:gd name="connsiteY1" fmla="*/ 0 h 1819275"/>
                <a:gd name="connsiteX2" fmla="*/ 2057400 w 2057400"/>
                <a:gd name="connsiteY2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819275">
                  <a:moveTo>
                    <a:pt x="0" y="0"/>
                  </a:moveTo>
                  <a:lnTo>
                    <a:pt x="2057400" y="0"/>
                  </a:lnTo>
                  <a:lnTo>
                    <a:pt x="2057400" y="181927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4"/>
            <p:cNvSpPr/>
            <p:nvPr/>
          </p:nvSpPr>
          <p:spPr>
            <a:xfrm>
              <a:off x="4752000" y="2592000"/>
              <a:ext cx="1008000" cy="2052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4140000" y="6192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 bwMode="auto">
            <a:xfrm flipV="1">
              <a:off x="4680232" y="590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4680000" y="219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0" name="橢圓 29"/>
            <p:cNvSpPr/>
            <p:nvPr/>
          </p:nvSpPr>
          <p:spPr>
            <a:xfrm>
              <a:off x="4572000" y="2484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1" name="直線單箭頭接點 30"/>
            <p:cNvCxnSpPr/>
            <p:nvPr/>
          </p:nvCxnSpPr>
          <p:spPr bwMode="auto">
            <a:xfrm flipV="1">
              <a:off x="4680000" y="270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2" name="剪去對角線角落矩形 31"/>
            <p:cNvSpPr/>
            <p:nvPr/>
          </p:nvSpPr>
          <p:spPr>
            <a:xfrm>
              <a:off x="3780000" y="2988000"/>
              <a:ext cx="1800000" cy="4320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重複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N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 bwMode="auto">
            <a:xfrm flipV="1">
              <a:off x="4680232" y="342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4" name="流程圖: 程序 33"/>
            <p:cNvSpPr/>
            <p:nvPr/>
          </p:nvSpPr>
          <p:spPr>
            <a:xfrm>
              <a:off x="3780000" y="370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和＝和＋數字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 bwMode="auto">
            <a:xfrm flipV="1">
              <a:off x="4680232" y="414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6" name="流程圖: 程序 35"/>
            <p:cNvSpPr/>
            <p:nvPr/>
          </p:nvSpPr>
          <p:spPr>
            <a:xfrm>
              <a:off x="3780000" y="442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數字＝數字＋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7" name="平行四邊形 36"/>
            <p:cNvSpPr/>
            <p:nvPr/>
          </p:nvSpPr>
          <p:spPr>
            <a:xfrm>
              <a:off x="3780000" y="5472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輸出和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8" name="圓角矩形 90"/>
            <p:cNvSpPr/>
            <p:nvPr/>
          </p:nvSpPr>
          <p:spPr>
            <a:xfrm>
              <a:off x="3240000" y="2520000"/>
              <a:ext cx="1080000" cy="2736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程序 38"/>
            <p:cNvSpPr/>
            <p:nvPr/>
          </p:nvSpPr>
          <p:spPr>
            <a:xfrm>
              <a:off x="3060000" y="3168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計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次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式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回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圈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40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1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</p:spTree>
    <p:extLst>
      <p:ext uri="{BB962C8B-B14F-4D97-AF65-F5344CB8AC3E}">
        <p14:creationId xmlns:p14="http://schemas.microsoft.com/office/powerpoint/2010/main" val="345610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和設為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51009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040000" y="4428000"/>
            <a:ext cx="468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292264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508264" y="5256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704514"/>
                </a:solidFill>
              </a:rPr>
              <a:t>鍵入和的初始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0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(B)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開始的數字設為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783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220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472120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616000" y="5256000"/>
            <a:ext cx="234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鍵入數字的</a:t>
            </a:r>
            <a:r>
              <a:rPr lang="zh-TW" altLang="en-US" b="1" dirty="0">
                <a:solidFill>
                  <a:srgbClr val="704514"/>
                </a:solidFill>
              </a:rPr>
              <a:t>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1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(C)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如何設定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值？</a:t>
            </a: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用此積木，設定輸入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的值。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220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357773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0718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432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(D)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如何重複計算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加法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積木，讓嵌入的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、　，重複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652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084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4320000"/>
            <a:ext cx="2044891" cy="144000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5400000" y="4356000"/>
            <a:ext cx="1620272" cy="79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放入變數</a:t>
            </a:r>
            <a:r>
              <a:rPr lang="en-US" altLang="zh-TW" b="1" dirty="0" smtClean="0">
                <a:solidFill>
                  <a:srgbClr val="704514"/>
                </a:solidFill>
              </a:rPr>
              <a:t>N</a:t>
            </a:r>
            <a:r>
              <a:rPr lang="zh-TW" altLang="en-US" b="1" dirty="0" smtClean="0">
                <a:solidFill>
                  <a:srgbClr val="704514"/>
                </a:solidFill>
              </a:rPr>
              <a:t>，</a:t>
            </a:r>
            <a:endParaRPr lang="en-US" altLang="zh-TW" b="1" dirty="0" smtClean="0">
              <a:solidFill>
                <a:srgbClr val="704514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重複執行</a:t>
            </a:r>
            <a:r>
              <a:rPr lang="en-US" altLang="zh-TW" b="1" dirty="0" smtClean="0">
                <a:solidFill>
                  <a:srgbClr val="704514"/>
                </a:solidFill>
              </a:rPr>
              <a:t>N</a:t>
            </a:r>
            <a:r>
              <a:rPr lang="zh-TW" altLang="en-US" b="1" dirty="0" smtClean="0">
                <a:solidFill>
                  <a:srgbClr val="704514"/>
                </a:solidFill>
              </a:rPr>
              <a:t>次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4068144" y="4140000"/>
            <a:ext cx="180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744000" y="4392000"/>
            <a:ext cx="612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9987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432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(E)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每次重複計算加法時，如何讓和加上數字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每次都加上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7782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5415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(F)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每次重複計算加法時，如何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讓數字增加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執行時，讓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的數值每次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增加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3074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4000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9856" y="2340000"/>
            <a:ext cx="72000" cy="41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395856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設定積木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80000" y="126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準備工作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15856" y="2520000"/>
            <a:ext cx="90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</a:t>
            </a: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</a:t>
            </a:r>
            <a:endParaRPr lang="zh-TW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1115856" y="2520000"/>
            <a:ext cx="216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產生變數積木群組。</a:t>
            </a: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115856" y="34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產生變數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積木。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575856" y="3456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329334"/>
            <a:ext cx="4248472" cy="552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8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(G)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如何輸出和的數值？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272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3744000" y="4392000"/>
            <a:ext cx="612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012480" y="4356000"/>
            <a:ext cx="180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704514"/>
                </a:solidFill>
              </a:rPr>
              <a:t>放入和</a:t>
            </a:r>
            <a:r>
              <a:rPr lang="zh-TW" altLang="en-US" b="1" dirty="0" smtClean="0">
                <a:solidFill>
                  <a:srgbClr val="704514"/>
                </a:solidFill>
              </a:rPr>
              <a:t>的變數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15" name="矩形 1"/>
          <p:cNvSpPr/>
          <p:nvPr/>
        </p:nvSpPr>
        <p:spPr>
          <a:xfrm flipH="1">
            <a:off x="4032000" y="4140000"/>
            <a:ext cx="216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16857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單箭頭接點 34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橢圓 35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單箭頭接點 12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" name="橢圓 13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線單箭頭接點 16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23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1722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單箭頭接點 23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5" name="橢圓 24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320000" y="482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直線單箭頭接點 27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矩形 3"/>
          <p:cNvSpPr/>
          <p:nvPr/>
        </p:nvSpPr>
        <p:spPr>
          <a:xfrm>
            <a:off x="2700000" y="4680000"/>
            <a:ext cx="1188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3888000" y="4932000"/>
            <a:ext cx="3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34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3002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單箭頭接點 29"/>
          <p:cNvCxnSpPr/>
          <p:nvPr/>
        </p:nvCxnSpPr>
        <p:spPr bwMode="auto">
          <a:xfrm>
            <a:off x="6120000" y="360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橢圓 3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直線單箭頭接點 34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橢圓 35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320000" y="482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0" name="矩形 3"/>
          <p:cNvSpPr/>
          <p:nvPr/>
        </p:nvSpPr>
        <p:spPr>
          <a:xfrm>
            <a:off x="2700000" y="4680000"/>
            <a:ext cx="1188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 bwMode="auto">
          <a:xfrm>
            <a:off x="3888000" y="4932000"/>
            <a:ext cx="3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2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E04517\Desktop\圖片8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347999"/>
            <a:ext cx="3336666" cy="2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42618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單箭頭接點 29"/>
          <p:cNvCxnSpPr/>
          <p:nvPr/>
        </p:nvCxnSpPr>
        <p:spPr bwMode="auto">
          <a:xfrm>
            <a:off x="6120000" y="360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橢圓 3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424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 bwMode="auto">
          <a:xfrm>
            <a:off x="6120000" y="414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5" name="直線單箭頭接點 34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橢圓 35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320000" y="482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0" name="矩形 3"/>
          <p:cNvSpPr/>
          <p:nvPr/>
        </p:nvSpPr>
        <p:spPr>
          <a:xfrm>
            <a:off x="2700000" y="4680000"/>
            <a:ext cx="1188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 bwMode="auto">
          <a:xfrm>
            <a:off x="3888000" y="4932000"/>
            <a:ext cx="3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2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E04517\Desktop\圖片8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347999"/>
            <a:ext cx="3336666" cy="2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46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單箭頭接點 29"/>
          <p:cNvCxnSpPr/>
          <p:nvPr/>
        </p:nvCxnSpPr>
        <p:spPr bwMode="auto">
          <a:xfrm>
            <a:off x="6120000" y="360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橢圓 3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424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424000" y="46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 bwMode="auto">
          <a:xfrm>
            <a:off x="6120000" y="414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3" name="直線單箭頭接點 22"/>
          <p:cNvCxnSpPr/>
          <p:nvPr/>
        </p:nvCxnSpPr>
        <p:spPr bwMode="auto">
          <a:xfrm>
            <a:off x="6120000" y="4716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5" name="直線單箭頭接點 34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橢圓 35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320000" y="482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0" name="矩形 3"/>
          <p:cNvSpPr/>
          <p:nvPr/>
        </p:nvSpPr>
        <p:spPr>
          <a:xfrm>
            <a:off x="2700000" y="4680000"/>
            <a:ext cx="1188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 bwMode="auto">
          <a:xfrm>
            <a:off x="3888000" y="4932000"/>
            <a:ext cx="3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2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E04517\Desktop\圖片8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347999"/>
            <a:ext cx="3336666" cy="2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35076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單箭頭接點 29"/>
          <p:cNvCxnSpPr/>
          <p:nvPr/>
        </p:nvCxnSpPr>
        <p:spPr bwMode="auto">
          <a:xfrm>
            <a:off x="6120000" y="360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橢圓 30"/>
          <p:cNvSpPr/>
          <p:nvPr/>
        </p:nvSpPr>
        <p:spPr>
          <a:xfrm>
            <a:off x="8424000" y="349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424000" y="403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424000" y="4608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8424000" y="5472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 bwMode="auto">
          <a:xfrm>
            <a:off x="6120000" y="414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3" name="直線單箭頭接點 22"/>
          <p:cNvCxnSpPr/>
          <p:nvPr/>
        </p:nvCxnSpPr>
        <p:spPr bwMode="auto">
          <a:xfrm>
            <a:off x="6120000" y="4716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3" name="直線單箭頭接點 32"/>
          <p:cNvCxnSpPr/>
          <p:nvPr/>
        </p:nvCxnSpPr>
        <p:spPr bwMode="auto">
          <a:xfrm>
            <a:off x="6120000" y="5580000"/>
            <a:ext cx="2268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5" name="直線單箭頭接點 34"/>
          <p:cNvCxnSpPr/>
          <p:nvPr/>
        </p:nvCxnSpPr>
        <p:spPr bwMode="auto">
          <a:xfrm>
            <a:off x="2700000" y="3708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橢圓 35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4320000" y="410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320000" y="482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>
            <a:off x="2700000" y="4212000"/>
            <a:ext cx="158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0" name="矩形 3"/>
          <p:cNvSpPr/>
          <p:nvPr/>
        </p:nvSpPr>
        <p:spPr>
          <a:xfrm>
            <a:off x="2700000" y="4680000"/>
            <a:ext cx="1188000" cy="504000"/>
          </a:xfrm>
          <a:custGeom>
            <a:avLst/>
            <a:gdLst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0 w 1080000"/>
              <a:gd name="connsiteY4" fmla="*/ 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  <a:gd name="connsiteX4" fmla="*/ 91440 w 1080000"/>
              <a:gd name="connsiteY4" fmla="*/ 91440 h 648072"/>
              <a:gd name="connsiteX0" fmla="*/ 0 w 1080000"/>
              <a:gd name="connsiteY0" fmla="*/ 0 h 648072"/>
              <a:gd name="connsiteX1" fmla="*/ 1080000 w 1080000"/>
              <a:gd name="connsiteY1" fmla="*/ 0 h 648072"/>
              <a:gd name="connsiteX2" fmla="*/ 1080000 w 1080000"/>
              <a:gd name="connsiteY2" fmla="*/ 648072 h 648072"/>
              <a:gd name="connsiteX3" fmla="*/ 0 w 1080000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648072">
                <a:moveTo>
                  <a:pt x="0" y="0"/>
                </a:moveTo>
                <a:lnTo>
                  <a:pt x="1080000" y="0"/>
                </a:lnTo>
                <a:lnTo>
                  <a:pt x="1080000" y="648072"/>
                </a:lnTo>
                <a:lnTo>
                  <a:pt x="0" y="648072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 bwMode="auto">
          <a:xfrm>
            <a:off x="3888000" y="4932000"/>
            <a:ext cx="396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42" name="Picture 2" descr="C:\Users\E04517\Desktop\圖片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807998"/>
            <a:ext cx="2711429" cy="27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E04517\Desktop\圖片8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347999"/>
            <a:ext cx="3336666" cy="2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1250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範　　例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試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1×2×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……×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的值。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214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108905" y="1056997"/>
            <a:ext cx="285558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計算篇─累乘計算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148064" y="9892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4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rPr>
              <a:t>問題分析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閱讀並分析題目，將問題拆解為輸入、處理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、輸出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三個階段，請寫出各階段相對應的內容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初始值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︰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積設為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，數字設為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3600000"/>
            <a:ext cx="1440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階段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0000" y="3600000"/>
            <a:ext cx="6264000" cy="432000"/>
          </a:xfrm>
          <a:prstGeom prst="rect">
            <a:avLst/>
          </a:prstGeom>
          <a:solidFill>
            <a:srgbClr val="F3F3F4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tx1"/>
                </a:solidFill>
                <a:ea typeface="標楷體" pitchFamily="65" charset="-120"/>
              </a:rPr>
              <a:t>內容</a:t>
            </a:r>
            <a:endParaRPr lang="zh-TW" altLang="en-US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00" y="403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0000" y="403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0" y="457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處理</a:t>
            </a:r>
          </a:p>
        </p:txBody>
      </p:sp>
      <p:sp>
        <p:nvSpPr>
          <p:cNvPr id="11" name="矩形 10"/>
          <p:cNvSpPr/>
          <p:nvPr/>
        </p:nvSpPr>
        <p:spPr>
          <a:xfrm>
            <a:off x="1980000" y="457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000" y="5112000"/>
            <a:ext cx="1440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0000" y="5112000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marL="72000" algn="ctr"/>
            <a:endParaRPr lang="zh-TW" altLang="en-US" sz="1800" b="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214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8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206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2-3-1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</a:t>
            </a: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539948" y="169501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程式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若是由上而下依序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執行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，就稱為循序結構。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792" y="2340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循序結構－流程圖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35896" y="2349320"/>
            <a:ext cx="46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例如：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程式碼由上而下依序執行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92" y="324000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敘述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V="1">
            <a:off x="1619792" y="288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" name="群組 1"/>
          <p:cNvGrpSpPr/>
          <p:nvPr/>
        </p:nvGrpSpPr>
        <p:grpSpPr>
          <a:xfrm>
            <a:off x="3635896" y="2709320"/>
            <a:ext cx="4464000" cy="3600000"/>
            <a:chOff x="3960000" y="3096000"/>
            <a:chExt cx="4464000" cy="36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987" r="-987" b="278"/>
            <a:stretch/>
          </p:blipFill>
          <p:spPr bwMode="auto">
            <a:xfrm>
              <a:off x="3960000" y="3096000"/>
              <a:ext cx="360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344000" y="3816000"/>
              <a:ext cx="1080000" cy="432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lIns="36000" tIns="36000" rIns="36000" bIns="36000" rtlCol="0" anchor="ctr"/>
            <a:lstStyle/>
            <a:p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敘述</a:t>
              </a:r>
              <a:r>
                <a:rPr lang="en-US" altLang="zh-TW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>
              <a:off x="5976000" y="4032000"/>
              <a:ext cx="13680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15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108905" y="1056997"/>
            <a:ext cx="285558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計算篇─求平均數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148064" y="9892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214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600000" y="2340000"/>
            <a:ext cx="2520000" cy="2880000"/>
            <a:chOff x="2880000" y="2880000"/>
            <a:chExt cx="2520000" cy="2880000"/>
          </a:xfrm>
        </p:grpSpPr>
        <p:sp>
          <p:nvSpPr>
            <p:cNvPr id="28" name="圓角矩形 3"/>
            <p:cNvSpPr>
              <a:spLocks/>
            </p:cNvSpPr>
            <p:nvPr/>
          </p:nvSpPr>
          <p:spPr>
            <a:xfrm flipH="1">
              <a:off x="3240000" y="3528000"/>
              <a:ext cx="720000" cy="1296000"/>
            </a:xfrm>
            <a:custGeom>
              <a:avLst/>
              <a:gdLst>
                <a:gd name="connsiteX0" fmla="*/ 0 w 1764704"/>
                <a:gd name="connsiteY0" fmla="*/ 294123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0 w 1764704"/>
                <a:gd name="connsiteY7" fmla="*/ 2226157 h 2520280"/>
                <a:gd name="connsiteX8" fmla="*/ 0 w 1764704"/>
                <a:gd name="connsiteY8" fmla="*/ 294123 h 2520280"/>
                <a:gd name="connsiteX0" fmla="*/ 0 w 1764704"/>
                <a:gd name="connsiteY0" fmla="*/ 2226157 h 2520280"/>
                <a:gd name="connsiteX1" fmla="*/ 0 w 1764704"/>
                <a:gd name="connsiteY1" fmla="*/ 294123 h 2520280"/>
                <a:gd name="connsiteX2" fmla="*/ 294123 w 1764704"/>
                <a:gd name="connsiteY2" fmla="*/ 0 h 2520280"/>
                <a:gd name="connsiteX3" fmla="*/ 1470581 w 1764704"/>
                <a:gd name="connsiteY3" fmla="*/ 0 h 2520280"/>
                <a:gd name="connsiteX4" fmla="*/ 1764704 w 1764704"/>
                <a:gd name="connsiteY4" fmla="*/ 294123 h 2520280"/>
                <a:gd name="connsiteX5" fmla="*/ 1764704 w 1764704"/>
                <a:gd name="connsiteY5" fmla="*/ 2226157 h 2520280"/>
                <a:gd name="connsiteX6" fmla="*/ 1470581 w 1764704"/>
                <a:gd name="connsiteY6" fmla="*/ 2520280 h 2520280"/>
                <a:gd name="connsiteX7" fmla="*/ 294123 w 1764704"/>
                <a:gd name="connsiteY7" fmla="*/ 2520280 h 2520280"/>
                <a:gd name="connsiteX8" fmla="*/ 91440 w 1764704"/>
                <a:gd name="connsiteY8" fmla="*/ 2317597 h 2520280"/>
                <a:gd name="connsiteX0" fmla="*/ 0 w 1764704"/>
                <a:gd name="connsiteY0" fmla="*/ 2226157 h 2520280"/>
                <a:gd name="connsiteX1" fmla="*/ 294123 w 1764704"/>
                <a:gd name="connsiteY1" fmla="*/ 0 h 2520280"/>
                <a:gd name="connsiteX2" fmla="*/ 1470581 w 1764704"/>
                <a:gd name="connsiteY2" fmla="*/ 0 h 2520280"/>
                <a:gd name="connsiteX3" fmla="*/ 1764704 w 1764704"/>
                <a:gd name="connsiteY3" fmla="*/ 294123 h 2520280"/>
                <a:gd name="connsiteX4" fmla="*/ 1764704 w 1764704"/>
                <a:gd name="connsiteY4" fmla="*/ 2226157 h 2520280"/>
                <a:gd name="connsiteX5" fmla="*/ 1470581 w 1764704"/>
                <a:gd name="connsiteY5" fmla="*/ 2520280 h 2520280"/>
                <a:gd name="connsiteX6" fmla="*/ 294123 w 1764704"/>
                <a:gd name="connsiteY6" fmla="*/ 2520280 h 2520280"/>
                <a:gd name="connsiteX7" fmla="*/ 91440 w 1764704"/>
                <a:gd name="connsiteY7" fmla="*/ 2317597 h 2520280"/>
                <a:gd name="connsiteX0" fmla="*/ 232712 w 1703293"/>
                <a:gd name="connsiteY0" fmla="*/ 0 h 2520280"/>
                <a:gd name="connsiteX1" fmla="*/ 1409170 w 1703293"/>
                <a:gd name="connsiteY1" fmla="*/ 0 h 2520280"/>
                <a:gd name="connsiteX2" fmla="*/ 1703293 w 1703293"/>
                <a:gd name="connsiteY2" fmla="*/ 294123 h 2520280"/>
                <a:gd name="connsiteX3" fmla="*/ 1703293 w 1703293"/>
                <a:gd name="connsiteY3" fmla="*/ 2226157 h 2520280"/>
                <a:gd name="connsiteX4" fmla="*/ 1409170 w 1703293"/>
                <a:gd name="connsiteY4" fmla="*/ 2520280 h 2520280"/>
                <a:gd name="connsiteX5" fmla="*/ 232712 w 1703293"/>
                <a:gd name="connsiteY5" fmla="*/ 2520280 h 2520280"/>
                <a:gd name="connsiteX6" fmla="*/ 30029 w 1703293"/>
                <a:gd name="connsiteY6" fmla="*/ 2317597 h 2520280"/>
                <a:gd name="connsiteX0" fmla="*/ 0 w 1470581"/>
                <a:gd name="connsiteY0" fmla="*/ 0 h 2520280"/>
                <a:gd name="connsiteX1" fmla="*/ 1176458 w 1470581"/>
                <a:gd name="connsiteY1" fmla="*/ 0 h 2520280"/>
                <a:gd name="connsiteX2" fmla="*/ 1470581 w 1470581"/>
                <a:gd name="connsiteY2" fmla="*/ 294123 h 2520280"/>
                <a:gd name="connsiteX3" fmla="*/ 1470581 w 1470581"/>
                <a:gd name="connsiteY3" fmla="*/ 2226157 h 2520280"/>
                <a:gd name="connsiteX4" fmla="*/ 1176458 w 1470581"/>
                <a:gd name="connsiteY4" fmla="*/ 2520280 h 2520280"/>
                <a:gd name="connsiteX5" fmla="*/ 0 w 1470581"/>
                <a:gd name="connsiteY5" fmla="*/ 2520280 h 25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581" h="2520280">
                  <a:moveTo>
                    <a:pt x="0" y="0"/>
                  </a:moveTo>
                  <a:lnTo>
                    <a:pt x="1176458" y="0"/>
                  </a:lnTo>
                  <a:cubicBezTo>
                    <a:pt x="1338898" y="0"/>
                    <a:pt x="1470581" y="131683"/>
                    <a:pt x="1470581" y="294123"/>
                  </a:cubicBezTo>
                  <a:lnTo>
                    <a:pt x="1470581" y="2226157"/>
                  </a:lnTo>
                  <a:cubicBezTo>
                    <a:pt x="1470581" y="2388597"/>
                    <a:pt x="1338898" y="2520280"/>
                    <a:pt x="1176458" y="2520280"/>
                  </a:cubicBezTo>
                  <a:lnTo>
                    <a:pt x="0" y="252028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程序 28"/>
            <p:cNvSpPr/>
            <p:nvPr/>
          </p:nvSpPr>
          <p:spPr>
            <a:xfrm>
              <a:off x="2880000" y="3816000"/>
              <a:ext cx="720000" cy="72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設定</a:t>
              </a:r>
              <a:endParaRPr lang="en-US" altLang="zh-TW" sz="1600" b="0" dirty="0" smtClean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600" b="0" dirty="0" smtClean="0">
                  <a:solidFill>
                    <a:srgbClr val="FF0000"/>
                  </a:solidFill>
                  <a:latin typeface="+mj-lt"/>
                  <a:ea typeface="標楷體" pitchFamily="65" charset="-120"/>
                </a:rPr>
                <a:t>初始值</a:t>
              </a:r>
              <a:endParaRPr lang="zh-TW" altLang="en-US" sz="1600" b="0" dirty="0">
                <a:solidFill>
                  <a:srgbClr val="FF0000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960000" y="2880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開始</a:t>
              </a:r>
            </a:p>
          </p:txBody>
        </p:sp>
        <p:cxnSp>
          <p:nvCxnSpPr>
            <p:cNvPr id="31" name="直線單箭頭接點 30"/>
            <p:cNvCxnSpPr/>
            <p:nvPr/>
          </p:nvCxnSpPr>
          <p:spPr bwMode="auto">
            <a:xfrm flipV="1">
              <a:off x="4500000" y="331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2" name="流程圖: 程序 31"/>
            <p:cNvSpPr/>
            <p:nvPr/>
          </p:nvSpPr>
          <p:spPr>
            <a:xfrm>
              <a:off x="3600000" y="360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積＝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 bwMode="auto">
            <a:xfrm flipV="1">
              <a:off x="4500232" y="403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4" name="流程圖: 程序 33"/>
            <p:cNvSpPr/>
            <p:nvPr/>
          </p:nvSpPr>
          <p:spPr>
            <a:xfrm>
              <a:off x="3600000" y="4320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 bwMode="auto">
            <a:xfrm flipV="1">
              <a:off x="4500232" y="475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36" name="平行四邊形 35"/>
            <p:cNvSpPr/>
            <p:nvPr/>
          </p:nvSpPr>
          <p:spPr>
            <a:xfrm>
              <a:off x="3600000" y="5040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N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值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37" name="直線單箭頭接點 36"/>
            <p:cNvCxnSpPr/>
            <p:nvPr/>
          </p:nvCxnSpPr>
          <p:spPr bwMode="auto">
            <a:xfrm flipV="1">
              <a:off x="4500232" y="5472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06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214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600000" y="2340000"/>
            <a:ext cx="2700000" cy="4428000"/>
            <a:chOff x="3060000" y="2196000"/>
            <a:chExt cx="2700000" cy="4428000"/>
          </a:xfrm>
        </p:grpSpPr>
        <p:sp>
          <p:nvSpPr>
            <p:cNvPr id="10" name="矩形 4"/>
            <p:cNvSpPr/>
            <p:nvPr/>
          </p:nvSpPr>
          <p:spPr>
            <a:xfrm flipH="1">
              <a:off x="3600000" y="3204000"/>
              <a:ext cx="1080000" cy="1980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600000" y="5184000"/>
              <a:ext cx="1080000" cy="288000"/>
            </a:xfrm>
            <a:custGeom>
              <a:avLst/>
              <a:gdLst>
                <a:gd name="connsiteX0" fmla="*/ 0 w 2057400"/>
                <a:gd name="connsiteY0" fmla="*/ 0 h 1819275"/>
                <a:gd name="connsiteX1" fmla="*/ 2057400 w 2057400"/>
                <a:gd name="connsiteY1" fmla="*/ 0 h 1819275"/>
                <a:gd name="connsiteX2" fmla="*/ 2057400 w 2057400"/>
                <a:gd name="connsiteY2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819275">
                  <a:moveTo>
                    <a:pt x="0" y="0"/>
                  </a:moveTo>
                  <a:lnTo>
                    <a:pt x="2057400" y="0"/>
                  </a:lnTo>
                  <a:lnTo>
                    <a:pt x="2057400" y="181927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4"/>
            <p:cNvSpPr/>
            <p:nvPr/>
          </p:nvSpPr>
          <p:spPr>
            <a:xfrm>
              <a:off x="4752000" y="2592000"/>
              <a:ext cx="1008000" cy="2052000"/>
            </a:xfrm>
            <a:custGeom>
              <a:avLst/>
              <a:gdLst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0 w 2664296"/>
                <a:gd name="connsiteY4" fmla="*/ 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  <a:gd name="connsiteX4" fmla="*/ 91440 w 2664296"/>
                <a:gd name="connsiteY4" fmla="*/ 91440 h 1224136"/>
                <a:gd name="connsiteX0" fmla="*/ 0 w 2664296"/>
                <a:gd name="connsiteY0" fmla="*/ 0 h 1224136"/>
                <a:gd name="connsiteX1" fmla="*/ 2664296 w 2664296"/>
                <a:gd name="connsiteY1" fmla="*/ 0 h 1224136"/>
                <a:gd name="connsiteX2" fmla="*/ 2664296 w 2664296"/>
                <a:gd name="connsiteY2" fmla="*/ 1224136 h 1224136"/>
                <a:gd name="connsiteX3" fmla="*/ 0 w 2664296"/>
                <a:gd name="connsiteY3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296" h="1224136">
                  <a:moveTo>
                    <a:pt x="0" y="0"/>
                  </a:moveTo>
                  <a:lnTo>
                    <a:pt x="2664296" y="0"/>
                  </a:lnTo>
                  <a:lnTo>
                    <a:pt x="2664296" y="1224136"/>
                  </a:lnTo>
                  <a:lnTo>
                    <a:pt x="0" y="1224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4140000" y="6192000"/>
              <a:ext cx="1080000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結束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4680232" y="5904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16" name="直線單箭頭接點 15"/>
            <p:cNvCxnSpPr/>
            <p:nvPr/>
          </p:nvCxnSpPr>
          <p:spPr bwMode="auto">
            <a:xfrm flipV="1">
              <a:off x="4680000" y="2196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7" name="橢圓 16"/>
            <p:cNvSpPr/>
            <p:nvPr/>
          </p:nvSpPr>
          <p:spPr>
            <a:xfrm>
              <a:off x="4572000" y="2484000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單箭頭接點 17"/>
            <p:cNvCxnSpPr/>
            <p:nvPr/>
          </p:nvCxnSpPr>
          <p:spPr bwMode="auto">
            <a:xfrm flipV="1">
              <a:off x="4680000" y="270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19" name="剪去對角線角落矩形 18"/>
            <p:cNvSpPr/>
            <p:nvPr/>
          </p:nvSpPr>
          <p:spPr>
            <a:xfrm>
              <a:off x="3780000" y="2988000"/>
              <a:ext cx="1800000" cy="432000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重複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N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次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 bwMode="auto">
            <a:xfrm flipV="1">
              <a:off x="4680232" y="342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1" name="流程圖: 程序 20"/>
            <p:cNvSpPr/>
            <p:nvPr/>
          </p:nvSpPr>
          <p:spPr>
            <a:xfrm>
              <a:off x="3780000" y="370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積＝積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×</a:t>
              </a:r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 flipV="1">
              <a:off x="4680232" y="4140000"/>
              <a:ext cx="0" cy="288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23" name="流程圖: 程序 22"/>
            <p:cNvSpPr/>
            <p:nvPr/>
          </p:nvSpPr>
          <p:spPr>
            <a:xfrm>
              <a:off x="3780000" y="4428000"/>
              <a:ext cx="1800000" cy="4320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數字＝數字＋</a:t>
              </a:r>
              <a:r>
                <a:rPr lang="en-US" altLang="zh-TW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1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4" name="平行四邊形 23"/>
            <p:cNvSpPr/>
            <p:nvPr/>
          </p:nvSpPr>
          <p:spPr>
            <a:xfrm>
              <a:off x="3780000" y="5472000"/>
              <a:ext cx="1800000" cy="432000"/>
            </a:xfrm>
            <a:prstGeom prst="parallelogram">
              <a:avLst>
                <a:gd name="adj" fmla="val 6689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18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輸出積</a:t>
              </a:r>
              <a:endPara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5" name="圓角矩形 90"/>
            <p:cNvSpPr/>
            <p:nvPr/>
          </p:nvSpPr>
          <p:spPr>
            <a:xfrm>
              <a:off x="3240000" y="2520000"/>
              <a:ext cx="1080000" cy="2736000"/>
            </a:xfrm>
            <a:custGeom>
              <a:avLst/>
              <a:gdLst>
                <a:gd name="connsiteX0" fmla="*/ 0 w 1944000"/>
                <a:gd name="connsiteY0" fmla="*/ 123988 h 2232000"/>
                <a:gd name="connsiteX1" fmla="*/ 123988 w 1944000"/>
                <a:gd name="connsiteY1" fmla="*/ 0 h 2232000"/>
                <a:gd name="connsiteX2" fmla="*/ 1820012 w 1944000"/>
                <a:gd name="connsiteY2" fmla="*/ 0 h 2232000"/>
                <a:gd name="connsiteX3" fmla="*/ 1944000 w 1944000"/>
                <a:gd name="connsiteY3" fmla="*/ 123988 h 2232000"/>
                <a:gd name="connsiteX4" fmla="*/ 1944000 w 1944000"/>
                <a:gd name="connsiteY4" fmla="*/ 2108012 h 2232000"/>
                <a:gd name="connsiteX5" fmla="*/ 1820012 w 1944000"/>
                <a:gd name="connsiteY5" fmla="*/ 2232000 h 2232000"/>
                <a:gd name="connsiteX6" fmla="*/ 123988 w 1944000"/>
                <a:gd name="connsiteY6" fmla="*/ 2232000 h 2232000"/>
                <a:gd name="connsiteX7" fmla="*/ 0 w 1944000"/>
                <a:gd name="connsiteY7" fmla="*/ 2108012 h 2232000"/>
                <a:gd name="connsiteX8" fmla="*/ 0 w 1944000"/>
                <a:gd name="connsiteY8" fmla="*/ 123988 h 2232000"/>
                <a:gd name="connsiteX0" fmla="*/ 1944000 w 2035440"/>
                <a:gd name="connsiteY0" fmla="*/ 123988 h 2232000"/>
                <a:gd name="connsiteX1" fmla="*/ 1944000 w 2035440"/>
                <a:gd name="connsiteY1" fmla="*/ 2108012 h 2232000"/>
                <a:gd name="connsiteX2" fmla="*/ 1820012 w 2035440"/>
                <a:gd name="connsiteY2" fmla="*/ 2232000 h 2232000"/>
                <a:gd name="connsiteX3" fmla="*/ 123988 w 2035440"/>
                <a:gd name="connsiteY3" fmla="*/ 2232000 h 2232000"/>
                <a:gd name="connsiteX4" fmla="*/ 0 w 2035440"/>
                <a:gd name="connsiteY4" fmla="*/ 2108012 h 2232000"/>
                <a:gd name="connsiteX5" fmla="*/ 0 w 2035440"/>
                <a:gd name="connsiteY5" fmla="*/ 123988 h 2232000"/>
                <a:gd name="connsiteX6" fmla="*/ 123988 w 2035440"/>
                <a:gd name="connsiteY6" fmla="*/ 0 h 2232000"/>
                <a:gd name="connsiteX7" fmla="*/ 1820012 w 2035440"/>
                <a:gd name="connsiteY7" fmla="*/ 0 h 2232000"/>
                <a:gd name="connsiteX8" fmla="*/ 2035440 w 2035440"/>
                <a:gd name="connsiteY8" fmla="*/ 215428 h 2232000"/>
                <a:gd name="connsiteX0" fmla="*/ 1944000 w 1944000"/>
                <a:gd name="connsiteY0" fmla="*/ 123988 h 2232000"/>
                <a:gd name="connsiteX1" fmla="*/ 1944000 w 1944000"/>
                <a:gd name="connsiteY1" fmla="*/ 2108012 h 2232000"/>
                <a:gd name="connsiteX2" fmla="*/ 1820012 w 1944000"/>
                <a:gd name="connsiteY2" fmla="*/ 2232000 h 2232000"/>
                <a:gd name="connsiteX3" fmla="*/ 123988 w 1944000"/>
                <a:gd name="connsiteY3" fmla="*/ 2232000 h 2232000"/>
                <a:gd name="connsiteX4" fmla="*/ 0 w 1944000"/>
                <a:gd name="connsiteY4" fmla="*/ 2108012 h 2232000"/>
                <a:gd name="connsiteX5" fmla="*/ 0 w 1944000"/>
                <a:gd name="connsiteY5" fmla="*/ 123988 h 2232000"/>
                <a:gd name="connsiteX6" fmla="*/ 123988 w 1944000"/>
                <a:gd name="connsiteY6" fmla="*/ 0 h 2232000"/>
                <a:gd name="connsiteX7" fmla="*/ 1820012 w 1944000"/>
                <a:gd name="connsiteY7" fmla="*/ 0 h 2232000"/>
                <a:gd name="connsiteX0" fmla="*/ 1944000 w 1944000"/>
                <a:gd name="connsiteY0" fmla="*/ 2108012 h 2232000"/>
                <a:gd name="connsiteX1" fmla="*/ 1820012 w 1944000"/>
                <a:gd name="connsiteY1" fmla="*/ 2232000 h 2232000"/>
                <a:gd name="connsiteX2" fmla="*/ 123988 w 1944000"/>
                <a:gd name="connsiteY2" fmla="*/ 2232000 h 2232000"/>
                <a:gd name="connsiteX3" fmla="*/ 0 w 1944000"/>
                <a:gd name="connsiteY3" fmla="*/ 2108012 h 2232000"/>
                <a:gd name="connsiteX4" fmla="*/ 0 w 1944000"/>
                <a:gd name="connsiteY4" fmla="*/ 123988 h 2232000"/>
                <a:gd name="connsiteX5" fmla="*/ 123988 w 1944000"/>
                <a:gd name="connsiteY5" fmla="*/ 0 h 2232000"/>
                <a:gd name="connsiteX6" fmla="*/ 1820012 w 1944000"/>
                <a:gd name="connsiteY6" fmla="*/ 0 h 2232000"/>
                <a:gd name="connsiteX0" fmla="*/ 1820012 w 1820012"/>
                <a:gd name="connsiteY0" fmla="*/ 2232000 h 2232000"/>
                <a:gd name="connsiteX1" fmla="*/ 123988 w 1820012"/>
                <a:gd name="connsiteY1" fmla="*/ 2232000 h 2232000"/>
                <a:gd name="connsiteX2" fmla="*/ 0 w 1820012"/>
                <a:gd name="connsiteY2" fmla="*/ 2108012 h 2232000"/>
                <a:gd name="connsiteX3" fmla="*/ 0 w 1820012"/>
                <a:gd name="connsiteY3" fmla="*/ 123988 h 2232000"/>
                <a:gd name="connsiteX4" fmla="*/ 123988 w 1820012"/>
                <a:gd name="connsiteY4" fmla="*/ 0 h 2232000"/>
                <a:gd name="connsiteX5" fmla="*/ 1820012 w 1820012"/>
                <a:gd name="connsiteY5" fmla="*/ 0 h 22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12" h="2232000">
                  <a:moveTo>
                    <a:pt x="1820012" y="2232000"/>
                  </a:moveTo>
                  <a:lnTo>
                    <a:pt x="123988" y="2232000"/>
                  </a:lnTo>
                  <a:cubicBezTo>
                    <a:pt x="55511" y="2232000"/>
                    <a:pt x="0" y="2176489"/>
                    <a:pt x="0" y="2108012"/>
                  </a:cubicBezTo>
                  <a:lnTo>
                    <a:pt x="0" y="123988"/>
                  </a:lnTo>
                  <a:cubicBezTo>
                    <a:pt x="0" y="55511"/>
                    <a:pt x="55511" y="0"/>
                    <a:pt x="123988" y="0"/>
                  </a:cubicBezTo>
                  <a:lnTo>
                    <a:pt x="1820012" y="0"/>
                  </a:lnTo>
                </a:path>
              </a:pathLst>
            </a:custGeom>
            <a:ln w="25400">
              <a:solidFill>
                <a:srgbClr val="0070C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程序 25"/>
            <p:cNvSpPr/>
            <p:nvPr/>
          </p:nvSpPr>
          <p:spPr>
            <a:xfrm>
              <a:off x="3060000" y="3168000"/>
              <a:ext cx="360000" cy="1440000"/>
            </a:xfrm>
            <a:prstGeom prst="flowChartProcess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計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次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式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回</a:t>
              </a:r>
              <a:endParaRPr lang="en-US" altLang="zh-TW" sz="1800" b="0" dirty="0" smtClean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  <a:p>
              <a:pPr algn="ctr"/>
              <a:r>
                <a:rPr lang="zh-TW" altLang="en-US" sz="1800" b="0" dirty="0" smtClean="0">
                  <a:solidFill>
                    <a:srgbClr val="0070C0"/>
                  </a:solidFill>
                  <a:latin typeface="+mj-lt"/>
                  <a:ea typeface="標楷體" pitchFamily="65" charset="-120"/>
                </a:rPr>
                <a:t>圈</a:t>
              </a:r>
              <a:endParaRPr lang="zh-TW" altLang="en-US" sz="1800" b="0" dirty="0">
                <a:solidFill>
                  <a:srgbClr val="0070C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畫流程圖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2880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將問題分析的內容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依序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畫成流程圖。</a:t>
            </a:r>
          </a:p>
        </p:txBody>
      </p:sp>
    </p:spTree>
    <p:extLst>
      <p:ext uri="{BB962C8B-B14F-4D97-AF65-F5344CB8AC3E}">
        <p14:creationId xmlns:p14="http://schemas.microsoft.com/office/powerpoint/2010/main" val="37905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(A)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開始的積設為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積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47448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004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292264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508264" y="5256000"/>
            <a:ext cx="216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鍵入積的</a:t>
            </a:r>
            <a:r>
              <a:rPr lang="zh-TW" altLang="en-US" b="1" dirty="0">
                <a:solidFill>
                  <a:srgbClr val="704514"/>
                </a:solidFill>
              </a:rPr>
              <a:t>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0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(B)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開始的數字設為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的初始值為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783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5220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472120" y="4860000"/>
            <a:ext cx="180000" cy="612000"/>
            <a:chOff x="4932040" y="4860000"/>
            <a:chExt cx="180000" cy="612000"/>
          </a:xfrm>
        </p:grpSpPr>
        <p:cxnSp>
          <p:nvCxnSpPr>
            <p:cNvPr id="24" name="直線單箭頭接點 23"/>
            <p:cNvCxnSpPr/>
            <p:nvPr/>
          </p:nvCxnSpPr>
          <p:spPr bwMode="auto">
            <a:xfrm flipV="1">
              <a:off x="4932040" y="4860000"/>
              <a:ext cx="0" cy="611246"/>
            </a:xfrm>
            <a:prstGeom prst="straightConnector1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25" name="直線接點 24"/>
            <p:cNvCxnSpPr/>
            <p:nvPr/>
          </p:nvCxnSpPr>
          <p:spPr bwMode="auto">
            <a:xfrm>
              <a:off x="4932040" y="5472000"/>
              <a:ext cx="180000" cy="0"/>
            </a:xfrm>
            <a:prstGeom prst="line">
              <a:avLst/>
            </a:prstGeom>
            <a:noFill/>
            <a:ln w="25400" cap="flat" cmpd="sng" algn="ctr">
              <a:solidFill>
                <a:srgbClr val="70451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26" name="文字方塊 25"/>
          <p:cNvSpPr txBox="1"/>
          <p:nvPr/>
        </p:nvSpPr>
        <p:spPr>
          <a:xfrm>
            <a:off x="5616000" y="5256000"/>
            <a:ext cx="234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鍵入數字的</a:t>
            </a:r>
            <a:r>
              <a:rPr lang="zh-TW" altLang="en-US" b="1" dirty="0">
                <a:solidFill>
                  <a:srgbClr val="704514"/>
                </a:solidFill>
              </a:rPr>
              <a:t>初始</a:t>
            </a:r>
            <a:r>
              <a:rPr lang="zh-TW" altLang="en-US" b="1" dirty="0" smtClean="0">
                <a:solidFill>
                  <a:srgbClr val="704514"/>
                </a:solidFill>
              </a:rPr>
              <a:t>值</a:t>
            </a:r>
            <a:r>
              <a:rPr lang="en-US" altLang="zh-TW" b="1" dirty="0" smtClean="0">
                <a:solidFill>
                  <a:srgbClr val="704514"/>
                </a:solidFill>
              </a:rPr>
              <a:t>1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(C)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如何設定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值？</a:t>
            </a: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用此積木，設定輸入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的值。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220000" y="4428000"/>
            <a:ext cx="504000" cy="396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357773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590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432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(D)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如何重複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計算乘法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積木，讓嵌入的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、　，重複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652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084000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4320000"/>
            <a:ext cx="2044891" cy="144000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5400000" y="4356000"/>
            <a:ext cx="1620272" cy="79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放入變數</a:t>
            </a:r>
            <a:r>
              <a:rPr lang="en-US" altLang="zh-TW" b="1" dirty="0" smtClean="0">
                <a:solidFill>
                  <a:srgbClr val="704514"/>
                </a:solidFill>
              </a:rPr>
              <a:t>N</a:t>
            </a:r>
            <a:r>
              <a:rPr lang="zh-TW" altLang="en-US" b="1" dirty="0" smtClean="0">
                <a:solidFill>
                  <a:srgbClr val="704514"/>
                </a:solidFill>
              </a:rPr>
              <a:t>，</a:t>
            </a:r>
            <a:endParaRPr lang="en-US" altLang="zh-TW" b="1" dirty="0" smtClean="0">
              <a:solidFill>
                <a:srgbClr val="704514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重複執行</a:t>
            </a:r>
            <a:r>
              <a:rPr lang="en-US" altLang="zh-TW" b="1" dirty="0" smtClean="0">
                <a:solidFill>
                  <a:srgbClr val="704514"/>
                </a:solidFill>
              </a:rPr>
              <a:t>N</a:t>
            </a:r>
            <a:r>
              <a:rPr lang="zh-TW" altLang="en-US" b="1" dirty="0" smtClean="0">
                <a:solidFill>
                  <a:srgbClr val="704514"/>
                </a:solidFill>
              </a:rPr>
              <a:t>次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4068144" y="4140000"/>
            <a:ext cx="180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744000" y="4392000"/>
            <a:ext cx="612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8332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432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(E)	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每次重複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計算乘法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時，如何</a:t>
            </a:r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讓積乘以數字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積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每次都乘以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數字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39534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0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(F)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每次重複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計算乘法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讓數字增加</a:t>
            </a: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執行時，讓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數字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的數值每次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增加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423074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5130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000" y="2880000"/>
            <a:ext cx="2160000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問題解析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000" y="2880000"/>
            <a:ext cx="5904448" cy="432000"/>
          </a:xfrm>
          <a:prstGeom prst="rect">
            <a:avLst/>
          </a:prstGeom>
          <a:solidFill>
            <a:srgbClr val="D1DEF4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問題實作</a:t>
            </a:r>
          </a:p>
        </p:txBody>
      </p:sp>
      <p:sp>
        <p:nvSpPr>
          <p:cNvPr id="8" name="矩形 7"/>
          <p:cNvSpPr/>
          <p:nvPr/>
        </p:nvSpPr>
        <p:spPr>
          <a:xfrm>
            <a:off x="540000" y="3312000"/>
            <a:ext cx="2160000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360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432000" indent="-360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(G)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如何輸出積的數值？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000" y="3312000"/>
            <a:ext cx="5904448" cy="2997320"/>
          </a:xfrm>
          <a:prstGeom prst="rect">
            <a:avLst/>
          </a:prstGeom>
          <a:solidFill>
            <a:schemeClr val="bg1"/>
          </a:solidFill>
          <a:ln w="25400">
            <a:solidFill>
              <a:srgbClr val="6FC0E6"/>
            </a:solidFill>
          </a:ln>
        </p:spPr>
        <p:txBody>
          <a:bodyPr lIns="36000" tIns="36000" rIns="36000" bIns="36000" rtlCol="0" anchor="t" anchorCtr="0"/>
          <a:lstStyle/>
          <a:p>
            <a:pPr marL="360000" indent="-288000">
              <a:lnSpc>
                <a:spcPct val="120000"/>
              </a:lnSpc>
            </a:pPr>
            <a:endParaRPr lang="en-US" altLang="zh-TW" sz="18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360000" indent="-288000">
              <a:lnSpc>
                <a:spcPct val="120000"/>
              </a:lnSpc>
            </a:pPr>
            <a:r>
              <a:rPr lang="en-US" altLang="zh-TW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用此積木，設定說出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的數值。</a:t>
            </a:r>
            <a:endParaRPr lang="zh-TW" altLang="en-US" sz="1800" dirty="0">
              <a:latin typeface="+mj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3744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4320000"/>
            <a:ext cx="271272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3744000" y="4392000"/>
            <a:ext cx="612000" cy="468000"/>
          </a:xfrm>
          <a:prstGeom prst="roundRect">
            <a:avLst>
              <a:gd name="adj" fmla="val 50000"/>
            </a:avLst>
          </a:prstGeom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012480" y="4356000"/>
            <a:ext cx="180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704514"/>
                </a:solidFill>
              </a:rPr>
              <a:t>放入積的變數</a:t>
            </a:r>
            <a:endParaRPr lang="zh-TW" altLang="en-US" b="1" dirty="0">
              <a:solidFill>
                <a:srgbClr val="704514"/>
              </a:solidFill>
            </a:endParaRPr>
          </a:p>
        </p:txBody>
      </p:sp>
      <p:sp>
        <p:nvSpPr>
          <p:cNvPr id="15" name="矩形 1"/>
          <p:cNvSpPr/>
          <p:nvPr/>
        </p:nvSpPr>
        <p:spPr>
          <a:xfrm flipH="1">
            <a:off x="4032000" y="4140000"/>
            <a:ext cx="2160000" cy="288000"/>
          </a:xfrm>
          <a:custGeom>
            <a:avLst/>
            <a:gdLst>
              <a:gd name="connsiteX0" fmla="*/ 0 w 1224136"/>
              <a:gd name="connsiteY0" fmla="*/ 0 h 720080"/>
              <a:gd name="connsiteX1" fmla="*/ 1224136 w 1224136"/>
              <a:gd name="connsiteY1" fmla="*/ 0 h 720080"/>
              <a:gd name="connsiteX2" fmla="*/ 1224136 w 1224136"/>
              <a:gd name="connsiteY2" fmla="*/ 720080 h 720080"/>
              <a:gd name="connsiteX3" fmla="*/ 0 w 1224136"/>
              <a:gd name="connsiteY3" fmla="*/ 720080 h 720080"/>
              <a:gd name="connsiteX4" fmla="*/ 0 w 1224136"/>
              <a:gd name="connsiteY4" fmla="*/ 0 h 720080"/>
              <a:gd name="connsiteX0" fmla="*/ 0 w 1224136"/>
              <a:gd name="connsiteY0" fmla="*/ 720080 h 811520"/>
              <a:gd name="connsiteX1" fmla="*/ 0 w 1224136"/>
              <a:gd name="connsiteY1" fmla="*/ 0 h 811520"/>
              <a:gd name="connsiteX2" fmla="*/ 1224136 w 1224136"/>
              <a:gd name="connsiteY2" fmla="*/ 0 h 811520"/>
              <a:gd name="connsiteX3" fmla="*/ 1224136 w 1224136"/>
              <a:gd name="connsiteY3" fmla="*/ 720080 h 811520"/>
              <a:gd name="connsiteX4" fmla="*/ 91440 w 1224136"/>
              <a:gd name="connsiteY4" fmla="*/ 811520 h 811520"/>
              <a:gd name="connsiteX0" fmla="*/ 0 w 1224136"/>
              <a:gd name="connsiteY0" fmla="*/ 720080 h 720080"/>
              <a:gd name="connsiteX1" fmla="*/ 0 w 1224136"/>
              <a:gd name="connsiteY1" fmla="*/ 0 h 720080"/>
              <a:gd name="connsiteX2" fmla="*/ 1224136 w 1224136"/>
              <a:gd name="connsiteY2" fmla="*/ 0 h 720080"/>
              <a:gd name="connsiteX3" fmla="*/ 1224136 w 1224136"/>
              <a:gd name="connsiteY3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6" h="720080">
                <a:moveTo>
                  <a:pt x="0" y="720080"/>
                </a:moveTo>
                <a:lnTo>
                  <a:pt x="0" y="0"/>
                </a:lnTo>
                <a:lnTo>
                  <a:pt x="1224136" y="0"/>
                </a:lnTo>
                <a:lnTo>
                  <a:pt x="1224136" y="720080"/>
                </a:lnTo>
              </a:path>
            </a:pathLst>
          </a:custGeom>
          <a:ln w="25400">
            <a:solidFill>
              <a:srgbClr val="704514"/>
            </a:solidFill>
            <a:tailEnd type="stealth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213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</p:spTree>
    <p:extLst>
      <p:ext uri="{BB962C8B-B14F-4D97-AF65-F5344CB8AC3E}">
        <p14:creationId xmlns:p14="http://schemas.microsoft.com/office/powerpoint/2010/main" val="20670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215</a:t>
            </a:r>
            <a:endParaRPr lang="en-US" altLang="zh-TW" sz="2400" dirty="0">
              <a:solidFill>
                <a:srgbClr val="00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40000" y="1800000"/>
            <a:ext cx="1440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4C9A6C"/>
                </a:solidFill>
                <a:latin typeface="+mj-lt"/>
                <a:ea typeface="標楷體" pitchFamily="65" charset="-120"/>
              </a:rPr>
              <a:t>撰寫程式</a:t>
            </a:r>
            <a:endParaRPr lang="zh-TW" altLang="en-US" sz="2400" dirty="0">
              <a:solidFill>
                <a:srgbClr val="4C9A6C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40000" y="2340000"/>
            <a:ext cx="7704000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依照流程圖的各步驟，寫出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程式碼。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08000"/>
            <a:ext cx="3146667" cy="2586667"/>
          </a:xfrm>
          <a:prstGeom prst="rect">
            <a:avLst/>
          </a:prstGeom>
        </p:spPr>
      </p:pic>
      <p:cxnSp>
        <p:nvCxnSpPr>
          <p:cNvPr id="28" name="直線單箭頭接點 27"/>
          <p:cNvCxnSpPr/>
          <p:nvPr/>
        </p:nvCxnSpPr>
        <p:spPr bwMode="auto">
          <a:xfrm>
            <a:off x="2880000" y="3708000"/>
            <a:ext cx="1404000" cy="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橢圓 28"/>
          <p:cNvSpPr/>
          <p:nvPr/>
        </p:nvSpPr>
        <p:spPr>
          <a:xfrm>
            <a:off x="4320000" y="360000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18009</TotalTime>
  <Words>2874</Words>
  <Application>Microsoft Office PowerPoint</Application>
  <PresentationFormat>如螢幕大小 (4:3)</PresentationFormat>
  <Paragraphs>1029</Paragraphs>
  <Slides>115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115</vt:i4>
      </vt:variant>
    </vt:vector>
  </HeadingPairs>
  <TitlesOfParts>
    <vt:vector size="122" baseType="lpstr">
      <vt:lpstr>DFHeiStd-W5</vt:lpstr>
      <vt:lpstr>微軟正黑體</vt:lpstr>
      <vt:lpstr>新細明體</vt:lpstr>
      <vt:lpstr>標楷體</vt:lpstr>
      <vt:lpstr>Arial</vt:lpstr>
      <vt:lpstr>Times New Roman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胡羽昕</cp:lastModifiedBy>
  <cp:revision>839</cp:revision>
  <cp:lastPrinted>1601-01-01T00:00:00Z</cp:lastPrinted>
  <dcterms:created xsi:type="dcterms:W3CDTF">2003-03-29T07:29:52Z</dcterms:created>
  <dcterms:modified xsi:type="dcterms:W3CDTF">2020-07-01T05:22:12Z</dcterms:modified>
</cp:coreProperties>
</file>