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53"/>
  </p:notesMasterIdLst>
  <p:sldIdLst>
    <p:sldId id="1302" r:id="rId2"/>
    <p:sldId id="1102" r:id="rId3"/>
    <p:sldId id="1272" r:id="rId4"/>
    <p:sldId id="1301" r:id="rId5"/>
    <p:sldId id="1271" r:id="rId6"/>
    <p:sldId id="1270" r:id="rId7"/>
    <p:sldId id="1357" r:id="rId8"/>
    <p:sldId id="1354" r:id="rId9"/>
    <p:sldId id="1355" r:id="rId10"/>
    <p:sldId id="1356" r:id="rId11"/>
    <p:sldId id="1358" r:id="rId12"/>
    <p:sldId id="1359" r:id="rId13"/>
    <p:sldId id="1360" r:id="rId14"/>
    <p:sldId id="1361" r:id="rId15"/>
    <p:sldId id="1341" r:id="rId16"/>
    <p:sldId id="1351" r:id="rId17"/>
    <p:sldId id="1352" r:id="rId18"/>
    <p:sldId id="1342" r:id="rId19"/>
    <p:sldId id="1408" r:id="rId20"/>
    <p:sldId id="1411" r:id="rId21"/>
    <p:sldId id="1412" r:id="rId22"/>
    <p:sldId id="1417" r:id="rId23"/>
    <p:sldId id="1413" r:id="rId24"/>
    <p:sldId id="1343" r:id="rId25"/>
    <p:sldId id="1414" r:id="rId26"/>
    <p:sldId id="1415" r:id="rId27"/>
    <p:sldId id="1425" r:id="rId28"/>
    <p:sldId id="1429" r:id="rId29"/>
    <p:sldId id="1428" r:id="rId30"/>
    <p:sldId id="1427" r:id="rId31"/>
    <p:sldId id="1430" r:id="rId32"/>
    <p:sldId id="1426" r:id="rId33"/>
    <p:sldId id="1416" r:id="rId34"/>
    <p:sldId id="1421" r:id="rId35"/>
    <p:sldId id="1422" r:id="rId36"/>
    <p:sldId id="1363" r:id="rId37"/>
    <p:sldId id="1366" r:id="rId38"/>
    <p:sldId id="1406" r:id="rId39"/>
    <p:sldId id="1409" r:id="rId40"/>
    <p:sldId id="1410" r:id="rId41"/>
    <p:sldId id="1418" r:id="rId42"/>
    <p:sldId id="1419" r:id="rId43"/>
    <p:sldId id="1396" r:id="rId44"/>
    <p:sldId id="1397" r:id="rId45"/>
    <p:sldId id="1423" r:id="rId46"/>
    <p:sldId id="1424" r:id="rId47"/>
    <p:sldId id="1391" r:id="rId48"/>
    <p:sldId id="1392" r:id="rId49"/>
    <p:sldId id="1393" r:id="rId50"/>
    <p:sldId id="1394" r:id="rId51"/>
    <p:sldId id="1395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567"/>
    <a:srgbClr val="8D5BA6"/>
    <a:srgbClr val="4BAB76"/>
    <a:srgbClr val="ACD7BE"/>
    <a:srgbClr val="009E47"/>
    <a:srgbClr val="DAEADD"/>
    <a:srgbClr val="45B27D"/>
    <a:srgbClr val="99CCFF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3144" autoAdjust="0"/>
  </p:normalViewPr>
  <p:slideViewPr>
    <p:cSldViewPr>
      <p:cViewPr varScale="1">
        <p:scale>
          <a:sx n="62" d="100"/>
          <a:sy n="62" d="100"/>
        </p:scale>
        <p:origin x="16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19.xml"/><Relationship Id="rId18" Type="http://schemas.openxmlformats.org/officeDocument/2006/relationships/slide" Target="slides/slide24.xml"/><Relationship Id="rId26" Type="http://schemas.openxmlformats.org/officeDocument/2006/relationships/slide" Target="slides/slide32.xml"/><Relationship Id="rId39" Type="http://schemas.openxmlformats.org/officeDocument/2006/relationships/slide" Target="slides/slide45.xml"/><Relationship Id="rId3" Type="http://schemas.openxmlformats.org/officeDocument/2006/relationships/slide" Target="slides/slide9.xml"/><Relationship Id="rId21" Type="http://schemas.openxmlformats.org/officeDocument/2006/relationships/slide" Target="slides/slide27.xml"/><Relationship Id="rId34" Type="http://schemas.openxmlformats.org/officeDocument/2006/relationships/slide" Target="slides/slide40.xml"/><Relationship Id="rId42" Type="http://schemas.openxmlformats.org/officeDocument/2006/relationships/slide" Target="slides/slide48.xml"/><Relationship Id="rId7" Type="http://schemas.openxmlformats.org/officeDocument/2006/relationships/slide" Target="slides/slide13.xml"/><Relationship Id="rId12" Type="http://schemas.openxmlformats.org/officeDocument/2006/relationships/slide" Target="slides/slide18.xml"/><Relationship Id="rId17" Type="http://schemas.openxmlformats.org/officeDocument/2006/relationships/slide" Target="slides/slide23.xml"/><Relationship Id="rId25" Type="http://schemas.openxmlformats.org/officeDocument/2006/relationships/slide" Target="slides/slide31.xml"/><Relationship Id="rId33" Type="http://schemas.openxmlformats.org/officeDocument/2006/relationships/slide" Target="slides/slide39.xml"/><Relationship Id="rId38" Type="http://schemas.openxmlformats.org/officeDocument/2006/relationships/slide" Target="slides/slide44.xml"/><Relationship Id="rId2" Type="http://schemas.openxmlformats.org/officeDocument/2006/relationships/slide" Target="slides/slide8.xml"/><Relationship Id="rId16" Type="http://schemas.openxmlformats.org/officeDocument/2006/relationships/slide" Target="slides/slide22.xml"/><Relationship Id="rId20" Type="http://schemas.openxmlformats.org/officeDocument/2006/relationships/slide" Target="slides/slide26.xml"/><Relationship Id="rId29" Type="http://schemas.openxmlformats.org/officeDocument/2006/relationships/slide" Target="slides/slide35.xml"/><Relationship Id="rId41" Type="http://schemas.openxmlformats.org/officeDocument/2006/relationships/slide" Target="slides/slide47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11" Type="http://schemas.openxmlformats.org/officeDocument/2006/relationships/slide" Target="slides/slide17.xml"/><Relationship Id="rId24" Type="http://schemas.openxmlformats.org/officeDocument/2006/relationships/slide" Target="slides/slide30.xml"/><Relationship Id="rId32" Type="http://schemas.openxmlformats.org/officeDocument/2006/relationships/slide" Target="slides/slide38.xml"/><Relationship Id="rId37" Type="http://schemas.openxmlformats.org/officeDocument/2006/relationships/slide" Target="slides/slide43.xml"/><Relationship Id="rId40" Type="http://schemas.openxmlformats.org/officeDocument/2006/relationships/slide" Target="slides/slide46.xml"/><Relationship Id="rId45" Type="http://schemas.openxmlformats.org/officeDocument/2006/relationships/slide" Target="slides/slide51.xml"/><Relationship Id="rId5" Type="http://schemas.openxmlformats.org/officeDocument/2006/relationships/slide" Target="slides/slide11.xml"/><Relationship Id="rId15" Type="http://schemas.openxmlformats.org/officeDocument/2006/relationships/slide" Target="slides/slide21.xml"/><Relationship Id="rId23" Type="http://schemas.openxmlformats.org/officeDocument/2006/relationships/slide" Target="slides/slide29.xml"/><Relationship Id="rId28" Type="http://schemas.openxmlformats.org/officeDocument/2006/relationships/slide" Target="slides/slide34.xml"/><Relationship Id="rId36" Type="http://schemas.openxmlformats.org/officeDocument/2006/relationships/slide" Target="slides/slide42.xml"/><Relationship Id="rId10" Type="http://schemas.openxmlformats.org/officeDocument/2006/relationships/slide" Target="slides/slide16.xml"/><Relationship Id="rId19" Type="http://schemas.openxmlformats.org/officeDocument/2006/relationships/slide" Target="slides/slide25.xml"/><Relationship Id="rId31" Type="http://schemas.openxmlformats.org/officeDocument/2006/relationships/slide" Target="slides/slide37.xml"/><Relationship Id="rId44" Type="http://schemas.openxmlformats.org/officeDocument/2006/relationships/slide" Target="slides/slide50.xml"/><Relationship Id="rId4" Type="http://schemas.openxmlformats.org/officeDocument/2006/relationships/slide" Target="slides/slide10.xml"/><Relationship Id="rId9" Type="http://schemas.openxmlformats.org/officeDocument/2006/relationships/slide" Target="slides/slide15.xml"/><Relationship Id="rId14" Type="http://schemas.openxmlformats.org/officeDocument/2006/relationships/slide" Target="slides/slide20.xml"/><Relationship Id="rId22" Type="http://schemas.openxmlformats.org/officeDocument/2006/relationships/slide" Target="slides/slide28.xml"/><Relationship Id="rId27" Type="http://schemas.openxmlformats.org/officeDocument/2006/relationships/slide" Target="slides/slide33.xml"/><Relationship Id="rId30" Type="http://schemas.openxmlformats.org/officeDocument/2006/relationships/slide" Target="slides/slide36.xml"/><Relationship Id="rId35" Type="http://schemas.openxmlformats.org/officeDocument/2006/relationships/slide" Target="slides/slide41.xml"/><Relationship Id="rId43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96F5C8D3-C8C7-4A2C-A4D0-438EAB8E7A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63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669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四人玩一人發</a:t>
            </a:r>
            <a:r>
              <a:rPr lang="en-US" altLang="zh-TW" dirty="0"/>
              <a:t>6</a:t>
            </a:r>
            <a:r>
              <a:rPr lang="zh-TW" altLang="en-US" dirty="0"/>
              <a:t>張，三人玩一人發</a:t>
            </a:r>
            <a:r>
              <a:rPr lang="en-US" altLang="zh-TW" dirty="0"/>
              <a:t>8</a:t>
            </a:r>
            <a:r>
              <a:rPr lang="zh-TW" altLang="en-US" dirty="0"/>
              <a:t>張，二人玩一人發</a:t>
            </a:r>
            <a:r>
              <a:rPr lang="en-US" altLang="zh-TW" dirty="0"/>
              <a:t>12 </a:t>
            </a:r>
            <a:r>
              <a:rPr lang="zh-TW" altLang="en-US" dirty="0"/>
              <a:t>張 ，中間擺放一個牌堆，並從中翻出四張當作海底的牌</a:t>
            </a:r>
            <a:endParaRPr lang="en-US" altLang="zh-TW" dirty="0"/>
          </a:p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從發牌者開始遊戲，丟出手中的牌與海底的牌配對</a:t>
            </a:r>
            <a:r>
              <a:rPr lang="en-US" altLang="zh-TW" dirty="0"/>
              <a:t>(</a:t>
            </a:r>
            <a:r>
              <a:rPr lang="zh-TW" altLang="en-US" dirty="0"/>
              <a:t>例如：</a:t>
            </a:r>
            <a:r>
              <a:rPr lang="en-US" altLang="zh-TW" dirty="0"/>
              <a:t>5-5</a:t>
            </a:r>
            <a:r>
              <a:rPr lang="zh-TW" altLang="en-US" dirty="0"/>
              <a:t>、</a:t>
            </a:r>
            <a:r>
              <a:rPr lang="en-US" altLang="zh-TW" dirty="0"/>
              <a:t>2-8</a:t>
            </a:r>
            <a:r>
              <a:rPr lang="zh-TW" altLang="en-US" dirty="0"/>
              <a:t>、</a:t>
            </a:r>
            <a:r>
              <a:rPr lang="en-US" altLang="zh-TW" dirty="0"/>
              <a:t>9-A</a:t>
            </a:r>
            <a:r>
              <a:rPr lang="zh-TW" altLang="en-US" dirty="0"/>
              <a:t>、</a:t>
            </a:r>
            <a:r>
              <a:rPr lang="en-US" altLang="zh-TW" dirty="0"/>
              <a:t>J-J)</a:t>
            </a:r>
            <a:r>
              <a:rPr lang="zh-TW" altLang="en-US" dirty="0"/>
              <a:t>，並從牌堆中再翻一張排放到海底，接著再換下一個人進行</a:t>
            </a:r>
            <a:endParaRPr lang="en-US" altLang="zh-TW" dirty="0"/>
          </a:p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假如沒有可配對的牌，就從自己的牌中丟一張到海底，接著便換下一家</a:t>
            </a:r>
            <a:endParaRPr lang="en-US" altLang="zh-TW" dirty="0"/>
          </a:p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計分方式如</a:t>
            </a:r>
            <a:r>
              <a:rPr lang="en-US" altLang="zh-TW" dirty="0"/>
              <a:t>PPT</a:t>
            </a:r>
            <a:r>
              <a:rPr lang="zh-TW" altLang="en-US" dirty="0"/>
              <a:t>，未列出的牌皆不算分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2680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FF0080"/>
                </a:solidFill>
                <a:latin typeface="微軟正黑體" pitchFamily="34" charset="-120"/>
                <a:ea typeface="微軟正黑體" pitchFamily="34" charset="-120"/>
              </a:rPr>
              <a:t>想想看，撿紅點的滿分應該會是多少呢？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5C8D3-C8C7-4A2C-A4D0-438EAB8E7AE3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586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2-3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Scratch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程式設計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-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計算篇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2-1-1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演算法的基本概念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2-1-2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程式語言的基本概念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2-1-3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程式語言的演變與發展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2-1-4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程式語言的主要功能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-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9" name="文字方塊 19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2-1-5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程式語言的應用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4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1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3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8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認識演算法與程式語言</a:t>
            </a:r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900113" y="1116013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2-1-5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程式語言的應用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ppinventor.mit.edu/explore/ai2/windows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4"/>
              <p:cNvSpPr>
                <a:spLocks noChangeArrowheads="1"/>
              </p:cNvSpPr>
              <p:nvPr/>
            </p:nvSpPr>
            <p:spPr bwMode="auto">
              <a:xfrm>
                <a:off x="639763" y="2160588"/>
                <a:ext cx="2700337" cy="395922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ts val="2600"/>
                  </a:lnSpc>
                  <a:defRPr/>
                </a:pPr>
                <a:r>
                  <a:rPr lang="zh-TW" altLang="en-US" sz="1800" b="0" dirty="0">
                    <a:solidFill>
                      <a:schemeClr val="tx1"/>
                    </a:solidFill>
                    <a:latin typeface="+mj-lt"/>
                    <a:ea typeface="標楷體" pitchFamily="65" charset="-120"/>
                  </a:rPr>
                  <a:t>　　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在</a:t>
                </a:r>
                <a:r>
                  <a:rPr lang="zh-TW" altLang="en-US" sz="1800" b="0" u="sng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電腦科學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中，我們稱為「迴圈 」</a:t>
                </a:r>
                <a:br>
                  <a:rPr lang="en-US" altLang="zh-TW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</a:b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在特定程式區塊 </a:t>
                </a:r>
                <a:r>
                  <a:rPr lang="en-US" altLang="zh-TW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(block) 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中，重複執行相同的工作幾次，也</a:t>
                </a:r>
                <a:r>
                  <a:rPr lang="en-US" altLang="zh-TW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  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就是讓某一段敘述反覆執行固定次數的程式。</a:t>
                </a:r>
                <a:br>
                  <a:rPr lang="en-US" altLang="zh-TW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</a:b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在</a:t>
                </a:r>
                <a:r>
                  <a:rPr lang="zh-TW" altLang="en-US" sz="1800" b="0" u="sng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生活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中我們會使用到「投籃練習</a:t>
                </a:r>
                <a:r>
                  <a:rPr lang="en-US" altLang="zh-TW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X10</a:t>
                </a:r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」、「生字簿</a:t>
                </a:r>
                <a14:m>
                  <m:oMath xmlns:m="http://schemas.openxmlformats.org/officeDocument/2006/math">
                    <m:r>
                      <a:rPr lang="en-US" altLang="zh-TW" sz="1800" b="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Microsoft JhengHei"/>
                      </a:rPr>
                      <m:t>×3</m:t>
                    </m:r>
                  </m:oMath>
                </a14:m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」」、「鋼琴練習每天</a:t>
                </a:r>
                <a14:m>
                  <m:oMath xmlns:m="http://schemas.openxmlformats.org/officeDocument/2006/math">
                    <m:r>
                      <a:rPr lang="en-US" altLang="zh-TW" sz="1800" b="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Microsoft JhengHei"/>
                      </a:rPr>
                      <m:t>×3</m:t>
                    </m:r>
                  </m:oMath>
                </a14:m>
                <a:r>
                  <a:rPr lang="zh-TW" altLang="en-US" sz="1800" b="0" dirty="0">
                    <a:solidFill>
                      <a:schemeClr val="tx1"/>
                    </a:solidFill>
                    <a:ea typeface="標楷體" panose="03000509000000000000" pitchFamily="65" charset="-120"/>
                    <a:cs typeface="Microsoft JhengHei"/>
                    <a:sym typeface="Microsoft JhengHei"/>
                  </a:rPr>
                  <a:t>」</a:t>
                </a:r>
              </a:p>
              <a:p>
                <a:pPr>
                  <a:lnSpc>
                    <a:spcPts val="2600"/>
                  </a:lnSpc>
                  <a:defRPr/>
                </a:pPr>
                <a:endParaRPr lang="en-US" altLang="zh-TW" sz="1800" dirty="0">
                  <a:solidFill>
                    <a:schemeClr val="tx1"/>
                  </a:solidFill>
                  <a:ea typeface="標楷體" panose="03000509000000000000" pitchFamily="65" charset="-120"/>
                  <a:cs typeface="Microsoft JhengHei"/>
                  <a:sym typeface="Microsoft JhengHei"/>
                </a:endParaRPr>
              </a:p>
            </p:txBody>
          </p:sp>
        </mc:Choice>
        <mc:Fallback xmlns="">
          <p:sp>
            <p:nvSpPr>
              <p:cNvPr id="19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763" y="2160588"/>
                <a:ext cx="2700337" cy="3959225"/>
              </a:xfrm>
              <a:prstGeom prst="rect">
                <a:avLst/>
              </a:prstGeom>
              <a:blipFill>
                <a:blip r:embed="rId3"/>
                <a:stretch>
                  <a:fillRect l="-5418" t="-1077" r="-248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7C49231-B478-4339-89D5-63C0774FDED9}"/>
              </a:ext>
            </a:extLst>
          </p:cNvPr>
          <p:cNvSpPr txBox="1"/>
          <p:nvPr/>
        </p:nvSpPr>
        <p:spPr>
          <a:xfrm>
            <a:off x="323528" y="1340769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新增一個專案，點選“　</a:t>
            </a:r>
            <a:r>
              <a:rPr lang="en-US" altLang="zh-TW" sz="3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 Project”</a:t>
            </a:r>
          </a:p>
          <a:p>
            <a:r>
              <a:rPr lang="zh-TW" altLang="en-US" sz="3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專案名稱只允許大小寫英文字母，數字與點線，無法用中文輸入。輸入名稱後按</a:t>
            </a:r>
            <a:r>
              <a:rPr lang="en-US" altLang="zh-TW" sz="3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  <a:endParaRPr lang="zh-TW" altLang="en-US" sz="3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「APP inventor 2」的圖片搜尋結果">
            <a:extLst>
              <a:ext uri="{FF2B5EF4-FFF2-40B4-BE49-F238E27FC236}">
                <a16:creationId xmlns:a16="http://schemas.microsoft.com/office/drawing/2014/main" id="{EA254EC5-C52D-41DF-B24C-9C628AAD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44" y="3306269"/>
            <a:ext cx="4490964" cy="23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0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E6D914C-4711-43B2-94BC-08AF4FD25A8A}"/>
              </a:ext>
            </a:extLst>
          </p:cNvPr>
          <p:cNvSpPr/>
          <p:nvPr/>
        </p:nvSpPr>
        <p:spPr>
          <a:xfrm>
            <a:off x="347058" y="1563540"/>
            <a:ext cx="7804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練習一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我們來做可以計算長方形面積的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  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吧 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BD23A6E-465B-4095-867C-99D42553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6" y="1691267"/>
            <a:ext cx="8385986" cy="4186005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70A6BAD4-4213-468A-A422-A12D7AF3B8E9}"/>
              </a:ext>
            </a:extLst>
          </p:cNvPr>
          <p:cNvSpPr/>
          <p:nvPr/>
        </p:nvSpPr>
        <p:spPr>
          <a:xfrm>
            <a:off x="107503" y="1620053"/>
            <a:ext cx="839540" cy="369330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BC42A413-ED2D-45C3-B6B9-023B48A1EA6D}"/>
              </a:ext>
            </a:extLst>
          </p:cNvPr>
          <p:cNvSpPr/>
          <p:nvPr/>
        </p:nvSpPr>
        <p:spPr>
          <a:xfrm>
            <a:off x="1383379" y="1661481"/>
            <a:ext cx="1410962" cy="403397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3AF2167-A83A-4519-8859-81C0D23C582E}"/>
              </a:ext>
            </a:extLst>
          </p:cNvPr>
          <p:cNvSpPr txBox="1"/>
          <p:nvPr/>
        </p:nvSpPr>
        <p:spPr>
          <a:xfrm>
            <a:off x="1691680" y="1259470"/>
            <a:ext cx="17081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視窗管理選單　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A5C9595-0FC6-444A-A88A-C32CE7A4D0EA}"/>
              </a:ext>
            </a:extLst>
          </p:cNvPr>
          <p:cNvSpPr/>
          <p:nvPr/>
        </p:nvSpPr>
        <p:spPr>
          <a:xfrm>
            <a:off x="181406" y="2060848"/>
            <a:ext cx="1222002" cy="3895368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6944B18-44B3-49E1-9BAE-209DCCADAE55}"/>
              </a:ext>
            </a:extLst>
          </p:cNvPr>
          <p:cNvSpPr txBox="1"/>
          <p:nvPr/>
        </p:nvSpPr>
        <p:spPr>
          <a:xfrm>
            <a:off x="181406" y="6011998"/>
            <a:ext cx="101566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元件庫　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058E3B5-BDEC-485B-8576-EED486E88DC1}"/>
              </a:ext>
            </a:extLst>
          </p:cNvPr>
          <p:cNvSpPr/>
          <p:nvPr/>
        </p:nvSpPr>
        <p:spPr>
          <a:xfrm>
            <a:off x="2245141" y="1847944"/>
            <a:ext cx="2906702" cy="3451708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02F9312-C8E7-4E02-9999-4DACFA47413B}"/>
              </a:ext>
            </a:extLst>
          </p:cNvPr>
          <p:cNvSpPr txBox="1"/>
          <p:nvPr/>
        </p:nvSpPr>
        <p:spPr>
          <a:xfrm>
            <a:off x="3160618" y="5865183"/>
            <a:ext cx="12464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手機畫面　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D7B752C-6C3F-4C41-9C29-860053787518}"/>
              </a:ext>
            </a:extLst>
          </p:cNvPr>
          <p:cNvSpPr/>
          <p:nvPr/>
        </p:nvSpPr>
        <p:spPr>
          <a:xfrm>
            <a:off x="6120743" y="1720712"/>
            <a:ext cx="1174792" cy="3451708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35EDBDC7-00B8-4CD2-98B4-F9D28C5791E4}"/>
              </a:ext>
            </a:extLst>
          </p:cNvPr>
          <p:cNvSpPr/>
          <p:nvPr/>
        </p:nvSpPr>
        <p:spPr>
          <a:xfrm>
            <a:off x="7241035" y="1667221"/>
            <a:ext cx="1326357" cy="4013296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D0FBC2D-FC0C-4449-89C2-BF5629C61CB9}"/>
              </a:ext>
            </a:extLst>
          </p:cNvPr>
          <p:cNvSpPr/>
          <p:nvPr/>
        </p:nvSpPr>
        <p:spPr>
          <a:xfrm>
            <a:off x="7884368" y="1534668"/>
            <a:ext cx="489314" cy="454172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F72360C-95D9-4EBF-93D5-D09EE7644529}"/>
              </a:ext>
            </a:extLst>
          </p:cNvPr>
          <p:cNvSpPr txBox="1"/>
          <p:nvPr/>
        </p:nvSpPr>
        <p:spPr>
          <a:xfrm>
            <a:off x="42879" y="982471"/>
            <a:ext cx="148797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你的專案名稱會顯示在這邊　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6899F3E-1C8B-4205-9001-A3C97A921B96}"/>
              </a:ext>
            </a:extLst>
          </p:cNvPr>
          <p:cNvSpPr txBox="1"/>
          <p:nvPr/>
        </p:nvSpPr>
        <p:spPr>
          <a:xfrm>
            <a:off x="7621537" y="910463"/>
            <a:ext cx="117603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進入程式設計模式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6748A9D-F35C-4D6A-B1DD-49D3CCAD6054}"/>
              </a:ext>
            </a:extLst>
          </p:cNvPr>
          <p:cNvSpPr txBox="1"/>
          <p:nvPr/>
        </p:nvSpPr>
        <p:spPr>
          <a:xfrm>
            <a:off x="5724128" y="5264043"/>
            <a:ext cx="117479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對應到“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Viewer”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是視窗中的元件</a:t>
            </a:r>
            <a:endParaRPr kumimoji="0" lang="en-US" altLang="zh-TW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　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F448495-68D3-438E-85D8-54011110C334}"/>
              </a:ext>
            </a:extLst>
          </p:cNvPr>
          <p:cNvSpPr txBox="1"/>
          <p:nvPr/>
        </p:nvSpPr>
        <p:spPr>
          <a:xfrm>
            <a:off x="7174170" y="5798965"/>
            <a:ext cx="14773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設定元件屬性</a:t>
            </a:r>
          </a:p>
        </p:txBody>
      </p:sp>
    </p:spTree>
    <p:extLst>
      <p:ext uri="{BB962C8B-B14F-4D97-AF65-F5344CB8AC3E}">
        <p14:creationId xmlns:p14="http://schemas.microsoft.com/office/powerpoint/2010/main" val="31550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20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80B47B-4947-4CB9-84AD-D870C0ED6157}"/>
              </a:ext>
            </a:extLst>
          </p:cNvPr>
          <p:cNvSpPr/>
          <p:nvPr/>
        </p:nvSpPr>
        <p:spPr>
          <a:xfrm>
            <a:off x="621059" y="1578692"/>
            <a:ext cx="7804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練習一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我們來做可以計算長方形面積的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  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吧 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8CA840-C3A3-4C1C-A78A-1800A19E939F}"/>
              </a:ext>
            </a:extLst>
          </p:cNvPr>
          <p:cNvSpPr txBox="1"/>
          <p:nvPr/>
        </p:nvSpPr>
        <p:spPr>
          <a:xfrm>
            <a:off x="102656" y="1046294"/>
            <a:ext cx="17081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1800" b="0" dirty="0">
                <a:solidFill>
                  <a:schemeClr val="tx1"/>
                </a:solidFill>
              </a:rPr>
              <a:t>程式設計區塊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　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E775FFD-54BC-4046-ADB3-2E3797DBFEA0}"/>
              </a:ext>
            </a:extLst>
          </p:cNvPr>
          <p:cNvSpPr txBox="1"/>
          <p:nvPr/>
        </p:nvSpPr>
        <p:spPr>
          <a:xfrm>
            <a:off x="1896429" y="1050194"/>
            <a:ext cx="17081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視窗管理選單　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6B49767-AFC5-4D3F-80BE-0F6A83FD7ED2}"/>
              </a:ext>
            </a:extLst>
          </p:cNvPr>
          <p:cNvSpPr txBox="1"/>
          <p:nvPr/>
        </p:nvSpPr>
        <p:spPr>
          <a:xfrm>
            <a:off x="293653" y="6156014"/>
            <a:ext cx="17081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上傳多媒體檔案</a:t>
            </a:r>
            <a:endParaRPr kumimoji="0" lang="en-US" altLang="zh-TW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A85A4B8-3CA9-4758-A267-DEB99436B181}"/>
              </a:ext>
            </a:extLst>
          </p:cNvPr>
          <p:cNvSpPr txBox="1"/>
          <p:nvPr/>
        </p:nvSpPr>
        <p:spPr>
          <a:xfrm>
            <a:off x="7247571" y="872460"/>
            <a:ext cx="117603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進入介面設計模式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5DD826B-A2D0-48EA-A7C3-DFC96BB96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80" y="1419524"/>
            <a:ext cx="7931086" cy="4681852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CE3F1FA-7946-4F83-9CF8-58E8893F76BC}"/>
              </a:ext>
            </a:extLst>
          </p:cNvPr>
          <p:cNvSpPr/>
          <p:nvPr/>
        </p:nvSpPr>
        <p:spPr>
          <a:xfrm>
            <a:off x="520696" y="1779372"/>
            <a:ext cx="1254073" cy="3576627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F23A1BE-CDF8-472B-9111-A75AB72D74D4}"/>
              </a:ext>
            </a:extLst>
          </p:cNvPr>
          <p:cNvSpPr/>
          <p:nvPr/>
        </p:nvSpPr>
        <p:spPr>
          <a:xfrm>
            <a:off x="520697" y="5381237"/>
            <a:ext cx="1140152" cy="491056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DDF4A5B-08E7-43C7-9604-9408DE922A96}"/>
              </a:ext>
            </a:extLst>
          </p:cNvPr>
          <p:cNvSpPr/>
          <p:nvPr/>
        </p:nvSpPr>
        <p:spPr>
          <a:xfrm>
            <a:off x="1752265" y="1772372"/>
            <a:ext cx="1906876" cy="220800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723D5A6-5753-4AB9-A982-B1C04E039DCD}"/>
              </a:ext>
            </a:extLst>
          </p:cNvPr>
          <p:cNvSpPr/>
          <p:nvPr/>
        </p:nvSpPr>
        <p:spPr>
          <a:xfrm>
            <a:off x="7557796" y="1689660"/>
            <a:ext cx="528735" cy="454172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EE98A6C0-7587-4E69-B2B5-75D374861973}"/>
              </a:ext>
            </a:extLst>
          </p:cNvPr>
          <p:cNvSpPr/>
          <p:nvPr/>
        </p:nvSpPr>
        <p:spPr>
          <a:xfrm>
            <a:off x="1943519" y="5262143"/>
            <a:ext cx="1378851" cy="731409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4A80AD9-E4C4-424C-9FD9-8DE726A22D35}"/>
              </a:ext>
            </a:extLst>
          </p:cNvPr>
          <p:cNvSpPr txBox="1"/>
          <p:nvPr/>
        </p:nvSpPr>
        <p:spPr>
          <a:xfrm>
            <a:off x="1974168" y="4868021"/>
            <a:ext cx="24006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顯示錯誤或警告訊息　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94153D2-FDC2-41E3-B1EA-1502140FF944}"/>
              </a:ext>
            </a:extLst>
          </p:cNvPr>
          <p:cNvSpPr/>
          <p:nvPr/>
        </p:nvSpPr>
        <p:spPr>
          <a:xfrm>
            <a:off x="7393979" y="5074201"/>
            <a:ext cx="1029631" cy="983402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B15F2A0-A1A6-4291-8BCF-3FBA54BCB6D8}"/>
              </a:ext>
            </a:extLst>
          </p:cNvPr>
          <p:cNvSpPr txBox="1"/>
          <p:nvPr/>
        </p:nvSpPr>
        <p:spPr>
          <a:xfrm>
            <a:off x="7557796" y="5099580"/>
            <a:ext cx="7848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垃圾桶</a:t>
            </a:r>
          </a:p>
        </p:txBody>
      </p:sp>
    </p:spTree>
    <p:extLst>
      <p:ext uri="{BB962C8B-B14F-4D97-AF65-F5344CB8AC3E}">
        <p14:creationId xmlns:p14="http://schemas.microsoft.com/office/powerpoint/2010/main" val="40707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inventor 2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提供三種連線裝置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AI Companion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(AI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伴侶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USB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連接手機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http://developer.android.com/tools/extras/oem-usb.html</a:t>
            </a:r>
            <a:b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模擬器 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http://appinventor.mit.edu/explore/ai2/windows.html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”Download the installer”</a:t>
            </a: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446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pic>
        <p:nvPicPr>
          <p:cNvPr id="6" name="Picture 2" descr="「APP inventor 2」的圖片搜尋結果">
            <a:extLst>
              <a:ext uri="{FF2B5EF4-FFF2-40B4-BE49-F238E27FC236}">
                <a16:creationId xmlns:a16="http://schemas.microsoft.com/office/drawing/2014/main" id="{ADF201FC-BAD5-4F9A-A05F-767554E5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33" y="1190352"/>
            <a:ext cx="7236477" cy="49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74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8997" y="11532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活動</a:t>
            </a:r>
            <a:r>
              <a:rPr lang="en-US" altLang="zh-TW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1</a:t>
            </a:r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：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撿紅點 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P K</a:t>
            </a:r>
            <a:endParaRPr lang="en-US" altLang="zh-TW" sz="3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en-US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還記得撿紅點的遊戲規則嗎？</a:t>
            </a:r>
            <a:endParaRPr kumimoji="0" lang="en-US" altLang="zh-TW" sz="32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我們來複習一下吧！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6C895BB-23C9-4A4C-977F-39AB845F7F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7" r="91584" b="60466"/>
          <a:stretch/>
        </p:blipFill>
        <p:spPr>
          <a:xfrm>
            <a:off x="2174934" y="3459529"/>
            <a:ext cx="500749" cy="5660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32FCEAA-D433-4F04-B957-9B9D8CC91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7"/>
          <a:stretch/>
        </p:blipFill>
        <p:spPr bwMode="auto">
          <a:xfrm>
            <a:off x="2150441" y="5064724"/>
            <a:ext cx="5949950" cy="62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063981A-D767-41ED-80DC-347661E87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9"/>
          <a:stretch/>
        </p:blipFill>
        <p:spPr bwMode="auto">
          <a:xfrm>
            <a:off x="2150442" y="4458541"/>
            <a:ext cx="5949950" cy="61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82E59B4-83E6-4586-8197-86FBABA83D68}"/>
              </a:ext>
            </a:extLst>
          </p:cNvPr>
          <p:cNvCxnSpPr/>
          <p:nvPr/>
        </p:nvCxnSpPr>
        <p:spPr>
          <a:xfrm flipH="1">
            <a:off x="2635766" y="4240826"/>
            <a:ext cx="7262" cy="17535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D098ACC-F25D-46CA-AA25-E382F1230BF3}"/>
              </a:ext>
            </a:extLst>
          </p:cNvPr>
          <p:cNvCxnSpPr/>
          <p:nvPr/>
        </p:nvCxnSpPr>
        <p:spPr>
          <a:xfrm>
            <a:off x="5814399" y="4240826"/>
            <a:ext cx="0" cy="17535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6F2E774-B289-4DD7-8639-DD413C755507}"/>
              </a:ext>
            </a:extLst>
          </p:cNvPr>
          <p:cNvSpPr txBox="1"/>
          <p:nvPr/>
        </p:nvSpPr>
        <p:spPr>
          <a:xfrm>
            <a:off x="2882507" y="3493687"/>
            <a:ext cx="123371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：</a:t>
            </a:r>
            <a:r>
              <a:rPr kumimoji="0" lang="en-US" altLang="zh-TW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30</a:t>
            </a: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FD52C89-F2E0-49AD-96D7-13C91E93F3F4}"/>
              </a:ext>
            </a:extLst>
          </p:cNvPr>
          <p:cNvSpPr txBox="1"/>
          <p:nvPr/>
        </p:nvSpPr>
        <p:spPr>
          <a:xfrm>
            <a:off x="2174934" y="5994400"/>
            <a:ext cx="46083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0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9AD3D77-DFCD-4D73-B32F-F0F9DBA19DE0}"/>
              </a:ext>
            </a:extLst>
          </p:cNvPr>
          <p:cNvSpPr txBox="1"/>
          <p:nvPr/>
        </p:nvSpPr>
        <p:spPr>
          <a:xfrm>
            <a:off x="3499364" y="6022887"/>
            <a:ext cx="144010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點數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=</a:t>
            </a: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分數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302B97F-D546-42D9-B33E-F884AF882482}"/>
              </a:ext>
            </a:extLst>
          </p:cNvPr>
          <p:cNvSpPr txBox="1"/>
          <p:nvPr/>
        </p:nvSpPr>
        <p:spPr>
          <a:xfrm>
            <a:off x="6412930" y="6022887"/>
            <a:ext cx="144010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皆為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10</a:t>
            </a: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315726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9472" y="1293665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活動</a:t>
            </a:r>
            <a:r>
              <a:rPr lang="en-US" altLang="zh-TW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1-1</a:t>
            </a:r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：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撿紅點計分</a:t>
            </a:r>
            <a:endParaRPr lang="en-US" altLang="zh-TW" sz="4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en-US" altLang="zh-TW" sz="3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玩完遊戲了，那分數該怎麼計算呢？</a:t>
            </a:r>
            <a:endParaRPr kumimoji="0" lang="en-US" altLang="zh-TW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獲</a:t>
            </a:r>
            <a:r>
              <a:rPr kumimoji="0" lang="zh-TW" altLang="en-US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得幾分以上一定就會是第一名呢？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3E7104-876B-440F-BD50-CB8F08F23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7" r="91584" b="60466"/>
          <a:stretch/>
        </p:blipFill>
        <p:spPr>
          <a:xfrm>
            <a:off x="2390958" y="3570621"/>
            <a:ext cx="500749" cy="5660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DAF47C7-74D7-431F-810C-D946564D4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7"/>
          <a:stretch/>
        </p:blipFill>
        <p:spPr bwMode="auto">
          <a:xfrm>
            <a:off x="2366465" y="5175816"/>
            <a:ext cx="5949950" cy="62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D6FE3A7-B23C-4FFB-BED2-B43C4A7DE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9"/>
          <a:stretch/>
        </p:blipFill>
        <p:spPr bwMode="auto">
          <a:xfrm>
            <a:off x="2366466" y="4569633"/>
            <a:ext cx="5949950" cy="61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9CF3F07D-F68F-4158-90AB-8290C25CF132}"/>
              </a:ext>
            </a:extLst>
          </p:cNvPr>
          <p:cNvCxnSpPr/>
          <p:nvPr/>
        </p:nvCxnSpPr>
        <p:spPr>
          <a:xfrm flipH="1">
            <a:off x="2851790" y="4351918"/>
            <a:ext cx="7262" cy="17535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62190D8-F464-49C1-8482-E19057BD06AD}"/>
              </a:ext>
            </a:extLst>
          </p:cNvPr>
          <p:cNvCxnSpPr/>
          <p:nvPr/>
        </p:nvCxnSpPr>
        <p:spPr>
          <a:xfrm>
            <a:off x="6030423" y="4351918"/>
            <a:ext cx="0" cy="17535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9EA3261-F6A5-48E1-A5E7-76395A3694FF}"/>
              </a:ext>
            </a:extLst>
          </p:cNvPr>
          <p:cNvSpPr txBox="1"/>
          <p:nvPr/>
        </p:nvSpPr>
        <p:spPr>
          <a:xfrm>
            <a:off x="3098531" y="3604779"/>
            <a:ext cx="123371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：</a:t>
            </a:r>
            <a:r>
              <a:rPr kumimoji="0" lang="en-US" altLang="zh-TW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30</a:t>
            </a: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D72EC44-41D5-4445-A743-6DB3DE111466}"/>
              </a:ext>
            </a:extLst>
          </p:cNvPr>
          <p:cNvSpPr txBox="1"/>
          <p:nvPr/>
        </p:nvSpPr>
        <p:spPr>
          <a:xfrm>
            <a:off x="2390958" y="6105492"/>
            <a:ext cx="46083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0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E023810-EFFD-4893-9864-1D97AED61768}"/>
              </a:ext>
            </a:extLst>
          </p:cNvPr>
          <p:cNvSpPr txBox="1"/>
          <p:nvPr/>
        </p:nvSpPr>
        <p:spPr>
          <a:xfrm>
            <a:off x="3715388" y="6133979"/>
            <a:ext cx="144010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點數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=</a:t>
            </a: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分數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FD6F668-886B-449C-BDB1-BF948775B947}"/>
              </a:ext>
            </a:extLst>
          </p:cNvPr>
          <p:cNvSpPr txBox="1"/>
          <p:nvPr/>
        </p:nvSpPr>
        <p:spPr>
          <a:xfrm>
            <a:off x="6628954" y="6133979"/>
            <a:ext cx="144010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皆為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10</a:t>
            </a: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84510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DA6F4C3-F41A-40AB-BA7A-05CB76FDB0DE}"/>
              </a:ext>
            </a:extLst>
          </p:cNvPr>
          <p:cNvSpPr/>
          <p:nvPr/>
        </p:nvSpPr>
        <p:spPr>
          <a:xfrm>
            <a:off x="5915714" y="2244269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046"/>
            <a:r>
              <a:rPr lang="zh-TW" altLang="en-US" sz="2000" dirty="0">
                <a:solidFill>
                  <a:srgbClr val="002060"/>
                </a:solidFill>
              </a:rPr>
              <a:t>否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63E7A9B4-3137-478C-8C5A-82604B996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7" r="91584" b="60466"/>
          <a:stretch/>
        </p:blipFill>
        <p:spPr>
          <a:xfrm>
            <a:off x="368077" y="1427529"/>
            <a:ext cx="500749" cy="566058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39DE01A5-23F1-476A-9D84-9C347747C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7"/>
          <a:stretch/>
        </p:blipFill>
        <p:spPr bwMode="auto">
          <a:xfrm>
            <a:off x="2940739" y="1975074"/>
            <a:ext cx="5949950" cy="62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7247179D-F7CB-49B8-B77A-0564AE82F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9"/>
          <a:stretch/>
        </p:blipFill>
        <p:spPr bwMode="auto">
          <a:xfrm>
            <a:off x="2958722" y="1380131"/>
            <a:ext cx="5949950" cy="61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610F5335-47DA-49EE-A5D4-36AA8AA050D3}"/>
              </a:ext>
            </a:extLst>
          </p:cNvPr>
          <p:cNvCxnSpPr/>
          <p:nvPr/>
        </p:nvCxnSpPr>
        <p:spPr>
          <a:xfrm flipH="1">
            <a:off x="3426966" y="1151807"/>
            <a:ext cx="7262" cy="17535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152E69D6-282B-4524-9E6B-9483624CF8AA}"/>
              </a:ext>
            </a:extLst>
          </p:cNvPr>
          <p:cNvCxnSpPr/>
          <p:nvPr/>
        </p:nvCxnSpPr>
        <p:spPr>
          <a:xfrm>
            <a:off x="6650940" y="1212470"/>
            <a:ext cx="0" cy="17535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387AE62-A111-41B2-9D15-D9E78E67099F}"/>
              </a:ext>
            </a:extLst>
          </p:cNvPr>
          <p:cNvSpPr txBox="1"/>
          <p:nvPr/>
        </p:nvSpPr>
        <p:spPr>
          <a:xfrm>
            <a:off x="1075650" y="1461687"/>
            <a:ext cx="123371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：</a:t>
            </a:r>
            <a:r>
              <a:rPr kumimoji="0" lang="en-US" altLang="zh-TW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30</a:t>
            </a: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0D978EA1-CC0D-4613-8BCC-51244122E0D6}"/>
              </a:ext>
            </a:extLst>
          </p:cNvPr>
          <p:cNvSpPr txBox="1"/>
          <p:nvPr/>
        </p:nvSpPr>
        <p:spPr>
          <a:xfrm>
            <a:off x="2926940" y="2756605"/>
            <a:ext cx="46083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0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F8EA5F9-9E51-47FD-92C5-6AAA579DCA75}"/>
              </a:ext>
            </a:extLst>
          </p:cNvPr>
          <p:cNvSpPr txBox="1"/>
          <p:nvPr/>
        </p:nvSpPr>
        <p:spPr>
          <a:xfrm>
            <a:off x="4292360" y="2765990"/>
            <a:ext cx="144010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點數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=</a:t>
            </a: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分數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FD53219-E872-4672-B571-5F66D7D9A64D}"/>
              </a:ext>
            </a:extLst>
          </p:cNvPr>
          <p:cNvSpPr txBox="1"/>
          <p:nvPr/>
        </p:nvSpPr>
        <p:spPr>
          <a:xfrm>
            <a:off x="7325283" y="2765990"/>
            <a:ext cx="144010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皆為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10</a:t>
            </a: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B7008589-DCE0-4919-AE7B-F320BA714FD4}"/>
              </a:ext>
            </a:extLst>
          </p:cNvPr>
          <p:cNvSpPr txBox="1"/>
          <p:nvPr/>
        </p:nvSpPr>
        <p:spPr>
          <a:xfrm>
            <a:off x="1879610" y="3908290"/>
            <a:ext cx="50863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30+20</a:t>
            </a:r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*</a:t>
            </a:r>
            <a:r>
              <a:rPr kumimoji="0" lang="en-US" altLang="zh-TW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2+10</a:t>
            </a:r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*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7+10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10=240</a:t>
            </a:r>
            <a:endParaRPr kumimoji="0" lang="zh-TW" altLang="en-US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29E613A-A5CC-4F54-8C42-2EE9BA0CDC8D}"/>
              </a:ext>
            </a:extLst>
          </p:cNvPr>
          <p:cNvSpPr txBox="1"/>
          <p:nvPr/>
        </p:nvSpPr>
        <p:spPr>
          <a:xfrm>
            <a:off x="3585028" y="4992914"/>
            <a:ext cx="332398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要拿超過一半的分數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43EEC52-E68E-4823-A19A-2B009E915F29}"/>
              </a:ext>
            </a:extLst>
          </p:cNvPr>
          <p:cNvSpPr txBox="1"/>
          <p:nvPr/>
        </p:nvSpPr>
        <p:spPr>
          <a:xfrm>
            <a:off x="266909" y="3888784"/>
            <a:ext cx="4736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★滿分：</a:t>
            </a:r>
            <a:endParaRPr kumimoji="0" lang="en-US" altLang="zh-TW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87EA8B9E-9F1C-435B-9A77-C7D90FD95F0F}"/>
              </a:ext>
            </a:extLst>
          </p:cNvPr>
          <p:cNvSpPr txBox="1"/>
          <p:nvPr/>
        </p:nvSpPr>
        <p:spPr>
          <a:xfrm>
            <a:off x="133326" y="4954649"/>
            <a:ext cx="4864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★如果要得第一名：</a:t>
            </a:r>
            <a:endParaRPr lang="en-US" altLang="zh-TW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47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95536" y="1484784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E7DD9D-A904-48AF-9974-EAB282C08B06}"/>
              </a:ext>
            </a:extLst>
          </p:cNvPr>
          <p:cNvSpPr/>
          <p:nvPr/>
        </p:nvSpPr>
        <p:spPr>
          <a:xfrm>
            <a:off x="827584" y="1241246"/>
            <a:ext cx="5958408" cy="168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62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練習 </a:t>
            </a:r>
            <a:r>
              <a:rPr lang="en-US" altLang="zh-TW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1</a:t>
            </a: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 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: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撿紅點計分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defTabSz="457162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en-US" altLang="zh-TW" sz="2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請設計一款程式幫助玩家計算撿紅點的分數，並提示他有沒有機會獲得第一名。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939CC27-5B70-41D5-A4F1-63DFAC603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7" r="91584" b="60466"/>
          <a:stretch/>
        </p:blipFill>
        <p:spPr>
          <a:xfrm>
            <a:off x="2246942" y="3459529"/>
            <a:ext cx="500749" cy="56605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D1CC14B-BF86-466D-B699-80ED28F0F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7"/>
          <a:stretch/>
        </p:blipFill>
        <p:spPr bwMode="auto">
          <a:xfrm>
            <a:off x="2222449" y="5064724"/>
            <a:ext cx="5949950" cy="62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1791215-F858-40ED-8865-7BC505083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9"/>
          <a:stretch/>
        </p:blipFill>
        <p:spPr bwMode="auto">
          <a:xfrm>
            <a:off x="2222450" y="4458541"/>
            <a:ext cx="5949950" cy="61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7893EC2-A622-4EB2-8F44-B4618A84D455}"/>
              </a:ext>
            </a:extLst>
          </p:cNvPr>
          <p:cNvCxnSpPr/>
          <p:nvPr/>
        </p:nvCxnSpPr>
        <p:spPr>
          <a:xfrm flipH="1">
            <a:off x="2707774" y="4240826"/>
            <a:ext cx="7262" cy="17535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4504C4E-51AB-4F72-876A-30617FD9AC51}"/>
              </a:ext>
            </a:extLst>
          </p:cNvPr>
          <p:cNvCxnSpPr/>
          <p:nvPr/>
        </p:nvCxnSpPr>
        <p:spPr>
          <a:xfrm>
            <a:off x="5886407" y="4240826"/>
            <a:ext cx="0" cy="17535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5F87AB0-1F87-4CA3-80A5-A9C59A78AF9A}"/>
              </a:ext>
            </a:extLst>
          </p:cNvPr>
          <p:cNvSpPr txBox="1"/>
          <p:nvPr/>
        </p:nvSpPr>
        <p:spPr>
          <a:xfrm>
            <a:off x="2954515" y="3493687"/>
            <a:ext cx="123371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：</a:t>
            </a:r>
            <a:r>
              <a:rPr kumimoji="0" lang="en-US" altLang="zh-TW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30</a:t>
            </a: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E0BD143-DFC7-494F-9EC4-0BBEF5B59433}"/>
              </a:ext>
            </a:extLst>
          </p:cNvPr>
          <p:cNvSpPr txBox="1"/>
          <p:nvPr/>
        </p:nvSpPr>
        <p:spPr>
          <a:xfrm>
            <a:off x="2246942" y="5994400"/>
            <a:ext cx="46083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0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DE30F6D-3392-42A4-9807-A70BF9EE84C7}"/>
              </a:ext>
            </a:extLst>
          </p:cNvPr>
          <p:cNvSpPr txBox="1"/>
          <p:nvPr/>
        </p:nvSpPr>
        <p:spPr>
          <a:xfrm>
            <a:off x="3571372" y="6022887"/>
            <a:ext cx="144010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點數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=</a:t>
            </a: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分數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0312215-59E3-493F-9FCE-664EB8BF22C0}"/>
              </a:ext>
            </a:extLst>
          </p:cNvPr>
          <p:cNvSpPr txBox="1"/>
          <p:nvPr/>
        </p:nvSpPr>
        <p:spPr>
          <a:xfrm>
            <a:off x="6484938" y="6022887"/>
            <a:ext cx="144010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皆為</a:t>
            </a: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10</a:t>
            </a: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144865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4A5A05A-63B0-4196-B873-9689F8FB8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385878" cy="50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1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3314" name="Rectangle 34"/>
          <p:cNvSpPr>
            <a:spLocks noChangeArrowheads="1"/>
          </p:cNvSpPr>
          <p:nvPr/>
        </p:nvSpPr>
        <p:spPr bwMode="auto">
          <a:xfrm>
            <a:off x="639763" y="2160588"/>
            <a:ext cx="2700337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anose="03000509000000000000" pitchFamily="65" charset="-120"/>
              </a:rPr>
              <a:t>　　</a:t>
            </a: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</a:rPr>
              <a:t>在</a:t>
            </a:r>
            <a:r>
              <a:rPr lang="zh-TW" altLang="en-US" sz="1800" u="sng" dirty="0">
                <a:solidFill>
                  <a:schemeClr val="tx1"/>
                </a:solidFill>
                <a:ea typeface="標楷體" panose="03000509000000000000" pitchFamily="65" charset="-120"/>
              </a:rPr>
              <a:t>電腦科學</a:t>
            </a: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</a:rPr>
              <a:t>中，透過</a:t>
            </a:r>
            <a:r>
              <a:rPr lang="en-US" altLang="zh-TW" sz="1800" dirty="0">
                <a:solidFill>
                  <a:schemeClr val="tx1"/>
                </a:solidFill>
                <a:ea typeface="標楷體" panose="03000509000000000000" pitchFamily="65" charset="-120"/>
              </a:rPr>
              <a:t>While Loop</a:t>
            </a: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</a:rPr>
              <a:t>，可以讓我們重複執行陳述式，直到指定的運算式評估為否為止。</a:t>
            </a:r>
            <a:endParaRPr lang="en-US" altLang="zh-TW" sz="18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endParaRPr lang="en-US" altLang="zh-TW" sz="18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  <a:sym typeface="Microsoft JhengHei"/>
              </a:rPr>
              <a:t>在</a:t>
            </a:r>
            <a:r>
              <a:rPr lang="zh-TW" altLang="en-US" sz="1800" u="sng" dirty="0">
                <a:solidFill>
                  <a:schemeClr val="tx1"/>
                </a:solidFill>
                <a:ea typeface="標楷體" panose="03000509000000000000" pitchFamily="65" charset="-120"/>
                <a:sym typeface="Microsoft JhengHei"/>
              </a:rPr>
              <a:t>生活</a:t>
            </a: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  <a:sym typeface="Microsoft JhengHei"/>
              </a:rPr>
              <a:t>中每個人都會需要「刷牙」、「洗臉」、「洗澡」，我們會不斷地清洗自己直到乾淨為止。</a:t>
            </a:r>
          </a:p>
          <a:p>
            <a:pPr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</a:rPr>
              <a:t>在</a:t>
            </a:r>
            <a:r>
              <a:rPr lang="zh-TW" altLang="en-US" sz="1800" u="sng" dirty="0">
                <a:solidFill>
                  <a:schemeClr val="tx1"/>
                </a:solidFill>
                <a:ea typeface="標楷體" panose="03000509000000000000" pitchFamily="65" charset="-120"/>
              </a:rPr>
              <a:t>學校作業</a:t>
            </a:r>
            <a:r>
              <a:rPr lang="zh-TW" altLang="en-US" sz="1800" dirty="0">
                <a:solidFill>
                  <a:schemeClr val="tx1"/>
                </a:solidFill>
                <a:ea typeface="標楷體" panose="03000509000000000000" pitchFamily="65" charset="-120"/>
              </a:rPr>
              <a:t>中，我們會不斷地練習寫「生字」、「計算題目」，直到自己學會為止。</a:t>
            </a:r>
          </a:p>
          <a:p>
            <a:pPr>
              <a:lnSpc>
                <a:spcPts val="2600"/>
              </a:lnSpc>
            </a:pPr>
            <a:endParaRPr lang="en-US" altLang="zh-TW" sz="180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endParaRPr lang="zh-TW" altLang="en-US" sz="1800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CF05194-8A5F-45AD-97D8-C35609E86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276872"/>
            <a:ext cx="8244408" cy="33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85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A7589C1-FDE6-45BB-8890-B84BCF9B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4"/>
          <a:stretch/>
        </p:blipFill>
        <p:spPr>
          <a:xfrm>
            <a:off x="892377" y="1046051"/>
            <a:ext cx="3150538" cy="504790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CC85AD5-AB01-420A-919F-BACD86200E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4"/>
          <a:stretch/>
        </p:blipFill>
        <p:spPr>
          <a:xfrm>
            <a:off x="5088586" y="1046051"/>
            <a:ext cx="3150538" cy="50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C526191-BCF4-4E64-B5AC-0926724F8371}"/>
              </a:ext>
            </a:extLst>
          </p:cNvPr>
          <p:cNvSpPr txBox="1"/>
          <p:nvPr/>
        </p:nvSpPr>
        <p:spPr>
          <a:xfrm>
            <a:off x="3217240" y="1435646"/>
            <a:ext cx="286232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變數則像一個容器</a:t>
            </a:r>
            <a:endParaRPr kumimoji="0" lang="en-US" altLang="zh-TW" sz="24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可以用來做很多事情</a:t>
            </a:r>
          </a:p>
        </p:txBody>
      </p:sp>
      <p:sp>
        <p:nvSpPr>
          <p:cNvPr id="7" name="流程圖: 磁碟 6">
            <a:extLst>
              <a:ext uri="{FF2B5EF4-FFF2-40B4-BE49-F238E27FC236}">
                <a16:creationId xmlns:a16="http://schemas.microsoft.com/office/drawing/2014/main" id="{390192A5-F2D6-42B7-A2F4-3435F89302B3}"/>
              </a:ext>
            </a:extLst>
          </p:cNvPr>
          <p:cNvSpPr/>
          <p:nvPr/>
        </p:nvSpPr>
        <p:spPr>
          <a:xfrm>
            <a:off x="3769285" y="2315779"/>
            <a:ext cx="1920081" cy="2913421"/>
          </a:xfrm>
          <a:prstGeom prst="flowChartMagneticDisk">
            <a:avLst/>
          </a:prstGeom>
          <a:solidFill>
            <a:srgbClr val="FF0080"/>
          </a:solidFill>
          <a:ln w="762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流程圖: 磁碟 7">
            <a:extLst>
              <a:ext uri="{FF2B5EF4-FFF2-40B4-BE49-F238E27FC236}">
                <a16:creationId xmlns:a16="http://schemas.microsoft.com/office/drawing/2014/main" id="{AAB0106A-E747-4F6F-8B54-313AF73C6609}"/>
              </a:ext>
            </a:extLst>
          </p:cNvPr>
          <p:cNvSpPr/>
          <p:nvPr/>
        </p:nvSpPr>
        <p:spPr>
          <a:xfrm>
            <a:off x="663869" y="2315779"/>
            <a:ext cx="1890907" cy="2809743"/>
          </a:xfrm>
          <a:prstGeom prst="flowChartMagneticDisk">
            <a:avLst/>
          </a:prstGeom>
          <a:solidFill>
            <a:srgbClr val="0070C0"/>
          </a:solidFill>
          <a:ln w="762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CC4849-D7A9-4313-8273-5CD915F0DD18}"/>
              </a:ext>
            </a:extLst>
          </p:cNvPr>
          <p:cNvSpPr txBox="1"/>
          <p:nvPr/>
        </p:nvSpPr>
        <p:spPr>
          <a:xfrm>
            <a:off x="1037129" y="5088855"/>
            <a:ext cx="143340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可以裝水</a:t>
            </a:r>
            <a:endParaRPr kumimoji="0" lang="en-US" altLang="zh-TW" sz="24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〈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數字</a:t>
            </a: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〉</a:t>
            </a:r>
            <a:endParaRPr kumimoji="0" lang="zh-TW" altLang="en-US" sz="24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20822A-7755-4590-8ACF-FEAAFE5F9D66}"/>
              </a:ext>
            </a:extLst>
          </p:cNvPr>
          <p:cNvSpPr/>
          <p:nvPr/>
        </p:nvSpPr>
        <p:spPr>
          <a:xfrm>
            <a:off x="6663855" y="5088856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也可以裝糖果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〈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文字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〉</a:t>
            </a:r>
            <a:endParaRPr lang="zh-TW" altLang="en-US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14C7DDD-F8DD-4BB7-B3A3-B43E09740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25" y="2266641"/>
            <a:ext cx="1920081" cy="28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7773293-6293-4E85-AAFB-3A59CEF33AE2}"/>
              </a:ext>
            </a:extLst>
          </p:cNvPr>
          <p:cNvSpPr txBox="1"/>
          <p:nvPr/>
        </p:nvSpPr>
        <p:spPr>
          <a:xfrm>
            <a:off x="467544" y="1363663"/>
            <a:ext cx="4736386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62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練習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2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: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存錢的利息有多少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BD739F0-D9D2-4544-A30A-5065C1D30920}"/>
              </a:ext>
            </a:extLst>
          </p:cNvPr>
          <p:cNvSpPr txBox="1"/>
          <p:nvPr/>
        </p:nvSpPr>
        <p:spPr>
          <a:xfrm>
            <a:off x="1068019" y="2018548"/>
            <a:ext cx="47363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如果我存了</a:t>
            </a:r>
            <a:r>
              <a:rPr kumimoji="0" lang="en-US" altLang="zh-TW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10000</a:t>
            </a:r>
            <a:r>
              <a:rPr kumimoji="0" lang="zh-TW" altLang="en-US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元，</a:t>
            </a: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月</a:t>
            </a:r>
            <a:r>
              <a:rPr kumimoji="0" lang="zh-TW" altLang="en-US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利率是</a:t>
            </a:r>
            <a:r>
              <a:rPr kumimoji="0" lang="en-US" altLang="zh-TW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1%</a:t>
            </a:r>
            <a:r>
              <a:rPr kumimoji="0" lang="zh-TW" altLang="en-US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，那麼一個月後我可以拿到</a:t>
            </a:r>
            <a:r>
              <a:rPr kumimoji="0" lang="en-US" altLang="zh-TW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100</a:t>
            </a:r>
            <a:r>
              <a:rPr kumimoji="0" lang="zh-TW" altLang="en-US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元的利息。</a:t>
            </a:r>
            <a:endParaRPr kumimoji="0" lang="en-US" altLang="zh-TW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r>
              <a:rPr kumimoji="0" lang="zh-TW" altLang="en-US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到了</a:t>
            </a: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第二個月</a:t>
            </a:r>
            <a:r>
              <a:rPr kumimoji="0" lang="zh-TW" altLang="en-US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我就有</a:t>
            </a:r>
            <a:r>
              <a:rPr kumimoji="0" lang="en-US" altLang="zh-TW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10100</a:t>
            </a:r>
            <a:r>
              <a:rPr kumimoji="0" lang="zh-TW" altLang="en-US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元的存款，</a:t>
            </a: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月</a:t>
            </a:r>
            <a:r>
              <a:rPr kumimoji="0" lang="zh-TW" altLang="en-US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利率還是</a:t>
            </a:r>
            <a:r>
              <a:rPr kumimoji="0" lang="en-US" altLang="zh-TW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1%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，那麼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過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一個月後我可以拿到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101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元的利息。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想想看，原本的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10000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元放一年後會變多少錢呢？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0112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55576" y="1161008"/>
            <a:ext cx="8064500" cy="180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en-US" altLang="zh-TW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D3A185C3-C235-4ECE-9E86-12C3EE1BF1DB}"/>
              </a:ext>
            </a:extLst>
          </p:cNvPr>
          <p:cNvSpPr txBox="1"/>
          <p:nvPr/>
        </p:nvSpPr>
        <p:spPr>
          <a:xfrm>
            <a:off x="215826" y="1161008"/>
            <a:ext cx="457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如果我存了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10000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元，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利率是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1%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，那麼一個月後我可以拿到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元的利息。</a:t>
            </a: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到了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第二個月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我就有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10100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元的存款，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利率還是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1%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，那麼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過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一個月後我可以拿到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101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元的利息。</a:t>
            </a: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到了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第三個月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我就有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10201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元的存款，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利率還是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1%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，那麼</a:t>
            </a:r>
            <a:r>
              <a:rPr lang="zh-TW" altLang="en-US" sz="2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過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一個月後我可以拿到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102.01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元的利息。</a:t>
            </a: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2060"/>
                </a:solidFill>
              </a:rPr>
              <a:t>……</a:t>
            </a:r>
          </a:p>
          <a:p>
            <a:r>
              <a:rPr lang="en-US" altLang="zh-TW" sz="2000" b="1" dirty="0">
                <a:solidFill>
                  <a:srgbClr val="002060"/>
                </a:solidFill>
              </a:rPr>
              <a:t>……</a:t>
            </a:r>
            <a:endParaRPr lang="en-US" altLang="zh-TW" sz="2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85C8A28D-EB44-4F8D-9DF5-F4ECCD6EDD8F}"/>
              </a:ext>
            </a:extLst>
          </p:cNvPr>
          <p:cNvSpPr txBox="1"/>
          <p:nvPr/>
        </p:nvSpPr>
        <p:spPr>
          <a:xfrm>
            <a:off x="4769767" y="1382286"/>
            <a:ext cx="457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</a:rPr>
              <a:t>10000</a:t>
            </a:r>
            <a:r>
              <a:rPr lang="zh-TW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zh-TW" sz="2000" b="1" dirty="0">
                <a:solidFill>
                  <a:srgbClr val="002060"/>
                </a:solidFill>
              </a:rPr>
              <a:t>X 1% =100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2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br>
              <a:rPr lang="en-US" altLang="zh-TW" sz="2000" b="1" dirty="0">
                <a:solidFill>
                  <a:srgbClr val="002060"/>
                </a:solidFill>
              </a:rPr>
            </a:br>
            <a:r>
              <a:rPr lang="en-US" altLang="zh-TW" sz="2000" b="1" dirty="0">
                <a:solidFill>
                  <a:srgbClr val="002060"/>
                </a:solidFill>
              </a:rPr>
              <a:t>10000 + 100 =</a:t>
            </a:r>
            <a:r>
              <a:rPr lang="en-US" altLang="zh-TW" sz="2000" b="1" u="sng" dirty="0">
                <a:solidFill>
                  <a:srgbClr val="002060"/>
                </a:solidFill>
              </a:rPr>
              <a:t>10100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10100 X 1% =101</a:t>
            </a:r>
            <a:endParaRPr lang="en-US" altLang="zh-TW" sz="2000" b="1" dirty="0">
              <a:solidFill>
                <a:srgbClr val="002060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2000" b="1" dirty="0">
              <a:solidFill>
                <a:srgbClr val="002060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2000" b="1" dirty="0">
              <a:solidFill>
                <a:srgbClr val="002060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br>
              <a:rPr lang="en-US" altLang="zh-TW" sz="2000" b="1" dirty="0">
                <a:solidFill>
                  <a:srgbClr val="002060"/>
                </a:solidFill>
              </a:rPr>
            </a:br>
            <a:r>
              <a:rPr lang="en-US" altLang="zh-TW" sz="2000" b="1" dirty="0">
                <a:solidFill>
                  <a:srgbClr val="002060"/>
                </a:solidFill>
              </a:rPr>
              <a:t>10100 + 101 =10201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000" b="1" dirty="0">
                <a:solidFill>
                  <a:srgbClr val="002060"/>
                </a:solidFill>
              </a:rPr>
              <a:t>10201 X 1% =102.01</a:t>
            </a:r>
            <a:endParaRPr kumimoji="0" lang="en-US" altLang="zh-TW" sz="2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000" b="1" dirty="0">
                <a:solidFill>
                  <a:srgbClr val="002060"/>
                </a:solidFill>
              </a:rPr>
              <a:t>10201 + 102.01 =</a:t>
            </a:r>
            <a:r>
              <a:rPr lang="en-US" altLang="zh-TW" sz="2000" b="1" u="sng" dirty="0">
                <a:solidFill>
                  <a:srgbClr val="002060"/>
                </a:solidFill>
              </a:rPr>
              <a:t>10303.01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2000" b="1" dirty="0">
              <a:solidFill>
                <a:srgbClr val="002060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000" b="1" dirty="0">
                <a:solidFill>
                  <a:srgbClr val="002060"/>
                </a:solidFill>
              </a:rPr>
              <a:t>……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sym typeface="Calibri"/>
              </a:rPr>
              <a:t>……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83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CB10133-A00E-47CF-A239-9824BD0A8C49}"/>
              </a:ext>
            </a:extLst>
          </p:cNvPr>
          <p:cNvSpPr txBox="1"/>
          <p:nvPr/>
        </p:nvSpPr>
        <p:spPr>
          <a:xfrm>
            <a:off x="447885" y="1166842"/>
            <a:ext cx="47363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b="1" dirty="0">
                <a:solidFill>
                  <a:srgbClr val="002060"/>
                </a:solidFill>
              </a:rPr>
              <a:t>10000 + 100 =</a:t>
            </a:r>
            <a:r>
              <a:rPr lang="en-US" altLang="zh-TW" sz="2400" b="1" u="sng" dirty="0">
                <a:solidFill>
                  <a:srgbClr val="002060"/>
                </a:solidFill>
              </a:rPr>
              <a:t>10100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Calibri"/>
              </a:rPr>
              <a:t>10100 X 1% =101</a:t>
            </a:r>
            <a:endParaRPr lang="en-US" altLang="zh-TW" sz="2400" b="1" dirty="0">
              <a:solidFill>
                <a:srgbClr val="002060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b="1" dirty="0">
                <a:solidFill>
                  <a:srgbClr val="002060"/>
                </a:solidFill>
              </a:rPr>
              <a:t>10100 + 101 =10201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2400" b="1" dirty="0">
              <a:solidFill>
                <a:srgbClr val="002060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2400" b="1" dirty="0">
              <a:solidFill>
                <a:srgbClr val="002060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b="1" dirty="0">
                <a:solidFill>
                  <a:srgbClr val="002060"/>
                </a:solidFill>
              </a:rPr>
              <a:t>10201 X 1% =102.01</a:t>
            </a:r>
            <a:endParaRPr kumimoji="0" lang="en-US" altLang="zh-TW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b="1" dirty="0">
                <a:solidFill>
                  <a:srgbClr val="002060"/>
                </a:solidFill>
              </a:rPr>
              <a:t>10201 + 102.01 =</a:t>
            </a:r>
            <a:r>
              <a:rPr lang="en-US" altLang="zh-TW" sz="2400" b="1" u="sng" dirty="0">
                <a:solidFill>
                  <a:srgbClr val="002060"/>
                </a:solidFill>
              </a:rPr>
              <a:t>10303.01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2400" b="1" dirty="0">
              <a:solidFill>
                <a:srgbClr val="002060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2400" b="1" dirty="0">
              <a:solidFill>
                <a:srgbClr val="002060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……</a:t>
            </a:r>
            <a:endParaRPr kumimoji="0" lang="zh-TW" altLang="en-US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4D93308-8E27-4997-B01C-7443B971526A}"/>
              </a:ext>
            </a:extLst>
          </p:cNvPr>
          <p:cNvSpPr txBox="1"/>
          <p:nvPr/>
        </p:nvSpPr>
        <p:spPr>
          <a:xfrm>
            <a:off x="4429229" y="1844824"/>
            <a:ext cx="47363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20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原本的錢 </a:t>
            </a:r>
            <a:r>
              <a:rPr kumimoji="0" lang="en-US" altLang="zh-TW" sz="20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+(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原本的錢 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利率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存款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〈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可以領的錢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〉</a:t>
            </a:r>
            <a:endParaRPr kumimoji="0" lang="en-US" altLang="zh-TW" sz="2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存款 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利率 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利息</a:t>
            </a: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原本的錢 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+(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原本的錢 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利率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存款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〈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可以領的錢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〉</a:t>
            </a:r>
          </a:p>
          <a:p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存款 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利率 </a:t>
            </a:r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利息</a:t>
            </a:r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0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‧‧‧‧‧‧</a:t>
            </a:r>
          </a:p>
        </p:txBody>
      </p:sp>
    </p:spTree>
    <p:extLst>
      <p:ext uri="{BB962C8B-B14F-4D97-AF65-F5344CB8AC3E}">
        <p14:creationId xmlns:p14="http://schemas.microsoft.com/office/powerpoint/2010/main" val="960473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095420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DCD2DFE-A93C-468D-AE94-B7AFC2BEE723}"/>
              </a:ext>
            </a:extLst>
          </p:cNvPr>
          <p:cNvSpPr txBox="1"/>
          <p:nvPr/>
        </p:nvSpPr>
        <p:spPr>
          <a:xfrm>
            <a:off x="467544" y="1196752"/>
            <a:ext cx="82089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原本的錢 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+(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原本的錢 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利率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存款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〈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可以領的錢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〉</a:t>
            </a:r>
            <a:endParaRPr lang="en-US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存款 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利率 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利息</a:t>
            </a:r>
            <a:endParaRPr lang="en-US" altLang="zh-TW" sz="2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原本的錢 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+(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原本的錢 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利率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存款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〈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可以領的錢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〉</a:t>
            </a:r>
            <a:endParaRPr lang="en-US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存款 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利率 </a:t>
            </a:r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利息</a:t>
            </a:r>
            <a:endParaRPr lang="en-US" altLang="zh-TW" sz="2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0" lang="en-US" altLang="zh-TW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‧‧‧</a:t>
            </a:r>
            <a:endParaRPr lang="en-US" altLang="zh-TW" sz="2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‧‧‧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7" name="流程圖: 磁碟 6">
            <a:extLst>
              <a:ext uri="{FF2B5EF4-FFF2-40B4-BE49-F238E27FC236}">
                <a16:creationId xmlns:a16="http://schemas.microsoft.com/office/drawing/2014/main" id="{7D38B1B9-1D38-4093-875E-5BDB97E4B640}"/>
              </a:ext>
            </a:extLst>
          </p:cNvPr>
          <p:cNvSpPr/>
          <p:nvPr/>
        </p:nvSpPr>
        <p:spPr>
          <a:xfrm>
            <a:off x="4944017" y="4237238"/>
            <a:ext cx="1361514" cy="1257824"/>
          </a:xfrm>
          <a:prstGeom prst="flowChartMagneticDisk">
            <a:avLst/>
          </a:prstGeom>
          <a:solidFill>
            <a:srgbClr val="FF0080"/>
          </a:solidFill>
          <a:ln w="762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流程圖: 磁碟 7">
            <a:extLst>
              <a:ext uri="{FF2B5EF4-FFF2-40B4-BE49-F238E27FC236}">
                <a16:creationId xmlns:a16="http://schemas.microsoft.com/office/drawing/2014/main" id="{49E9DAA2-949F-43B3-BFFC-7DCEE6B81E5A}"/>
              </a:ext>
            </a:extLst>
          </p:cNvPr>
          <p:cNvSpPr/>
          <p:nvPr/>
        </p:nvSpPr>
        <p:spPr>
          <a:xfrm>
            <a:off x="546301" y="4221208"/>
            <a:ext cx="983403" cy="1257824"/>
          </a:xfrm>
          <a:prstGeom prst="flowChartMagneticDisk">
            <a:avLst/>
          </a:prstGeom>
          <a:solidFill>
            <a:srgbClr val="FF0080"/>
          </a:solidFill>
          <a:ln w="762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流程圖: 磁碟 8">
            <a:extLst>
              <a:ext uri="{FF2B5EF4-FFF2-40B4-BE49-F238E27FC236}">
                <a16:creationId xmlns:a16="http://schemas.microsoft.com/office/drawing/2014/main" id="{9361236B-A3F6-4030-A8CD-A4A2DAC8D93C}"/>
              </a:ext>
            </a:extLst>
          </p:cNvPr>
          <p:cNvSpPr/>
          <p:nvPr/>
        </p:nvSpPr>
        <p:spPr>
          <a:xfrm>
            <a:off x="7094297" y="4227682"/>
            <a:ext cx="1361514" cy="1257824"/>
          </a:xfrm>
          <a:prstGeom prst="flowChartMagneticDisk">
            <a:avLst/>
          </a:prstGeom>
          <a:solidFill>
            <a:srgbClr val="FF0080"/>
          </a:solidFill>
          <a:ln w="762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41ADBF7-DFA0-4387-96E4-95C6D8BE16D9}"/>
              </a:ext>
            </a:extLst>
          </p:cNvPr>
          <p:cNvSpPr txBox="1"/>
          <p:nvPr/>
        </p:nvSpPr>
        <p:spPr>
          <a:xfrm>
            <a:off x="1689098" y="4512208"/>
            <a:ext cx="188769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假如這個瓶子是</a:t>
            </a:r>
            <a:endParaRPr kumimoji="0" lang="en-US" altLang="zh-TW" sz="2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我們存錢的地方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72406ED-B4BA-42FD-BE4D-B4693A1BC825}"/>
              </a:ext>
            </a:extLst>
          </p:cNvPr>
          <p:cNvSpPr/>
          <p:nvPr/>
        </p:nvSpPr>
        <p:spPr>
          <a:xfrm>
            <a:off x="5301608" y="485012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存款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2F44746-60D7-42AE-8309-B944F851C6B7}"/>
              </a:ext>
            </a:extLst>
          </p:cNvPr>
          <p:cNvSpPr/>
          <p:nvPr/>
        </p:nvSpPr>
        <p:spPr>
          <a:xfrm>
            <a:off x="7094297" y="482818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可領的錢</a:t>
            </a:r>
          </a:p>
        </p:txBody>
      </p:sp>
    </p:spTree>
    <p:extLst>
      <p:ext uri="{BB962C8B-B14F-4D97-AF65-F5344CB8AC3E}">
        <p14:creationId xmlns:p14="http://schemas.microsoft.com/office/powerpoint/2010/main" val="24727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86F249B-14AF-44D1-A5F5-A6178FBB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74" y="1124744"/>
            <a:ext cx="6624340" cy="52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34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803E420-82F5-439A-955F-F6847CB16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30" y="1124217"/>
            <a:ext cx="6250258" cy="50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0BFF8FD-BB42-435B-AB0B-55F0AB3C8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44" y="980728"/>
            <a:ext cx="6665686" cy="53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4338" name="Rectangle 34"/>
          <p:cNvSpPr>
            <a:spLocks noChangeArrowheads="1"/>
          </p:cNvSpPr>
          <p:nvPr/>
        </p:nvSpPr>
        <p:spPr bwMode="auto">
          <a:xfrm>
            <a:off x="639763" y="2160588"/>
            <a:ext cx="2700337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　　變數，是指沒有固定的值，可以改變的數。</a:t>
            </a:r>
            <a:endParaRPr lang="en-US" altLang="zh-TW" sz="1800" b="0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>
              <a:lnSpc>
                <a:spcPts val="2600"/>
              </a:lnSpc>
            </a:pPr>
            <a:endParaRPr lang="en-US" altLang="zh-TW" sz="18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EC79C5C-C404-43FF-9F87-D189CD5D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02" y="1224644"/>
            <a:ext cx="6065602" cy="48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23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7FA7BCF-A930-4FF0-8050-66C2E5F7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49" y="1095402"/>
            <a:ext cx="6613702" cy="53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4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ABFB35E-F4B2-49DD-9325-DC53F2F6C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49" y="1150171"/>
            <a:ext cx="5199700" cy="53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7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8D736E8-22DF-41B7-B609-76BABD63D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t="12514" r="46252" b="4353"/>
          <a:stretch/>
        </p:blipFill>
        <p:spPr>
          <a:xfrm>
            <a:off x="3009171" y="1196752"/>
            <a:ext cx="3442285" cy="51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35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CBBBFF4-3514-45B5-9E86-5B73A8C84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3" y="1855877"/>
            <a:ext cx="8342313" cy="30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659BD99-A266-43D8-A099-353E3914B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87" y="1046052"/>
            <a:ext cx="2839445" cy="50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72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8410" y="1196752"/>
            <a:ext cx="7187778" cy="72008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 </a:t>
            </a:r>
            <a:r>
              <a:rPr lang="en-US" altLang="zh-TW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 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判斷質數</a:t>
            </a:r>
            <a:b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9BD2A12-7746-4FE8-9B34-6BECE9C48216}"/>
              </a:ext>
            </a:extLst>
          </p:cNvPr>
          <p:cNvSpPr txBox="1"/>
          <p:nvPr/>
        </p:nvSpPr>
        <p:spPr>
          <a:xfrm>
            <a:off x="683568" y="1916832"/>
            <a:ext cx="6349815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質數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是大於一的整數</a:t>
            </a:r>
            <a:endParaRPr kumimoji="0" lang="en-US" altLang="zh-TW" sz="24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且只能有</a:t>
            </a:r>
            <a:r>
              <a:rPr lang="zh-TW" altLang="en-US" sz="2400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400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自己本身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因數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 x 12</a:t>
            </a: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          </a:t>
            </a:r>
            <a:endParaRPr lang="en-US" altLang="zh-TW" sz="24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= 2 x 6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    = 3 x 4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12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 的因數有</a:t>
            </a: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 </a:t>
            </a: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2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 </a:t>
            </a: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3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 </a:t>
            </a: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4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 </a:t>
            </a: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6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 </a:t>
            </a: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12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，因此</a:t>
            </a: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12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不是質數。</a:t>
            </a:r>
            <a:endParaRPr kumimoji="0" lang="en-US" altLang="zh-TW" sz="24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3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 </a:t>
            </a: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=</a:t>
            </a:r>
            <a:r>
              <a:rPr kumimoji="0" lang="zh-TW" altLang="en-US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 </a:t>
            </a:r>
            <a:r>
              <a:rPr kumimoji="0" lang="en-US" altLang="zh-TW" sz="24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軟正黑體" pitchFamily="34" charset="-120"/>
                <a:ea typeface="微軟正黑體" pitchFamily="34" charset="-120"/>
                <a:sym typeface="Calibri"/>
              </a:rPr>
              <a:t>1 x 3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24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微軟正黑體" pitchFamily="34" charset="-120"/>
              <a:ea typeface="微軟正黑體" pitchFamily="34" charset="-120"/>
              <a:sym typeface="Calibri"/>
            </a:endParaRPr>
          </a:p>
          <a:p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 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的因數只有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，因此</a:t>
            </a:r>
            <a:r>
              <a:rPr lang="en-US" altLang="zh-TW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是質數。</a:t>
            </a:r>
            <a:endParaRPr lang="en-US" altLang="zh-TW" sz="2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702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835696" y="4173190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lvl="0"/>
            <a:r>
              <a:rPr lang="zh-TW" altLang="en-US" sz="36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質數</a:t>
            </a: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是大於一的整數</a:t>
            </a:r>
            <a:endParaRPr lang="en-US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且只能有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3200" u="sng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自己本身</a:t>
            </a:r>
            <a:r>
              <a:rPr lang="zh-TW" altLang="en-US" sz="32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的因數</a:t>
            </a:r>
            <a:endParaRPr lang="en-US" altLang="zh-TW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383695"/>
            <a:ext cx="5472608" cy="821169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162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rPr lang="zh-TW" altLang="en-US" sz="3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練習 </a:t>
            </a:r>
            <a:r>
              <a:rPr lang="en-US" altLang="zh-TW" sz="3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3 </a:t>
            </a:r>
            <a:r>
              <a:rPr lang="zh-TW" altLang="en-US" sz="3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3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:</a:t>
            </a:r>
            <a:r>
              <a:rPr lang="zh-TW" altLang="en-US" sz="3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判斷質數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23C22A8-6C26-49F5-9983-E379779968F5}"/>
              </a:ext>
            </a:extLst>
          </p:cNvPr>
          <p:cNvSpPr txBox="1"/>
          <p:nvPr/>
        </p:nvSpPr>
        <p:spPr>
          <a:xfrm>
            <a:off x="899592" y="2170584"/>
            <a:ext cx="66370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62"/>
            <a:r>
              <a:rPr lang="zh-TW" altLang="en-US" sz="28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請做出一個程式，在使用者輸入一個數字之後，可以判斷這個數字是不是質數。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8AB0718-44B0-4D28-8A93-74C3CB6EC0F8}"/>
              </a:ext>
            </a:extLst>
          </p:cNvPr>
          <p:cNvSpPr txBox="1"/>
          <p:nvPr/>
        </p:nvSpPr>
        <p:spPr>
          <a:xfrm>
            <a:off x="1403648" y="364997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提示</a:t>
            </a:r>
            <a:r>
              <a:rPr lang="en-US" altLang="zh-TW" dirty="0">
                <a:solidFill>
                  <a:srgbClr val="002060"/>
                </a:solidFill>
              </a:rPr>
              <a:t>:</a:t>
            </a:r>
            <a:r>
              <a:rPr lang="zh-TW" altLang="en-US" dirty="0">
                <a:solidFill>
                  <a:srgbClr val="002060"/>
                </a:solidFill>
              </a:rPr>
              <a:t> </a:t>
            </a:r>
            <a:endParaRPr lang="en-US" altLang="zh-TW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C854A9D-1B1C-441D-A055-84677B92D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81" y="1052736"/>
            <a:ext cx="6480166" cy="52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52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9335AA9-FCFA-4575-A201-46DAF6106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6159536" cy="49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3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5362" name="Rectangle 34"/>
          <p:cNvSpPr>
            <a:spLocks noChangeArrowheads="1"/>
          </p:cNvSpPr>
          <p:nvPr/>
        </p:nvSpPr>
        <p:spPr bwMode="auto">
          <a:xfrm>
            <a:off x="639763" y="2160588"/>
            <a:ext cx="2563812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　　本章將先扼要介紹演算法及程式語言等基本概念，接著設計了一套易學的</a:t>
            </a:r>
            <a:r>
              <a:rPr lang="en-US" altLang="zh-TW" sz="1800" b="0" dirty="0">
                <a:solidFill>
                  <a:schemeClr val="tx1"/>
                </a:solidFill>
                <a:ea typeface="標楷體" pitchFamily="65" charset="-120"/>
              </a:rPr>
              <a:t>Scratch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與</a:t>
            </a:r>
            <a:r>
              <a:rPr lang="en-US" altLang="zh-TW" sz="1800" b="0" dirty="0">
                <a:solidFill>
                  <a:schemeClr val="tx1"/>
                </a:solidFill>
                <a:ea typeface="標楷體" pitchFamily="65" charset="-120"/>
              </a:rPr>
              <a:t>APP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sz="1800" b="0" dirty="0">
                <a:solidFill>
                  <a:schemeClr val="tx1"/>
                </a:solidFill>
                <a:ea typeface="標楷體" pitchFamily="65" charset="-120"/>
              </a:rPr>
              <a:t>Inventor2 </a:t>
            </a:r>
            <a:r>
              <a:rPr lang="zh-TW" altLang="en-US" sz="1800" b="0" dirty="0">
                <a:solidFill>
                  <a:schemeClr val="tx1"/>
                </a:solidFill>
                <a:ea typeface="標楷體" pitchFamily="65" charset="-120"/>
              </a:rPr>
              <a:t>課程，讓同學在實作中，體驗視覺化程式設計的樂趣，進而在不知不覺中，透過運算思維過程，解決實際的問題。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BD10BA3-648F-4838-B7EC-58EDC627D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60" y="1124744"/>
            <a:ext cx="6473840" cy="52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91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C1F8666-C0CB-43B9-B5CB-4A1DC36F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44" y="1176991"/>
            <a:ext cx="6143600" cy="48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6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4C2FB50-8F61-4B28-AB40-CEE1B09D9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88" y="1124744"/>
            <a:ext cx="6396215" cy="51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58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CACDD02-9240-4613-8B19-2D346641E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291" y="1268760"/>
            <a:ext cx="3815099" cy="50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0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9C4B911-4D0E-4812-AE51-DB6E18332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715222"/>
            <a:ext cx="8064500" cy="30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84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5A58D8-EAD0-49A9-8CDA-4BB2A8E3F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340768"/>
            <a:ext cx="8676456" cy="353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98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0BF5E67-7B55-4696-A4D8-E02424871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80" y="1046052"/>
            <a:ext cx="2839445" cy="504790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3F124EF-4932-4F75-BA7B-CD9BFDF88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22" y="1046052"/>
            <a:ext cx="2839445" cy="50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25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561D49-7696-4AC5-A9DE-BA16F9733562}"/>
              </a:ext>
            </a:extLst>
          </p:cNvPr>
          <p:cNvSpPr/>
          <p:nvPr/>
        </p:nvSpPr>
        <p:spPr>
          <a:xfrm>
            <a:off x="4361815" y="1785624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”My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會列出目前所有專案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29E0404-66F7-4E16-9165-628FCAFF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20" y="1298452"/>
            <a:ext cx="3344735" cy="4650828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1770A82-093A-4EF6-9F40-3164483BD30B}"/>
              </a:ext>
            </a:extLst>
          </p:cNvPr>
          <p:cNvSpPr/>
          <p:nvPr/>
        </p:nvSpPr>
        <p:spPr>
          <a:xfrm>
            <a:off x="738733" y="1196752"/>
            <a:ext cx="1056290" cy="945931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0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DCB288-3382-4527-84C6-2E1E3E049B48}"/>
              </a:ext>
            </a:extLst>
          </p:cNvPr>
          <p:cNvSpPr/>
          <p:nvPr/>
        </p:nvSpPr>
        <p:spPr>
          <a:xfrm>
            <a:off x="4361815" y="1533224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”My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會列出目前所有專案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8D82951-A85D-4B31-959F-FD0F27E7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20" y="1046052"/>
            <a:ext cx="3344735" cy="465082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BC579C9-1711-4C12-A585-9A10839A45B0}"/>
              </a:ext>
            </a:extLst>
          </p:cNvPr>
          <p:cNvSpPr/>
          <p:nvPr/>
        </p:nvSpPr>
        <p:spPr>
          <a:xfrm>
            <a:off x="4361815" y="2383489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”Start new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進行專案新增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2666B2E8-E382-4635-85C6-726C2F94C331}"/>
              </a:ext>
            </a:extLst>
          </p:cNvPr>
          <p:cNvSpPr/>
          <p:nvPr/>
        </p:nvSpPr>
        <p:spPr>
          <a:xfrm>
            <a:off x="785336" y="1763083"/>
            <a:ext cx="1520991" cy="400705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" name="Picture 2" descr="「APP inventor 2」的圖片搜尋結果">
            <a:extLst>
              <a:ext uri="{FF2B5EF4-FFF2-40B4-BE49-F238E27FC236}">
                <a16:creationId xmlns:a16="http://schemas.microsoft.com/office/drawing/2014/main" id="{68AE7D61-F732-402F-91C4-461A5F3FF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12" y="3630602"/>
            <a:ext cx="33147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0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C7D330-C2AB-49F5-B3E9-8B2CAC3EF3B1}"/>
              </a:ext>
            </a:extLst>
          </p:cNvPr>
          <p:cNvSpPr/>
          <p:nvPr/>
        </p:nvSpPr>
        <p:spPr>
          <a:xfrm>
            <a:off x="4361815" y="1533224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”My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會列出目前所有專案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898FEEA-7525-46A5-AFB3-049A48ED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38" y="3391542"/>
            <a:ext cx="3780998" cy="206584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399BB48-1670-4B6F-83C9-1FFC3B4BF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1" y="1291267"/>
            <a:ext cx="3344735" cy="4650828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682BA1F9-F9DE-4042-8D11-F197DA196019}"/>
              </a:ext>
            </a:extLst>
          </p:cNvPr>
          <p:cNvSpPr/>
          <p:nvPr/>
        </p:nvSpPr>
        <p:spPr>
          <a:xfrm>
            <a:off x="509751" y="1222455"/>
            <a:ext cx="1003739" cy="895379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47D57C-F2A5-468D-BBF7-15640EA57D39}"/>
              </a:ext>
            </a:extLst>
          </p:cNvPr>
          <p:cNvSpPr/>
          <p:nvPr/>
        </p:nvSpPr>
        <p:spPr>
          <a:xfrm>
            <a:off x="4361814" y="2434967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勾選刪除專案 </a:t>
            </a:r>
            <a:r>
              <a:rPr lang="zh-TW" altLang="en-US" sz="1800" dirty="0">
                <a:solidFill>
                  <a:schemeClr val="bg1"/>
                </a:solidFill>
              </a:rPr>
              <a:t>點選上方 </a:t>
            </a:r>
            <a:r>
              <a:rPr lang="en-US" altLang="zh-TW" sz="1800" dirty="0">
                <a:solidFill>
                  <a:schemeClr val="bg1"/>
                </a:solidFill>
              </a:rPr>
              <a:t>“</a:t>
            </a:r>
            <a:r>
              <a:rPr lang="zh-TW" altLang="en-US" sz="1800" dirty="0">
                <a:solidFill>
                  <a:schemeClr val="bg1"/>
                </a:solidFill>
              </a:rPr>
              <a:t> </a:t>
            </a:r>
            <a:r>
              <a:rPr lang="en-US" altLang="zh-TW" sz="1800" dirty="0">
                <a:solidFill>
                  <a:schemeClr val="bg1"/>
                </a:solidFill>
              </a:rPr>
              <a:t>Delete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進行專案</a:t>
            </a:r>
            <a:r>
              <a:rPr lang="zh-TW" alt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刪除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06A93E6-79BF-4AE2-BF25-1AE1C8C9833A}"/>
              </a:ext>
            </a:extLst>
          </p:cNvPr>
          <p:cNvSpPr/>
          <p:nvPr/>
        </p:nvSpPr>
        <p:spPr>
          <a:xfrm>
            <a:off x="5570482" y="3500807"/>
            <a:ext cx="1003739" cy="895379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8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4"/>
          <p:cNvSpPr>
            <a:spLocks noChangeArrowheads="1"/>
          </p:cNvSpPr>
          <p:nvPr/>
        </p:nvSpPr>
        <p:spPr bwMode="auto">
          <a:xfrm>
            <a:off x="676275" y="2160588"/>
            <a:ext cx="27003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2-1	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認識演算法與程式語言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2-2	Scratch</a:t>
            </a:r>
            <a:r>
              <a:rPr lang="zh-TW" altLang="en-US" sz="20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程式設計－基礎篇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2-3	Scratch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程式設計－計算篇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2-4	Scratch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程式設計－繪圖篇</a:t>
            </a:r>
          </a:p>
        </p:txBody>
      </p:sp>
      <p:sp>
        <p:nvSpPr>
          <p:cNvPr id="16386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基礎程式設計</a:t>
            </a:r>
            <a:r>
              <a:rPr lang="en-US" altLang="zh-TW" b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(1)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715A3B-B018-40FA-AE1A-284F00FF9825}"/>
              </a:ext>
            </a:extLst>
          </p:cNvPr>
          <p:cNvSpPr/>
          <p:nvPr/>
        </p:nvSpPr>
        <p:spPr>
          <a:xfrm>
            <a:off x="4361815" y="1857632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”My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會列出目前所有專案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8D7568-CD01-42BD-AE49-989BDAAA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20" y="1370460"/>
            <a:ext cx="3344735" cy="465082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3A91FC9-AFA5-4390-ABB9-2C4BAF9D0186}"/>
              </a:ext>
            </a:extLst>
          </p:cNvPr>
          <p:cNvSpPr/>
          <p:nvPr/>
        </p:nvSpPr>
        <p:spPr>
          <a:xfrm>
            <a:off x="4361815" y="2569398"/>
            <a:ext cx="4006665" cy="923328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</a:t>
            </a:r>
            <a:r>
              <a:rPr kumimoji="0" lang="en-US" altLang="zh-TW" sz="1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Exprot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Select project (.</a:t>
            </a:r>
            <a:r>
              <a:rPr kumimoji="0" lang="en-US" altLang="zh-TW" sz="1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aia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) to my computer”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進行專案匯出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256F7B0-5F88-4439-A050-97067D1941C7}"/>
              </a:ext>
            </a:extLst>
          </p:cNvPr>
          <p:cNvSpPr/>
          <p:nvPr/>
        </p:nvSpPr>
        <p:spPr>
          <a:xfrm>
            <a:off x="775520" y="4294663"/>
            <a:ext cx="3197390" cy="400705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6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4BDEB1-49B2-4523-B8B3-388E3B17B73A}"/>
              </a:ext>
            </a:extLst>
          </p:cNvPr>
          <p:cNvSpPr/>
          <p:nvPr/>
        </p:nvSpPr>
        <p:spPr>
          <a:xfrm>
            <a:off x="4361815" y="1533224"/>
            <a:ext cx="4006665" cy="646329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”My Project”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會列出目前所有專案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AF6DA3E-1C1E-421A-8D5A-B14E25AF7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20" y="1046052"/>
            <a:ext cx="3344735" cy="465082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66FD0A0-BD9F-492E-B733-16A18B23488F}"/>
              </a:ext>
            </a:extLst>
          </p:cNvPr>
          <p:cNvSpPr/>
          <p:nvPr/>
        </p:nvSpPr>
        <p:spPr>
          <a:xfrm>
            <a:off x="4361815" y="2244990"/>
            <a:ext cx="4006665" cy="923328"/>
          </a:xfrm>
          <a:prstGeom prst="rect">
            <a:avLst/>
          </a:prstGeom>
          <a:solidFill>
            <a:srgbClr val="FF00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點選上方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”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Project” 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”</a:t>
            </a:r>
            <a:r>
              <a:rPr lang="en-US" altLang="zh-TW" sz="1800" dirty="0">
                <a:solidFill>
                  <a:schemeClr val="bg1"/>
                </a:solidFill>
                <a:sym typeface="Wingdings" panose="05000000000000000000" pitchFamily="2" charset="2"/>
              </a:rPr>
              <a:t>Import project(.</a:t>
            </a:r>
            <a:r>
              <a:rPr lang="en-US" altLang="zh-TW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aia</a:t>
            </a:r>
            <a:r>
              <a:rPr lang="en-US" altLang="zh-TW" sz="1800" dirty="0">
                <a:solidFill>
                  <a:schemeClr val="bg1"/>
                </a:solidFill>
                <a:sym typeface="Wingdings" panose="05000000000000000000" pitchFamily="2" charset="2"/>
              </a:rPr>
              <a:t>)from my computer</a:t>
            </a: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” </a:t>
            </a:r>
            <a:r>
              <a:rPr kumimoji="0" lang="zh-TW" alt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進行專案匯</a:t>
            </a:r>
            <a:r>
              <a:rPr lang="zh-TW" alt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入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064C7D1-4DEC-46C6-AEED-1926613D6E5D}"/>
              </a:ext>
            </a:extLst>
          </p:cNvPr>
          <p:cNvSpPr/>
          <p:nvPr/>
        </p:nvSpPr>
        <p:spPr>
          <a:xfrm>
            <a:off x="775520" y="2044637"/>
            <a:ext cx="3197390" cy="400705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8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57461" y="138666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741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2365" y="756059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群組 1"/>
          <p:cNvGrpSpPr>
            <a:grpSpLocks/>
          </p:cNvGrpSpPr>
          <p:nvPr/>
        </p:nvGrpSpPr>
        <p:grpSpPr bwMode="auto">
          <a:xfrm>
            <a:off x="2606477" y="1200230"/>
            <a:ext cx="3959225" cy="3816154"/>
            <a:chOff x="360000" y="1260000"/>
            <a:chExt cx="3960000" cy="3816000"/>
          </a:xfrm>
        </p:grpSpPr>
        <p:sp>
          <p:nvSpPr>
            <p:cNvPr id="17413" name="手繪多邊形 20"/>
            <p:cNvSpPr>
              <a:spLocks/>
            </p:cNvSpPr>
            <p:nvPr/>
          </p:nvSpPr>
          <p:spPr bwMode="auto">
            <a:xfrm>
              <a:off x="540000" y="2880000"/>
              <a:ext cx="180000" cy="432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36764 h 982134"/>
                <a:gd name="T4" fmla="*/ 545 w 1244600"/>
                <a:gd name="T5" fmla="*/ 36764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360000" y="2160000"/>
              <a:ext cx="3960000" cy="720000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ea typeface="標楷體" pitchFamily="65" charset="-120"/>
                </a:rPr>
                <a:t>Scratch</a:t>
              </a:r>
              <a:r>
                <a:rPr lang="zh-TW" altLang="en-US" dirty="0">
                  <a:solidFill>
                    <a:schemeClr val="tx1"/>
                  </a:solidFill>
                  <a:ea typeface="標楷體" pitchFamily="65" charset="-120"/>
                </a:rPr>
                <a:t>程式語言</a:t>
              </a:r>
              <a:r>
                <a:rPr lang="en-US" altLang="zh-TW" dirty="0">
                  <a:solidFill>
                    <a:schemeClr val="tx1"/>
                  </a:solidFill>
                  <a:ea typeface="標楷體" pitchFamily="65" charset="-120"/>
                </a:rPr>
                <a:t>-</a:t>
              </a:r>
              <a:r>
                <a:rPr lang="zh-TW" altLang="en-US" dirty="0">
                  <a:solidFill>
                    <a:schemeClr val="tx1"/>
                  </a:solidFill>
                  <a:ea typeface="標楷體" pitchFamily="65" charset="-120"/>
                </a:rPr>
                <a:t>計算篇</a:t>
              </a:r>
            </a:p>
          </p:txBody>
        </p:sp>
        <p:sp>
          <p:nvSpPr>
            <p:cNvPr id="17415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06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App Inventor2 </a:t>
              </a:r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介紹</a:t>
              </a:r>
            </a:p>
          </p:txBody>
        </p:sp>
        <p:sp>
          <p:nvSpPr>
            <p:cNvPr id="17416" name="Rectangle 3"/>
            <p:cNvSpPr>
              <a:spLocks noChangeArrowheads="1"/>
            </p:cNvSpPr>
            <p:nvPr/>
          </p:nvSpPr>
          <p:spPr bwMode="auto">
            <a:xfrm>
              <a:off x="360000" y="1260000"/>
              <a:ext cx="3960000" cy="720000"/>
            </a:xfrm>
            <a:prstGeom prst="rect">
              <a:avLst/>
            </a:prstGeom>
            <a:solidFill>
              <a:srgbClr val="009E47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ea typeface="標楷體" pitchFamily="65" charset="-120"/>
                </a:rPr>
                <a:t>基礎程式設計</a:t>
              </a:r>
              <a:r>
                <a:rPr lang="en-US" altLang="zh-TW" sz="3200" dirty="0">
                  <a:solidFill>
                    <a:schemeClr val="bg1"/>
                  </a:solidFill>
                  <a:ea typeface="標楷體" pitchFamily="65" charset="-120"/>
                </a:rPr>
                <a:t>(2)</a:t>
              </a:r>
              <a:endParaRPr lang="zh-TW" altLang="en-US" sz="32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  <p:cxnSp>
          <p:nvCxnSpPr>
            <p:cNvPr id="17417" name="直線接點 84"/>
            <p:cNvCxnSpPr>
              <a:cxnSpLocks noChangeShapeType="1"/>
              <a:stCxn id="17416" idx="2"/>
              <a:endCxn id="17414" idx="0"/>
            </p:cNvCxnSpPr>
            <p:nvPr/>
          </p:nvCxnSpPr>
          <p:spPr bwMode="auto">
            <a:xfrm>
              <a:off x="2340000" y="1980000"/>
              <a:ext cx="0" cy="180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</p:cxnSp>
        <p:sp>
          <p:nvSpPr>
            <p:cNvPr id="17418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378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不插電活動</a:t>
              </a:r>
            </a:p>
          </p:txBody>
        </p:sp>
        <p:sp>
          <p:nvSpPr>
            <p:cNvPr id="17419" name="Rectangl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9999" y="4500000"/>
              <a:ext cx="3600000" cy="5760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5400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流程圖試試看</a:t>
              </a:r>
            </a:p>
          </p:txBody>
        </p:sp>
        <p:sp>
          <p:nvSpPr>
            <p:cNvPr id="17423" name="手繪多邊形 44"/>
            <p:cNvSpPr>
              <a:spLocks/>
            </p:cNvSpPr>
            <p:nvPr/>
          </p:nvSpPr>
          <p:spPr bwMode="auto">
            <a:xfrm>
              <a:off x="540000" y="2880000"/>
              <a:ext cx="180000" cy="11880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2102586 h 982134"/>
                <a:gd name="T4" fmla="*/ 545 w 1244600"/>
                <a:gd name="T5" fmla="*/ 2102586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7424" name="手繪多邊形 45"/>
            <p:cNvSpPr>
              <a:spLocks/>
            </p:cNvSpPr>
            <p:nvPr/>
          </p:nvSpPr>
          <p:spPr bwMode="auto">
            <a:xfrm>
              <a:off x="540000" y="2880000"/>
              <a:ext cx="180000" cy="1915200"/>
            </a:xfrm>
            <a:custGeom>
              <a:avLst/>
              <a:gdLst>
                <a:gd name="T0" fmla="*/ 0 w 1244600"/>
                <a:gd name="T1" fmla="*/ 0 h 982134"/>
                <a:gd name="T2" fmla="*/ 0 w 1244600"/>
                <a:gd name="T3" fmla="*/ 14201825 h 982134"/>
                <a:gd name="T4" fmla="*/ 545 w 1244600"/>
                <a:gd name="T5" fmla="*/ 14201825 h 982134"/>
                <a:gd name="T6" fmla="*/ 0 60000 65536"/>
                <a:gd name="T7" fmla="*/ 0 60000 65536"/>
                <a:gd name="T8" fmla="*/ 0 60000 65536"/>
                <a:gd name="T9" fmla="*/ 0 w 1244600"/>
                <a:gd name="T10" fmla="*/ 0 h 982134"/>
                <a:gd name="T11" fmla="*/ 1244600 w 1244600"/>
                <a:gd name="T12" fmla="*/ 982134 h 982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  <p:sp>
        <p:nvSpPr>
          <p:cNvPr id="15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07C291A9-F4C5-4EC3-BF69-3C3DE36E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317" y="5201976"/>
            <a:ext cx="3613384" cy="819311"/>
          </a:xfrm>
          <a:prstGeom prst="rect">
            <a:avLst/>
          </a:prstGeom>
          <a:solidFill>
            <a:srgbClr val="00B050">
              <a:alpha val="20000"/>
            </a:srgbClr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  <a:t>Scratch </a:t>
            </a:r>
            <a:r>
              <a:rPr lang="zh-TW" altLang="en-US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  <a:t>動畫實作</a:t>
            </a:r>
            <a:r>
              <a:rPr lang="en-US" altLang="zh-TW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  <a:t>/</a:t>
            </a:r>
            <a:br>
              <a:rPr lang="en-US" altLang="zh-TW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  <a:t>APP Inventor2 </a:t>
            </a:r>
            <a:r>
              <a:rPr lang="zh-TW" altLang="en-US" sz="2400" dirty="0">
                <a:solidFill>
                  <a:schemeClr val="tx1"/>
                </a:solidFill>
                <a:latin typeface="DFHeiStd-W5"/>
                <a:ea typeface="標楷體" pitchFamily="65" charset="-120"/>
              </a:rPr>
              <a:t>實作</a:t>
            </a:r>
          </a:p>
        </p:txBody>
      </p:sp>
      <p:sp>
        <p:nvSpPr>
          <p:cNvPr id="16" name="手繪多邊形 45">
            <a:extLst>
              <a:ext uri="{FF2B5EF4-FFF2-40B4-BE49-F238E27FC236}">
                <a16:creationId xmlns:a16="http://schemas.microsoft.com/office/drawing/2014/main" id="{D819B4CD-17DA-4A9A-A39F-1AF037D7CAB6}"/>
              </a:ext>
            </a:extLst>
          </p:cNvPr>
          <p:cNvSpPr>
            <a:spLocks/>
          </p:cNvSpPr>
          <p:nvPr/>
        </p:nvSpPr>
        <p:spPr bwMode="auto">
          <a:xfrm>
            <a:off x="2786441" y="3644581"/>
            <a:ext cx="179965" cy="2068700"/>
          </a:xfrm>
          <a:custGeom>
            <a:avLst/>
            <a:gdLst>
              <a:gd name="T0" fmla="*/ 0 w 1244600"/>
              <a:gd name="T1" fmla="*/ 0 h 982134"/>
              <a:gd name="T2" fmla="*/ 0 w 1244600"/>
              <a:gd name="T3" fmla="*/ 14201825 h 982134"/>
              <a:gd name="T4" fmla="*/ 545 w 1244600"/>
              <a:gd name="T5" fmla="*/ 14201825 h 982134"/>
              <a:gd name="T6" fmla="*/ 0 60000 65536"/>
              <a:gd name="T7" fmla="*/ 0 60000 65536"/>
              <a:gd name="T8" fmla="*/ 0 60000 65536"/>
              <a:gd name="T9" fmla="*/ 0 w 1244600"/>
              <a:gd name="T10" fmla="*/ 0 h 982134"/>
              <a:gd name="T11" fmla="*/ 1244600 w 1244600"/>
              <a:gd name="T12" fmla="*/ 982134 h 98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4600" h="982134">
                <a:moveTo>
                  <a:pt x="0" y="0"/>
                </a:moveTo>
                <a:lnTo>
                  <a:pt x="0" y="982134"/>
                </a:lnTo>
                <a:lnTo>
                  <a:pt x="1244600" y="982134"/>
                </a:lnTo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E6FCAC6-8DA5-4058-97FA-6649DC94847B}"/>
              </a:ext>
            </a:extLst>
          </p:cNvPr>
          <p:cNvSpPr txBox="1"/>
          <p:nvPr/>
        </p:nvSpPr>
        <p:spPr>
          <a:xfrm>
            <a:off x="1259632" y="1367190"/>
            <a:ext cx="4736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chemeClr val="tx2"/>
                </a:solidFill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APP Inventor 2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A36C5B-0DBC-4A2C-A18F-1A7B70D593FE}"/>
              </a:ext>
            </a:extLst>
          </p:cNvPr>
          <p:cNvSpPr/>
          <p:nvPr/>
        </p:nvSpPr>
        <p:spPr>
          <a:xfrm>
            <a:off x="489248" y="2278658"/>
            <a:ext cx="78049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應用開發者是起先由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提供的應用軟體，現在由麻省理工學院維護及營運。 它可以讓任何熟悉或不熟悉程序設計的人來創造基於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作業系統的應用軟體。它使用圖形化界面，非常類似於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Scratch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語言和</a:t>
            </a:r>
            <a:r>
              <a:rPr lang="en-US" altLang="zh-TW" dirty="0" err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StarLogo</a:t>
            </a:r>
            <a:r>
              <a:rPr lang="en-US" altLang="zh-TW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TNG</a:t>
            </a: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用戶界面。</a:t>
            </a:r>
          </a:p>
        </p:txBody>
      </p:sp>
    </p:spTree>
    <p:extLst>
      <p:ext uri="{BB962C8B-B14F-4D97-AF65-F5344CB8AC3E}">
        <p14:creationId xmlns:p14="http://schemas.microsoft.com/office/powerpoint/2010/main" val="248038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8F955C7-737C-4628-816D-6E4B35509EFE}"/>
              </a:ext>
            </a:extLst>
          </p:cNvPr>
          <p:cNvSpPr txBox="1"/>
          <p:nvPr/>
        </p:nvSpPr>
        <p:spPr>
          <a:xfrm>
            <a:off x="467544" y="1484784"/>
            <a:ext cx="83529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用網頁方式設計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</a:t>
            </a:r>
            <a:b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http://ai2.appinventor.mit.edu/</a:t>
            </a:r>
            <a:b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會自動轉到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帳號登入畫面，若沒有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 需先申請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帳號或是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b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1561639-BA85-46D9-919E-753918270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60" y="3429000"/>
            <a:ext cx="4698096" cy="30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4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194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324544" y="3602097"/>
            <a:ext cx="8064500" cy="14400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n"/>
              <a:defRPr/>
            </a:pPr>
            <a:endParaRPr lang="zh-TW" altLang="en-US" sz="3200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7560840" cy="3744416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 defTabSz="457046">
              <a:lnSpc>
                <a:spcPct val="110000"/>
              </a:lnSpc>
              <a:defRPr sz="2200">
                <a:solidFill>
                  <a:srgbClr val="7445AA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89E5A30-B8A0-4841-984C-9A4CDA5EAF24}"/>
              </a:ext>
            </a:extLst>
          </p:cNvPr>
          <p:cNvSpPr txBox="1"/>
          <p:nvPr/>
        </p:nvSpPr>
        <p:spPr>
          <a:xfrm>
            <a:off x="395536" y="1241426"/>
            <a:ext cx="84249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 與密碼 點選 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marL="514350" indent="-514350">
              <a:buAutoNum type="arabicPeriod"/>
            </a:pP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允許 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Inventor2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存取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帳號，點選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”Allow”</a:t>
            </a:r>
          </a:p>
          <a:p>
            <a:pPr marL="514350" indent="-514350">
              <a:buAutoNum type="arabicPeriod"/>
            </a:pPr>
            <a:r>
              <a:rPr lang="zh-TW" altLang="en-US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出現歡迎畫面，點選</a:t>
            </a:r>
            <a:r>
              <a:rPr lang="en-US" altLang="zh-TW" sz="28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”Continue”</a:t>
            </a:r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7" name="Picture 2" descr="「APP inventor 2」的圖片搜尋結果">
            <a:extLst>
              <a:ext uri="{FF2B5EF4-FFF2-40B4-BE49-F238E27FC236}">
                <a16:creationId xmlns:a16="http://schemas.microsoft.com/office/drawing/2014/main" id="{CAD414EF-6359-47C4-8DFD-DC220396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89" y="3512508"/>
            <a:ext cx="62293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91773"/>
      </p:ext>
    </p:extLst>
  </p:cSld>
  <p:clrMapOvr>
    <a:masterClrMapping/>
  </p:clrMapOvr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1581</Words>
  <Application>Microsoft Office PowerPoint</Application>
  <PresentationFormat>如螢幕大小 (4:3)</PresentationFormat>
  <Paragraphs>231</Paragraphs>
  <Slides>51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1" baseType="lpstr">
      <vt:lpstr>DFHeiStd-W5</vt:lpstr>
      <vt:lpstr>Microsoft JhengHei Light</vt:lpstr>
      <vt:lpstr>微軟正黑體</vt:lpstr>
      <vt:lpstr>微軟正黑體</vt:lpstr>
      <vt:lpstr>標楷體</vt:lpstr>
      <vt:lpstr>Arial</vt:lpstr>
      <vt:lpstr>Cambria Math</vt:lpstr>
      <vt:lpstr>Times New Roman</vt:lpstr>
      <vt:lpstr>Wingdings</vt:lpstr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Gia Lee</cp:lastModifiedBy>
  <cp:revision>815</cp:revision>
  <cp:lastPrinted>1601-01-01T00:00:00Z</cp:lastPrinted>
  <dcterms:created xsi:type="dcterms:W3CDTF">2003-03-29T07:29:52Z</dcterms:created>
  <dcterms:modified xsi:type="dcterms:W3CDTF">2020-06-28T13:46:47Z</dcterms:modified>
</cp:coreProperties>
</file>