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66"/>
  </p:notesMasterIdLst>
  <p:sldIdLst>
    <p:sldId id="1302" r:id="rId2"/>
    <p:sldId id="1102" r:id="rId3"/>
    <p:sldId id="1272" r:id="rId4"/>
    <p:sldId id="1301" r:id="rId5"/>
    <p:sldId id="1271" r:id="rId6"/>
    <p:sldId id="1270" r:id="rId7"/>
    <p:sldId id="1357" r:id="rId8"/>
    <p:sldId id="1354" r:id="rId9"/>
    <p:sldId id="1355" r:id="rId10"/>
    <p:sldId id="1356" r:id="rId11"/>
    <p:sldId id="1358" r:id="rId12"/>
    <p:sldId id="1359" r:id="rId13"/>
    <p:sldId id="1360" r:id="rId14"/>
    <p:sldId id="1361" r:id="rId15"/>
    <p:sldId id="1341" r:id="rId16"/>
    <p:sldId id="1351" r:id="rId17"/>
    <p:sldId id="1352" r:id="rId18"/>
    <p:sldId id="1342" r:id="rId19"/>
    <p:sldId id="1343" r:id="rId20"/>
    <p:sldId id="1363" r:id="rId21"/>
    <p:sldId id="1366" r:id="rId22"/>
    <p:sldId id="1368" r:id="rId23"/>
    <p:sldId id="1396" r:id="rId24"/>
    <p:sldId id="1397" r:id="rId25"/>
    <p:sldId id="1367" r:id="rId26"/>
    <p:sldId id="1362" r:id="rId27"/>
    <p:sldId id="1364" r:id="rId28"/>
    <p:sldId id="1365" r:id="rId29"/>
    <p:sldId id="1376" r:id="rId30"/>
    <p:sldId id="1370" r:id="rId31"/>
    <p:sldId id="1371" r:id="rId32"/>
    <p:sldId id="1377" r:id="rId33"/>
    <p:sldId id="1378" r:id="rId34"/>
    <p:sldId id="1372" r:id="rId35"/>
    <p:sldId id="1241" r:id="rId36"/>
    <p:sldId id="1353" r:id="rId37"/>
    <p:sldId id="1388" r:id="rId38"/>
    <p:sldId id="1389" r:id="rId39"/>
    <p:sldId id="1390" r:id="rId40"/>
    <p:sldId id="1398" r:id="rId41"/>
    <p:sldId id="1399" r:id="rId42"/>
    <p:sldId id="1400" r:id="rId43"/>
    <p:sldId id="1401" r:id="rId44"/>
    <p:sldId id="1369" r:id="rId45"/>
    <p:sldId id="1373" r:id="rId46"/>
    <p:sldId id="1374" r:id="rId47"/>
    <p:sldId id="1375" r:id="rId48"/>
    <p:sldId id="1385" r:id="rId49"/>
    <p:sldId id="1386" r:id="rId50"/>
    <p:sldId id="1379" r:id="rId51"/>
    <p:sldId id="1380" r:id="rId52"/>
    <p:sldId id="1381" r:id="rId53"/>
    <p:sldId id="1402" r:id="rId54"/>
    <p:sldId id="1403" r:id="rId55"/>
    <p:sldId id="1404" r:id="rId56"/>
    <p:sldId id="1387" r:id="rId57"/>
    <p:sldId id="1382" r:id="rId58"/>
    <p:sldId id="1383" r:id="rId59"/>
    <p:sldId id="1384" r:id="rId60"/>
    <p:sldId id="1391" r:id="rId61"/>
    <p:sldId id="1392" r:id="rId62"/>
    <p:sldId id="1393" r:id="rId63"/>
    <p:sldId id="1394" r:id="rId64"/>
    <p:sldId id="139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567"/>
    <a:srgbClr val="8D5BA6"/>
    <a:srgbClr val="4BAB76"/>
    <a:srgbClr val="ACD7BE"/>
    <a:srgbClr val="009E47"/>
    <a:srgbClr val="DAEADD"/>
    <a:srgbClr val="45B27D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3144" autoAdjust="0"/>
  </p:normalViewPr>
  <p:slideViewPr>
    <p:cSldViewPr>
      <p:cViewPr varScale="1">
        <p:scale>
          <a:sx n="62" d="100"/>
          <a:sy n="62" d="100"/>
        </p:scale>
        <p:origin x="16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2.xml"/><Relationship Id="rId39" Type="http://schemas.openxmlformats.org/officeDocument/2006/relationships/slide" Target="slides/slide45.xml"/><Relationship Id="rId21" Type="http://schemas.openxmlformats.org/officeDocument/2006/relationships/slide" Target="slides/slide27.xml"/><Relationship Id="rId34" Type="http://schemas.openxmlformats.org/officeDocument/2006/relationships/slide" Target="slides/slide40.xml"/><Relationship Id="rId42" Type="http://schemas.openxmlformats.org/officeDocument/2006/relationships/slide" Target="slides/slide48.xml"/><Relationship Id="rId47" Type="http://schemas.openxmlformats.org/officeDocument/2006/relationships/slide" Target="slides/slide53.xml"/><Relationship Id="rId50" Type="http://schemas.openxmlformats.org/officeDocument/2006/relationships/slide" Target="slides/slide56.xml"/><Relationship Id="rId55" Type="http://schemas.openxmlformats.org/officeDocument/2006/relationships/slide" Target="slides/slide61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1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46" Type="http://schemas.openxmlformats.org/officeDocument/2006/relationships/slide" Target="slides/slide52.xml"/><Relationship Id="rId2" Type="http://schemas.openxmlformats.org/officeDocument/2006/relationships/slide" Target="slides/slide8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29" Type="http://schemas.openxmlformats.org/officeDocument/2006/relationships/slide" Target="slides/slide35.xml"/><Relationship Id="rId41" Type="http://schemas.openxmlformats.org/officeDocument/2006/relationships/slide" Target="slides/slide47.xml"/><Relationship Id="rId54" Type="http://schemas.openxmlformats.org/officeDocument/2006/relationships/slide" Target="slides/slide60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24" Type="http://schemas.openxmlformats.org/officeDocument/2006/relationships/slide" Target="slides/slide30.xml"/><Relationship Id="rId32" Type="http://schemas.openxmlformats.org/officeDocument/2006/relationships/slide" Target="slides/slide38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45" Type="http://schemas.openxmlformats.org/officeDocument/2006/relationships/slide" Target="slides/slide51.xml"/><Relationship Id="rId53" Type="http://schemas.openxmlformats.org/officeDocument/2006/relationships/slide" Target="slides/slide59.xml"/><Relationship Id="rId58" Type="http://schemas.openxmlformats.org/officeDocument/2006/relationships/slide" Target="slides/slide64.xml"/><Relationship Id="rId5" Type="http://schemas.openxmlformats.org/officeDocument/2006/relationships/slide" Target="slides/slide11.xml"/><Relationship Id="rId15" Type="http://schemas.openxmlformats.org/officeDocument/2006/relationships/slide" Target="slides/slide21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49" Type="http://schemas.openxmlformats.org/officeDocument/2006/relationships/slide" Target="slides/slide55.xml"/><Relationship Id="rId57" Type="http://schemas.openxmlformats.org/officeDocument/2006/relationships/slide" Target="slides/slide63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31" Type="http://schemas.openxmlformats.org/officeDocument/2006/relationships/slide" Target="slides/slide37.xml"/><Relationship Id="rId44" Type="http://schemas.openxmlformats.org/officeDocument/2006/relationships/slide" Target="slides/slide50.xml"/><Relationship Id="rId52" Type="http://schemas.openxmlformats.org/officeDocument/2006/relationships/slide" Target="slides/slide58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28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49.xml"/><Relationship Id="rId48" Type="http://schemas.openxmlformats.org/officeDocument/2006/relationships/slide" Target="slides/slide54.xml"/><Relationship Id="rId56" Type="http://schemas.openxmlformats.org/officeDocument/2006/relationships/slide" Target="slides/slide62.xml"/><Relationship Id="rId8" Type="http://schemas.openxmlformats.org/officeDocument/2006/relationships/slide" Target="slides/slide14.xml"/><Relationship Id="rId51" Type="http://schemas.openxmlformats.org/officeDocument/2006/relationships/slide" Target="slides/slide57.xml"/><Relationship Id="rId3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6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81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再練習一次，讓學生把重複的地方簡化，這裡主要是讓學生練習怎麼把題目轉換成之前學的條件語氣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1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Scratch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程式設計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計算篇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演算法的基本概念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2-1-2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程式語言的基本概念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2-1-3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程式語言的演變與發展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2-1-4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程式語言的主要功能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8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i2/windows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4"/>
              <p:cNvSpPr>
                <a:spLocks noChangeArrowheads="1"/>
              </p:cNvSpPr>
              <p:nvPr/>
            </p:nvSpPr>
            <p:spPr bwMode="auto">
              <a:xfrm>
                <a:off x="639763" y="2160588"/>
                <a:ext cx="2700337" cy="39592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ts val="2600"/>
                  </a:lnSpc>
                  <a:defRPr/>
                </a:pP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　　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</a:t>
                </a:r>
                <a:r>
                  <a:rPr lang="zh-TW" altLang="en-US" sz="1800" b="0" u="sng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電腦科學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中，我們稱為「迴圈 」</a:t>
                </a:r>
                <a:b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</a:b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在特定程式區塊 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(block) 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中，重複執行相同的工作幾次，也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  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就是讓某一段敘述反覆執行固定次數的程式。</a:t>
                </a:r>
                <a:b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</a:b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</a:t>
                </a:r>
                <a:r>
                  <a:rPr lang="zh-TW" altLang="en-US" sz="1800" b="0" u="sng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生活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中我們會使用到「投籃練習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X10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」、「生字簿</a:t>
                </a:r>
                <a14:m>
                  <m:oMath xmlns:m="http://schemas.openxmlformats.org/officeDocument/2006/math">
                    <m:r>
                      <a:rPr lang="en-US" altLang="zh-TW" sz="1800" b="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Microsoft JhengHei"/>
                      </a:rPr>
                      <m:t>×3</m:t>
                    </m:r>
                  </m:oMath>
                </a14:m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」」、「鋼琴練習每天</a:t>
                </a:r>
                <a14:m>
                  <m:oMath xmlns:m="http://schemas.openxmlformats.org/officeDocument/2006/math">
                    <m:r>
                      <a:rPr lang="en-US" altLang="zh-TW" sz="1800" b="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Microsoft JhengHei"/>
                      </a:rPr>
                      <m:t>×3</m:t>
                    </m:r>
                  </m:oMath>
                </a14:m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</a:t>
                </a:r>
              </a:p>
              <a:p>
                <a:pPr>
                  <a:lnSpc>
                    <a:spcPts val="2600"/>
                  </a:lnSpc>
                  <a:defRPr/>
                </a:pPr>
                <a:endParaRPr lang="en-US" altLang="zh-TW" sz="1800" dirty="0">
                  <a:solidFill>
                    <a:schemeClr val="tx1"/>
                  </a:solidFill>
                  <a:ea typeface="標楷體" panose="03000509000000000000" pitchFamily="65" charset="-120"/>
                  <a:cs typeface="Microsoft JhengHei"/>
                  <a:sym typeface="Microsoft JhengHei"/>
                </a:endParaRPr>
              </a:p>
            </p:txBody>
          </p:sp>
        </mc:Choice>
        <mc:Fallback xmlns="">
          <p:sp>
            <p:nvSpPr>
              <p:cNvPr id="19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763" y="2160588"/>
                <a:ext cx="2700337" cy="3959225"/>
              </a:xfrm>
              <a:prstGeom prst="rect">
                <a:avLst/>
              </a:prstGeom>
              <a:blipFill>
                <a:blip r:embed="rId3"/>
                <a:stretch>
                  <a:fillRect l="-5418" t="-1077" r="-248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C49231-B478-4339-89D5-63C0774FDED9}"/>
              </a:ext>
            </a:extLst>
          </p:cNvPr>
          <p:cNvSpPr txBox="1"/>
          <p:nvPr/>
        </p:nvSpPr>
        <p:spPr>
          <a:xfrm>
            <a:off x="323528" y="1340769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新增一個專案，點選“　</a:t>
            </a:r>
            <a:r>
              <a:rPr lang="en-US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Project”</a:t>
            </a:r>
          </a:p>
          <a:p>
            <a:r>
              <a:rPr lang="zh-TW" altLang="en-US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專案名稱只允許大小寫英文字母，數字與點線，無法用中文輸入。輸入名稱後按</a:t>
            </a:r>
            <a:r>
              <a:rPr lang="en-US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endParaRPr lang="zh-TW" altLang="en-US" sz="3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「APP inventor 2」的圖片搜尋結果">
            <a:extLst>
              <a:ext uri="{FF2B5EF4-FFF2-40B4-BE49-F238E27FC236}">
                <a16:creationId xmlns:a16="http://schemas.microsoft.com/office/drawing/2014/main" id="{EA254EC5-C52D-41DF-B24C-9C628AAD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4" y="3306269"/>
            <a:ext cx="4490964" cy="23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0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E6D914C-4711-43B2-94BC-08AF4FD25A8A}"/>
              </a:ext>
            </a:extLst>
          </p:cNvPr>
          <p:cNvSpPr/>
          <p:nvPr/>
        </p:nvSpPr>
        <p:spPr>
          <a:xfrm>
            <a:off x="347058" y="1563540"/>
            <a:ext cx="780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我們來做可以計算長方形面積的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 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 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BD23A6E-465B-4095-867C-99D42553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6" y="1691267"/>
            <a:ext cx="8385986" cy="418600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70A6BAD4-4213-468A-A422-A12D7AF3B8E9}"/>
              </a:ext>
            </a:extLst>
          </p:cNvPr>
          <p:cNvSpPr/>
          <p:nvPr/>
        </p:nvSpPr>
        <p:spPr>
          <a:xfrm>
            <a:off x="107503" y="1620053"/>
            <a:ext cx="839540" cy="36933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C42A413-ED2D-45C3-B6B9-023B48A1EA6D}"/>
              </a:ext>
            </a:extLst>
          </p:cNvPr>
          <p:cNvSpPr/>
          <p:nvPr/>
        </p:nvSpPr>
        <p:spPr>
          <a:xfrm>
            <a:off x="1383379" y="1661481"/>
            <a:ext cx="1410962" cy="403397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AF2167-A83A-4519-8859-81C0D23C582E}"/>
              </a:ext>
            </a:extLst>
          </p:cNvPr>
          <p:cNvSpPr txBox="1"/>
          <p:nvPr/>
        </p:nvSpPr>
        <p:spPr>
          <a:xfrm>
            <a:off x="1691680" y="1259470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視窗管理選單　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A5C9595-0FC6-444A-A88A-C32CE7A4D0EA}"/>
              </a:ext>
            </a:extLst>
          </p:cNvPr>
          <p:cNvSpPr/>
          <p:nvPr/>
        </p:nvSpPr>
        <p:spPr>
          <a:xfrm>
            <a:off x="181406" y="2060848"/>
            <a:ext cx="1222002" cy="389536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6944B18-44B3-49E1-9BAE-209DCCADAE55}"/>
              </a:ext>
            </a:extLst>
          </p:cNvPr>
          <p:cNvSpPr txBox="1"/>
          <p:nvPr/>
        </p:nvSpPr>
        <p:spPr>
          <a:xfrm>
            <a:off x="181406" y="6011998"/>
            <a:ext cx="10156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元件庫　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058E3B5-BDEC-485B-8576-EED486E88DC1}"/>
              </a:ext>
            </a:extLst>
          </p:cNvPr>
          <p:cNvSpPr/>
          <p:nvPr/>
        </p:nvSpPr>
        <p:spPr>
          <a:xfrm>
            <a:off x="2245141" y="1847944"/>
            <a:ext cx="2906702" cy="345170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2F9312-C8E7-4E02-9999-4DACFA47413B}"/>
              </a:ext>
            </a:extLst>
          </p:cNvPr>
          <p:cNvSpPr txBox="1"/>
          <p:nvPr/>
        </p:nvSpPr>
        <p:spPr>
          <a:xfrm>
            <a:off x="3160618" y="5865183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手機畫面　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D7B752C-6C3F-4C41-9C29-860053787518}"/>
              </a:ext>
            </a:extLst>
          </p:cNvPr>
          <p:cNvSpPr/>
          <p:nvPr/>
        </p:nvSpPr>
        <p:spPr>
          <a:xfrm>
            <a:off x="6120743" y="1720712"/>
            <a:ext cx="1174792" cy="345170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5EDBDC7-00B8-4CD2-98B4-F9D28C5791E4}"/>
              </a:ext>
            </a:extLst>
          </p:cNvPr>
          <p:cNvSpPr/>
          <p:nvPr/>
        </p:nvSpPr>
        <p:spPr>
          <a:xfrm>
            <a:off x="7241035" y="1667221"/>
            <a:ext cx="1326357" cy="4013296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D0FBC2D-FC0C-4449-89C2-BF5629C61CB9}"/>
              </a:ext>
            </a:extLst>
          </p:cNvPr>
          <p:cNvSpPr/>
          <p:nvPr/>
        </p:nvSpPr>
        <p:spPr>
          <a:xfrm>
            <a:off x="7884368" y="1534668"/>
            <a:ext cx="489314" cy="45417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F72360C-95D9-4EBF-93D5-D09EE7644529}"/>
              </a:ext>
            </a:extLst>
          </p:cNvPr>
          <p:cNvSpPr txBox="1"/>
          <p:nvPr/>
        </p:nvSpPr>
        <p:spPr>
          <a:xfrm>
            <a:off x="42879" y="982471"/>
            <a:ext cx="14879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你的專案名稱會顯示在這邊　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6899F3E-1C8B-4205-9001-A3C97A921B96}"/>
              </a:ext>
            </a:extLst>
          </p:cNvPr>
          <p:cNvSpPr txBox="1"/>
          <p:nvPr/>
        </p:nvSpPr>
        <p:spPr>
          <a:xfrm>
            <a:off x="7621537" y="910463"/>
            <a:ext cx="117603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進入程式設計模式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6748A9D-F35C-4D6A-B1DD-49D3CCAD6054}"/>
              </a:ext>
            </a:extLst>
          </p:cNvPr>
          <p:cNvSpPr txBox="1"/>
          <p:nvPr/>
        </p:nvSpPr>
        <p:spPr>
          <a:xfrm>
            <a:off x="5724128" y="5264043"/>
            <a:ext cx="117479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對應到“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Viewer”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是視窗中的元件</a:t>
            </a:r>
            <a:endParaRPr kumimoji="0" lang="en-US" altLang="zh-T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　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F448495-68D3-438E-85D8-54011110C334}"/>
              </a:ext>
            </a:extLst>
          </p:cNvPr>
          <p:cNvSpPr txBox="1"/>
          <p:nvPr/>
        </p:nvSpPr>
        <p:spPr>
          <a:xfrm>
            <a:off x="7174170" y="5798965"/>
            <a:ext cx="14773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設定元件屬性</a:t>
            </a:r>
          </a:p>
        </p:txBody>
      </p:sp>
    </p:spTree>
    <p:extLst>
      <p:ext uri="{BB962C8B-B14F-4D97-AF65-F5344CB8AC3E}">
        <p14:creationId xmlns:p14="http://schemas.microsoft.com/office/powerpoint/2010/main" val="31550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80B47B-4947-4CB9-84AD-D870C0ED6157}"/>
              </a:ext>
            </a:extLst>
          </p:cNvPr>
          <p:cNvSpPr/>
          <p:nvPr/>
        </p:nvSpPr>
        <p:spPr>
          <a:xfrm>
            <a:off x="621059" y="1578692"/>
            <a:ext cx="780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我們來做可以計算長方形面積的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 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 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8CA840-C3A3-4C1C-A78A-1800A19E939F}"/>
              </a:ext>
            </a:extLst>
          </p:cNvPr>
          <p:cNvSpPr txBox="1"/>
          <p:nvPr/>
        </p:nvSpPr>
        <p:spPr>
          <a:xfrm>
            <a:off x="102656" y="104629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800" b="0" dirty="0">
                <a:solidFill>
                  <a:schemeClr val="tx1"/>
                </a:solidFill>
              </a:rPr>
              <a:t>程式設計區塊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775FFD-54BC-4046-ADB3-2E3797DBFEA0}"/>
              </a:ext>
            </a:extLst>
          </p:cNvPr>
          <p:cNvSpPr txBox="1"/>
          <p:nvPr/>
        </p:nvSpPr>
        <p:spPr>
          <a:xfrm>
            <a:off x="1896429" y="105019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視窗管理選單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B49767-AFC5-4D3F-80BE-0F6A83FD7ED2}"/>
              </a:ext>
            </a:extLst>
          </p:cNvPr>
          <p:cNvSpPr txBox="1"/>
          <p:nvPr/>
        </p:nvSpPr>
        <p:spPr>
          <a:xfrm>
            <a:off x="293653" y="615601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上傳多媒體檔案</a:t>
            </a:r>
            <a:endParaRPr kumimoji="0" lang="en-US" altLang="zh-T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85A4B8-3CA9-4758-A267-DEB99436B181}"/>
              </a:ext>
            </a:extLst>
          </p:cNvPr>
          <p:cNvSpPr txBox="1"/>
          <p:nvPr/>
        </p:nvSpPr>
        <p:spPr>
          <a:xfrm>
            <a:off x="7247571" y="872460"/>
            <a:ext cx="117603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進入介面設計模式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5DD826B-A2D0-48EA-A7C3-DFC96BB9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0" y="1419524"/>
            <a:ext cx="7931086" cy="4681852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CE3F1FA-7946-4F83-9CF8-58E8893F76BC}"/>
              </a:ext>
            </a:extLst>
          </p:cNvPr>
          <p:cNvSpPr/>
          <p:nvPr/>
        </p:nvSpPr>
        <p:spPr>
          <a:xfrm>
            <a:off x="520696" y="1779372"/>
            <a:ext cx="1254073" cy="3576627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F23A1BE-CDF8-472B-9111-A75AB72D74D4}"/>
              </a:ext>
            </a:extLst>
          </p:cNvPr>
          <p:cNvSpPr/>
          <p:nvPr/>
        </p:nvSpPr>
        <p:spPr>
          <a:xfrm>
            <a:off x="520697" y="5381237"/>
            <a:ext cx="1140152" cy="491056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DDF4A5B-08E7-43C7-9604-9408DE922A96}"/>
              </a:ext>
            </a:extLst>
          </p:cNvPr>
          <p:cNvSpPr/>
          <p:nvPr/>
        </p:nvSpPr>
        <p:spPr>
          <a:xfrm>
            <a:off x="1752265" y="1772372"/>
            <a:ext cx="1906876" cy="22080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723D5A6-5753-4AB9-A982-B1C04E039DCD}"/>
              </a:ext>
            </a:extLst>
          </p:cNvPr>
          <p:cNvSpPr/>
          <p:nvPr/>
        </p:nvSpPr>
        <p:spPr>
          <a:xfrm>
            <a:off x="7557796" y="1689660"/>
            <a:ext cx="528735" cy="45417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E98A6C0-7587-4E69-B2B5-75D374861973}"/>
              </a:ext>
            </a:extLst>
          </p:cNvPr>
          <p:cNvSpPr/>
          <p:nvPr/>
        </p:nvSpPr>
        <p:spPr>
          <a:xfrm>
            <a:off x="1943519" y="5262143"/>
            <a:ext cx="1378851" cy="73140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A80AD9-E4C4-424C-9FD9-8DE726A22D35}"/>
              </a:ext>
            </a:extLst>
          </p:cNvPr>
          <p:cNvSpPr txBox="1"/>
          <p:nvPr/>
        </p:nvSpPr>
        <p:spPr>
          <a:xfrm>
            <a:off x="1974168" y="4868021"/>
            <a:ext cx="24006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顯示錯誤或警告訊息　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94153D2-FDC2-41E3-B1EA-1502140FF944}"/>
              </a:ext>
            </a:extLst>
          </p:cNvPr>
          <p:cNvSpPr/>
          <p:nvPr/>
        </p:nvSpPr>
        <p:spPr>
          <a:xfrm>
            <a:off x="7393979" y="5074201"/>
            <a:ext cx="1029631" cy="98340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B15F2A0-A1A6-4291-8BCF-3FBA54BCB6D8}"/>
              </a:ext>
            </a:extLst>
          </p:cNvPr>
          <p:cNvSpPr txBox="1"/>
          <p:nvPr/>
        </p:nvSpPr>
        <p:spPr>
          <a:xfrm>
            <a:off x="7557796" y="5099580"/>
            <a:ext cx="784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垃圾桶</a:t>
            </a:r>
          </a:p>
        </p:txBody>
      </p:sp>
    </p:spTree>
    <p:extLst>
      <p:ext uri="{BB962C8B-B14F-4D97-AF65-F5344CB8AC3E}">
        <p14:creationId xmlns:p14="http://schemas.microsoft.com/office/powerpoint/2010/main" val="4070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inventor 2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提供三種連線裝置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AI Companion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伴侶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USB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連接手機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http://developer.android.com/tools/extras/oem-usb.html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模擬器 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http://appinventor.mit.edu/explore/ai2/windows.html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”Download the installer”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46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6" name="Picture 2" descr="「APP inventor 2」的圖片搜尋結果">
            <a:extLst>
              <a:ext uri="{FF2B5EF4-FFF2-40B4-BE49-F238E27FC236}">
                <a16:creationId xmlns:a16="http://schemas.microsoft.com/office/drawing/2014/main" id="{ADF201FC-BAD5-4F9A-A05F-767554E5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3" y="1190352"/>
            <a:ext cx="7236477" cy="49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4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活動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：變形心臟病</a:t>
            </a:r>
            <a:endParaRPr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兩組每個人輪流翻撲克牌，翻完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10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張為止，翻到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JQK 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的人的那組要拍手。</a:t>
            </a:r>
          </a:p>
        </p:txBody>
      </p:sp>
    </p:spTree>
    <p:extLst>
      <p:ext uri="{BB962C8B-B14F-4D97-AF65-F5344CB8AC3E}">
        <p14:creationId xmlns:p14="http://schemas.microsoft.com/office/powerpoint/2010/main" val="315726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活動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1-1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</a:t>
            </a:r>
            <a:r>
              <a:rPr lang="zh-TW" altLang="en-US" sz="4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請畫出「變形心臟病」的遊戲流程圖</a:t>
            </a:r>
            <a:endParaRPr lang="en-US" altLang="zh-TW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兩組每個人輪流翻撲克牌，翻完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10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張為止，翻到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JQK 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的人的那組要拍手。</a:t>
            </a:r>
            <a:endParaRPr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10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BC4EF0C6-CE0D-4D90-BC6E-E9AF9973E22C}"/>
              </a:ext>
            </a:extLst>
          </p:cNvPr>
          <p:cNvSpPr/>
          <p:nvPr/>
        </p:nvSpPr>
        <p:spPr>
          <a:xfrm>
            <a:off x="1172399" y="3281785"/>
            <a:ext cx="1106130" cy="36929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輪流翻牌</a:t>
            </a:r>
          </a:p>
        </p:txBody>
      </p:sp>
      <p:sp>
        <p:nvSpPr>
          <p:cNvPr id="7" name="流程圖: 決策 6">
            <a:extLst>
              <a:ext uri="{FF2B5EF4-FFF2-40B4-BE49-F238E27FC236}">
                <a16:creationId xmlns:a16="http://schemas.microsoft.com/office/drawing/2014/main" id="{7F4F088A-B407-4841-9722-49C20BCCD3CF}"/>
              </a:ext>
            </a:extLst>
          </p:cNvPr>
          <p:cNvSpPr/>
          <p:nvPr/>
        </p:nvSpPr>
        <p:spPr>
          <a:xfrm>
            <a:off x="2905335" y="2763379"/>
            <a:ext cx="1673942" cy="1406119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遇到</a:t>
            </a:r>
            <a:r>
              <a:rPr lang="en-US" altLang="zh-TW" sz="2000" dirty="0"/>
              <a:t>JQK</a:t>
            </a:r>
            <a:endParaRPr lang="zh-TW" altLang="en-US" sz="2000" dirty="0"/>
          </a:p>
        </p:txBody>
      </p:sp>
      <p:sp>
        <p:nvSpPr>
          <p:cNvPr id="8" name="流程圖: 程序 7">
            <a:extLst>
              <a:ext uri="{FF2B5EF4-FFF2-40B4-BE49-F238E27FC236}">
                <a16:creationId xmlns:a16="http://schemas.microsoft.com/office/drawing/2014/main" id="{74096B35-0A02-4FBD-82C5-D62B0EB24A7C}"/>
              </a:ext>
            </a:extLst>
          </p:cNvPr>
          <p:cNvSpPr/>
          <p:nvPr/>
        </p:nvSpPr>
        <p:spPr>
          <a:xfrm>
            <a:off x="3285106" y="4639362"/>
            <a:ext cx="914400" cy="400075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拍手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4C428EF-8161-4F79-8067-5A8525137CC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725464" y="2606844"/>
            <a:ext cx="0" cy="67494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D91FC40-CEC4-4C49-A025-7305C8A6C9E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278529" y="3466434"/>
            <a:ext cx="626806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1EC68FB-5C13-4DEE-945B-8E7074B9A74B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4579277" y="3466434"/>
            <a:ext cx="457201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06F581C-88B1-4760-BB77-E0965AB49DDC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742306" y="4169498"/>
            <a:ext cx="0" cy="4698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流程圖: 結束點 12">
            <a:extLst>
              <a:ext uri="{FF2B5EF4-FFF2-40B4-BE49-F238E27FC236}">
                <a16:creationId xmlns:a16="http://schemas.microsoft.com/office/drawing/2014/main" id="{43515EF7-F297-499D-B198-F3363F5C1386}"/>
              </a:ext>
            </a:extLst>
          </p:cNvPr>
          <p:cNvSpPr/>
          <p:nvPr/>
        </p:nvSpPr>
        <p:spPr>
          <a:xfrm>
            <a:off x="7327349" y="2968750"/>
            <a:ext cx="1148994" cy="995374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遊戲結束</a:t>
            </a:r>
          </a:p>
        </p:txBody>
      </p:sp>
      <p:cxnSp>
        <p:nvCxnSpPr>
          <p:cNvPr id="14" name="接點: 肘形 21">
            <a:extLst>
              <a:ext uri="{FF2B5EF4-FFF2-40B4-BE49-F238E27FC236}">
                <a16:creationId xmlns:a16="http://schemas.microsoft.com/office/drawing/2014/main" id="{D0F5DEB6-77CA-474B-B9C8-8C22D4C988A5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>
            <a:off x="6784294" y="3466434"/>
            <a:ext cx="543055" cy="3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接點: 肘形 22">
            <a:extLst>
              <a:ext uri="{FF2B5EF4-FFF2-40B4-BE49-F238E27FC236}">
                <a16:creationId xmlns:a16="http://schemas.microsoft.com/office/drawing/2014/main" id="{A2A30997-2CAD-46E9-BACF-774C34138031}"/>
              </a:ext>
            </a:extLst>
          </p:cNvPr>
          <p:cNvCxnSpPr>
            <a:cxnSpLocks/>
            <a:stCxn id="8" idx="3"/>
            <a:endCxn id="18" idx="2"/>
          </p:cNvCxnSpPr>
          <p:nvPr/>
        </p:nvCxnSpPr>
        <p:spPr>
          <a:xfrm flipV="1">
            <a:off x="4199506" y="4169493"/>
            <a:ext cx="1710880" cy="669907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6E423ED-7205-469D-B326-4194B3945875}"/>
              </a:ext>
            </a:extLst>
          </p:cNvPr>
          <p:cNvSpPr txBox="1"/>
          <p:nvPr/>
        </p:nvSpPr>
        <p:spPr>
          <a:xfrm>
            <a:off x="4617979" y="2974364"/>
            <a:ext cx="379802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dirty="0"/>
              <a:t>否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7ABA80B-934A-464C-8865-97368EA37A1E}"/>
              </a:ext>
            </a:extLst>
          </p:cNvPr>
          <p:cNvSpPr txBox="1"/>
          <p:nvPr/>
        </p:nvSpPr>
        <p:spPr>
          <a:xfrm>
            <a:off x="3760423" y="4188874"/>
            <a:ext cx="348779" cy="400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2000" dirty="0"/>
              <a:t>是</a:t>
            </a:r>
          </a:p>
        </p:txBody>
      </p:sp>
      <p:sp>
        <p:nvSpPr>
          <p:cNvPr id="18" name="流程圖: 決策 17">
            <a:extLst>
              <a:ext uri="{FF2B5EF4-FFF2-40B4-BE49-F238E27FC236}">
                <a16:creationId xmlns:a16="http://schemas.microsoft.com/office/drawing/2014/main" id="{F4204249-5057-43B7-8830-35DFCEF2C8B2}"/>
              </a:ext>
            </a:extLst>
          </p:cNvPr>
          <p:cNvSpPr/>
          <p:nvPr/>
        </p:nvSpPr>
        <p:spPr>
          <a:xfrm>
            <a:off x="5036478" y="2763374"/>
            <a:ext cx="1747816" cy="1406119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翻完</a:t>
            </a:r>
            <a:r>
              <a:rPr lang="en-US" altLang="zh-TW" sz="2000" dirty="0"/>
              <a:t>52</a:t>
            </a:r>
            <a:r>
              <a:rPr lang="zh-TW" altLang="en-US" sz="2000" dirty="0"/>
              <a:t>張為止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79B276-E2DC-4811-BEBE-50A2B1C2B272}"/>
              </a:ext>
            </a:extLst>
          </p:cNvPr>
          <p:cNvSpPr txBox="1"/>
          <p:nvPr/>
        </p:nvSpPr>
        <p:spPr>
          <a:xfrm>
            <a:off x="6839630" y="3100775"/>
            <a:ext cx="323131" cy="369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3" tIns="45703" rIns="45703" bIns="45703" numCol="1" spcCol="38088" rtlCol="0" anchor="t">
            <a:spAutoFit/>
          </a:bodyPr>
          <a:lstStyle/>
          <a:p>
            <a:pPr defTabSz="457046"/>
            <a:r>
              <a:rPr lang="zh-TW" altLang="en-US" sz="1800" dirty="0"/>
              <a:t>是</a:t>
            </a:r>
          </a:p>
        </p:txBody>
      </p:sp>
      <p:sp>
        <p:nvSpPr>
          <p:cNvPr id="20" name="流程圖: 結束點 19">
            <a:extLst>
              <a:ext uri="{FF2B5EF4-FFF2-40B4-BE49-F238E27FC236}">
                <a16:creationId xmlns:a16="http://schemas.microsoft.com/office/drawing/2014/main" id="{125C70A7-4FF3-4DD7-A1FE-EF713CAD7BFE}"/>
              </a:ext>
            </a:extLst>
          </p:cNvPr>
          <p:cNvSpPr/>
          <p:nvPr/>
        </p:nvSpPr>
        <p:spPr>
          <a:xfrm>
            <a:off x="1120780" y="2085972"/>
            <a:ext cx="1209368" cy="519302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遊戲開始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ED599C-1D44-426A-A7B3-D1EF82161331}"/>
              </a:ext>
            </a:extLst>
          </p:cNvPr>
          <p:cNvSpPr/>
          <p:nvPr/>
        </p:nvSpPr>
        <p:spPr>
          <a:xfrm>
            <a:off x="2632945" y="2084403"/>
            <a:ext cx="2422001" cy="3431026"/>
          </a:xfrm>
          <a:prstGeom prst="rect">
            <a:avLst/>
          </a:prstGeom>
          <a:noFill/>
          <a:ln w="76200" cap="flat">
            <a:solidFill>
              <a:srgbClr val="FF008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" name="接點: 肘形 2">
            <a:extLst>
              <a:ext uri="{FF2B5EF4-FFF2-40B4-BE49-F238E27FC236}">
                <a16:creationId xmlns:a16="http://schemas.microsoft.com/office/drawing/2014/main" id="{C3F306BE-1620-41E1-96F4-F08DDC4CA918}"/>
              </a:ext>
            </a:extLst>
          </p:cNvPr>
          <p:cNvCxnSpPr>
            <a:stCxn id="18" idx="0"/>
          </p:cNvCxnSpPr>
          <p:nvPr/>
        </p:nvCxnSpPr>
        <p:spPr bwMode="auto">
          <a:xfrm rot="16200000" flipH="1" flipV="1">
            <a:off x="3635229" y="853608"/>
            <a:ext cx="365391" cy="4184922"/>
          </a:xfrm>
          <a:prstGeom prst="bentConnector4">
            <a:avLst>
              <a:gd name="adj1" fmla="val -140486"/>
              <a:gd name="adj2" fmla="val 72347"/>
            </a:avLst>
          </a:prstGeom>
          <a:ln w="28575"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3DA6F4C3-F41A-40AB-BA7A-05CB76FDB0DE}"/>
              </a:ext>
            </a:extLst>
          </p:cNvPr>
          <p:cNvSpPr/>
          <p:nvPr/>
        </p:nvSpPr>
        <p:spPr>
          <a:xfrm>
            <a:off x="5915714" y="224426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46"/>
            <a:r>
              <a:rPr lang="zh-TW" altLang="en-US" sz="2000" dirty="0"/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2947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95536" y="1484784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E7DD9D-A904-48AF-9974-EAB282C08B06}"/>
              </a:ext>
            </a:extLst>
          </p:cNvPr>
          <p:cNvSpPr/>
          <p:nvPr/>
        </p:nvSpPr>
        <p:spPr>
          <a:xfrm>
            <a:off x="899592" y="1700808"/>
            <a:ext cx="5958408" cy="195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活動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2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倍數計算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試做一個流程圖，在使用者輸入一個整數後，電腦能顯示出其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到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10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的所有倍數。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4865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95536" y="1484784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161008"/>
            <a:ext cx="8064500" cy="180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流程圖: 程序 8">
            <a:extLst>
              <a:ext uri="{FF2B5EF4-FFF2-40B4-BE49-F238E27FC236}">
                <a16:creationId xmlns:a16="http://schemas.microsoft.com/office/drawing/2014/main" id="{C7C3C997-4A34-4F3F-BD77-D7D7DBEFE4DA}"/>
              </a:ext>
            </a:extLst>
          </p:cNvPr>
          <p:cNvSpPr/>
          <p:nvPr/>
        </p:nvSpPr>
        <p:spPr>
          <a:xfrm>
            <a:off x="781714" y="2676977"/>
            <a:ext cx="1395429" cy="707852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請使用者輸入一個整數</a:t>
            </a:r>
          </a:p>
        </p:txBody>
      </p:sp>
      <p:sp>
        <p:nvSpPr>
          <p:cNvPr id="10" name="流程圖: 程序 9">
            <a:extLst>
              <a:ext uri="{FF2B5EF4-FFF2-40B4-BE49-F238E27FC236}">
                <a16:creationId xmlns:a16="http://schemas.microsoft.com/office/drawing/2014/main" id="{36A02C29-A78D-40E6-B327-EB557033B42B}"/>
              </a:ext>
            </a:extLst>
          </p:cNvPr>
          <p:cNvSpPr/>
          <p:nvPr/>
        </p:nvSpPr>
        <p:spPr>
          <a:xfrm>
            <a:off x="2659348" y="2769685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1</a:t>
            </a:r>
            <a:endParaRPr lang="zh-TW" altLang="en-US" sz="1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3B7CD13-8B7C-40AA-AFBB-CB84CF583C93}"/>
              </a:ext>
            </a:extLst>
          </p:cNvPr>
          <p:cNvCxnSpPr>
            <a:cxnSpLocks/>
          </p:cNvCxnSpPr>
          <p:nvPr/>
        </p:nvCxnSpPr>
        <p:spPr>
          <a:xfrm>
            <a:off x="1418284" y="2171312"/>
            <a:ext cx="0" cy="5521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D5BFCD7-A414-4075-B78A-29B18629C2E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77143" y="3030903"/>
            <a:ext cx="481126" cy="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E0981B3-DBF3-4E09-A7D5-6873C8487B3D}"/>
              </a:ext>
            </a:extLst>
          </p:cNvPr>
          <p:cNvCxnSpPr>
            <a:cxnSpLocks/>
          </p:cNvCxnSpPr>
          <p:nvPr/>
        </p:nvCxnSpPr>
        <p:spPr>
          <a:xfrm flipV="1">
            <a:off x="3573748" y="3113722"/>
            <a:ext cx="457201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流程圖: 結束點 13">
            <a:extLst>
              <a:ext uri="{FF2B5EF4-FFF2-40B4-BE49-F238E27FC236}">
                <a16:creationId xmlns:a16="http://schemas.microsoft.com/office/drawing/2014/main" id="{681A10F9-BA83-48CC-A4E3-2717FCC17946}"/>
              </a:ext>
            </a:extLst>
          </p:cNvPr>
          <p:cNvSpPr/>
          <p:nvPr/>
        </p:nvSpPr>
        <p:spPr>
          <a:xfrm>
            <a:off x="6759124" y="5222563"/>
            <a:ext cx="670346" cy="522441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結束</a:t>
            </a:r>
          </a:p>
        </p:txBody>
      </p:sp>
      <p:cxnSp>
        <p:nvCxnSpPr>
          <p:cNvPr id="15" name="接點: 肘形 21">
            <a:extLst>
              <a:ext uri="{FF2B5EF4-FFF2-40B4-BE49-F238E27FC236}">
                <a16:creationId xmlns:a16="http://schemas.microsoft.com/office/drawing/2014/main" id="{4F64E0EF-4DDC-4191-A11E-54E24090614E}"/>
              </a:ext>
            </a:extLst>
          </p:cNvPr>
          <p:cNvCxnSpPr>
            <a:cxnSpLocks/>
          </p:cNvCxnSpPr>
          <p:nvPr/>
        </p:nvCxnSpPr>
        <p:spPr>
          <a:xfrm>
            <a:off x="4945349" y="3089347"/>
            <a:ext cx="543056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流程圖: 結束點 15">
            <a:extLst>
              <a:ext uri="{FF2B5EF4-FFF2-40B4-BE49-F238E27FC236}">
                <a16:creationId xmlns:a16="http://schemas.microsoft.com/office/drawing/2014/main" id="{CD5C9DC8-077F-4850-BC23-B6ED27AD4072}"/>
              </a:ext>
            </a:extLst>
          </p:cNvPr>
          <p:cNvSpPr/>
          <p:nvPr/>
        </p:nvSpPr>
        <p:spPr>
          <a:xfrm>
            <a:off x="478971" y="1628800"/>
            <a:ext cx="2179300" cy="562582"/>
          </a:xfrm>
          <a:prstGeom prst="flowChartTerminato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2000" dirty="0"/>
              <a:t>按下「顯示結果」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C1089C-3383-4419-9F5F-E4DA55772C65}"/>
              </a:ext>
            </a:extLst>
          </p:cNvPr>
          <p:cNvSpPr/>
          <p:nvPr/>
        </p:nvSpPr>
        <p:spPr>
          <a:xfrm>
            <a:off x="1930205" y="2416282"/>
            <a:ext cx="6144160" cy="3562321"/>
          </a:xfrm>
          <a:prstGeom prst="rect">
            <a:avLst/>
          </a:prstGeom>
          <a:noFill/>
          <a:ln w="76200" cap="flat">
            <a:solidFill>
              <a:srgbClr val="FF008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E50D6C39-0E43-49E5-920C-5BCCE623B99D}"/>
              </a:ext>
            </a:extLst>
          </p:cNvPr>
          <p:cNvSpPr/>
          <p:nvPr/>
        </p:nvSpPr>
        <p:spPr>
          <a:xfrm>
            <a:off x="4030949" y="2766203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2</a:t>
            </a:r>
            <a:endParaRPr lang="zh-TW" altLang="en-US" sz="1800" dirty="0"/>
          </a:p>
        </p:txBody>
      </p:sp>
      <p:sp>
        <p:nvSpPr>
          <p:cNvPr id="19" name="流程圖: 程序 18">
            <a:extLst>
              <a:ext uri="{FF2B5EF4-FFF2-40B4-BE49-F238E27FC236}">
                <a16:creationId xmlns:a16="http://schemas.microsoft.com/office/drawing/2014/main" id="{3C606B7F-C18E-4502-B5B5-0603B9E5FA09}"/>
              </a:ext>
            </a:extLst>
          </p:cNvPr>
          <p:cNvSpPr/>
          <p:nvPr/>
        </p:nvSpPr>
        <p:spPr>
          <a:xfrm>
            <a:off x="5488405" y="2790579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3</a:t>
            </a:r>
            <a:endParaRPr lang="zh-TW" altLang="en-US" sz="1800" dirty="0"/>
          </a:p>
        </p:txBody>
      </p:sp>
      <p:cxnSp>
        <p:nvCxnSpPr>
          <p:cNvPr id="20" name="接點: 肘形 21">
            <a:extLst>
              <a:ext uri="{FF2B5EF4-FFF2-40B4-BE49-F238E27FC236}">
                <a16:creationId xmlns:a16="http://schemas.microsoft.com/office/drawing/2014/main" id="{4FD82728-C1C2-4A55-B9FD-1E92047526D5}"/>
              </a:ext>
            </a:extLst>
          </p:cNvPr>
          <p:cNvCxnSpPr>
            <a:cxnSpLocks/>
          </p:cNvCxnSpPr>
          <p:nvPr/>
        </p:nvCxnSpPr>
        <p:spPr>
          <a:xfrm>
            <a:off x="6376095" y="3089347"/>
            <a:ext cx="543056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流程圖: 程序 20">
            <a:extLst>
              <a:ext uri="{FF2B5EF4-FFF2-40B4-BE49-F238E27FC236}">
                <a16:creationId xmlns:a16="http://schemas.microsoft.com/office/drawing/2014/main" id="{813CE6F1-012A-4E89-8755-D39EC02F6989}"/>
              </a:ext>
            </a:extLst>
          </p:cNvPr>
          <p:cNvSpPr/>
          <p:nvPr/>
        </p:nvSpPr>
        <p:spPr>
          <a:xfrm>
            <a:off x="6919151" y="2790579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4</a:t>
            </a:r>
            <a:endParaRPr lang="zh-TW" altLang="en-US" sz="1800" dirty="0"/>
          </a:p>
        </p:txBody>
      </p:sp>
      <p:cxnSp>
        <p:nvCxnSpPr>
          <p:cNvPr id="22" name="接點: 肘形 21">
            <a:extLst>
              <a:ext uri="{FF2B5EF4-FFF2-40B4-BE49-F238E27FC236}">
                <a16:creationId xmlns:a16="http://schemas.microsoft.com/office/drawing/2014/main" id="{1F856C28-C2DA-4307-A059-BD070362B73F}"/>
              </a:ext>
            </a:extLst>
          </p:cNvPr>
          <p:cNvCxnSpPr>
            <a:cxnSpLocks/>
          </p:cNvCxnSpPr>
          <p:nvPr/>
        </p:nvCxnSpPr>
        <p:spPr>
          <a:xfrm rot="5400000">
            <a:off x="7104825" y="3684025"/>
            <a:ext cx="543056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流程圖: 程序 22">
            <a:extLst>
              <a:ext uri="{FF2B5EF4-FFF2-40B4-BE49-F238E27FC236}">
                <a16:creationId xmlns:a16="http://schemas.microsoft.com/office/drawing/2014/main" id="{DF6954D1-0C28-47D7-B75D-A61294DD0553}"/>
              </a:ext>
            </a:extLst>
          </p:cNvPr>
          <p:cNvSpPr/>
          <p:nvPr/>
        </p:nvSpPr>
        <p:spPr>
          <a:xfrm>
            <a:off x="6919151" y="3955555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5</a:t>
            </a:r>
            <a:endParaRPr lang="zh-TW" altLang="en-US" sz="1800" dirty="0"/>
          </a:p>
        </p:txBody>
      </p:sp>
      <p:cxnSp>
        <p:nvCxnSpPr>
          <p:cNvPr id="24" name="接點: 肘形 21">
            <a:extLst>
              <a:ext uri="{FF2B5EF4-FFF2-40B4-BE49-F238E27FC236}">
                <a16:creationId xmlns:a16="http://schemas.microsoft.com/office/drawing/2014/main" id="{71304091-B535-4A49-96C2-660B06E173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48466" y="4278703"/>
            <a:ext cx="670685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流程圖: 程序 24">
            <a:extLst>
              <a:ext uri="{FF2B5EF4-FFF2-40B4-BE49-F238E27FC236}">
                <a16:creationId xmlns:a16="http://schemas.microsoft.com/office/drawing/2014/main" id="{E98402A1-7789-48CA-9239-DA81B55DF1AC}"/>
              </a:ext>
            </a:extLst>
          </p:cNvPr>
          <p:cNvSpPr/>
          <p:nvPr/>
        </p:nvSpPr>
        <p:spPr>
          <a:xfrm>
            <a:off x="5334065" y="3961508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6</a:t>
            </a:r>
            <a:endParaRPr lang="zh-TW" altLang="en-US" sz="1800" dirty="0"/>
          </a:p>
        </p:txBody>
      </p:sp>
      <p:cxnSp>
        <p:nvCxnSpPr>
          <p:cNvPr id="26" name="接點: 肘形 21">
            <a:extLst>
              <a:ext uri="{FF2B5EF4-FFF2-40B4-BE49-F238E27FC236}">
                <a16:creationId xmlns:a16="http://schemas.microsoft.com/office/drawing/2014/main" id="{425EA156-DCD6-4D74-9CD4-37979A2E03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48400" y="4266308"/>
            <a:ext cx="670685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流程圖: 程序 26">
            <a:extLst>
              <a:ext uri="{FF2B5EF4-FFF2-40B4-BE49-F238E27FC236}">
                <a16:creationId xmlns:a16="http://schemas.microsoft.com/office/drawing/2014/main" id="{E92629A6-7DE0-4D36-A4AE-9F67275058F9}"/>
              </a:ext>
            </a:extLst>
          </p:cNvPr>
          <p:cNvSpPr/>
          <p:nvPr/>
        </p:nvSpPr>
        <p:spPr>
          <a:xfrm>
            <a:off x="3733999" y="3942671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7</a:t>
            </a:r>
            <a:endParaRPr lang="zh-TW" altLang="en-US" sz="1800" dirty="0"/>
          </a:p>
        </p:txBody>
      </p:sp>
      <p:cxnSp>
        <p:nvCxnSpPr>
          <p:cNvPr id="28" name="接點: 肘形 21">
            <a:extLst>
              <a:ext uri="{FF2B5EF4-FFF2-40B4-BE49-F238E27FC236}">
                <a16:creationId xmlns:a16="http://schemas.microsoft.com/office/drawing/2014/main" id="{DA75AE4A-8E1B-4C6F-896A-54652A23BE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91544" y="4259866"/>
            <a:ext cx="670685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流程圖: 程序 28">
            <a:extLst>
              <a:ext uri="{FF2B5EF4-FFF2-40B4-BE49-F238E27FC236}">
                <a16:creationId xmlns:a16="http://schemas.microsoft.com/office/drawing/2014/main" id="{D6056D98-3410-490C-B3CC-C3DF6482163D}"/>
              </a:ext>
            </a:extLst>
          </p:cNvPr>
          <p:cNvSpPr/>
          <p:nvPr/>
        </p:nvSpPr>
        <p:spPr>
          <a:xfrm>
            <a:off x="2177143" y="3942671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8</a:t>
            </a:r>
            <a:endParaRPr lang="zh-TW" altLang="en-US" sz="1800" dirty="0"/>
          </a:p>
        </p:txBody>
      </p:sp>
      <p:cxnSp>
        <p:nvCxnSpPr>
          <p:cNvPr id="31" name="接點: 肘形 21">
            <a:extLst>
              <a:ext uri="{FF2B5EF4-FFF2-40B4-BE49-F238E27FC236}">
                <a16:creationId xmlns:a16="http://schemas.microsoft.com/office/drawing/2014/main" id="{CE076FE6-1A3E-42F2-951D-C8E609800D3C}"/>
              </a:ext>
            </a:extLst>
          </p:cNvPr>
          <p:cNvCxnSpPr>
            <a:cxnSpLocks/>
          </p:cNvCxnSpPr>
          <p:nvPr/>
        </p:nvCxnSpPr>
        <p:spPr>
          <a:xfrm rot="5400000">
            <a:off x="2362817" y="4859677"/>
            <a:ext cx="543056" cy="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流程圖: 程序 31">
            <a:extLst>
              <a:ext uri="{FF2B5EF4-FFF2-40B4-BE49-F238E27FC236}">
                <a16:creationId xmlns:a16="http://schemas.microsoft.com/office/drawing/2014/main" id="{2B013233-F14D-4977-8083-22305A87C98E}"/>
              </a:ext>
            </a:extLst>
          </p:cNvPr>
          <p:cNvSpPr/>
          <p:nvPr/>
        </p:nvSpPr>
        <p:spPr>
          <a:xfrm>
            <a:off x="2177143" y="5131207"/>
            <a:ext cx="9144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9</a:t>
            </a:r>
            <a:endParaRPr lang="zh-TW" altLang="en-US" sz="18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1F532AE-A7D3-4EB0-85B2-59C6EC47F340}"/>
              </a:ext>
            </a:extLst>
          </p:cNvPr>
          <p:cNvCxnSpPr>
            <a:cxnSpLocks/>
          </p:cNvCxnSpPr>
          <p:nvPr/>
        </p:nvCxnSpPr>
        <p:spPr>
          <a:xfrm flipV="1">
            <a:off x="3116548" y="5445379"/>
            <a:ext cx="457201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流程圖: 程序 33">
            <a:extLst>
              <a:ext uri="{FF2B5EF4-FFF2-40B4-BE49-F238E27FC236}">
                <a16:creationId xmlns:a16="http://schemas.microsoft.com/office/drawing/2014/main" id="{74774981-0CCE-42C5-A8A2-6A9AB9871052}"/>
              </a:ext>
            </a:extLst>
          </p:cNvPr>
          <p:cNvSpPr/>
          <p:nvPr/>
        </p:nvSpPr>
        <p:spPr>
          <a:xfrm>
            <a:off x="3573750" y="5131207"/>
            <a:ext cx="107465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將此數字乘以</a:t>
            </a:r>
            <a:r>
              <a:rPr lang="en-US" altLang="zh-TW" sz="1800" dirty="0"/>
              <a:t>10</a:t>
            </a:r>
            <a:endParaRPr lang="zh-TW" altLang="en-US" sz="1800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25DACAD2-D482-48C3-A413-EED04A49FA68}"/>
              </a:ext>
            </a:extLst>
          </p:cNvPr>
          <p:cNvCxnSpPr>
            <a:cxnSpLocks/>
          </p:cNvCxnSpPr>
          <p:nvPr/>
        </p:nvCxnSpPr>
        <p:spPr>
          <a:xfrm flipV="1">
            <a:off x="4648400" y="5483784"/>
            <a:ext cx="457201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流程圖: 程序 35">
            <a:extLst>
              <a:ext uri="{FF2B5EF4-FFF2-40B4-BE49-F238E27FC236}">
                <a16:creationId xmlns:a16="http://schemas.microsoft.com/office/drawing/2014/main" id="{119B4A53-ED33-497F-962B-31C73FBC73C3}"/>
              </a:ext>
            </a:extLst>
          </p:cNvPr>
          <p:cNvSpPr/>
          <p:nvPr/>
        </p:nvSpPr>
        <p:spPr>
          <a:xfrm>
            <a:off x="5105601" y="5160636"/>
            <a:ext cx="1143000" cy="646296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3" tIns="45703" rIns="45703" bIns="45703" numCol="1" spcCol="38088" rtlCol="0" anchor="ctr">
            <a:spAutoFit/>
          </a:bodyPr>
          <a:lstStyle/>
          <a:p>
            <a:pPr defTabSz="457046"/>
            <a:r>
              <a:rPr lang="zh-TW" altLang="en-US" sz="1800" dirty="0"/>
              <a:t>顯示所有的結果</a:t>
            </a: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2F4CAEA8-490B-47C0-A755-A3D47F491A22}"/>
              </a:ext>
            </a:extLst>
          </p:cNvPr>
          <p:cNvCxnSpPr>
            <a:cxnSpLocks/>
          </p:cNvCxnSpPr>
          <p:nvPr/>
        </p:nvCxnSpPr>
        <p:spPr>
          <a:xfrm flipV="1">
            <a:off x="6263059" y="5503747"/>
            <a:ext cx="457201" cy="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154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3314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rPr>
              <a:t>　　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</a:rPr>
              <a:t>電腦科學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中，透過</a:t>
            </a:r>
            <a:r>
              <a:rPr lang="en-US" altLang="zh-TW" sz="1800" dirty="0">
                <a:solidFill>
                  <a:schemeClr val="tx1"/>
                </a:solidFill>
                <a:ea typeface="標楷體" panose="03000509000000000000" pitchFamily="65" charset="-120"/>
              </a:rPr>
              <a:t>While Loop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，可以讓我們重複執行陳述式，直到指定的運算式評估為否為止。</a:t>
            </a: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生活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中每個人都會需要「刷牙」、「洗臉」、「洗澡」，我們會不斷地清洗自己直到乾淨為止。</a:t>
            </a:r>
          </a:p>
          <a:p>
            <a:pPr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</a:rPr>
              <a:t>學校作業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中，我們會不斷地練習寫「生字」、「計算題目」，直到自己學會為止。</a:t>
            </a:r>
          </a:p>
          <a:p>
            <a:pPr>
              <a:lnSpc>
                <a:spcPts val="2600"/>
              </a:lnSpc>
            </a:pP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練習１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我們來做美金換算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美金可以換成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元新台幣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先畫流程圖喔！！</a:t>
            </a:r>
          </a:p>
        </p:txBody>
      </p:sp>
    </p:spTree>
    <p:extLst>
      <p:ext uri="{BB962C8B-B14F-4D97-AF65-F5344CB8AC3E}">
        <p14:creationId xmlns:p14="http://schemas.microsoft.com/office/powerpoint/2010/main" val="56702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結束點 5">
            <a:extLst>
              <a:ext uri="{FF2B5EF4-FFF2-40B4-BE49-F238E27FC236}">
                <a16:creationId xmlns:a16="http://schemas.microsoft.com/office/drawing/2014/main" id="{126FCC86-082F-4B5A-B220-BDE5EADEF2C9}"/>
              </a:ext>
            </a:extLst>
          </p:cNvPr>
          <p:cNvSpPr/>
          <p:nvPr/>
        </p:nvSpPr>
        <p:spPr>
          <a:xfrm>
            <a:off x="2925537" y="1402932"/>
            <a:ext cx="1520370" cy="56262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開始程式</a:t>
            </a:r>
          </a:p>
        </p:txBody>
      </p:sp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974F6C63-B237-473D-85F1-C67D9575B1C9}"/>
              </a:ext>
            </a:extLst>
          </p:cNvPr>
          <p:cNvSpPr/>
          <p:nvPr/>
        </p:nvSpPr>
        <p:spPr>
          <a:xfrm>
            <a:off x="2852827" y="2387969"/>
            <a:ext cx="1665790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輸入美金金額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2BF49BC-D015-42C2-9FC0-AA020CF5ACE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685722" y="1965559"/>
            <a:ext cx="0" cy="4224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1FC4C62-A34B-4007-8B28-5CC706B6F76C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3685722" y="2788077"/>
            <a:ext cx="15068" cy="565882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流程圖: 程序 9">
            <a:extLst>
              <a:ext uri="{FF2B5EF4-FFF2-40B4-BE49-F238E27FC236}">
                <a16:creationId xmlns:a16="http://schemas.microsoft.com/office/drawing/2014/main" id="{6CEFA9EA-8628-4DFC-97C6-B082FF72C100}"/>
              </a:ext>
            </a:extLst>
          </p:cNvPr>
          <p:cNvSpPr/>
          <p:nvPr/>
        </p:nvSpPr>
        <p:spPr>
          <a:xfrm>
            <a:off x="2795185" y="4222043"/>
            <a:ext cx="1796142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程式計算 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9725BEF-8579-4B55-AB82-A16FFA799807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3693256" y="3754067"/>
            <a:ext cx="7534" cy="467976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流程圖: 程序 11">
            <a:extLst>
              <a:ext uri="{FF2B5EF4-FFF2-40B4-BE49-F238E27FC236}">
                <a16:creationId xmlns:a16="http://schemas.microsoft.com/office/drawing/2014/main" id="{17274466-D3B9-4E7E-8DBD-C59CB8CBBE23}"/>
              </a:ext>
            </a:extLst>
          </p:cNvPr>
          <p:cNvSpPr/>
          <p:nvPr/>
        </p:nvSpPr>
        <p:spPr>
          <a:xfrm>
            <a:off x="2600981" y="3353959"/>
            <a:ext cx="2199618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按下</a:t>
            </a:r>
            <a:r>
              <a:rPr kumimoji="0" lang="en-US" altLang="zh-TW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”</a:t>
            </a: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換算</a:t>
            </a:r>
            <a:r>
              <a:rPr kumimoji="0" lang="en-US" altLang="zh-TW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”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sp>
        <p:nvSpPr>
          <p:cNvPr id="13" name="流程圖: 資料 12">
            <a:extLst>
              <a:ext uri="{FF2B5EF4-FFF2-40B4-BE49-F238E27FC236}">
                <a16:creationId xmlns:a16="http://schemas.microsoft.com/office/drawing/2014/main" id="{843DA66E-E60E-4337-B6FB-F3CF7FDE02C1}"/>
              </a:ext>
            </a:extLst>
          </p:cNvPr>
          <p:cNvSpPr/>
          <p:nvPr/>
        </p:nvSpPr>
        <p:spPr>
          <a:xfrm>
            <a:off x="2455732" y="5142467"/>
            <a:ext cx="2475047" cy="369330"/>
          </a:xfrm>
          <a:prstGeom prst="flowChartInputOutp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螢幕顯示答案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D5D9945-C46A-45AC-A681-7BB069B41871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>
            <a:off x="3693256" y="4622151"/>
            <a:ext cx="0" cy="520316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流程圖: 結束點 14">
            <a:extLst>
              <a:ext uri="{FF2B5EF4-FFF2-40B4-BE49-F238E27FC236}">
                <a16:creationId xmlns:a16="http://schemas.microsoft.com/office/drawing/2014/main" id="{A37426E6-3B27-4ED7-8C16-4594163EC059}"/>
              </a:ext>
            </a:extLst>
          </p:cNvPr>
          <p:cNvSpPr/>
          <p:nvPr/>
        </p:nvSpPr>
        <p:spPr>
          <a:xfrm>
            <a:off x="2940605" y="5889397"/>
            <a:ext cx="1520370" cy="56262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結束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3FF1A33-E948-44F8-AA67-7FB9F6811ECC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>
            <a:off x="3693256" y="5511797"/>
            <a:ext cx="7534" cy="37760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1161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9EE6B5-3B61-4121-B413-7C7EEB14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4" y="994420"/>
            <a:ext cx="612650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9A84D64-F143-4F78-BDFD-0242DE27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06" y="1340768"/>
            <a:ext cx="629686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A1D89C8-5D33-494F-B53B-1CDDA530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5" y="1129208"/>
            <a:ext cx="6335912" cy="51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8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A66D8BA-A95F-4BBF-8639-F5F3A300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27" y="1766655"/>
            <a:ext cx="569674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F0267C-D111-439A-9345-F3196E3B4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48" y="1264805"/>
            <a:ext cx="7845988" cy="46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0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87E8AF-7E11-439D-A9B5-B4A91B1E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1" y="1250888"/>
            <a:ext cx="8064500" cy="47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955BD1-E883-4CD4-92DC-1AF83D2F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74" y="1196430"/>
            <a:ext cx="2230899" cy="47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3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800" dirty="0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41B1-2A53-4C8A-A60D-5F9AA1F75255}"/>
              </a:ext>
            </a:extLst>
          </p:cNvPr>
          <p:cNvSpPr txBox="1"/>
          <p:nvPr/>
        </p:nvSpPr>
        <p:spPr>
          <a:xfrm>
            <a:off x="395536" y="1484784"/>
            <a:ext cx="4736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活動３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撲克牌遊戲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根據遊戲條件，我們來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PK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吧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800" dirty="0">
              <a:solidFill>
                <a:srgbClr val="002060"/>
              </a:solidFill>
            </a:endParaRP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A9079E-A008-49CC-BDC9-7262873E5061}"/>
              </a:ext>
            </a:extLst>
          </p:cNvPr>
          <p:cNvSpPr txBox="1"/>
          <p:nvPr/>
        </p:nvSpPr>
        <p:spPr>
          <a:xfrm>
            <a:off x="539750" y="3198712"/>
            <a:ext cx="47363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9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　　變數，是指沒有固定的值，可以改變的數。</a:t>
            </a:r>
            <a:endParaRPr lang="en-US" altLang="zh-TW" sz="1800" b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en-US" altLang="zh-TW" sz="18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800" dirty="0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41B1-2A53-4C8A-A60D-5F9AA1F75255}"/>
              </a:ext>
            </a:extLst>
          </p:cNvPr>
          <p:cNvSpPr txBox="1"/>
          <p:nvPr/>
        </p:nvSpPr>
        <p:spPr>
          <a:xfrm>
            <a:off x="395536" y="1484784"/>
            <a:ext cx="75608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活動３－１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撲克牌遊戲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畫出流程圖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A9079E-A008-49CC-BDC9-7262873E5061}"/>
              </a:ext>
            </a:extLst>
          </p:cNvPr>
          <p:cNvSpPr txBox="1"/>
          <p:nvPr/>
        </p:nvSpPr>
        <p:spPr>
          <a:xfrm>
            <a:off x="539750" y="3198712"/>
            <a:ext cx="47363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2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結束點 5">
            <a:extLst>
              <a:ext uri="{FF2B5EF4-FFF2-40B4-BE49-F238E27FC236}">
                <a16:creationId xmlns:a16="http://schemas.microsoft.com/office/drawing/2014/main" id="{50F3AA19-6EAC-490B-B791-34C47EC7C035}"/>
              </a:ext>
            </a:extLst>
          </p:cNvPr>
          <p:cNvSpPr/>
          <p:nvPr/>
        </p:nvSpPr>
        <p:spPr>
          <a:xfrm>
            <a:off x="2925537" y="1402932"/>
            <a:ext cx="1520370" cy="56262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開始遊戲</a:t>
            </a:r>
          </a:p>
        </p:txBody>
      </p:sp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46006F66-D86D-412D-BB80-A8A9FC1A4987}"/>
              </a:ext>
            </a:extLst>
          </p:cNvPr>
          <p:cNvSpPr/>
          <p:nvPr/>
        </p:nvSpPr>
        <p:spPr>
          <a:xfrm>
            <a:off x="3097894" y="2505802"/>
            <a:ext cx="1175656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拿撲克牌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140C7B4-D93C-4D69-B087-02860927DB6F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3685722" y="1965559"/>
            <a:ext cx="0" cy="5402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圖: 決策 8">
            <a:extLst>
              <a:ext uri="{FF2B5EF4-FFF2-40B4-BE49-F238E27FC236}">
                <a16:creationId xmlns:a16="http://schemas.microsoft.com/office/drawing/2014/main" id="{903E14A9-FE29-4E67-BA7D-0F5EBC2C5001}"/>
              </a:ext>
            </a:extLst>
          </p:cNvPr>
          <p:cNvSpPr/>
          <p:nvPr/>
        </p:nvSpPr>
        <p:spPr>
          <a:xfrm>
            <a:off x="2732516" y="3267019"/>
            <a:ext cx="1915884" cy="140618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撲克牌小於五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EFD12E7-789F-4027-94F3-202ADF71FD5A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685722" y="2905910"/>
            <a:ext cx="4736" cy="361109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流程圖: 程序 10">
            <a:extLst>
              <a:ext uri="{FF2B5EF4-FFF2-40B4-BE49-F238E27FC236}">
                <a16:creationId xmlns:a16="http://schemas.microsoft.com/office/drawing/2014/main" id="{19196565-83FC-444A-BFF5-476B1AD966C1}"/>
              </a:ext>
            </a:extLst>
          </p:cNvPr>
          <p:cNvSpPr/>
          <p:nvPr/>
        </p:nvSpPr>
        <p:spPr>
          <a:xfrm>
            <a:off x="2785165" y="5295667"/>
            <a:ext cx="1796142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獲得相同分數</a:t>
            </a:r>
          </a:p>
        </p:txBody>
      </p:sp>
      <p:sp>
        <p:nvSpPr>
          <p:cNvPr id="12" name="流程圖: 程序 11">
            <a:extLst>
              <a:ext uri="{FF2B5EF4-FFF2-40B4-BE49-F238E27FC236}">
                <a16:creationId xmlns:a16="http://schemas.microsoft.com/office/drawing/2014/main" id="{9DF446FB-2CC3-4BC2-B63B-68B5026F39D5}"/>
              </a:ext>
            </a:extLst>
          </p:cNvPr>
          <p:cNvSpPr/>
          <p:nvPr/>
        </p:nvSpPr>
        <p:spPr>
          <a:xfrm>
            <a:off x="5627115" y="3803651"/>
            <a:ext cx="1932614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另外一隊得一分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240671A-147D-4E83-B11A-65D4DC3A122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flipH="1">
            <a:off x="3683236" y="4673203"/>
            <a:ext cx="7222" cy="622464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FF1F08A-6B8B-4174-8D29-60419FF5A0E4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648400" y="3970111"/>
            <a:ext cx="978715" cy="33594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91E71EE-EC56-4D26-B41A-946E73A580B1}"/>
              </a:ext>
            </a:extLst>
          </p:cNvPr>
          <p:cNvSpPr txBox="1"/>
          <p:nvPr/>
        </p:nvSpPr>
        <p:spPr>
          <a:xfrm>
            <a:off x="3110156" y="4653355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56FEDDE-D76C-4AC4-836B-8884E7CEFDCB}"/>
              </a:ext>
            </a:extLst>
          </p:cNvPr>
          <p:cNvSpPr txBox="1"/>
          <p:nvPr/>
        </p:nvSpPr>
        <p:spPr>
          <a:xfrm>
            <a:off x="4817673" y="3467073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81170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800" dirty="0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41B1-2A53-4C8A-A60D-5F9AA1F75255}"/>
              </a:ext>
            </a:extLst>
          </p:cNvPr>
          <p:cNvSpPr txBox="1"/>
          <p:nvPr/>
        </p:nvSpPr>
        <p:spPr>
          <a:xfrm>
            <a:off x="395536" y="1484784"/>
            <a:ext cx="7344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活動３－２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撲克牌遊戲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根據遊戲條件，我們來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PK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吧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800" dirty="0">
              <a:solidFill>
                <a:srgbClr val="002060"/>
              </a:solidFill>
            </a:endParaRP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A9079E-A008-49CC-BDC9-7262873E5061}"/>
              </a:ext>
            </a:extLst>
          </p:cNvPr>
          <p:cNvSpPr txBox="1"/>
          <p:nvPr/>
        </p:nvSpPr>
        <p:spPr>
          <a:xfrm>
            <a:off x="899790" y="3212976"/>
            <a:ext cx="73444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如果你拿到黑色的牌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你的隊伍可以得到相同的分數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 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另外一隊得一分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如果牌是紅心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你的隊伍得一分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968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你的隊伍可以得到相同的分數</a:t>
            </a:r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320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3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否則另外隊伍得一分</a:t>
            </a:r>
            <a:endParaRPr lang="en-US" altLang="zh-TW" sz="1800" dirty="0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4C41B1-2A53-4C8A-A60D-5F9AA1F75255}"/>
              </a:ext>
            </a:extLst>
          </p:cNvPr>
          <p:cNvSpPr txBox="1"/>
          <p:nvPr/>
        </p:nvSpPr>
        <p:spPr>
          <a:xfrm>
            <a:off x="395536" y="1484784"/>
            <a:ext cx="7344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活動３－３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撲克牌遊戲</a:t>
            </a: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b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畫出流程圖</a:t>
            </a:r>
            <a:endParaRPr lang="en-US" altLang="zh-TW" sz="1800" dirty="0">
              <a:solidFill>
                <a:srgbClr val="002060"/>
              </a:solidFill>
            </a:endParaRPr>
          </a:p>
          <a:p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A9079E-A008-49CC-BDC9-7262873E5061}"/>
              </a:ext>
            </a:extLst>
          </p:cNvPr>
          <p:cNvSpPr txBox="1"/>
          <p:nvPr/>
        </p:nvSpPr>
        <p:spPr>
          <a:xfrm>
            <a:off x="899790" y="3212976"/>
            <a:ext cx="73444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如果撲克牌小於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如果你拿到黑色的牌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你的隊伍可以得到相同的分數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 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另外一隊得一分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</a:t>
            </a:r>
            <a:endParaRPr lang="en-US" altLang="zh-TW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如果牌是紅心</a:t>
            </a:r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defTabSz="457162"/>
            <a:r>
              <a:rPr lang="en-US" altLang="zh-TW" sz="1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你的隊伍得一分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11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C68048-268F-4654-8A1E-2ED27FB7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27" y="1362032"/>
            <a:ext cx="6316509" cy="4672579"/>
          </a:xfrm>
          <a:prstGeom prst="rect">
            <a:avLst/>
          </a:prstGeom>
        </p:spPr>
      </p:pic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C464198C-1972-4230-B849-8E8B7A5F466D}"/>
              </a:ext>
            </a:extLst>
          </p:cNvPr>
          <p:cNvSpPr/>
          <p:nvPr/>
        </p:nvSpPr>
        <p:spPr>
          <a:xfrm>
            <a:off x="1835389" y="5762372"/>
            <a:ext cx="1195997" cy="400099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5" tIns="45715" rIns="45715" bIns="45715" numCol="1" spcCol="38097" rtlCol="0" anchor="ctr">
            <a:spAutoFit/>
          </a:bodyPr>
          <a:lstStyle/>
          <a:p>
            <a:pPr defTabSz="457162"/>
            <a:r>
              <a:rPr lang="zh-TW" altLang="en-US" sz="20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得一分</a:t>
            </a:r>
            <a:endParaRPr lang="zh-TW" alt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3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750" y="1484784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練習２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: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百貨公司週年慶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0CC14A-86EF-479B-A67C-74EAD75ADA2C}"/>
              </a:ext>
            </a:extLst>
          </p:cNvPr>
          <p:cNvSpPr/>
          <p:nvPr/>
        </p:nvSpPr>
        <p:spPr>
          <a:xfrm>
            <a:off x="1547664" y="2132856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62"/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如果消費金額滿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即可享有八折的優惠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否則，如果消費超過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則享九折的回饋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否則就按照原價計算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62"/>
            <a:endParaRPr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58413" y="1051789"/>
            <a:ext cx="5340387" cy="938541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先劃出流程圖出來吧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!</a:t>
            </a:r>
          </a:p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5" name="流程圖: 結束點 4">
            <a:extLst>
              <a:ext uri="{FF2B5EF4-FFF2-40B4-BE49-F238E27FC236}">
                <a16:creationId xmlns:a16="http://schemas.microsoft.com/office/drawing/2014/main" id="{C9B6A280-5DD1-461C-8413-29A788B6A900}"/>
              </a:ext>
            </a:extLst>
          </p:cNvPr>
          <p:cNvSpPr/>
          <p:nvPr/>
        </p:nvSpPr>
        <p:spPr>
          <a:xfrm>
            <a:off x="6012160" y="980728"/>
            <a:ext cx="1520370" cy="56262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開始</a:t>
            </a:r>
          </a:p>
        </p:txBody>
      </p:sp>
      <p:sp>
        <p:nvSpPr>
          <p:cNvPr id="6" name="流程圖: 程序 5">
            <a:extLst>
              <a:ext uri="{FF2B5EF4-FFF2-40B4-BE49-F238E27FC236}">
                <a16:creationId xmlns:a16="http://schemas.microsoft.com/office/drawing/2014/main" id="{E11A19F2-DA2A-4254-AE61-CB49317A0EDE}"/>
              </a:ext>
            </a:extLst>
          </p:cNvPr>
          <p:cNvSpPr/>
          <p:nvPr/>
        </p:nvSpPr>
        <p:spPr>
          <a:xfrm>
            <a:off x="6184517" y="1865467"/>
            <a:ext cx="1175656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輸入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金額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F1C20F6-E69F-4E88-BFBA-B888F6A64B4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772345" y="1543355"/>
            <a:ext cx="0" cy="3221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圖: 決策 7">
            <a:extLst>
              <a:ext uri="{FF2B5EF4-FFF2-40B4-BE49-F238E27FC236}">
                <a16:creationId xmlns:a16="http://schemas.microsoft.com/office/drawing/2014/main" id="{7742DB8F-399D-420F-98C0-B9A29C08DC39}"/>
              </a:ext>
            </a:extLst>
          </p:cNvPr>
          <p:cNvSpPr/>
          <p:nvPr/>
        </p:nvSpPr>
        <p:spPr>
          <a:xfrm>
            <a:off x="5736259" y="2580875"/>
            <a:ext cx="2068385" cy="140618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金額滿</a:t>
            </a:r>
            <a:r>
              <a:rPr kumimoji="0" lang="en-US" altLang="zh-TW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3000</a:t>
            </a: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元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189D5AA-6229-42D8-A5EC-F3C2A3251CD2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6770452" y="2265575"/>
            <a:ext cx="1893" cy="31530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流程圖: 程序 9">
            <a:extLst>
              <a:ext uri="{FF2B5EF4-FFF2-40B4-BE49-F238E27FC236}">
                <a16:creationId xmlns:a16="http://schemas.microsoft.com/office/drawing/2014/main" id="{546CC328-D8AD-4F82-A41F-F1BE33AE449B}"/>
              </a:ext>
            </a:extLst>
          </p:cNvPr>
          <p:cNvSpPr/>
          <p:nvPr/>
        </p:nvSpPr>
        <p:spPr>
          <a:xfrm>
            <a:off x="2609504" y="3083913"/>
            <a:ext cx="2568192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八折優惠</a:t>
            </a:r>
          </a:p>
        </p:txBody>
      </p:sp>
      <p:sp>
        <p:nvSpPr>
          <p:cNvPr id="11" name="流程圖: 程序 10">
            <a:extLst>
              <a:ext uri="{FF2B5EF4-FFF2-40B4-BE49-F238E27FC236}">
                <a16:creationId xmlns:a16="http://schemas.microsoft.com/office/drawing/2014/main" id="{092B3F4E-B811-4844-98B3-E2B8FE2E87E2}"/>
              </a:ext>
            </a:extLst>
          </p:cNvPr>
          <p:cNvSpPr/>
          <p:nvPr/>
        </p:nvSpPr>
        <p:spPr>
          <a:xfrm>
            <a:off x="2609504" y="4727544"/>
            <a:ext cx="2418221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有九折優惠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E54AF91-BDFD-4C54-A784-C34D88127E76}"/>
              </a:ext>
            </a:extLst>
          </p:cNvPr>
          <p:cNvCxnSpPr/>
          <p:nvPr/>
        </p:nvCxnSpPr>
        <p:spPr>
          <a:xfrm flipH="1">
            <a:off x="5177696" y="3283967"/>
            <a:ext cx="621104" cy="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6FAB2B0-82C3-4C50-AD6E-429F84B8AA0B}"/>
              </a:ext>
            </a:extLst>
          </p:cNvPr>
          <p:cNvCxnSpPr/>
          <p:nvPr/>
        </p:nvCxnSpPr>
        <p:spPr>
          <a:xfrm>
            <a:off x="6797244" y="3884833"/>
            <a:ext cx="0" cy="400812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EB82CE4-05DE-4DAF-A9B5-02ACFCC68A6C}"/>
              </a:ext>
            </a:extLst>
          </p:cNvPr>
          <p:cNvSpPr txBox="1"/>
          <p:nvPr/>
        </p:nvSpPr>
        <p:spPr>
          <a:xfrm>
            <a:off x="5387116" y="2714572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3F78A05-A510-4600-A40C-C180E510596B}"/>
              </a:ext>
            </a:extLst>
          </p:cNvPr>
          <p:cNvSpPr txBox="1"/>
          <p:nvPr/>
        </p:nvSpPr>
        <p:spPr>
          <a:xfrm>
            <a:off x="6994146" y="3884833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否</a:t>
            </a:r>
          </a:p>
        </p:txBody>
      </p:sp>
      <p:sp>
        <p:nvSpPr>
          <p:cNvPr id="16" name="流程圖: 決策 15">
            <a:extLst>
              <a:ext uri="{FF2B5EF4-FFF2-40B4-BE49-F238E27FC236}">
                <a16:creationId xmlns:a16="http://schemas.microsoft.com/office/drawing/2014/main" id="{82445DED-3A6A-44B5-A013-B5EBE0B4580C}"/>
              </a:ext>
            </a:extLst>
          </p:cNvPr>
          <p:cNvSpPr/>
          <p:nvPr/>
        </p:nvSpPr>
        <p:spPr>
          <a:xfrm>
            <a:off x="5401882" y="4224506"/>
            <a:ext cx="2790723" cy="1406184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金額超過</a:t>
            </a:r>
            <a:r>
              <a:rPr kumimoji="0" lang="en-US" altLang="zh-TW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1000</a:t>
            </a: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元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FA95CD2-5470-43C3-960C-171965E678E1}"/>
              </a:ext>
            </a:extLst>
          </p:cNvPr>
          <p:cNvCxnSpPr>
            <a:stCxn id="16" idx="1"/>
          </p:cNvCxnSpPr>
          <p:nvPr/>
        </p:nvCxnSpPr>
        <p:spPr>
          <a:xfrm flipH="1">
            <a:off x="4994762" y="4927598"/>
            <a:ext cx="407120" cy="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7F0CDC-5DC6-4A4A-8D9E-98CE025C71BD}"/>
              </a:ext>
            </a:extLst>
          </p:cNvPr>
          <p:cNvSpPr txBox="1"/>
          <p:nvPr/>
        </p:nvSpPr>
        <p:spPr>
          <a:xfrm>
            <a:off x="5123180" y="4284941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55FF621-0F45-492F-930E-123D5F836444}"/>
              </a:ext>
            </a:extLst>
          </p:cNvPr>
          <p:cNvCxnSpPr/>
          <p:nvPr/>
        </p:nvCxnSpPr>
        <p:spPr>
          <a:xfrm>
            <a:off x="6797244" y="5558040"/>
            <a:ext cx="0" cy="400812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37941A0-B87D-467D-9C00-7A4597FA0A05}"/>
              </a:ext>
            </a:extLst>
          </p:cNvPr>
          <p:cNvSpPr txBox="1"/>
          <p:nvPr/>
        </p:nvSpPr>
        <p:spPr>
          <a:xfrm>
            <a:off x="7011362" y="5539045"/>
            <a:ext cx="348811" cy="40010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否</a:t>
            </a:r>
          </a:p>
        </p:txBody>
      </p:sp>
      <p:sp>
        <p:nvSpPr>
          <p:cNvPr id="21" name="流程圖: 程序 20">
            <a:extLst>
              <a:ext uri="{FF2B5EF4-FFF2-40B4-BE49-F238E27FC236}">
                <a16:creationId xmlns:a16="http://schemas.microsoft.com/office/drawing/2014/main" id="{C691E75A-55B5-4119-80AB-D8C833B7D821}"/>
              </a:ext>
            </a:extLst>
          </p:cNvPr>
          <p:cNvSpPr/>
          <p:nvPr/>
        </p:nvSpPr>
        <p:spPr>
          <a:xfrm>
            <a:off x="5387116" y="5958852"/>
            <a:ext cx="2805489" cy="400108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沒有折扣，依原價計算</a:t>
            </a:r>
          </a:p>
        </p:txBody>
      </p:sp>
    </p:spTree>
    <p:extLst>
      <p:ext uri="{BB962C8B-B14F-4D97-AF65-F5344CB8AC3E}">
        <p14:creationId xmlns:p14="http://schemas.microsoft.com/office/powerpoint/2010/main" val="10005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53B1AD8-12CE-4182-9C78-D5F4E17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55" y="1109664"/>
            <a:ext cx="6480324" cy="49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4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9D5D448-73F3-4221-9385-4B228DC3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1" y="1268760"/>
            <a:ext cx="6482406" cy="50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9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EE3DB8A-9E62-44C4-96D7-2194F05C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53" y="1124744"/>
            <a:ext cx="6480851" cy="51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5362" name="Rectangle 34"/>
          <p:cNvSpPr>
            <a:spLocks noChangeArrowheads="1"/>
          </p:cNvSpPr>
          <p:nvPr/>
        </p:nvSpPr>
        <p:spPr bwMode="auto">
          <a:xfrm>
            <a:off x="639763" y="2160588"/>
            <a:ext cx="2563812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　　本章將先扼要介紹演算法及程式語言等基本概念，接著設計了一套易學的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Scratch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與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APP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Inventor2 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課程，讓同學在實作中，體驗視覺化程式設計的樂趣，進而在不知不覺中，透過運算思維過程，解決實際的問題。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E13F624-36D2-445C-A913-D3DF93B9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61" y="1196752"/>
            <a:ext cx="6408702" cy="50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9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A7311EA-873E-459A-B2D7-7B7FF27D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6206727" cy="49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7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EA28EC6-89C0-4294-9930-7E7E806D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83" y="1268760"/>
            <a:ext cx="6342040" cy="50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79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DCC42B1-3F83-42CE-8211-76714843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1" y="1061424"/>
            <a:ext cx="6200360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371C1D2-8BCA-4B8E-9E8C-BF73E162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17" y="1480865"/>
            <a:ext cx="5849166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4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E22C14-AB83-4C5C-BAD6-DCEA3F1F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05" y="1099185"/>
            <a:ext cx="3385789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1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6BE1CAB-C615-4A80-9336-02C8CC01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958285"/>
            <a:ext cx="7560840" cy="31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1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E420B4-625B-4B83-85B6-44B07B450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2937388" y="1099185"/>
            <a:ext cx="3269221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練習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3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: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成績計算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CC4EF1-508D-44E3-82F7-961866EDB95C}"/>
              </a:ext>
            </a:extLst>
          </p:cNvPr>
          <p:cNvSpPr txBox="1"/>
          <p:nvPr/>
        </p:nvSpPr>
        <p:spPr>
          <a:xfrm>
            <a:off x="445563" y="2142722"/>
            <a:ext cx="652428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動動腦，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請你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幫幫老師的忙。</a:t>
            </a:r>
            <a:endParaRPr kumimoji="0" lang="en-US" altLang="zh-TW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老師輸入成績後可以知道學生的分數等第</a:t>
            </a: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〈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優甲乙丙丁</a:t>
            </a: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〉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，當成績全部輸入完後可以知道全班的平均。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C289CB-1E74-414C-95D5-2DFF7F2A89FA}"/>
              </a:ext>
            </a:extLst>
          </p:cNvPr>
          <p:cNvSpPr txBox="1"/>
          <p:nvPr/>
        </p:nvSpPr>
        <p:spPr>
          <a:xfrm>
            <a:off x="497102" y="4359870"/>
            <a:ext cx="4736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優：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90-100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甲：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80-90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乙：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70-80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丙：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60-70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丁：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分以下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2D308A-8FFE-43E7-AE8D-E031FA58333B}"/>
              </a:ext>
            </a:extLst>
          </p:cNvPr>
          <p:cNvSpPr txBox="1"/>
          <p:nvPr/>
        </p:nvSpPr>
        <p:spPr>
          <a:xfrm>
            <a:off x="3974014" y="4370328"/>
            <a:ext cx="4736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小鷹：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小展：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小國：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小際：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小強：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6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2A9EE2-3B9A-4088-8210-343E07338C35}"/>
              </a:ext>
            </a:extLst>
          </p:cNvPr>
          <p:cNvSpPr/>
          <p:nvPr/>
        </p:nvSpPr>
        <p:spPr>
          <a:xfrm>
            <a:off x="642073" y="1339698"/>
            <a:ext cx="2307553" cy="1938982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5" tIns="45715" rIns="45715" bIns="45715" numCol="1" spcCol="38097" rtlCol="0" anchor="ctr">
            <a:spAutoFit/>
          </a:bodyPr>
          <a:lstStyle/>
          <a:p>
            <a:pPr defTabSz="457162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優：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90-100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甲：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80-90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乙：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70-80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丙：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60-70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457162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丁：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分以下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6AC92D-482A-4113-9684-041995EC1884}"/>
              </a:ext>
            </a:extLst>
          </p:cNvPr>
          <p:cNvSpPr txBox="1"/>
          <p:nvPr/>
        </p:nvSpPr>
        <p:spPr>
          <a:xfrm>
            <a:off x="3536504" y="1772816"/>
            <a:ext cx="4827602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如果你的分數超過</a:t>
            </a: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90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  <a:endParaRPr kumimoji="0" lang="en-US" altLang="zh-TW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你的等第是優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否則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，如果你的分數超過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 你的等第是甲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否則，如果你的分數超過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 你的等第是乙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否則，如果你的分數超過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    你的等第是丙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否則你的等第是丁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4"/>
          <p:cNvSpPr>
            <a:spLocks noChangeArrowheads="1"/>
          </p:cNvSpPr>
          <p:nvPr/>
        </p:nvSpPr>
        <p:spPr bwMode="auto">
          <a:xfrm>
            <a:off x="676275" y="2160588"/>
            <a:ext cx="27003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2-1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認識演算法與程式語言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2-2	Scratch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程式設計－基礎篇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2-3	Scratch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程式設計－計算篇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2-4	Scratch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程式設計－繪圖篇</a:t>
            </a:r>
          </a:p>
        </p:txBody>
      </p:sp>
      <p:sp>
        <p:nvSpPr>
          <p:cNvPr id="16386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5F6609D-905C-4D62-82C3-16CC4551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108162" cy="50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0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F9F614E-5565-4DBA-8CFF-8C7E9067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90" y="1124744"/>
            <a:ext cx="6508866" cy="52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7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F6829B-D178-4009-BDB5-75E0B07D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40" y="1012796"/>
            <a:ext cx="6394041" cy="51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68B29B-7D0D-4F2E-9A58-45D90CFD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49" y="1196752"/>
            <a:ext cx="6442139" cy="5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7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8AAE79A-2A00-4151-88D9-7677EA6A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4" y="1216592"/>
            <a:ext cx="5887937" cy="47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0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BC5BA8D-7F0C-4ECC-BCE1-57E23003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75" y="1481771"/>
            <a:ext cx="4054577" cy="45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0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929144-6E44-4D43-85C0-4D3EDCF6A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01" y="1077745"/>
            <a:ext cx="3315799" cy="50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02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94B550-E6C6-4201-978B-6813F053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751923"/>
            <a:ext cx="8064500" cy="3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8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7FB12B-DD14-4B2F-A226-4F8B67648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888536"/>
            <a:ext cx="8532440" cy="34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4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46EA777-35F3-4CAB-A869-48CE10BF2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945017" y="1046052"/>
            <a:ext cx="3115250" cy="50479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65E7A24-6E68-4063-9E8E-1A80479E1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"/>
          <a:stretch/>
        </p:blipFill>
        <p:spPr>
          <a:xfrm>
            <a:off x="4977719" y="1046053"/>
            <a:ext cx="3009560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57461" y="138666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365" y="756059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606477" y="1200230"/>
            <a:ext cx="3959225" cy="3816154"/>
            <a:chOff x="360000" y="1260000"/>
            <a:chExt cx="3960000" cy="381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程式語言</a:t>
              </a:r>
              <a:r>
                <a:rPr lang="en-US" altLang="zh-TW" dirty="0">
                  <a:solidFill>
                    <a:schemeClr val="tx1"/>
                  </a:solidFill>
                  <a:ea typeface="標楷體" pitchFamily="65" charset="-120"/>
                </a:rPr>
                <a:t>-</a:t>
              </a:r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計算篇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App Inventor2 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介紹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dirty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不插電活動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流程圖試試看</a:t>
              </a:r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  <p:sp>
        <p:nvSpPr>
          <p:cNvPr id="15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7C291A9-F4C5-4EC3-BF69-3C3DE36E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317" y="5201976"/>
            <a:ext cx="3613384" cy="819311"/>
          </a:xfrm>
          <a:prstGeom prst="rect">
            <a:avLst/>
          </a:prstGeom>
          <a:solidFill>
            <a:srgbClr val="00B050">
              <a:alpha val="20000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Scratch </a:t>
            </a:r>
            <a:r>
              <a:rPr lang="zh-TW" altLang="en-US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動畫實作</a:t>
            </a:r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/</a:t>
            </a:r>
            <a:b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APP Inventor2 </a:t>
            </a:r>
            <a:r>
              <a:rPr lang="zh-TW" altLang="en-US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實作</a:t>
            </a:r>
          </a:p>
        </p:txBody>
      </p:sp>
      <p:sp>
        <p:nvSpPr>
          <p:cNvPr id="16" name="手繪多邊形 45">
            <a:extLst>
              <a:ext uri="{FF2B5EF4-FFF2-40B4-BE49-F238E27FC236}">
                <a16:creationId xmlns:a16="http://schemas.microsoft.com/office/drawing/2014/main" id="{D819B4CD-17DA-4A9A-A39F-1AF037D7CAB6}"/>
              </a:ext>
            </a:extLst>
          </p:cNvPr>
          <p:cNvSpPr>
            <a:spLocks/>
          </p:cNvSpPr>
          <p:nvPr/>
        </p:nvSpPr>
        <p:spPr bwMode="auto">
          <a:xfrm>
            <a:off x="2786441" y="3644581"/>
            <a:ext cx="179965" cy="2068700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14201825 h 982134"/>
              <a:gd name="T4" fmla="*/ 545 w 1244600"/>
              <a:gd name="T5" fmla="*/ 14201825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561D49-7696-4AC5-A9DE-BA16F9733562}"/>
              </a:ext>
            </a:extLst>
          </p:cNvPr>
          <p:cNvSpPr/>
          <p:nvPr/>
        </p:nvSpPr>
        <p:spPr>
          <a:xfrm>
            <a:off x="4361815" y="17856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29E0404-66F7-4E16-9165-628FCAFF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298452"/>
            <a:ext cx="3344735" cy="465082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1770A82-093A-4EF6-9F40-3164483BD30B}"/>
              </a:ext>
            </a:extLst>
          </p:cNvPr>
          <p:cNvSpPr/>
          <p:nvPr/>
        </p:nvSpPr>
        <p:spPr>
          <a:xfrm>
            <a:off x="738733" y="1196752"/>
            <a:ext cx="1056290" cy="945931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0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DCB288-3382-4527-84C6-2E1E3E049B48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D82951-A85D-4B31-959F-FD0F27E7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046052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BC579C9-1711-4C12-A585-9A10839A45B0}"/>
              </a:ext>
            </a:extLst>
          </p:cNvPr>
          <p:cNvSpPr/>
          <p:nvPr/>
        </p:nvSpPr>
        <p:spPr>
          <a:xfrm>
            <a:off x="4361815" y="2383489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”Start new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進行專案新增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666B2E8-E382-4635-85C6-726C2F94C331}"/>
              </a:ext>
            </a:extLst>
          </p:cNvPr>
          <p:cNvSpPr/>
          <p:nvPr/>
        </p:nvSpPr>
        <p:spPr>
          <a:xfrm>
            <a:off x="785336" y="1763083"/>
            <a:ext cx="1520991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Picture 2" descr="「APP inventor 2」的圖片搜尋結果">
            <a:extLst>
              <a:ext uri="{FF2B5EF4-FFF2-40B4-BE49-F238E27FC236}">
                <a16:creationId xmlns:a16="http://schemas.microsoft.com/office/drawing/2014/main" id="{68AE7D61-F732-402F-91C4-461A5F3F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12" y="3630602"/>
            <a:ext cx="3314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C7D330-C2AB-49F5-B3E9-8B2CAC3EF3B1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898FEEA-7525-46A5-AFB3-049A48ED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38" y="3391542"/>
            <a:ext cx="3780998" cy="206584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399BB48-1670-4B6F-83C9-1FFC3B4B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1" y="1291267"/>
            <a:ext cx="3344735" cy="4650828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682BA1F9-F9DE-4042-8D11-F197DA196019}"/>
              </a:ext>
            </a:extLst>
          </p:cNvPr>
          <p:cNvSpPr/>
          <p:nvPr/>
        </p:nvSpPr>
        <p:spPr>
          <a:xfrm>
            <a:off x="509751" y="1222455"/>
            <a:ext cx="1003739" cy="895379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47D57C-F2A5-468D-BBF7-15640EA57D39}"/>
              </a:ext>
            </a:extLst>
          </p:cNvPr>
          <p:cNvSpPr/>
          <p:nvPr/>
        </p:nvSpPr>
        <p:spPr>
          <a:xfrm>
            <a:off x="4361814" y="2434967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勾選刪除專案 </a:t>
            </a:r>
            <a:r>
              <a:rPr lang="zh-TW" altLang="en-US" sz="1800" dirty="0">
                <a:solidFill>
                  <a:schemeClr val="bg1"/>
                </a:solidFill>
              </a:rPr>
              <a:t>點選上方 </a:t>
            </a:r>
            <a:r>
              <a:rPr lang="en-US" altLang="zh-TW" sz="1800" dirty="0">
                <a:solidFill>
                  <a:schemeClr val="bg1"/>
                </a:solidFill>
              </a:rPr>
              <a:t>“</a:t>
            </a:r>
            <a:r>
              <a:rPr lang="zh-TW" altLang="en-US" sz="1800" dirty="0">
                <a:solidFill>
                  <a:schemeClr val="bg1"/>
                </a:solidFill>
              </a:rPr>
              <a:t> </a:t>
            </a:r>
            <a:r>
              <a:rPr lang="en-US" altLang="zh-TW" sz="1800" dirty="0">
                <a:solidFill>
                  <a:schemeClr val="bg1"/>
                </a:solidFill>
              </a:rPr>
              <a:t>Delete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</a:t>
            </a:r>
            <a:r>
              <a:rPr lang="zh-TW" alt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刪除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06A93E6-79BF-4AE2-BF25-1AE1C8C9833A}"/>
              </a:ext>
            </a:extLst>
          </p:cNvPr>
          <p:cNvSpPr/>
          <p:nvPr/>
        </p:nvSpPr>
        <p:spPr>
          <a:xfrm>
            <a:off x="5570482" y="3500807"/>
            <a:ext cx="1003739" cy="895379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8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715A3B-B018-40FA-AE1A-284F00FF9825}"/>
              </a:ext>
            </a:extLst>
          </p:cNvPr>
          <p:cNvSpPr/>
          <p:nvPr/>
        </p:nvSpPr>
        <p:spPr>
          <a:xfrm>
            <a:off x="4361815" y="1857632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8D7568-CD01-42BD-AE49-989BDAAA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370460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A91FC9-AFA5-4390-ABB9-2C4BAF9D0186}"/>
              </a:ext>
            </a:extLst>
          </p:cNvPr>
          <p:cNvSpPr/>
          <p:nvPr/>
        </p:nvSpPr>
        <p:spPr>
          <a:xfrm>
            <a:off x="4361815" y="2569398"/>
            <a:ext cx="4006665" cy="923328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</a:t>
            </a:r>
            <a:r>
              <a:rPr kumimoji="0" lang="en-US" altLang="zh-TW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Exprot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Select project (.</a:t>
            </a:r>
            <a:r>
              <a:rPr kumimoji="0" lang="en-US" altLang="zh-TW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aia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to my computer”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進行專案匯出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256F7B0-5F88-4439-A050-97067D1941C7}"/>
              </a:ext>
            </a:extLst>
          </p:cNvPr>
          <p:cNvSpPr/>
          <p:nvPr/>
        </p:nvSpPr>
        <p:spPr>
          <a:xfrm>
            <a:off x="775520" y="4294663"/>
            <a:ext cx="3197390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6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4BDEB1-49B2-4523-B8B3-388E3B17B73A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F6DA3E-1C1E-421A-8D5A-B14E25AF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046052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66FD0A0-BD9F-492E-B733-16A18B23488F}"/>
              </a:ext>
            </a:extLst>
          </p:cNvPr>
          <p:cNvSpPr/>
          <p:nvPr/>
        </p:nvSpPr>
        <p:spPr>
          <a:xfrm>
            <a:off x="4361815" y="2244990"/>
            <a:ext cx="4006665" cy="923328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</a:t>
            </a:r>
            <a:r>
              <a:rPr lang="en-US" altLang="zh-TW" sz="1800" dirty="0">
                <a:solidFill>
                  <a:schemeClr val="bg1"/>
                </a:solidFill>
                <a:sym typeface="Wingdings" panose="05000000000000000000" pitchFamily="2" charset="2"/>
              </a:rPr>
              <a:t>Import project(.</a:t>
            </a:r>
            <a:r>
              <a:rPr lang="en-US" altLang="zh-TW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aia</a:t>
            </a:r>
            <a:r>
              <a:rPr lang="en-US" altLang="zh-TW" sz="1800" dirty="0">
                <a:solidFill>
                  <a:schemeClr val="bg1"/>
                </a:solidFill>
                <a:sym typeface="Wingdings" panose="05000000000000000000" pitchFamily="2" charset="2"/>
              </a:rPr>
              <a:t>)from my computer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進行專案匯</a:t>
            </a:r>
            <a:r>
              <a:rPr lang="zh-TW" alt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入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064C7D1-4DEC-46C6-AEED-1926613D6E5D}"/>
              </a:ext>
            </a:extLst>
          </p:cNvPr>
          <p:cNvSpPr/>
          <p:nvPr/>
        </p:nvSpPr>
        <p:spPr>
          <a:xfrm>
            <a:off x="775520" y="2044637"/>
            <a:ext cx="3197390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8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E6FCAC6-8DA5-4058-97FA-6649DC94847B}"/>
              </a:ext>
            </a:extLst>
          </p:cNvPr>
          <p:cNvSpPr txBox="1"/>
          <p:nvPr/>
        </p:nvSpPr>
        <p:spPr>
          <a:xfrm>
            <a:off x="1259632" y="1367190"/>
            <a:ext cx="4736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APP Inventor 2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A36C5B-0DBC-4A2C-A18F-1A7B70D593FE}"/>
              </a:ext>
            </a:extLst>
          </p:cNvPr>
          <p:cNvSpPr/>
          <p:nvPr/>
        </p:nvSpPr>
        <p:spPr>
          <a:xfrm>
            <a:off x="489248" y="2278658"/>
            <a:ext cx="7804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應用開發者是起先由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提供的應用軟體，現在由麻省理工學院維護及營運。 它可以讓任何熟悉或不熟悉程序設計的人來創造基於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作業系統的應用軟體。它使用圖形化界面，非常類似於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語言和</a:t>
            </a:r>
            <a:r>
              <a:rPr lang="en-US" altLang="zh-TW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StarLogo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TNG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用戶界面。</a:t>
            </a:r>
          </a:p>
        </p:txBody>
      </p:sp>
    </p:spTree>
    <p:extLst>
      <p:ext uri="{BB962C8B-B14F-4D97-AF65-F5344CB8AC3E}">
        <p14:creationId xmlns:p14="http://schemas.microsoft.com/office/powerpoint/2010/main" val="248038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8F955C7-737C-4628-816D-6E4B35509EFE}"/>
              </a:ext>
            </a:extLst>
          </p:cNvPr>
          <p:cNvSpPr txBox="1"/>
          <p:nvPr/>
        </p:nvSpPr>
        <p:spPr>
          <a:xfrm>
            <a:off x="467544" y="1484784"/>
            <a:ext cx="8352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用網頁方式設計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http://ai2.appinventor.mit.edu/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會自動轉到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帳號登入畫面，若沒有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 需先申請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帳號或是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561639-BA85-46D9-919E-75391827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60" y="3429000"/>
            <a:ext cx="4698096" cy="3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9E5A30-B8A0-4841-984C-9A4CDA5EAF24}"/>
              </a:ext>
            </a:extLst>
          </p:cNvPr>
          <p:cNvSpPr txBox="1"/>
          <p:nvPr/>
        </p:nvSpPr>
        <p:spPr>
          <a:xfrm>
            <a:off x="395536" y="1241426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 與密碼 點選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Inventor2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存取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帳號，點選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”Allow”</a:t>
            </a:r>
          </a:p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出現歡迎畫面，點選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”Continue”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7" name="Picture 2" descr="「APP inventor 2」的圖片搜尋結果">
            <a:extLst>
              <a:ext uri="{FF2B5EF4-FFF2-40B4-BE49-F238E27FC236}">
                <a16:creationId xmlns:a16="http://schemas.microsoft.com/office/drawing/2014/main" id="{CAD414EF-6359-47C4-8DFD-DC220396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89" y="3512508"/>
            <a:ext cx="62293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91773"/>
      </p:ext>
    </p:extLst>
  </p:cSld>
  <p:clrMapOvr>
    <a:masterClrMapping/>
  </p:clrMapOvr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1617</Words>
  <Application>Microsoft Office PowerPoint</Application>
  <PresentationFormat>如螢幕大小 (4:3)</PresentationFormat>
  <Paragraphs>265</Paragraphs>
  <Slides>64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4" baseType="lpstr">
      <vt:lpstr>DFHeiStd-W5</vt:lpstr>
      <vt:lpstr>Microsoft JhengHei Light</vt:lpstr>
      <vt:lpstr>Microsoft JhengHei</vt:lpstr>
      <vt:lpstr>Microsoft JhengHei</vt:lpstr>
      <vt:lpstr>標楷體</vt:lpstr>
      <vt:lpstr>Arial</vt:lpstr>
      <vt:lpstr>Cambria Math</vt:lpstr>
      <vt:lpstr>Times New Roman</vt:lpstr>
      <vt:lpstr>Wingdings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Gia Lee</cp:lastModifiedBy>
  <cp:revision>802</cp:revision>
  <cp:lastPrinted>1601-01-01T00:00:00Z</cp:lastPrinted>
  <dcterms:created xsi:type="dcterms:W3CDTF">2003-03-29T07:29:52Z</dcterms:created>
  <dcterms:modified xsi:type="dcterms:W3CDTF">2020-06-27T07:02:07Z</dcterms:modified>
</cp:coreProperties>
</file>