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4"/>
  </p:notesMasterIdLst>
  <p:sldIdLst>
    <p:sldId id="1302" r:id="rId2"/>
    <p:sldId id="1102" r:id="rId3"/>
    <p:sldId id="1272" r:id="rId4"/>
    <p:sldId id="1301" r:id="rId5"/>
    <p:sldId id="1271" r:id="rId6"/>
    <p:sldId id="1270" r:id="rId7"/>
    <p:sldId id="1241" r:id="rId8"/>
    <p:sldId id="1275" r:id="rId9"/>
    <p:sldId id="1314" r:id="rId10"/>
    <p:sldId id="1303" r:id="rId11"/>
    <p:sldId id="1304" r:id="rId12"/>
    <p:sldId id="1317" r:id="rId13"/>
    <p:sldId id="1318" r:id="rId14"/>
    <p:sldId id="1305" r:id="rId15"/>
    <p:sldId id="1306" r:id="rId16"/>
    <p:sldId id="1319" r:id="rId17"/>
    <p:sldId id="1283" r:id="rId18"/>
    <p:sldId id="1307" r:id="rId19"/>
    <p:sldId id="1286" r:id="rId20"/>
    <p:sldId id="1308" r:id="rId21"/>
    <p:sldId id="1309" r:id="rId22"/>
    <p:sldId id="1292" r:id="rId23"/>
    <p:sldId id="1310" r:id="rId24"/>
    <p:sldId id="1311" r:id="rId25"/>
    <p:sldId id="1312" r:id="rId26"/>
    <p:sldId id="1297" r:id="rId27"/>
    <p:sldId id="1321" r:id="rId28"/>
    <p:sldId id="1313" r:id="rId29"/>
    <p:sldId id="1322" r:id="rId30"/>
    <p:sldId id="1323" r:id="rId31"/>
    <p:sldId id="1324" r:id="rId32"/>
    <p:sldId id="132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567"/>
    <a:srgbClr val="8D5BA6"/>
    <a:srgbClr val="4BAB76"/>
    <a:srgbClr val="ACD7BE"/>
    <a:srgbClr val="009E47"/>
    <a:srgbClr val="DAEADD"/>
    <a:srgbClr val="45B27D"/>
    <a:srgbClr val="99CCFF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8144" autoAdjust="0"/>
  </p:normalViewPr>
  <p:slideViewPr>
    <p:cSldViewPr>
      <p:cViewPr varScale="1">
        <p:scale>
          <a:sx n="75" d="100"/>
          <a:sy n="75" d="100"/>
        </p:scale>
        <p:origin x="11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5.xml"/><Relationship Id="rId3" Type="http://schemas.openxmlformats.org/officeDocument/2006/relationships/slide" Target="slides/slide10.xml"/><Relationship Id="rId7" Type="http://schemas.openxmlformats.org/officeDocument/2006/relationships/slide" Target="slides/slide17.xml"/><Relationship Id="rId12" Type="http://schemas.openxmlformats.org/officeDocument/2006/relationships/slide" Target="slides/slide24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13.xml"/><Relationship Id="rId11" Type="http://schemas.openxmlformats.org/officeDocument/2006/relationships/slide" Target="slides/slide23.xml"/><Relationship Id="rId5" Type="http://schemas.openxmlformats.org/officeDocument/2006/relationships/slide" Target="slides/slide12.xml"/><Relationship Id="rId10" Type="http://schemas.openxmlformats.org/officeDocument/2006/relationships/slide" Target="slides/slide22.xml"/><Relationship Id="rId4" Type="http://schemas.openxmlformats.org/officeDocument/2006/relationships/slide" Target="slides/slide11.xml"/><Relationship Id="rId9" Type="http://schemas.openxmlformats.org/officeDocument/2006/relationships/slide" Target="slides/slide19.xml"/><Relationship Id="rId14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96F5C8D3-C8C7-4A2C-A4D0-438EAB8E7A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6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演算法的基本概念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2-1-2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程式語言的基本概念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2-1-3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程式語言的演變與發展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2-1-4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程式語言的主要功能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2-1-5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程式語言的應用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4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1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3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8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2-1-5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程式語言的應用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639763" y="2160588"/>
            <a:ext cx="2700337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身處資訊時代，各種事物與現象瞬息萬變，若還是依循過去的知識已不足以解決現在日趨頻繁且複雜的問題，因此問題解決將是我們必須具備的能力。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3"/>
          <p:cNvSpPr txBox="1">
            <a:spLocks noChangeArrowheads="1"/>
          </p:cNvSpPr>
          <p:nvPr/>
        </p:nvSpPr>
        <p:spPr bwMode="auto">
          <a:xfrm>
            <a:off x="540000" y="1439999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假設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我們今天要煮一碗蛋炒飯，我們輸入油、蛋、飯、調味料，想要得到蛋炒飯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，</a:t>
            </a:r>
            <a:endParaRPr lang="en-US" altLang="zh-TW" b="0" dirty="0" smtClean="0">
              <a:solidFill>
                <a:schemeClr val="tx1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這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碗燉湯的演算法可能會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類似於</a:t>
            </a: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……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1507" name="文字方塊 4"/>
          <p:cNvSpPr txBox="1">
            <a:spLocks noChangeArrowheads="1"/>
          </p:cNvSpPr>
          <p:nvPr/>
        </p:nvSpPr>
        <p:spPr bwMode="auto">
          <a:xfrm>
            <a:off x="540000" y="3060000"/>
            <a:ext cx="50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1. 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鍋中倒入一匙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油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21508" name="圖片 1"/>
          <p:cNvPicPr>
            <a:picLocks noChangeAspect="1"/>
          </p:cNvPicPr>
          <p:nvPr/>
        </p:nvPicPr>
        <p:blipFill rotWithShape="1">
          <a:blip r:embed="rId2"/>
          <a:srcRect l="25209" t="27634" r="57082" b="5915"/>
          <a:stretch/>
        </p:blipFill>
        <p:spPr bwMode="auto">
          <a:xfrm>
            <a:off x="6300000" y="2250000"/>
            <a:ext cx="2304000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4"/>
          <p:cNvSpPr txBox="1">
            <a:spLocks noChangeArrowheads="1"/>
          </p:cNvSpPr>
          <p:nvPr/>
        </p:nvSpPr>
        <p:spPr bwMode="auto">
          <a:xfrm>
            <a:off x="540000" y="3600000"/>
            <a:ext cx="50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2</a:t>
            </a: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. 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熱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油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540000" y="4139932"/>
            <a:ext cx="50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3</a:t>
            </a: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. 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把蛋打下去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炒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540000" y="4680000"/>
            <a:ext cx="50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4</a:t>
            </a: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. 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蛋炒至金黃色後加入一碗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白飯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文字方塊 4"/>
          <p:cNvSpPr txBox="1">
            <a:spLocks noChangeArrowheads="1"/>
          </p:cNvSpPr>
          <p:nvPr/>
        </p:nvSpPr>
        <p:spPr bwMode="auto">
          <a:xfrm>
            <a:off x="540000" y="5220000"/>
            <a:ext cx="50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5</a:t>
            </a: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. 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加一些調味料翻炒至均勻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3492300" y="1440000"/>
            <a:ext cx="2160000" cy="50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開始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12010" y="2304000"/>
            <a:ext cx="252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放入適當的油至鍋中</a:t>
            </a: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4572010" y="1944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5" name="直線單箭頭接點 14"/>
          <p:cNvCxnSpPr/>
          <p:nvPr/>
        </p:nvCxnSpPr>
        <p:spPr bwMode="auto">
          <a:xfrm>
            <a:off x="4572010" y="2808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3" name="矩形 20"/>
          <p:cNvSpPr/>
          <p:nvPr/>
        </p:nvSpPr>
        <p:spPr>
          <a:xfrm flipH="1">
            <a:off x="4572140" y="3600000"/>
            <a:ext cx="2520000" cy="1404000"/>
          </a:xfrm>
          <a:custGeom>
            <a:avLst/>
            <a:gdLst>
              <a:gd name="connsiteX0" fmla="*/ 0 w 2520000"/>
              <a:gd name="connsiteY0" fmla="*/ 0 h 432000"/>
              <a:gd name="connsiteX1" fmla="*/ 2520000 w 2520000"/>
              <a:gd name="connsiteY1" fmla="*/ 0 h 432000"/>
              <a:gd name="connsiteX2" fmla="*/ 2520000 w 2520000"/>
              <a:gd name="connsiteY2" fmla="*/ 432000 h 432000"/>
              <a:gd name="connsiteX3" fmla="*/ 0 w 2520000"/>
              <a:gd name="connsiteY3" fmla="*/ 432000 h 432000"/>
              <a:gd name="connsiteX4" fmla="*/ 0 w 2520000"/>
              <a:gd name="connsiteY4" fmla="*/ 0 h 432000"/>
              <a:gd name="connsiteX0" fmla="*/ 2520000 w 2611440"/>
              <a:gd name="connsiteY0" fmla="*/ 432000 h 523440"/>
              <a:gd name="connsiteX1" fmla="*/ 0 w 2611440"/>
              <a:gd name="connsiteY1" fmla="*/ 432000 h 523440"/>
              <a:gd name="connsiteX2" fmla="*/ 0 w 2611440"/>
              <a:gd name="connsiteY2" fmla="*/ 0 h 523440"/>
              <a:gd name="connsiteX3" fmla="*/ 2520000 w 2611440"/>
              <a:gd name="connsiteY3" fmla="*/ 0 h 523440"/>
              <a:gd name="connsiteX4" fmla="*/ 2611440 w 2611440"/>
              <a:gd name="connsiteY4" fmla="*/ 523440 h 523440"/>
              <a:gd name="connsiteX0" fmla="*/ 2520000 w 2520000"/>
              <a:gd name="connsiteY0" fmla="*/ 432000 h 432000"/>
              <a:gd name="connsiteX1" fmla="*/ 0 w 2520000"/>
              <a:gd name="connsiteY1" fmla="*/ 432000 h 432000"/>
              <a:gd name="connsiteX2" fmla="*/ 0 w 2520000"/>
              <a:gd name="connsiteY2" fmla="*/ 0 h 432000"/>
              <a:gd name="connsiteX3" fmla="*/ 2520000 w 2520000"/>
              <a:gd name="connsiteY3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432000">
                <a:moveTo>
                  <a:pt x="2520000" y="432000"/>
                </a:moveTo>
                <a:lnTo>
                  <a:pt x="0" y="432000"/>
                </a:lnTo>
                <a:lnTo>
                  <a:pt x="0" y="0"/>
                </a:lnTo>
                <a:lnTo>
                  <a:pt x="2520000" y="0"/>
                </a:lnTo>
              </a:path>
            </a:pathLst>
          </a:custGeom>
          <a:noFill/>
          <a:ln w="25400">
            <a:solidFill>
              <a:schemeClr val="tx1"/>
            </a:solidFill>
            <a:tailEnd type="none" w="lg" len="lg"/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51860" y="3600000"/>
            <a:ext cx="1440000" cy="1044000"/>
          </a:xfrm>
          <a:custGeom>
            <a:avLst/>
            <a:gdLst>
              <a:gd name="connsiteX0" fmla="*/ 0 w 2520000"/>
              <a:gd name="connsiteY0" fmla="*/ 0 h 432000"/>
              <a:gd name="connsiteX1" fmla="*/ 2520000 w 2520000"/>
              <a:gd name="connsiteY1" fmla="*/ 0 h 432000"/>
              <a:gd name="connsiteX2" fmla="*/ 2520000 w 2520000"/>
              <a:gd name="connsiteY2" fmla="*/ 432000 h 432000"/>
              <a:gd name="connsiteX3" fmla="*/ 0 w 2520000"/>
              <a:gd name="connsiteY3" fmla="*/ 432000 h 432000"/>
              <a:gd name="connsiteX4" fmla="*/ 0 w 2520000"/>
              <a:gd name="connsiteY4" fmla="*/ 0 h 432000"/>
              <a:gd name="connsiteX0" fmla="*/ 2520000 w 2611440"/>
              <a:gd name="connsiteY0" fmla="*/ 432000 h 523440"/>
              <a:gd name="connsiteX1" fmla="*/ 0 w 2611440"/>
              <a:gd name="connsiteY1" fmla="*/ 432000 h 523440"/>
              <a:gd name="connsiteX2" fmla="*/ 0 w 2611440"/>
              <a:gd name="connsiteY2" fmla="*/ 0 h 523440"/>
              <a:gd name="connsiteX3" fmla="*/ 2520000 w 2611440"/>
              <a:gd name="connsiteY3" fmla="*/ 0 h 523440"/>
              <a:gd name="connsiteX4" fmla="*/ 2611440 w 2611440"/>
              <a:gd name="connsiteY4" fmla="*/ 523440 h 523440"/>
              <a:gd name="connsiteX0" fmla="*/ 2520000 w 2520000"/>
              <a:gd name="connsiteY0" fmla="*/ 432000 h 432000"/>
              <a:gd name="connsiteX1" fmla="*/ 0 w 2520000"/>
              <a:gd name="connsiteY1" fmla="*/ 432000 h 432000"/>
              <a:gd name="connsiteX2" fmla="*/ 0 w 2520000"/>
              <a:gd name="connsiteY2" fmla="*/ 0 h 432000"/>
              <a:gd name="connsiteX3" fmla="*/ 2520000 w 2520000"/>
              <a:gd name="connsiteY3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432000">
                <a:moveTo>
                  <a:pt x="2520000" y="432000"/>
                </a:moveTo>
                <a:lnTo>
                  <a:pt x="0" y="432000"/>
                </a:lnTo>
                <a:lnTo>
                  <a:pt x="0" y="0"/>
                </a:lnTo>
                <a:lnTo>
                  <a:pt x="2520000" y="0"/>
                </a:ln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" name="流程圖: 決策 5"/>
          <p:cNvSpPr/>
          <p:nvPr/>
        </p:nvSpPr>
        <p:spPr>
          <a:xfrm>
            <a:off x="3492020" y="3168000"/>
            <a:ext cx="2160000" cy="864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油熱了嗎？</a:t>
            </a:r>
          </a:p>
        </p:txBody>
      </p:sp>
      <p:sp>
        <p:nvSpPr>
          <p:cNvPr id="18" name="矩形 17"/>
          <p:cNvSpPr/>
          <p:nvPr/>
        </p:nvSpPr>
        <p:spPr>
          <a:xfrm>
            <a:off x="3312010" y="4392000"/>
            <a:ext cx="252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加熱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 bwMode="auto">
          <a:xfrm>
            <a:off x="4572010" y="4032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" name="矩形 21"/>
          <p:cNvSpPr/>
          <p:nvPr/>
        </p:nvSpPr>
        <p:spPr>
          <a:xfrm>
            <a:off x="4176300" y="3996000"/>
            <a:ext cx="432000" cy="432000"/>
          </a:xfrm>
          <a:prstGeom prst="rect">
            <a:avLst/>
          </a:prstGeom>
          <a:noFill/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否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80300" y="3240000"/>
            <a:ext cx="432000" cy="432000"/>
          </a:xfrm>
          <a:prstGeom prst="rect">
            <a:avLst/>
          </a:prstGeom>
          <a:noFill/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是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24" name="直線單箭頭接點 23"/>
          <p:cNvCxnSpPr/>
          <p:nvPr/>
        </p:nvCxnSpPr>
        <p:spPr bwMode="auto">
          <a:xfrm>
            <a:off x="4572010" y="5004000"/>
            <a:ext cx="0" cy="252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" name="矩形 26"/>
          <p:cNvSpPr/>
          <p:nvPr/>
        </p:nvSpPr>
        <p:spPr>
          <a:xfrm>
            <a:off x="3312010" y="5256274"/>
            <a:ext cx="252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開中火，加入蛋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28" name="直線單箭頭接點 27"/>
          <p:cNvCxnSpPr/>
          <p:nvPr/>
        </p:nvCxnSpPr>
        <p:spPr bwMode="auto">
          <a:xfrm>
            <a:off x="4572010" y="5760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cxnSp>
        <p:nvCxnSpPr>
          <p:cNvPr id="28" name="直線單箭頭接點 27"/>
          <p:cNvCxnSpPr/>
          <p:nvPr/>
        </p:nvCxnSpPr>
        <p:spPr bwMode="auto">
          <a:xfrm>
            <a:off x="4572150" y="2808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2" name="矩形 20"/>
          <p:cNvSpPr/>
          <p:nvPr/>
        </p:nvSpPr>
        <p:spPr>
          <a:xfrm flipH="1">
            <a:off x="4572280" y="3600000"/>
            <a:ext cx="2520000" cy="1404000"/>
          </a:xfrm>
          <a:custGeom>
            <a:avLst/>
            <a:gdLst>
              <a:gd name="connsiteX0" fmla="*/ 0 w 2520000"/>
              <a:gd name="connsiteY0" fmla="*/ 0 h 432000"/>
              <a:gd name="connsiteX1" fmla="*/ 2520000 w 2520000"/>
              <a:gd name="connsiteY1" fmla="*/ 0 h 432000"/>
              <a:gd name="connsiteX2" fmla="*/ 2520000 w 2520000"/>
              <a:gd name="connsiteY2" fmla="*/ 432000 h 432000"/>
              <a:gd name="connsiteX3" fmla="*/ 0 w 2520000"/>
              <a:gd name="connsiteY3" fmla="*/ 432000 h 432000"/>
              <a:gd name="connsiteX4" fmla="*/ 0 w 2520000"/>
              <a:gd name="connsiteY4" fmla="*/ 0 h 432000"/>
              <a:gd name="connsiteX0" fmla="*/ 2520000 w 2611440"/>
              <a:gd name="connsiteY0" fmla="*/ 432000 h 523440"/>
              <a:gd name="connsiteX1" fmla="*/ 0 w 2611440"/>
              <a:gd name="connsiteY1" fmla="*/ 432000 h 523440"/>
              <a:gd name="connsiteX2" fmla="*/ 0 w 2611440"/>
              <a:gd name="connsiteY2" fmla="*/ 0 h 523440"/>
              <a:gd name="connsiteX3" fmla="*/ 2520000 w 2611440"/>
              <a:gd name="connsiteY3" fmla="*/ 0 h 523440"/>
              <a:gd name="connsiteX4" fmla="*/ 2611440 w 2611440"/>
              <a:gd name="connsiteY4" fmla="*/ 523440 h 523440"/>
              <a:gd name="connsiteX0" fmla="*/ 2520000 w 2520000"/>
              <a:gd name="connsiteY0" fmla="*/ 432000 h 432000"/>
              <a:gd name="connsiteX1" fmla="*/ 0 w 2520000"/>
              <a:gd name="connsiteY1" fmla="*/ 432000 h 432000"/>
              <a:gd name="connsiteX2" fmla="*/ 0 w 2520000"/>
              <a:gd name="connsiteY2" fmla="*/ 0 h 432000"/>
              <a:gd name="connsiteX3" fmla="*/ 2520000 w 2520000"/>
              <a:gd name="connsiteY3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432000">
                <a:moveTo>
                  <a:pt x="2520000" y="432000"/>
                </a:moveTo>
                <a:lnTo>
                  <a:pt x="0" y="432000"/>
                </a:lnTo>
                <a:lnTo>
                  <a:pt x="0" y="0"/>
                </a:lnTo>
                <a:lnTo>
                  <a:pt x="2520000" y="0"/>
                </a:lnTo>
              </a:path>
            </a:pathLst>
          </a:custGeom>
          <a:noFill/>
          <a:ln w="25400">
            <a:solidFill>
              <a:schemeClr val="tx1"/>
            </a:solidFill>
            <a:tailEnd type="none" w="lg" len="lg"/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3" name="矩形 20"/>
          <p:cNvSpPr/>
          <p:nvPr/>
        </p:nvSpPr>
        <p:spPr>
          <a:xfrm>
            <a:off x="2052000" y="3600000"/>
            <a:ext cx="1440000" cy="1044000"/>
          </a:xfrm>
          <a:custGeom>
            <a:avLst/>
            <a:gdLst>
              <a:gd name="connsiteX0" fmla="*/ 0 w 2520000"/>
              <a:gd name="connsiteY0" fmla="*/ 0 h 432000"/>
              <a:gd name="connsiteX1" fmla="*/ 2520000 w 2520000"/>
              <a:gd name="connsiteY1" fmla="*/ 0 h 432000"/>
              <a:gd name="connsiteX2" fmla="*/ 2520000 w 2520000"/>
              <a:gd name="connsiteY2" fmla="*/ 432000 h 432000"/>
              <a:gd name="connsiteX3" fmla="*/ 0 w 2520000"/>
              <a:gd name="connsiteY3" fmla="*/ 432000 h 432000"/>
              <a:gd name="connsiteX4" fmla="*/ 0 w 2520000"/>
              <a:gd name="connsiteY4" fmla="*/ 0 h 432000"/>
              <a:gd name="connsiteX0" fmla="*/ 2520000 w 2611440"/>
              <a:gd name="connsiteY0" fmla="*/ 432000 h 523440"/>
              <a:gd name="connsiteX1" fmla="*/ 0 w 2611440"/>
              <a:gd name="connsiteY1" fmla="*/ 432000 h 523440"/>
              <a:gd name="connsiteX2" fmla="*/ 0 w 2611440"/>
              <a:gd name="connsiteY2" fmla="*/ 0 h 523440"/>
              <a:gd name="connsiteX3" fmla="*/ 2520000 w 2611440"/>
              <a:gd name="connsiteY3" fmla="*/ 0 h 523440"/>
              <a:gd name="connsiteX4" fmla="*/ 2611440 w 2611440"/>
              <a:gd name="connsiteY4" fmla="*/ 523440 h 523440"/>
              <a:gd name="connsiteX0" fmla="*/ 2520000 w 2520000"/>
              <a:gd name="connsiteY0" fmla="*/ 432000 h 432000"/>
              <a:gd name="connsiteX1" fmla="*/ 0 w 2520000"/>
              <a:gd name="connsiteY1" fmla="*/ 432000 h 432000"/>
              <a:gd name="connsiteX2" fmla="*/ 0 w 2520000"/>
              <a:gd name="connsiteY2" fmla="*/ 0 h 432000"/>
              <a:gd name="connsiteX3" fmla="*/ 2520000 w 2520000"/>
              <a:gd name="connsiteY3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432000">
                <a:moveTo>
                  <a:pt x="2520000" y="432000"/>
                </a:moveTo>
                <a:lnTo>
                  <a:pt x="0" y="432000"/>
                </a:lnTo>
                <a:lnTo>
                  <a:pt x="0" y="0"/>
                </a:lnTo>
                <a:lnTo>
                  <a:pt x="2520000" y="0"/>
                </a:ln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4" name="流程圖: 決策 43"/>
          <p:cNvSpPr/>
          <p:nvPr/>
        </p:nvSpPr>
        <p:spPr>
          <a:xfrm>
            <a:off x="3492160" y="3168000"/>
            <a:ext cx="2160000" cy="864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蛋凝固了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嗎？</a:t>
            </a:r>
          </a:p>
        </p:txBody>
      </p:sp>
      <p:sp>
        <p:nvSpPr>
          <p:cNvPr id="45" name="矩形 44"/>
          <p:cNvSpPr/>
          <p:nvPr/>
        </p:nvSpPr>
        <p:spPr>
          <a:xfrm>
            <a:off x="3312150" y="4392000"/>
            <a:ext cx="252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在鍋中快速攪拌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46" name="直線單箭頭接點 45"/>
          <p:cNvCxnSpPr/>
          <p:nvPr/>
        </p:nvCxnSpPr>
        <p:spPr bwMode="auto">
          <a:xfrm>
            <a:off x="4572150" y="4032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7" name="矩形 46"/>
          <p:cNvSpPr/>
          <p:nvPr/>
        </p:nvSpPr>
        <p:spPr>
          <a:xfrm>
            <a:off x="4176440" y="3996000"/>
            <a:ext cx="432000" cy="432000"/>
          </a:xfrm>
          <a:prstGeom prst="rect">
            <a:avLst/>
          </a:prstGeom>
          <a:noFill/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否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80440" y="3240000"/>
            <a:ext cx="432000" cy="432000"/>
          </a:xfrm>
          <a:prstGeom prst="rect">
            <a:avLst/>
          </a:prstGeom>
          <a:noFill/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是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48" name="直線單箭頭接點 47"/>
          <p:cNvCxnSpPr/>
          <p:nvPr/>
        </p:nvCxnSpPr>
        <p:spPr bwMode="auto">
          <a:xfrm>
            <a:off x="4572150" y="5004000"/>
            <a:ext cx="0" cy="252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0" name="矩形 49"/>
          <p:cNvSpPr/>
          <p:nvPr/>
        </p:nvSpPr>
        <p:spPr>
          <a:xfrm>
            <a:off x="3312150" y="5256274"/>
            <a:ext cx="252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加入米飯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51" name="直線單箭頭接點 50"/>
          <p:cNvCxnSpPr/>
          <p:nvPr/>
        </p:nvCxnSpPr>
        <p:spPr bwMode="auto">
          <a:xfrm>
            <a:off x="4572150" y="5760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2" name="矩形 51"/>
          <p:cNvSpPr/>
          <p:nvPr/>
        </p:nvSpPr>
        <p:spPr>
          <a:xfrm>
            <a:off x="3312010" y="2304000"/>
            <a:ext cx="252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000" b="0" dirty="0" smtClean="0">
                <a:solidFill>
                  <a:schemeClr val="bg1">
                    <a:lumMod val="75000"/>
                  </a:schemeClr>
                </a:solidFill>
                <a:ea typeface="標楷體" pitchFamily="65" charset="-120"/>
              </a:rPr>
              <a:t>開中火，加入蛋</a:t>
            </a:r>
            <a:endParaRPr lang="zh-TW" altLang="en-US" sz="2000" b="0" dirty="0">
              <a:solidFill>
                <a:schemeClr val="bg1">
                  <a:lumMod val="75000"/>
                </a:schemeClr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58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cxnSp>
        <p:nvCxnSpPr>
          <p:cNvPr id="51" name="直線單箭頭接點 50"/>
          <p:cNvCxnSpPr/>
          <p:nvPr/>
        </p:nvCxnSpPr>
        <p:spPr bwMode="auto">
          <a:xfrm>
            <a:off x="4572150" y="2808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4" name="矩形 20"/>
          <p:cNvSpPr/>
          <p:nvPr/>
        </p:nvSpPr>
        <p:spPr>
          <a:xfrm flipH="1">
            <a:off x="4572280" y="3600000"/>
            <a:ext cx="2520000" cy="1404000"/>
          </a:xfrm>
          <a:custGeom>
            <a:avLst/>
            <a:gdLst>
              <a:gd name="connsiteX0" fmla="*/ 0 w 2520000"/>
              <a:gd name="connsiteY0" fmla="*/ 0 h 432000"/>
              <a:gd name="connsiteX1" fmla="*/ 2520000 w 2520000"/>
              <a:gd name="connsiteY1" fmla="*/ 0 h 432000"/>
              <a:gd name="connsiteX2" fmla="*/ 2520000 w 2520000"/>
              <a:gd name="connsiteY2" fmla="*/ 432000 h 432000"/>
              <a:gd name="connsiteX3" fmla="*/ 0 w 2520000"/>
              <a:gd name="connsiteY3" fmla="*/ 432000 h 432000"/>
              <a:gd name="connsiteX4" fmla="*/ 0 w 2520000"/>
              <a:gd name="connsiteY4" fmla="*/ 0 h 432000"/>
              <a:gd name="connsiteX0" fmla="*/ 2520000 w 2611440"/>
              <a:gd name="connsiteY0" fmla="*/ 432000 h 523440"/>
              <a:gd name="connsiteX1" fmla="*/ 0 w 2611440"/>
              <a:gd name="connsiteY1" fmla="*/ 432000 h 523440"/>
              <a:gd name="connsiteX2" fmla="*/ 0 w 2611440"/>
              <a:gd name="connsiteY2" fmla="*/ 0 h 523440"/>
              <a:gd name="connsiteX3" fmla="*/ 2520000 w 2611440"/>
              <a:gd name="connsiteY3" fmla="*/ 0 h 523440"/>
              <a:gd name="connsiteX4" fmla="*/ 2611440 w 2611440"/>
              <a:gd name="connsiteY4" fmla="*/ 523440 h 523440"/>
              <a:gd name="connsiteX0" fmla="*/ 2520000 w 2520000"/>
              <a:gd name="connsiteY0" fmla="*/ 432000 h 432000"/>
              <a:gd name="connsiteX1" fmla="*/ 0 w 2520000"/>
              <a:gd name="connsiteY1" fmla="*/ 432000 h 432000"/>
              <a:gd name="connsiteX2" fmla="*/ 0 w 2520000"/>
              <a:gd name="connsiteY2" fmla="*/ 0 h 432000"/>
              <a:gd name="connsiteX3" fmla="*/ 2520000 w 2520000"/>
              <a:gd name="connsiteY3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432000">
                <a:moveTo>
                  <a:pt x="2520000" y="432000"/>
                </a:moveTo>
                <a:lnTo>
                  <a:pt x="0" y="432000"/>
                </a:lnTo>
                <a:lnTo>
                  <a:pt x="0" y="0"/>
                </a:lnTo>
                <a:lnTo>
                  <a:pt x="2520000" y="0"/>
                </a:lnTo>
              </a:path>
            </a:pathLst>
          </a:custGeom>
          <a:noFill/>
          <a:ln w="25400">
            <a:solidFill>
              <a:schemeClr val="tx1"/>
            </a:solidFill>
            <a:tailEnd type="none" w="lg" len="lg"/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5" name="矩形 20"/>
          <p:cNvSpPr/>
          <p:nvPr/>
        </p:nvSpPr>
        <p:spPr>
          <a:xfrm>
            <a:off x="2052000" y="3600000"/>
            <a:ext cx="1440000" cy="1044000"/>
          </a:xfrm>
          <a:custGeom>
            <a:avLst/>
            <a:gdLst>
              <a:gd name="connsiteX0" fmla="*/ 0 w 2520000"/>
              <a:gd name="connsiteY0" fmla="*/ 0 h 432000"/>
              <a:gd name="connsiteX1" fmla="*/ 2520000 w 2520000"/>
              <a:gd name="connsiteY1" fmla="*/ 0 h 432000"/>
              <a:gd name="connsiteX2" fmla="*/ 2520000 w 2520000"/>
              <a:gd name="connsiteY2" fmla="*/ 432000 h 432000"/>
              <a:gd name="connsiteX3" fmla="*/ 0 w 2520000"/>
              <a:gd name="connsiteY3" fmla="*/ 432000 h 432000"/>
              <a:gd name="connsiteX4" fmla="*/ 0 w 2520000"/>
              <a:gd name="connsiteY4" fmla="*/ 0 h 432000"/>
              <a:gd name="connsiteX0" fmla="*/ 2520000 w 2611440"/>
              <a:gd name="connsiteY0" fmla="*/ 432000 h 523440"/>
              <a:gd name="connsiteX1" fmla="*/ 0 w 2611440"/>
              <a:gd name="connsiteY1" fmla="*/ 432000 h 523440"/>
              <a:gd name="connsiteX2" fmla="*/ 0 w 2611440"/>
              <a:gd name="connsiteY2" fmla="*/ 0 h 523440"/>
              <a:gd name="connsiteX3" fmla="*/ 2520000 w 2611440"/>
              <a:gd name="connsiteY3" fmla="*/ 0 h 523440"/>
              <a:gd name="connsiteX4" fmla="*/ 2611440 w 2611440"/>
              <a:gd name="connsiteY4" fmla="*/ 523440 h 523440"/>
              <a:gd name="connsiteX0" fmla="*/ 2520000 w 2520000"/>
              <a:gd name="connsiteY0" fmla="*/ 432000 h 432000"/>
              <a:gd name="connsiteX1" fmla="*/ 0 w 2520000"/>
              <a:gd name="connsiteY1" fmla="*/ 432000 h 432000"/>
              <a:gd name="connsiteX2" fmla="*/ 0 w 2520000"/>
              <a:gd name="connsiteY2" fmla="*/ 0 h 432000"/>
              <a:gd name="connsiteX3" fmla="*/ 2520000 w 2520000"/>
              <a:gd name="connsiteY3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432000">
                <a:moveTo>
                  <a:pt x="2520000" y="432000"/>
                </a:moveTo>
                <a:lnTo>
                  <a:pt x="0" y="432000"/>
                </a:lnTo>
                <a:lnTo>
                  <a:pt x="0" y="0"/>
                </a:lnTo>
                <a:lnTo>
                  <a:pt x="2520000" y="0"/>
                </a:ln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6" name="流程圖: 決策 55"/>
          <p:cNvSpPr/>
          <p:nvPr/>
        </p:nvSpPr>
        <p:spPr>
          <a:xfrm>
            <a:off x="3492160" y="3168000"/>
            <a:ext cx="2160000" cy="864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米飯散開了嗎？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312150" y="4392000"/>
            <a:ext cx="252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翻炒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58" name="直線單箭頭接點 57"/>
          <p:cNvCxnSpPr/>
          <p:nvPr/>
        </p:nvCxnSpPr>
        <p:spPr bwMode="auto">
          <a:xfrm>
            <a:off x="4572150" y="4032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9" name="矩形 58"/>
          <p:cNvSpPr/>
          <p:nvPr/>
        </p:nvSpPr>
        <p:spPr>
          <a:xfrm>
            <a:off x="4176440" y="3996000"/>
            <a:ext cx="432000" cy="432000"/>
          </a:xfrm>
          <a:prstGeom prst="rect">
            <a:avLst/>
          </a:prstGeom>
          <a:noFill/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否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60" name="直線單箭頭接點 59"/>
          <p:cNvCxnSpPr/>
          <p:nvPr/>
        </p:nvCxnSpPr>
        <p:spPr bwMode="auto">
          <a:xfrm>
            <a:off x="4572150" y="5004000"/>
            <a:ext cx="0" cy="252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1" name="矩形 60"/>
          <p:cNvSpPr/>
          <p:nvPr/>
        </p:nvSpPr>
        <p:spPr>
          <a:xfrm>
            <a:off x="5580440" y="3240000"/>
            <a:ext cx="432000" cy="432000"/>
          </a:xfrm>
          <a:prstGeom prst="rect">
            <a:avLst/>
          </a:prstGeom>
          <a:noFill/>
          <a:ln w="25400">
            <a:noFill/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是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312150" y="5256000"/>
            <a:ext cx="252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加入調料拌勻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63" name="直線單箭頭接點 62"/>
          <p:cNvCxnSpPr/>
          <p:nvPr/>
        </p:nvCxnSpPr>
        <p:spPr bwMode="auto">
          <a:xfrm>
            <a:off x="4572150" y="5760000"/>
            <a:ext cx="0" cy="36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4" name="圓角矩形 63"/>
          <p:cNvSpPr/>
          <p:nvPr/>
        </p:nvSpPr>
        <p:spPr>
          <a:xfrm>
            <a:off x="3492160" y="6120000"/>
            <a:ext cx="2160000" cy="50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結束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12150" y="2304000"/>
            <a:ext cx="252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b="0" dirty="0" smtClean="0">
                <a:solidFill>
                  <a:schemeClr val="bg1">
                    <a:lumMod val="75000"/>
                  </a:schemeClr>
                </a:solidFill>
                <a:ea typeface="標楷體" pitchFamily="65" charset="-120"/>
              </a:rPr>
              <a:t>加入米飯</a:t>
            </a:r>
            <a:endParaRPr lang="zh-TW" altLang="en-US" sz="1800" b="0" dirty="0">
              <a:solidFill>
                <a:schemeClr val="bg1">
                  <a:lumMod val="75000"/>
                </a:schemeClr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7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" name="圓角化同側角落矩形 11"/>
          <p:cNvSpPr/>
          <p:nvPr/>
        </p:nvSpPr>
        <p:spPr>
          <a:xfrm>
            <a:off x="540000" y="1620000"/>
            <a:ext cx="3600000" cy="43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5A567"/>
          </a:solidFill>
          <a:ln w="25400">
            <a:solidFill>
              <a:srgbClr val="4BAB76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a typeface="標楷體" pitchFamily="65" charset="-120"/>
              </a:rPr>
              <a:t>流程圖的節號與功能說明</a:t>
            </a:r>
          </a:p>
        </p:txBody>
      </p:sp>
      <p:sp>
        <p:nvSpPr>
          <p:cNvPr id="17" name="矩形 16"/>
          <p:cNvSpPr/>
          <p:nvPr/>
        </p:nvSpPr>
        <p:spPr>
          <a:xfrm>
            <a:off x="539552" y="2052000"/>
            <a:ext cx="2160000" cy="432000"/>
          </a:xfrm>
          <a:prstGeom prst="rect">
            <a:avLst/>
          </a:prstGeom>
          <a:solidFill>
            <a:srgbClr val="DAEADD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rgbClr val="25A567"/>
                </a:solidFill>
                <a:ea typeface="標楷體" pitchFamily="65" charset="-120"/>
              </a:rPr>
              <a:t>符　　號</a:t>
            </a:r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99792" y="2052000"/>
            <a:ext cx="2160000" cy="432000"/>
          </a:xfrm>
          <a:prstGeom prst="rect">
            <a:avLst/>
          </a:prstGeom>
          <a:solidFill>
            <a:srgbClr val="DAEADD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rgbClr val="25A567"/>
                </a:solidFill>
                <a:ea typeface="標楷體" pitchFamily="65" charset="-120"/>
              </a:rPr>
              <a:t>意　　義</a:t>
            </a:r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60032" y="2052000"/>
            <a:ext cx="3600000" cy="432000"/>
          </a:xfrm>
          <a:prstGeom prst="rect">
            <a:avLst/>
          </a:prstGeom>
          <a:solidFill>
            <a:srgbClr val="DAEADD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rgbClr val="25A567"/>
                </a:solidFill>
                <a:ea typeface="標楷體" pitchFamily="65" charset="-120"/>
              </a:rPr>
              <a:t>說　　明</a:t>
            </a:r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9552" y="2484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99792" y="2484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開始／結束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0032" y="2484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流程圖開始或結束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552" y="3060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99792" y="3060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處理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60032" y="3060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處理一項工作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9552" y="3636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99792" y="3636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流程方向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60032" y="3636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流程進行的方向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9552" y="4212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99792" y="4212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輸入／輸出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60032" y="4212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進行資料輸入或輸出的工作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9552" y="4788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699792" y="4788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決策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60032" y="4788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依條件比較結果進行不同的處理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9552" y="5364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99792" y="5364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迴圈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60032" y="5364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迴圈變數初值與終值的描述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9552" y="5940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dirty="0">
              <a:solidFill>
                <a:srgbClr val="25A567"/>
              </a:solidFill>
              <a:ea typeface="標楷體" pitchFamily="65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99792" y="5940000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連接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60032" y="5940000"/>
            <a:ext cx="360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25A567"/>
            </a:solidFill>
          </a:ln>
        </p:spPr>
        <p:txBody>
          <a:bodyPr lIns="36000" tIns="36000" rIns="36000" bIns="36000" rtlCol="0" anchor="ctr"/>
          <a:lstStyle/>
          <a:p>
            <a:pPr marL="72000"/>
            <a:r>
              <a:rPr lang="zh-TW" altLang="en-US" sz="1800" b="0" dirty="0" smtClean="0">
                <a:solidFill>
                  <a:schemeClr val="tx1"/>
                </a:solidFill>
                <a:ea typeface="標楷體" pitchFamily="65" charset="-120"/>
              </a:rPr>
              <a:t>流程的連結點</a:t>
            </a: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899552" y="3168000"/>
            <a:ext cx="1440000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99552" y="2592000"/>
            <a:ext cx="144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1439552" y="6048000"/>
            <a:ext cx="360000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6" name="流程圖: 決策 45"/>
          <p:cNvSpPr/>
          <p:nvPr/>
        </p:nvSpPr>
        <p:spPr>
          <a:xfrm>
            <a:off x="899552" y="4824000"/>
            <a:ext cx="1440000" cy="504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7" name="平行四邊形 46"/>
          <p:cNvSpPr/>
          <p:nvPr/>
        </p:nvSpPr>
        <p:spPr>
          <a:xfrm>
            <a:off x="899552" y="4320000"/>
            <a:ext cx="1440000" cy="360000"/>
          </a:xfrm>
          <a:prstGeom prst="parallelogram">
            <a:avLst>
              <a:gd name="adj" fmla="val 7438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單箭頭接點 47"/>
          <p:cNvCxnSpPr/>
          <p:nvPr/>
        </p:nvCxnSpPr>
        <p:spPr bwMode="auto">
          <a:xfrm>
            <a:off x="899552" y="3924000"/>
            <a:ext cx="14400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9" name="流程圖: 準備作業 48"/>
          <p:cNvSpPr/>
          <p:nvPr/>
        </p:nvSpPr>
        <p:spPr>
          <a:xfrm>
            <a:off x="899552" y="5400000"/>
            <a:ext cx="1440000" cy="504000"/>
          </a:xfrm>
          <a:prstGeom prst="flowChartPreparat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7847" r="-39" b="4654"/>
          <a:stretch/>
        </p:blipFill>
        <p:spPr bwMode="auto">
          <a:xfrm>
            <a:off x="360000" y="1800000"/>
            <a:ext cx="185142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360000" y="2340000"/>
            <a:ext cx="3960000" cy="1980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在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這個流程圖中，假設使用者輸入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的數字 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n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＝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20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，接著進入計次式迴圈，迴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圈內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的敘述會重複執行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20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次。在這個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例子中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，還有一個迴圈變數 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x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90745"/>
              </p:ext>
            </p:extLst>
          </p:nvPr>
        </p:nvGraphicFramePr>
        <p:xfrm>
          <a:off x="4572000" y="2520000"/>
          <a:ext cx="3780000" cy="4032000"/>
        </p:xfrm>
        <a:graphic>
          <a:graphicData uri="http://schemas.openxmlformats.org/drawingml/2006/table">
            <a:tbl>
              <a:tblPr firstRow="1" bandRow="1"/>
              <a:tblGrid>
                <a:gridCol w="1080000"/>
                <a:gridCol w="720000"/>
                <a:gridCol w="1080000"/>
                <a:gridCol w="90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標楷體" pitchFamily="65" charset="-120"/>
                        </a:rPr>
                        <a:t>執行迴圈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標楷體" pitchFamily="65" charset="-120"/>
                        </a:rPr>
                        <a:t>處理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標楷體" pitchFamily="65" charset="-120"/>
                        </a:rPr>
                        <a:t>判斷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標楷體" pitchFamily="65" charset="-120"/>
                        </a:rPr>
                        <a:t>輸出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567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第一次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1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 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1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第二次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</a:t>
                      </a:r>
                    </a:p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第三次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3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3</a:t>
                      </a:r>
                    </a:p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沒有整除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沒有執行任何敘述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第四次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4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4</a:t>
                      </a:r>
                    </a:p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4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latin typeface="+mj-lt"/>
                          <a:ea typeface="標楷體" pitchFamily="65" charset="-120"/>
                        </a:rPr>
                        <a:t>…</a:t>
                      </a:r>
                      <a:endParaRPr lang="zh-TW" altLang="en-US" sz="1600" b="1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vert="eaVert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第二十次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360000" y="5040000"/>
            <a:ext cx="3960000" cy="1260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這個例子，很明確的定義了每一個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步驟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要執行的敘述，不會因為不同人解讀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而有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不同的結果。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92360"/>
              </p:ext>
            </p:extLst>
          </p:nvPr>
        </p:nvGraphicFramePr>
        <p:xfrm>
          <a:off x="360000" y="2520000"/>
          <a:ext cx="3780000" cy="3672000"/>
        </p:xfrm>
        <a:graphic>
          <a:graphicData uri="http://schemas.openxmlformats.org/drawingml/2006/table">
            <a:tbl>
              <a:tblPr firstRow="1" bandRow="1"/>
              <a:tblGrid>
                <a:gridCol w="1080000"/>
                <a:gridCol w="720000"/>
                <a:gridCol w="1080000"/>
                <a:gridCol w="90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標楷體" pitchFamily="65" charset="-120"/>
                        </a:rPr>
                        <a:t>執行迴圈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標楷體" pitchFamily="65" charset="-120"/>
                        </a:rPr>
                        <a:t>處理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標楷體" pitchFamily="65" charset="-120"/>
                        </a:rPr>
                        <a:t>判斷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+mj-lt"/>
                          <a:ea typeface="標楷體" pitchFamily="65" charset="-120"/>
                        </a:rPr>
                        <a:t>輸出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A567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第一次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1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 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1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第二次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</a:t>
                      </a:r>
                    </a:p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第三次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3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3</a:t>
                      </a:r>
                    </a:p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沒有整除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沒有執行任何敘述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第四次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4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4</a:t>
                      </a:r>
                    </a:p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4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latin typeface="+mj-lt"/>
                          <a:ea typeface="標楷體" pitchFamily="65" charset="-120"/>
                        </a:rPr>
                        <a:t>…</a:t>
                      </a:r>
                      <a:endParaRPr lang="zh-TW" altLang="en-US" sz="1600" b="1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vert="eaVert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第二十次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x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＝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 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除以</a:t>
                      </a:r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</a:t>
                      </a:r>
                      <a:r>
                        <a:rPr lang="zh-TW" altLang="en-US" sz="1600" dirty="0" smtClean="0">
                          <a:latin typeface="+mj-lt"/>
                          <a:ea typeface="標楷體" pitchFamily="65" charset="-120"/>
                        </a:rPr>
                        <a:t>整除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標楷體" pitchFamily="65" charset="-120"/>
                        </a:rPr>
                        <a:t>20</a:t>
                      </a:r>
                      <a:endParaRPr lang="zh-TW" altLang="en-US" sz="1600" dirty="0">
                        <a:latin typeface="+mj-lt"/>
                        <a:ea typeface="標楷體" pitchFamily="65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A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7847" r="-39" b="4654"/>
          <a:stretch/>
        </p:blipFill>
        <p:spPr bwMode="auto">
          <a:xfrm>
            <a:off x="360000" y="1800000"/>
            <a:ext cx="185142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r="675" b="2478"/>
          <a:stretch/>
        </p:blipFill>
        <p:spPr bwMode="auto">
          <a:xfrm>
            <a:off x="4320000" y="1800000"/>
            <a:ext cx="1800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807" r="2956" b="3223"/>
          <a:stretch/>
        </p:blipFill>
        <p:spPr bwMode="auto">
          <a:xfrm>
            <a:off x="4788024" y="2340000"/>
            <a:ext cx="3932772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187</a:t>
            </a:r>
          </a:p>
        </p:txBody>
      </p:sp>
      <p:sp>
        <p:nvSpPr>
          <p:cNvPr id="25602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8064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打孔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卡片是程式語言發展時最重要的概念，在電腦未發明之前，人們就開始產生編碼的概念。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25603" name="Picture 5" descr="2019-07-08_161113拷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97200"/>
            <a:ext cx="6192838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187</a:t>
            </a:r>
          </a:p>
        </p:txBody>
      </p:sp>
      <p:sp>
        <p:nvSpPr>
          <p:cNvPr id="26626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8064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兩個程式設計的重要概念：</a:t>
            </a:r>
          </a:p>
          <a:p>
            <a:pPr marL="432000" indent="-432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1</a:t>
            </a: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.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複雜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的設計也可以編譯成機器能了解的程式碼。</a:t>
            </a:r>
          </a:p>
          <a:p>
            <a:pPr marL="432000" indent="-432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2.	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依照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程式碼指示，機器可不斷重複工作直到完成。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</a:p>
        </p:txBody>
      </p:sp>
      <p:sp>
        <p:nvSpPr>
          <p:cNvPr id="4" name="圓角化同側角落矩形 3"/>
          <p:cNvSpPr/>
          <p:nvPr/>
        </p:nvSpPr>
        <p:spPr>
          <a:xfrm>
            <a:off x="540000" y="1800000"/>
            <a:ext cx="1800000" cy="43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5A567"/>
          </a:solidFill>
          <a:ln w="25400">
            <a:solidFill>
              <a:srgbClr val="4BAB76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ea typeface="標楷體" pitchFamily="65" charset="-120"/>
              </a:rPr>
              <a:t>低階語言</a:t>
            </a:r>
            <a:endParaRPr lang="zh-TW" altLang="en-US" sz="240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39750" y="2232000"/>
            <a:ext cx="8064500" cy="1260000"/>
          </a:xfrm>
          <a:prstGeom prst="rect">
            <a:avLst/>
          </a:prstGeom>
          <a:noFill/>
          <a:ln w="25400">
            <a:solidFill>
              <a:srgbClr val="25A567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　　低階語言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是一種以硬體為導向來描述指令的語言，例如：機器語言與組合語言。雖然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一般人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比較難看得懂，但是因為它可以直接與硬體的中央處理器溝通，因此執行效能較好。</a:t>
            </a:r>
          </a:p>
        </p:txBody>
      </p:sp>
      <p:pic>
        <p:nvPicPr>
          <p:cNvPr id="1026" name="Picture 2" descr="C:\Users\E04517\Desktop\程式圖片去背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1428" r="413" b="690"/>
          <a:stretch/>
        </p:blipFill>
        <p:spPr bwMode="auto">
          <a:xfrm>
            <a:off x="4841330" y="3600000"/>
            <a:ext cx="376292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04517\Desktop\程式圖片去背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2463" r="1739" b="1117"/>
          <a:stretch/>
        </p:blipFill>
        <p:spPr bwMode="auto">
          <a:xfrm>
            <a:off x="540000" y="3600000"/>
            <a:ext cx="376292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3314" name="Rectangle 34"/>
          <p:cNvSpPr>
            <a:spLocks noChangeArrowheads="1"/>
          </p:cNvSpPr>
          <p:nvPr/>
        </p:nvSpPr>
        <p:spPr bwMode="auto">
          <a:xfrm>
            <a:off x="639763" y="2160588"/>
            <a:ext cx="2700337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>
                <a:solidFill>
                  <a:schemeClr val="tx1"/>
                </a:solidFill>
                <a:ea typeface="標楷體" pitchFamily="65" charset="-120"/>
              </a:rPr>
              <a:t>　　隨著資訊科技發展，運算思維概念應運而生。簡單的說，運算思維是一種解決問題的思考模式，也就是思考如何分析問題，並將解決問題的方法步驟化。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188</a:t>
            </a:r>
          </a:p>
        </p:txBody>
      </p:sp>
      <p:sp>
        <p:nvSpPr>
          <p:cNvPr id="2" name="向右箭號 1"/>
          <p:cNvSpPr/>
          <p:nvPr/>
        </p:nvSpPr>
        <p:spPr>
          <a:xfrm>
            <a:off x="4320000" y="3717032"/>
            <a:ext cx="720000" cy="720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1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組譯</a:t>
            </a:r>
            <a:endParaRPr lang="zh-TW" altLang="en-US" sz="1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540000" y="1916832"/>
            <a:ext cx="3780000" cy="4176464"/>
          </a:xfrm>
          <a:prstGeom prst="roundRect">
            <a:avLst>
              <a:gd name="adj" fmla="val 8028"/>
            </a:avLst>
          </a:prstGeom>
          <a:solidFill>
            <a:schemeClr val="bg1"/>
          </a:solidFill>
          <a:ln w="25400">
            <a:solidFill>
              <a:srgbClr val="00B0F0"/>
            </a:solidFill>
          </a:ln>
        </p:spPr>
        <p:txBody>
          <a:bodyPr lIns="36000" tIns="36000" rIns="36000" bIns="36000" rtlCol="0" anchor="t" anchorCtr="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組合語言：</a:t>
            </a:r>
          </a:p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　　電腦的運算主要是靠中央處理器，而組合語言即是一種與中央處理器硬體結構密切相關的語言，若使用不同指令集的中央處理器，所對應的組合語言的語法也會不一樣。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5076000" y="1916832"/>
            <a:ext cx="3168408" cy="4176464"/>
          </a:xfrm>
          <a:prstGeom prst="roundRect">
            <a:avLst>
              <a:gd name="adj" fmla="val 8028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lIns="36000" tIns="36000" rIns="36000" bIns="36000" rtlCol="0" anchor="t" anchorCtr="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機器語言：</a:t>
            </a:r>
          </a:p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　　機器語言是由</a:t>
            </a: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0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與</a:t>
            </a: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1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兩種符號組成的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代碼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，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它能夠直接被電腦理解並執行，是電腦硬體能夠直接識別的指令集合。但不同電腦硬體架構使用不同機器語言。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" name="圓角化同側角落矩形 5"/>
          <p:cNvSpPr/>
          <p:nvPr/>
        </p:nvSpPr>
        <p:spPr>
          <a:xfrm>
            <a:off x="540000" y="1800000"/>
            <a:ext cx="1800000" cy="43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D5BA6"/>
          </a:solidFill>
          <a:ln w="25400">
            <a:solidFill>
              <a:srgbClr val="8D5BA6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ea typeface="標楷體" pitchFamily="65" charset="-120"/>
              </a:rPr>
              <a:t>高階語言</a:t>
            </a:r>
            <a:endParaRPr lang="zh-TW" altLang="en-US" sz="240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539750" y="2232000"/>
            <a:ext cx="8064500" cy="900000"/>
          </a:xfrm>
          <a:prstGeom prst="rect">
            <a:avLst/>
          </a:prstGeom>
          <a:noFill/>
          <a:ln w="25400">
            <a:solidFill>
              <a:srgbClr val="8D5BA6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　　高階語言是一種語法接近人類語言的程式語言。以高階語言所設計的程式，必須先轉譯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成機器語言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，才能被電腦硬體執行。</a:t>
            </a:r>
          </a:p>
        </p:txBody>
      </p:sp>
      <p:pic>
        <p:nvPicPr>
          <p:cNvPr id="2050" name="Picture 2" descr="C:\Users\E04517\Desktop\程式圖片去背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622" r="4743" b="4267"/>
          <a:stretch/>
        </p:blipFill>
        <p:spPr bwMode="auto">
          <a:xfrm>
            <a:off x="539995" y="3240000"/>
            <a:ext cx="357647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04517\Desktop\程式圖片去背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579" r="4747" b="6811"/>
          <a:stretch/>
        </p:blipFill>
        <p:spPr bwMode="auto">
          <a:xfrm>
            <a:off x="5161750" y="3240000"/>
            <a:ext cx="3442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190</a:t>
            </a:r>
          </a:p>
        </p:txBody>
      </p:sp>
      <p:sp>
        <p:nvSpPr>
          <p:cNvPr id="30722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4032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人們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為了要指揮電腦完成某項工作，就要寫許多指令，這些指令要按照一定邏輯順序排列，而電腦就依照這種順序接受指令而完成工作。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00000"/>
            <a:ext cx="390207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190</a:t>
            </a:r>
          </a:p>
        </p:txBody>
      </p:sp>
      <p:sp>
        <p:nvSpPr>
          <p:cNvPr id="31746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程式語言最重要的功能就是要啟動（</a:t>
            </a:r>
            <a:r>
              <a:rPr lang="en-US" altLang="zh-TW" b="0" dirty="0">
                <a:solidFill>
                  <a:schemeClr val="tx1"/>
                </a:solidFill>
                <a:ea typeface="標楷體" pitchFamily="65" charset="-120"/>
              </a:rPr>
              <a:t>Booting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）電腦並分配資源，指揮電腦運作。</a:t>
            </a:r>
          </a:p>
        </p:txBody>
      </p:sp>
      <p:pic>
        <p:nvPicPr>
          <p:cNvPr id="31747" name="Picture 6" descr="469419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2880000"/>
            <a:ext cx="5080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190</a:t>
            </a:r>
          </a:p>
        </p:txBody>
      </p:sp>
      <p:sp>
        <p:nvSpPr>
          <p:cNvPr id="32770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其次是產生人與電腦溝通的介面，讓使用者可以透過程式來操作電腦硬體，因此人與電腦就可以產生互動。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32771" name="Picture 7" descr="1-16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943" y="3600000"/>
            <a:ext cx="5612115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190</a:t>
            </a:r>
          </a:p>
        </p:txBody>
      </p:sp>
      <p:sp>
        <p:nvSpPr>
          <p:cNvPr id="33794" name="文字方塊 3"/>
          <p:cNvSpPr txBox="1">
            <a:spLocks noChangeArrowheads="1"/>
          </p:cNvSpPr>
          <p:nvPr/>
        </p:nvSpPr>
        <p:spPr bwMode="auto">
          <a:xfrm>
            <a:off x="539750" y="1799999"/>
            <a:ext cx="80645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把相關的電腦串連起來，特別在網路或是雲端時代，以各種硬體所建構起來的環境，需要靠各種程式發揮功能，將其串連在一起後，讓眾多使用者可以同時在線上互動與溝通。</a:t>
            </a:r>
          </a:p>
        </p:txBody>
      </p:sp>
      <p:pic>
        <p:nvPicPr>
          <p:cNvPr id="33795" name="Picture 6" descr="未命名-1"/>
          <p:cNvPicPr>
            <a:picLocks noChangeAspect="1" noChangeArrowheads="1"/>
          </p:cNvPicPr>
          <p:nvPr/>
        </p:nvPicPr>
        <p:blipFill rotWithShape="1">
          <a:blip r:embed="rId2"/>
          <a:srcRect t="3581" b="938"/>
          <a:stretch/>
        </p:blipFill>
        <p:spPr bwMode="auto">
          <a:xfrm>
            <a:off x="1620000" y="3960000"/>
            <a:ext cx="590867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191</a:t>
            </a:r>
          </a:p>
        </p:txBody>
      </p:sp>
      <p:sp>
        <p:nvSpPr>
          <p:cNvPr id="34818" name="文字方塊 3"/>
          <p:cNvSpPr txBox="1">
            <a:spLocks noChangeArrowheads="1"/>
          </p:cNvSpPr>
          <p:nvPr/>
        </p:nvSpPr>
        <p:spPr bwMode="auto">
          <a:xfrm>
            <a:off x="539750" y="1799999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程式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語言種類非常多，但因用途不同，功能也不一樣。可以分為一般用途及特殊用途。雖然不同程式語言的語法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不</a:t>
            </a:r>
            <a:endParaRPr lang="en-US" altLang="zh-TW" b="0" dirty="0" smtClean="0">
              <a:solidFill>
                <a:schemeClr val="tx1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一樣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，但是基本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邏</a:t>
            </a:r>
            <a:endParaRPr lang="en-US" altLang="zh-TW" b="0" dirty="0" smtClean="0">
              <a:solidFill>
                <a:schemeClr val="tx1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輯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則類似。</a:t>
            </a:r>
          </a:p>
        </p:txBody>
      </p:sp>
      <p:pic>
        <p:nvPicPr>
          <p:cNvPr id="34819" name="Picture 5" descr="751147_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64" t="11768" r="4950" b="18688"/>
          <a:stretch/>
        </p:blipFill>
        <p:spPr bwMode="auto">
          <a:xfrm>
            <a:off x="3960000" y="2808000"/>
            <a:ext cx="4670463" cy="402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 bwMode="auto">
          <a:xfrm>
            <a:off x="971600" y="4860000"/>
            <a:ext cx="0" cy="720000"/>
          </a:xfrm>
          <a:prstGeom prst="line">
            <a:avLst/>
          </a:prstGeom>
          <a:noFill/>
          <a:ln w="25400" cap="flat" cmpd="sng" algn="ctr">
            <a:solidFill>
              <a:srgbClr val="25A5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3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288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常見的程式語言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002"/>
          <a:stretch/>
        </p:blipFill>
        <p:spPr>
          <a:xfrm>
            <a:off x="540000" y="3888000"/>
            <a:ext cx="2240357" cy="504000"/>
          </a:xfrm>
          <a:prstGeom prst="rect">
            <a:avLst/>
          </a:prstGeom>
        </p:spPr>
      </p:pic>
      <p:sp>
        <p:nvSpPr>
          <p:cNvPr id="46" name="文字方塊 3"/>
          <p:cNvSpPr txBox="1">
            <a:spLocks noChangeArrowheads="1"/>
          </p:cNvSpPr>
          <p:nvPr/>
        </p:nvSpPr>
        <p:spPr bwMode="auto">
          <a:xfrm>
            <a:off x="540000" y="2520000"/>
            <a:ext cx="8064000" cy="1872000"/>
          </a:xfrm>
          <a:prstGeom prst="rect">
            <a:avLst/>
          </a:prstGeom>
          <a:noFill/>
          <a:ln w="25400">
            <a:solidFill>
              <a:srgbClr val="25A567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1957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年由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IBM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公司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所推出的世界上第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一個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高階程式語言，經多次改版之後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一直流傳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至今，廣泛的被應用在科學與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工程等高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效能計算領域。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191</a:t>
            </a:r>
          </a:p>
        </p:txBody>
      </p:sp>
      <p:cxnSp>
        <p:nvCxnSpPr>
          <p:cNvPr id="22" name="直線接點 21"/>
          <p:cNvCxnSpPr/>
          <p:nvPr/>
        </p:nvCxnSpPr>
        <p:spPr bwMode="auto">
          <a:xfrm>
            <a:off x="1656000" y="4320000"/>
            <a:ext cx="0" cy="540000"/>
          </a:xfrm>
          <a:prstGeom prst="line">
            <a:avLst/>
          </a:prstGeom>
          <a:noFill/>
          <a:ln w="25400" cap="flat" cmpd="sng" algn="ctr">
            <a:solidFill>
              <a:srgbClr val="25A5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4" name="直線接點 23"/>
          <p:cNvCxnSpPr/>
          <p:nvPr/>
        </p:nvCxnSpPr>
        <p:spPr bwMode="auto">
          <a:xfrm>
            <a:off x="972000" y="4860000"/>
            <a:ext cx="684000" cy="0"/>
          </a:xfrm>
          <a:prstGeom prst="line">
            <a:avLst/>
          </a:prstGeom>
          <a:noFill/>
          <a:ln w="25400" cap="flat" cmpd="sng" algn="ctr">
            <a:solidFill>
              <a:srgbClr val="25A5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25" name="群組 24"/>
          <p:cNvGrpSpPr/>
          <p:nvPr/>
        </p:nvGrpSpPr>
        <p:grpSpPr>
          <a:xfrm>
            <a:off x="360000" y="5400000"/>
            <a:ext cx="8316000" cy="864000"/>
            <a:chOff x="360000" y="3870000"/>
            <a:chExt cx="8316000" cy="864000"/>
          </a:xfrm>
        </p:grpSpPr>
        <p:sp>
          <p:nvSpPr>
            <p:cNvPr id="26" name="向右箭號 25"/>
            <p:cNvSpPr/>
            <p:nvPr/>
          </p:nvSpPr>
          <p:spPr>
            <a:xfrm>
              <a:off x="360000" y="3960000"/>
              <a:ext cx="8316000" cy="720000"/>
            </a:xfrm>
            <a:prstGeom prst="rightArrow">
              <a:avLst>
                <a:gd name="adj1" fmla="val 50000"/>
                <a:gd name="adj2" fmla="val 69403"/>
              </a:avLst>
            </a:prstGeom>
            <a:gradFill flip="none" rotWithShape="1">
              <a:gsLst>
                <a:gs pos="0">
                  <a:schemeClr val="tx2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54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1872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1959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3204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1972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4536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1991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5868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1995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720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0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476000" y="3960000"/>
            <a:ext cx="828000" cy="1800000"/>
            <a:chOff x="1476000" y="3960000"/>
            <a:chExt cx="828000" cy="1800000"/>
          </a:xfrm>
        </p:grpSpPr>
        <p:cxnSp>
          <p:nvCxnSpPr>
            <p:cNvPr id="61" name="直線接點 60"/>
            <p:cNvCxnSpPr/>
            <p:nvPr/>
          </p:nvCxnSpPr>
          <p:spPr bwMode="auto">
            <a:xfrm>
              <a:off x="2304000" y="4680000"/>
              <a:ext cx="0" cy="1080000"/>
            </a:xfrm>
            <a:prstGeom prst="line">
              <a:avLst/>
            </a:prstGeom>
            <a:noFill/>
            <a:ln w="25400" cap="flat" cmpd="sng" algn="ctr">
              <a:solidFill>
                <a:srgbClr val="25A5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50" name="直線接點 49"/>
            <p:cNvCxnSpPr/>
            <p:nvPr/>
          </p:nvCxnSpPr>
          <p:spPr bwMode="auto">
            <a:xfrm>
              <a:off x="1476000" y="3960000"/>
              <a:ext cx="0" cy="720000"/>
            </a:xfrm>
            <a:prstGeom prst="line">
              <a:avLst/>
            </a:prstGeom>
            <a:noFill/>
            <a:ln w="25400" cap="flat" cmpd="sng" algn="ctr">
              <a:solidFill>
                <a:srgbClr val="25A5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cxnSp>
          <p:nvCxnSpPr>
            <p:cNvPr id="62" name="直線接點 61"/>
            <p:cNvCxnSpPr/>
            <p:nvPr/>
          </p:nvCxnSpPr>
          <p:spPr bwMode="auto">
            <a:xfrm>
              <a:off x="1476000" y="4680000"/>
              <a:ext cx="828000" cy="0"/>
            </a:xfrm>
            <a:prstGeom prst="line">
              <a:avLst/>
            </a:prstGeom>
            <a:noFill/>
            <a:ln w="25400" cap="flat" cmpd="sng" algn="ctr">
              <a:solidFill>
                <a:srgbClr val="25A56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33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288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常見的程式語言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6" name="文字方塊 3"/>
          <p:cNvSpPr txBox="1">
            <a:spLocks noChangeArrowheads="1"/>
          </p:cNvSpPr>
          <p:nvPr/>
        </p:nvSpPr>
        <p:spPr bwMode="auto">
          <a:xfrm>
            <a:off x="540000" y="2520000"/>
            <a:ext cx="8064000" cy="1440000"/>
          </a:xfrm>
          <a:prstGeom prst="rect">
            <a:avLst/>
          </a:prstGeom>
          <a:noFill/>
          <a:ln w="25400">
            <a:solidFill>
              <a:srgbClr val="25A567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針對商業數據處理所制訂的程式語言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，主要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應用於金融、銀行、和會計等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商業數據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處理。</a:t>
            </a:r>
          </a:p>
        </p:txBody>
      </p:sp>
      <p:pic>
        <p:nvPicPr>
          <p:cNvPr id="49" name="Picture 12" descr="2019-07-19_175421拷貝"/>
          <p:cNvPicPr>
            <a:picLocks noChangeAspect="1" noChangeArrowheads="1"/>
          </p:cNvPicPr>
          <p:nvPr/>
        </p:nvPicPr>
        <p:blipFill rotWithShape="1">
          <a:blip r:embed="rId2"/>
          <a:srcRect l="64058" t="5537" r="731" b="73834"/>
          <a:stretch/>
        </p:blipFill>
        <p:spPr bwMode="auto">
          <a:xfrm>
            <a:off x="540000" y="3456000"/>
            <a:ext cx="1836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191</a:t>
            </a:r>
          </a:p>
        </p:txBody>
      </p:sp>
      <p:grpSp>
        <p:nvGrpSpPr>
          <p:cNvPr id="64" name="群組 63"/>
          <p:cNvGrpSpPr/>
          <p:nvPr/>
        </p:nvGrpSpPr>
        <p:grpSpPr>
          <a:xfrm>
            <a:off x="360000" y="5400000"/>
            <a:ext cx="8316000" cy="864000"/>
            <a:chOff x="360000" y="3870000"/>
            <a:chExt cx="8316000" cy="864000"/>
          </a:xfrm>
        </p:grpSpPr>
        <p:sp>
          <p:nvSpPr>
            <p:cNvPr id="65" name="向右箭號 64"/>
            <p:cNvSpPr/>
            <p:nvPr/>
          </p:nvSpPr>
          <p:spPr>
            <a:xfrm>
              <a:off x="360000" y="3960000"/>
              <a:ext cx="8316000" cy="720000"/>
            </a:xfrm>
            <a:prstGeom prst="rightArrow">
              <a:avLst>
                <a:gd name="adj1" fmla="val 50000"/>
                <a:gd name="adj2" fmla="val 69403"/>
              </a:avLst>
            </a:prstGeom>
            <a:gradFill flip="none" rotWithShape="1">
              <a:gsLst>
                <a:gs pos="0">
                  <a:schemeClr val="tx2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54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橢圓 66"/>
            <p:cNvSpPr/>
            <p:nvPr/>
          </p:nvSpPr>
          <p:spPr>
            <a:xfrm>
              <a:off x="1872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1959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橢圓 67"/>
            <p:cNvSpPr/>
            <p:nvPr/>
          </p:nvSpPr>
          <p:spPr>
            <a:xfrm>
              <a:off x="3204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1972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橢圓 68"/>
            <p:cNvSpPr/>
            <p:nvPr/>
          </p:nvSpPr>
          <p:spPr>
            <a:xfrm>
              <a:off x="4536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1991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橢圓 69"/>
            <p:cNvSpPr/>
            <p:nvPr/>
          </p:nvSpPr>
          <p:spPr>
            <a:xfrm>
              <a:off x="5868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1995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橢圓 70"/>
            <p:cNvSpPr/>
            <p:nvPr/>
          </p:nvSpPr>
          <p:spPr>
            <a:xfrm>
              <a:off x="720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接點 15"/>
          <p:cNvCxnSpPr/>
          <p:nvPr/>
        </p:nvCxnSpPr>
        <p:spPr bwMode="auto">
          <a:xfrm>
            <a:off x="1440000" y="3780000"/>
            <a:ext cx="0" cy="720000"/>
          </a:xfrm>
          <a:prstGeom prst="line">
            <a:avLst/>
          </a:prstGeom>
          <a:noFill/>
          <a:ln w="25400" cap="flat" cmpd="sng" algn="ctr">
            <a:solidFill>
              <a:srgbClr val="25A5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14" name="Picture 13" descr="2019-07-19_175435拷貝"/>
          <p:cNvPicPr>
            <a:picLocks noChangeAspect="1" noChangeArrowheads="1"/>
          </p:cNvPicPr>
          <p:nvPr/>
        </p:nvPicPr>
        <p:blipFill rotWithShape="1">
          <a:blip r:embed="rId2"/>
          <a:srcRect l="65243" t="7143" r="795" b="69196"/>
          <a:stretch/>
        </p:blipFill>
        <p:spPr bwMode="auto">
          <a:xfrm>
            <a:off x="540000" y="3456000"/>
            <a:ext cx="176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288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常見的程式語言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6" name="文字方塊 3"/>
          <p:cNvSpPr txBox="1">
            <a:spLocks noChangeArrowheads="1"/>
          </p:cNvSpPr>
          <p:nvPr/>
        </p:nvSpPr>
        <p:spPr bwMode="auto">
          <a:xfrm>
            <a:off x="540000" y="2520000"/>
            <a:ext cx="8064000" cy="1440000"/>
          </a:xfrm>
          <a:prstGeom prst="rect">
            <a:avLst/>
          </a:prstGeom>
          <a:noFill/>
          <a:ln w="25400">
            <a:solidFill>
              <a:srgbClr val="25A567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經常用來撰寫電腦系統，目前使用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很廣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，強而有力的一般用途程式語言。</a:t>
            </a:r>
          </a:p>
        </p:txBody>
      </p:sp>
      <p:cxnSp>
        <p:nvCxnSpPr>
          <p:cNvPr id="50" name="直線接點 49"/>
          <p:cNvCxnSpPr/>
          <p:nvPr/>
        </p:nvCxnSpPr>
        <p:spPr bwMode="auto">
          <a:xfrm>
            <a:off x="3636000" y="4500000"/>
            <a:ext cx="0" cy="1080000"/>
          </a:xfrm>
          <a:prstGeom prst="line">
            <a:avLst/>
          </a:prstGeom>
          <a:noFill/>
          <a:ln w="25400" cap="flat" cmpd="sng" algn="ctr">
            <a:solidFill>
              <a:srgbClr val="25A5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191</a:t>
            </a:r>
          </a:p>
        </p:txBody>
      </p:sp>
      <p:cxnSp>
        <p:nvCxnSpPr>
          <p:cNvPr id="17" name="直線接點 16"/>
          <p:cNvCxnSpPr/>
          <p:nvPr/>
        </p:nvCxnSpPr>
        <p:spPr bwMode="auto">
          <a:xfrm>
            <a:off x="1440000" y="4500000"/>
            <a:ext cx="2196000" cy="0"/>
          </a:xfrm>
          <a:prstGeom prst="line">
            <a:avLst/>
          </a:prstGeom>
          <a:noFill/>
          <a:ln w="25400" cap="flat" cmpd="sng" algn="ctr">
            <a:solidFill>
              <a:srgbClr val="25A5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19" name="群組 18"/>
          <p:cNvGrpSpPr/>
          <p:nvPr/>
        </p:nvGrpSpPr>
        <p:grpSpPr>
          <a:xfrm>
            <a:off x="360000" y="5400000"/>
            <a:ext cx="8316000" cy="864000"/>
            <a:chOff x="360000" y="3870000"/>
            <a:chExt cx="8316000" cy="864000"/>
          </a:xfrm>
        </p:grpSpPr>
        <p:sp>
          <p:nvSpPr>
            <p:cNvPr id="20" name="向右箭號 19"/>
            <p:cNvSpPr/>
            <p:nvPr/>
          </p:nvSpPr>
          <p:spPr>
            <a:xfrm>
              <a:off x="360000" y="3960000"/>
              <a:ext cx="8316000" cy="720000"/>
            </a:xfrm>
            <a:prstGeom prst="rightArrow">
              <a:avLst>
                <a:gd name="adj1" fmla="val 50000"/>
                <a:gd name="adj2" fmla="val 69403"/>
              </a:avLst>
            </a:prstGeom>
            <a:gradFill flip="none" rotWithShape="1">
              <a:gsLst>
                <a:gs pos="0">
                  <a:schemeClr val="tx2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54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1872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1959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3204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1972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4536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1991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5868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1995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720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9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4338" name="Rectangle 34"/>
          <p:cNvSpPr>
            <a:spLocks noChangeArrowheads="1"/>
          </p:cNvSpPr>
          <p:nvPr/>
        </p:nvSpPr>
        <p:spPr bwMode="auto">
          <a:xfrm>
            <a:off x="639763" y="2160588"/>
            <a:ext cx="2700337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>
                <a:solidFill>
                  <a:schemeClr val="tx1"/>
                </a:solidFill>
                <a:ea typeface="標楷體" pitchFamily="65" charset="-120"/>
              </a:rPr>
              <a:t>　　在資訊時代裡，幾乎人人日常生活及工作中都在使用電腦，因此，學習與電腦相關的思考模式與解決問題的方式非常重要，而程式設計正可以培養我們用電腦來解決問題。</a:t>
            </a:r>
            <a:endParaRPr lang="en-US" altLang="zh-TW" sz="1800" b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2019-07-19_175349拷貝"/>
          <p:cNvPicPr>
            <a:picLocks noChangeAspect="1" noChangeArrowheads="1"/>
          </p:cNvPicPr>
          <p:nvPr/>
        </p:nvPicPr>
        <p:blipFill rotWithShape="1">
          <a:blip r:embed="rId2"/>
          <a:srcRect l="1247" t="4729" r="56393" b="66498"/>
          <a:stretch/>
        </p:blipFill>
        <p:spPr bwMode="auto">
          <a:xfrm>
            <a:off x="1224000" y="3888000"/>
            <a:ext cx="2196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2019-07-19_175358拷貝"/>
          <p:cNvPicPr>
            <a:picLocks noChangeAspect="1" noChangeArrowheads="1"/>
          </p:cNvPicPr>
          <p:nvPr/>
        </p:nvPicPr>
        <p:blipFill rotWithShape="1">
          <a:blip r:embed="rId3"/>
          <a:srcRect l="1360" t="6663" r="66006" b="70007"/>
          <a:stretch/>
        </p:blipFill>
        <p:spPr bwMode="auto">
          <a:xfrm>
            <a:off x="6552000" y="3888000"/>
            <a:ext cx="1728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288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常見的程式語言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6" name="文字方塊 3"/>
          <p:cNvSpPr txBox="1">
            <a:spLocks noChangeArrowheads="1"/>
          </p:cNvSpPr>
          <p:nvPr/>
        </p:nvSpPr>
        <p:spPr bwMode="auto">
          <a:xfrm>
            <a:off x="540000" y="2520000"/>
            <a:ext cx="2880000" cy="1872000"/>
          </a:xfrm>
          <a:prstGeom prst="rect">
            <a:avLst/>
          </a:prstGeom>
          <a:noFill/>
          <a:ln w="25400">
            <a:solidFill>
              <a:srgbClr val="25A567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視覺化使用者介面開發工具，可以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快速建立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各種應用程式。</a:t>
            </a:r>
          </a:p>
        </p:txBody>
      </p:sp>
      <p:cxnSp>
        <p:nvCxnSpPr>
          <p:cNvPr id="50" name="直線接點 49"/>
          <p:cNvCxnSpPr/>
          <p:nvPr/>
        </p:nvCxnSpPr>
        <p:spPr bwMode="auto">
          <a:xfrm>
            <a:off x="4968000" y="4932000"/>
            <a:ext cx="0" cy="900000"/>
          </a:xfrm>
          <a:prstGeom prst="line">
            <a:avLst/>
          </a:prstGeom>
          <a:noFill/>
          <a:ln w="25400" cap="flat" cmpd="sng" algn="ctr">
            <a:solidFill>
              <a:srgbClr val="25A5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3960000" y="2520000"/>
            <a:ext cx="4320000" cy="1872000"/>
          </a:xfrm>
          <a:prstGeom prst="rect">
            <a:avLst/>
          </a:prstGeom>
          <a:noFill/>
          <a:ln w="25400">
            <a:solidFill>
              <a:srgbClr val="25A567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以優雅、簡單為設計哲學的程式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語言，擁有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極其豐富且功能完備的函式庫，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可以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輕鬆完成很多常見的任務。</a:t>
            </a:r>
          </a:p>
        </p:txBody>
      </p:sp>
      <p:sp>
        <p:nvSpPr>
          <p:cNvPr id="2" name="矩形 1"/>
          <p:cNvSpPr/>
          <p:nvPr/>
        </p:nvSpPr>
        <p:spPr>
          <a:xfrm>
            <a:off x="2304000" y="4392000"/>
            <a:ext cx="5112000" cy="540000"/>
          </a:xfrm>
          <a:custGeom>
            <a:avLst/>
            <a:gdLst>
              <a:gd name="connsiteX0" fmla="*/ 0 w 3131840"/>
              <a:gd name="connsiteY0" fmla="*/ 0 h 1008112"/>
              <a:gd name="connsiteX1" fmla="*/ 3131840 w 3131840"/>
              <a:gd name="connsiteY1" fmla="*/ 0 h 1008112"/>
              <a:gd name="connsiteX2" fmla="*/ 3131840 w 3131840"/>
              <a:gd name="connsiteY2" fmla="*/ 1008112 h 1008112"/>
              <a:gd name="connsiteX3" fmla="*/ 0 w 3131840"/>
              <a:gd name="connsiteY3" fmla="*/ 1008112 h 1008112"/>
              <a:gd name="connsiteX4" fmla="*/ 0 w 3131840"/>
              <a:gd name="connsiteY4" fmla="*/ 0 h 1008112"/>
              <a:gd name="connsiteX0" fmla="*/ 3131840 w 3223280"/>
              <a:gd name="connsiteY0" fmla="*/ 0 h 1008112"/>
              <a:gd name="connsiteX1" fmla="*/ 3131840 w 3223280"/>
              <a:gd name="connsiteY1" fmla="*/ 1008112 h 1008112"/>
              <a:gd name="connsiteX2" fmla="*/ 0 w 3223280"/>
              <a:gd name="connsiteY2" fmla="*/ 1008112 h 1008112"/>
              <a:gd name="connsiteX3" fmla="*/ 0 w 3223280"/>
              <a:gd name="connsiteY3" fmla="*/ 0 h 1008112"/>
              <a:gd name="connsiteX4" fmla="*/ 3223280 w 3223280"/>
              <a:gd name="connsiteY4" fmla="*/ 91440 h 1008112"/>
              <a:gd name="connsiteX0" fmla="*/ 3131840 w 3131840"/>
              <a:gd name="connsiteY0" fmla="*/ 0 h 1008112"/>
              <a:gd name="connsiteX1" fmla="*/ 3131840 w 3131840"/>
              <a:gd name="connsiteY1" fmla="*/ 1008112 h 1008112"/>
              <a:gd name="connsiteX2" fmla="*/ 0 w 3131840"/>
              <a:gd name="connsiteY2" fmla="*/ 1008112 h 1008112"/>
              <a:gd name="connsiteX3" fmla="*/ 0 w 3131840"/>
              <a:gd name="connsiteY3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840" h="1008112">
                <a:moveTo>
                  <a:pt x="3131840" y="0"/>
                </a:moveTo>
                <a:lnTo>
                  <a:pt x="3131840" y="1008112"/>
                </a:lnTo>
                <a:lnTo>
                  <a:pt x="0" y="1008112"/>
                </a:lnTo>
                <a:lnTo>
                  <a:pt x="0" y="0"/>
                </a:lnTo>
              </a:path>
            </a:pathLst>
          </a:custGeom>
          <a:ln w="25400">
            <a:solidFill>
              <a:srgbClr val="25A567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191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360000" y="5400000"/>
            <a:ext cx="8316000" cy="864000"/>
            <a:chOff x="360000" y="3870000"/>
            <a:chExt cx="8316000" cy="864000"/>
          </a:xfrm>
        </p:grpSpPr>
        <p:sp>
          <p:nvSpPr>
            <p:cNvPr id="21" name="向右箭號 20"/>
            <p:cNvSpPr/>
            <p:nvPr/>
          </p:nvSpPr>
          <p:spPr>
            <a:xfrm>
              <a:off x="360000" y="3960000"/>
              <a:ext cx="8316000" cy="720000"/>
            </a:xfrm>
            <a:prstGeom prst="rightArrow">
              <a:avLst>
                <a:gd name="adj1" fmla="val 50000"/>
                <a:gd name="adj2" fmla="val 69403"/>
              </a:avLst>
            </a:prstGeom>
            <a:gradFill flip="none" rotWithShape="1">
              <a:gsLst>
                <a:gs pos="0">
                  <a:schemeClr val="tx2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54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1872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1959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3204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1972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4536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1991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5868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1995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720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8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2019-07-19_175449拷貝"/>
          <p:cNvPicPr>
            <a:picLocks noChangeAspect="1" noChangeArrowheads="1"/>
          </p:cNvPicPr>
          <p:nvPr/>
        </p:nvPicPr>
        <p:blipFill rotWithShape="1">
          <a:blip r:embed="rId2"/>
          <a:srcRect l="71114" t="11183" r="1481" b="61832"/>
          <a:stretch/>
        </p:blipFill>
        <p:spPr bwMode="auto">
          <a:xfrm>
            <a:off x="7200000" y="3816000"/>
            <a:ext cx="1440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2019-07-19_175500拷貝"/>
          <p:cNvPicPr>
            <a:picLocks noChangeAspect="1" noChangeArrowheads="1"/>
          </p:cNvPicPr>
          <p:nvPr/>
        </p:nvPicPr>
        <p:blipFill rotWithShape="1">
          <a:blip r:embed="rId3"/>
          <a:srcRect l="56321" t="11347" r="703" b="65960"/>
          <a:stretch/>
        </p:blipFill>
        <p:spPr bwMode="auto">
          <a:xfrm>
            <a:off x="2268000" y="3888000"/>
            <a:ext cx="223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288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常見的程式語言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6" name="文字方塊 3"/>
          <p:cNvSpPr txBox="1">
            <a:spLocks noChangeArrowheads="1"/>
          </p:cNvSpPr>
          <p:nvPr/>
        </p:nvSpPr>
        <p:spPr bwMode="auto">
          <a:xfrm>
            <a:off x="540000" y="2520000"/>
            <a:ext cx="3960000" cy="1872000"/>
          </a:xfrm>
          <a:prstGeom prst="rect">
            <a:avLst/>
          </a:prstGeom>
          <a:noFill/>
          <a:ln w="25400">
            <a:solidFill>
              <a:srgbClr val="25A567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主要是為了在瀏覽器上執行程式而推出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，後來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延伸到遊戲及網站伺服器環境。</a:t>
            </a:r>
          </a:p>
        </p:txBody>
      </p:sp>
      <p:cxnSp>
        <p:nvCxnSpPr>
          <p:cNvPr id="50" name="直線接點 49"/>
          <p:cNvCxnSpPr/>
          <p:nvPr/>
        </p:nvCxnSpPr>
        <p:spPr bwMode="auto">
          <a:xfrm>
            <a:off x="6300000" y="4860000"/>
            <a:ext cx="0" cy="900000"/>
          </a:xfrm>
          <a:prstGeom prst="line">
            <a:avLst/>
          </a:prstGeom>
          <a:noFill/>
          <a:ln w="25400" cap="flat" cmpd="sng" algn="ctr">
            <a:solidFill>
              <a:srgbClr val="25A5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8" name="文字方塊 3"/>
          <p:cNvSpPr txBox="1">
            <a:spLocks noChangeArrowheads="1"/>
          </p:cNvSpPr>
          <p:nvPr/>
        </p:nvSpPr>
        <p:spPr bwMode="auto">
          <a:xfrm>
            <a:off x="5400000" y="2520000"/>
            <a:ext cx="3240000" cy="1800000"/>
          </a:xfrm>
          <a:prstGeom prst="rect">
            <a:avLst/>
          </a:prstGeom>
          <a:noFill/>
          <a:ln w="25400">
            <a:solidFill>
              <a:srgbClr val="25A567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在電腦、手機、平板電腦上都能夠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執行的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跨平臺程式語言。</a:t>
            </a:r>
          </a:p>
        </p:txBody>
      </p:sp>
      <p:sp>
        <p:nvSpPr>
          <p:cNvPr id="2" name="矩形 1"/>
          <p:cNvSpPr/>
          <p:nvPr/>
        </p:nvSpPr>
        <p:spPr>
          <a:xfrm>
            <a:off x="3276000" y="4320000"/>
            <a:ext cx="4644000" cy="540000"/>
          </a:xfrm>
          <a:custGeom>
            <a:avLst/>
            <a:gdLst>
              <a:gd name="connsiteX0" fmla="*/ 0 w 3131840"/>
              <a:gd name="connsiteY0" fmla="*/ 0 h 1008112"/>
              <a:gd name="connsiteX1" fmla="*/ 3131840 w 3131840"/>
              <a:gd name="connsiteY1" fmla="*/ 0 h 1008112"/>
              <a:gd name="connsiteX2" fmla="*/ 3131840 w 3131840"/>
              <a:gd name="connsiteY2" fmla="*/ 1008112 h 1008112"/>
              <a:gd name="connsiteX3" fmla="*/ 0 w 3131840"/>
              <a:gd name="connsiteY3" fmla="*/ 1008112 h 1008112"/>
              <a:gd name="connsiteX4" fmla="*/ 0 w 3131840"/>
              <a:gd name="connsiteY4" fmla="*/ 0 h 1008112"/>
              <a:gd name="connsiteX0" fmla="*/ 3131840 w 3223280"/>
              <a:gd name="connsiteY0" fmla="*/ 0 h 1008112"/>
              <a:gd name="connsiteX1" fmla="*/ 3131840 w 3223280"/>
              <a:gd name="connsiteY1" fmla="*/ 1008112 h 1008112"/>
              <a:gd name="connsiteX2" fmla="*/ 0 w 3223280"/>
              <a:gd name="connsiteY2" fmla="*/ 1008112 h 1008112"/>
              <a:gd name="connsiteX3" fmla="*/ 0 w 3223280"/>
              <a:gd name="connsiteY3" fmla="*/ 0 h 1008112"/>
              <a:gd name="connsiteX4" fmla="*/ 3223280 w 3223280"/>
              <a:gd name="connsiteY4" fmla="*/ 91440 h 1008112"/>
              <a:gd name="connsiteX0" fmla="*/ 3131840 w 3131840"/>
              <a:gd name="connsiteY0" fmla="*/ 0 h 1008112"/>
              <a:gd name="connsiteX1" fmla="*/ 3131840 w 3131840"/>
              <a:gd name="connsiteY1" fmla="*/ 1008112 h 1008112"/>
              <a:gd name="connsiteX2" fmla="*/ 0 w 3131840"/>
              <a:gd name="connsiteY2" fmla="*/ 1008112 h 1008112"/>
              <a:gd name="connsiteX3" fmla="*/ 0 w 3131840"/>
              <a:gd name="connsiteY3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840" h="1008112">
                <a:moveTo>
                  <a:pt x="3131840" y="0"/>
                </a:moveTo>
                <a:lnTo>
                  <a:pt x="3131840" y="1008112"/>
                </a:lnTo>
                <a:lnTo>
                  <a:pt x="0" y="1008112"/>
                </a:lnTo>
                <a:lnTo>
                  <a:pt x="0" y="0"/>
                </a:lnTo>
              </a:path>
            </a:pathLst>
          </a:custGeom>
          <a:ln w="25400">
            <a:solidFill>
              <a:srgbClr val="25A567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191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360000" y="5400000"/>
            <a:ext cx="8316000" cy="864000"/>
            <a:chOff x="360000" y="3870000"/>
            <a:chExt cx="8316000" cy="864000"/>
          </a:xfrm>
        </p:grpSpPr>
        <p:sp>
          <p:nvSpPr>
            <p:cNvPr id="22" name="向右箭號 21"/>
            <p:cNvSpPr/>
            <p:nvPr/>
          </p:nvSpPr>
          <p:spPr>
            <a:xfrm>
              <a:off x="360000" y="3960000"/>
              <a:ext cx="8316000" cy="720000"/>
            </a:xfrm>
            <a:prstGeom prst="rightArrow">
              <a:avLst>
                <a:gd name="adj1" fmla="val 50000"/>
                <a:gd name="adj2" fmla="val 69403"/>
              </a:avLst>
            </a:prstGeom>
            <a:gradFill flip="none" rotWithShape="1">
              <a:gsLst>
                <a:gs pos="0">
                  <a:schemeClr val="tx2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54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1872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1959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3204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1972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4536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1991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5868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1995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720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288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常見的程式語言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6" name="文字方塊 3"/>
          <p:cNvSpPr txBox="1">
            <a:spLocks noChangeArrowheads="1"/>
          </p:cNvSpPr>
          <p:nvPr/>
        </p:nvSpPr>
        <p:spPr bwMode="auto">
          <a:xfrm>
            <a:off x="540000" y="2556000"/>
            <a:ext cx="8064000" cy="1440000"/>
          </a:xfrm>
          <a:prstGeom prst="rect">
            <a:avLst/>
          </a:prstGeom>
          <a:noFill/>
          <a:ln w="25400">
            <a:solidFill>
              <a:srgbClr val="25A567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透過拖曳積木的方式來撰寫程式，可以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輕易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的完成各式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各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樣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的動畫短片或互動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遊戲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，是很適合入門程式設計的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教學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軟體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。</a:t>
            </a:r>
          </a:p>
        </p:txBody>
      </p:sp>
      <p:cxnSp>
        <p:nvCxnSpPr>
          <p:cNvPr id="50" name="直線接點 49"/>
          <p:cNvCxnSpPr/>
          <p:nvPr/>
        </p:nvCxnSpPr>
        <p:spPr bwMode="auto">
          <a:xfrm>
            <a:off x="7632000" y="3960000"/>
            <a:ext cx="0" cy="1800000"/>
          </a:xfrm>
          <a:prstGeom prst="line">
            <a:avLst/>
          </a:prstGeom>
          <a:noFill/>
          <a:ln w="25400" cap="flat" cmpd="sng" algn="ctr">
            <a:solidFill>
              <a:srgbClr val="25A5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15" name="Picture 8" descr="2019-07-19_175339拷貝"/>
          <p:cNvPicPr>
            <a:picLocks noChangeAspect="1" noChangeArrowheads="1"/>
          </p:cNvPicPr>
          <p:nvPr/>
        </p:nvPicPr>
        <p:blipFill rotWithShape="1">
          <a:blip r:embed="rId2"/>
          <a:srcRect l="1042" t="3308" r="64201" b="70957"/>
          <a:stretch/>
        </p:blipFill>
        <p:spPr bwMode="auto">
          <a:xfrm>
            <a:off x="6804000" y="3492000"/>
            <a:ext cx="1800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191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360000" y="5400000"/>
            <a:ext cx="8316000" cy="864000"/>
            <a:chOff x="360000" y="3870000"/>
            <a:chExt cx="8316000" cy="864000"/>
          </a:xfrm>
        </p:grpSpPr>
        <p:sp>
          <p:nvSpPr>
            <p:cNvPr id="19" name="向右箭號 18"/>
            <p:cNvSpPr/>
            <p:nvPr/>
          </p:nvSpPr>
          <p:spPr>
            <a:xfrm>
              <a:off x="360000" y="3960000"/>
              <a:ext cx="8316000" cy="720000"/>
            </a:xfrm>
            <a:prstGeom prst="rightArrow">
              <a:avLst>
                <a:gd name="adj1" fmla="val 50000"/>
                <a:gd name="adj2" fmla="val 69403"/>
              </a:avLst>
            </a:prstGeom>
            <a:gradFill flip="none" rotWithShape="1">
              <a:gsLst>
                <a:gs pos="0">
                  <a:schemeClr val="tx2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54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1872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1959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204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1972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536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1991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5868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1995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7200000" y="3870000"/>
              <a:ext cx="864000" cy="86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2007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5362" name="Rectangle 34"/>
          <p:cNvSpPr>
            <a:spLocks noChangeArrowheads="1"/>
          </p:cNvSpPr>
          <p:nvPr/>
        </p:nvSpPr>
        <p:spPr bwMode="auto">
          <a:xfrm>
            <a:off x="639763" y="2160588"/>
            <a:ext cx="2563812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>
                <a:solidFill>
                  <a:schemeClr val="tx1"/>
                </a:solidFill>
                <a:ea typeface="標楷體" pitchFamily="65" charset="-120"/>
              </a:rPr>
              <a:t>　　本章將先扼要介紹演算法及程式語言等基本概念，接著設計了一套易學的</a:t>
            </a:r>
            <a:r>
              <a:rPr lang="en-US" altLang="zh-TW" sz="1800" b="0">
                <a:solidFill>
                  <a:schemeClr val="tx1"/>
                </a:solidFill>
                <a:ea typeface="標楷體" pitchFamily="65" charset="-120"/>
              </a:rPr>
              <a:t>Scratch</a:t>
            </a:r>
            <a:r>
              <a:rPr lang="zh-TW" altLang="en-US" sz="1800" b="0">
                <a:solidFill>
                  <a:schemeClr val="tx1"/>
                </a:solidFill>
                <a:ea typeface="標楷體" pitchFamily="65" charset="-120"/>
              </a:rPr>
              <a:t>課程，讓同學在實作中，體驗視覺化程式設計的樂趣，進而在不知不覺中，透過運算思維過程，解決實際的問題。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4"/>
          <p:cNvSpPr>
            <a:spLocks noChangeArrowheads="1"/>
          </p:cNvSpPr>
          <p:nvPr/>
        </p:nvSpPr>
        <p:spPr bwMode="auto">
          <a:xfrm>
            <a:off x="676275" y="2160588"/>
            <a:ext cx="27003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2-1	</a:t>
            </a:r>
            <a:r>
              <a:rPr lang="zh-TW" altLang="en-US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認識演算法與程式語言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2-2	Scratch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程式設計－基礎篇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2-3	Scratch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程式設計－計算篇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2-4	Scratch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程式設計－繪圖篇</a:t>
            </a:r>
          </a:p>
        </p:txBody>
      </p:sp>
      <p:sp>
        <p:nvSpPr>
          <p:cNvPr id="16386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群組 1"/>
          <p:cNvGrpSpPr>
            <a:grpSpLocks/>
          </p:cNvGrpSpPr>
          <p:nvPr/>
        </p:nvGrpSpPr>
        <p:grpSpPr bwMode="auto">
          <a:xfrm>
            <a:off x="2592388" y="1080000"/>
            <a:ext cx="3959225" cy="5256213"/>
            <a:chOff x="360000" y="1260000"/>
            <a:chExt cx="3960000" cy="5256000"/>
          </a:xfrm>
        </p:grpSpPr>
        <p:sp>
          <p:nvSpPr>
            <p:cNvPr id="17413" name="手繪多邊形 20"/>
            <p:cNvSpPr>
              <a:spLocks/>
            </p:cNvSpPr>
            <p:nvPr/>
          </p:nvSpPr>
          <p:spPr bwMode="auto">
            <a:xfrm>
              <a:off x="540000" y="2880000"/>
              <a:ext cx="180000" cy="432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36764 h 982134"/>
                <a:gd name="T4" fmla="*/ 545 w 1244600"/>
                <a:gd name="T5" fmla="*/ 36764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360000" y="2160000"/>
              <a:ext cx="3960000" cy="720000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>
                  <a:solidFill>
                    <a:schemeClr val="tx1"/>
                  </a:solidFill>
                  <a:ea typeface="標楷體" pitchFamily="65" charset="-120"/>
                </a:rPr>
                <a:t>認識演算法與程式語言</a:t>
              </a:r>
            </a:p>
          </p:txBody>
        </p:sp>
        <p:sp>
          <p:nvSpPr>
            <p:cNvPr id="17415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06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演算法的基本概念</a:t>
              </a:r>
            </a:p>
          </p:txBody>
        </p:sp>
        <p:sp>
          <p:nvSpPr>
            <p:cNvPr id="17416" name="Rectangle 3"/>
            <p:cNvSpPr>
              <a:spLocks noChangeArrowheads="1"/>
            </p:cNvSpPr>
            <p:nvPr/>
          </p:nvSpPr>
          <p:spPr bwMode="auto">
            <a:xfrm>
              <a:off x="360000" y="1260000"/>
              <a:ext cx="3960000" cy="720000"/>
            </a:xfrm>
            <a:prstGeom prst="rect">
              <a:avLst/>
            </a:prstGeom>
            <a:solidFill>
              <a:srgbClr val="009E47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ea typeface="標楷體" pitchFamily="65" charset="-120"/>
                </a:rPr>
                <a:t>基礎程式設計</a:t>
              </a:r>
              <a:r>
                <a:rPr lang="en-US" altLang="zh-TW" sz="3200">
                  <a:solidFill>
                    <a:schemeClr val="bg1"/>
                  </a:solidFill>
                  <a:ea typeface="標楷體" pitchFamily="65" charset="-120"/>
                </a:rPr>
                <a:t>(1)</a:t>
              </a:r>
              <a:endParaRPr lang="zh-TW" altLang="en-US" sz="3200">
                <a:solidFill>
                  <a:schemeClr val="bg1"/>
                </a:solidFill>
                <a:ea typeface="標楷體" pitchFamily="65" charset="-120"/>
              </a:endParaRPr>
            </a:p>
          </p:txBody>
        </p:sp>
        <p:cxnSp>
          <p:nvCxnSpPr>
            <p:cNvPr id="17417" name="直線接點 84"/>
            <p:cNvCxnSpPr>
              <a:cxnSpLocks noChangeShapeType="1"/>
              <a:stCxn id="17416" idx="2"/>
              <a:endCxn id="17414" idx="0"/>
            </p:cNvCxnSpPr>
            <p:nvPr/>
          </p:nvCxnSpPr>
          <p:spPr bwMode="auto">
            <a:xfrm>
              <a:off x="2340000" y="1980000"/>
              <a:ext cx="0" cy="180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17418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78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程式語言的基本概念</a:t>
              </a:r>
            </a:p>
          </p:txBody>
        </p:sp>
        <p:sp>
          <p:nvSpPr>
            <p:cNvPr id="17419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450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程式語言的演變與發展</a:t>
              </a:r>
            </a:p>
          </p:txBody>
        </p:sp>
        <p:sp>
          <p:nvSpPr>
            <p:cNvPr id="17420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22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程式語言的主要功能</a:t>
              </a:r>
            </a:p>
          </p:txBody>
        </p:sp>
        <p:sp>
          <p:nvSpPr>
            <p:cNvPr id="17421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594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程式語言的應用</a:t>
              </a:r>
            </a:p>
          </p:txBody>
        </p:sp>
        <p:sp>
          <p:nvSpPr>
            <p:cNvPr id="17422" name="手繪多邊形 43"/>
            <p:cNvSpPr>
              <a:spLocks/>
            </p:cNvSpPr>
            <p:nvPr/>
          </p:nvSpPr>
          <p:spPr bwMode="auto">
            <a:xfrm>
              <a:off x="540000" y="2880000"/>
              <a:ext cx="180000" cy="262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50348787 h 982134"/>
                <a:gd name="T4" fmla="*/ 545 w 1244600"/>
                <a:gd name="T5" fmla="*/ 50348787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3" name="手繪多邊形 44"/>
            <p:cNvSpPr>
              <a:spLocks/>
            </p:cNvSpPr>
            <p:nvPr/>
          </p:nvSpPr>
          <p:spPr bwMode="auto">
            <a:xfrm>
              <a:off x="540000" y="2880000"/>
              <a:ext cx="180000" cy="118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2102586 h 982134"/>
                <a:gd name="T4" fmla="*/ 545 w 1244600"/>
                <a:gd name="T5" fmla="*/ 210258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4" name="手繪多邊形 45"/>
            <p:cNvSpPr>
              <a:spLocks/>
            </p:cNvSpPr>
            <p:nvPr/>
          </p:nvSpPr>
          <p:spPr bwMode="auto">
            <a:xfrm>
              <a:off x="540000" y="2880000"/>
              <a:ext cx="180000" cy="19152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4201825 h 982134"/>
                <a:gd name="T4" fmla="*/ 545 w 1244600"/>
                <a:gd name="T5" fmla="*/ 14201825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5" name="手繪多邊形 46"/>
            <p:cNvSpPr>
              <a:spLocks/>
            </p:cNvSpPr>
            <p:nvPr/>
          </p:nvSpPr>
          <p:spPr bwMode="auto">
            <a:xfrm>
              <a:off x="540000" y="2880000"/>
              <a:ext cx="180000" cy="334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32626219 h 982134"/>
                <a:gd name="T4" fmla="*/ 545 w 1244600"/>
                <a:gd name="T5" fmla="*/ 132626219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9750" y="3600000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程式設計</a:t>
            </a: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就是依邏輯順序安排一組指令以實踐這套運算規則。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9750" y="1440000"/>
            <a:ext cx="8064500" cy="180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演算法是指運算的具體步驟，也就是為了解決某一問題所設計的一套有限運算規則的集合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9458" name="文字方塊 3"/>
          <p:cNvSpPr txBox="1">
            <a:spLocks noChangeArrowheads="1"/>
          </p:cNvSpPr>
          <p:nvPr/>
        </p:nvSpPr>
        <p:spPr bwMode="auto">
          <a:xfrm>
            <a:off x="539750" y="1080000"/>
            <a:ext cx="8064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演算法的簡單定義式</a:t>
            </a: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：</a:t>
            </a: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39750" y="1800000"/>
            <a:ext cx="8064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lnSpc>
                <a:spcPct val="120000"/>
              </a:lnSpc>
            </a:pPr>
            <a:r>
              <a:rPr lang="zh-TW" altLang="en-US" sz="3200" b="0" dirty="0" smtClean="0">
                <a:solidFill>
                  <a:schemeClr val="tx1"/>
                </a:solidFill>
                <a:ea typeface="標楷體" pitchFamily="65" charset="-120"/>
              </a:rPr>
              <a:t>輸入　　＋　　演算法　　＝　　輸出</a:t>
            </a: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19459" name="Picture 2" descr="https://miro.medium.com/max/1000/1*85eZc1aesbrPA3Rj55dVHw.jpeg"/>
          <p:cNvPicPr>
            <a:picLocks noChangeAspect="1" noChangeArrowheads="1"/>
          </p:cNvPicPr>
          <p:nvPr/>
        </p:nvPicPr>
        <p:blipFill rotWithShape="1">
          <a:blip r:embed="rId2"/>
          <a:srcRect l="9960" t="8867" r="78089" b="13509"/>
          <a:stretch/>
        </p:blipFill>
        <p:spPr bwMode="auto">
          <a:xfrm>
            <a:off x="1080000" y="2880000"/>
            <a:ext cx="864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miro.medium.com/max/1000/1*85eZc1aesbrPA3Rj55dVHw.jpeg"/>
          <p:cNvPicPr>
            <a:picLocks noChangeAspect="1" noChangeArrowheads="1"/>
          </p:cNvPicPr>
          <p:nvPr/>
        </p:nvPicPr>
        <p:blipFill rotWithShape="1">
          <a:blip r:embed="rId2"/>
          <a:srcRect l="34864" t="8867" r="37256" b="13509"/>
          <a:stretch/>
        </p:blipFill>
        <p:spPr bwMode="auto">
          <a:xfrm>
            <a:off x="3600000" y="2880000"/>
            <a:ext cx="2016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單箭頭接點 2"/>
          <p:cNvCxnSpPr/>
          <p:nvPr/>
        </p:nvCxnSpPr>
        <p:spPr bwMode="auto">
          <a:xfrm>
            <a:off x="2412000" y="3960000"/>
            <a:ext cx="720000" cy="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1" name="直線單箭頭接點 10"/>
          <p:cNvCxnSpPr/>
          <p:nvPr/>
        </p:nvCxnSpPr>
        <p:spPr bwMode="auto">
          <a:xfrm>
            <a:off x="6048000" y="3960000"/>
            <a:ext cx="720000" cy="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12" name="Picture 2" descr="https://miro.medium.com/max/1000/1*85eZc1aesbrPA3Rj55dVHw.jpeg"/>
          <p:cNvPicPr>
            <a:picLocks noChangeAspect="1" noChangeArrowheads="1"/>
          </p:cNvPicPr>
          <p:nvPr/>
        </p:nvPicPr>
        <p:blipFill rotWithShape="1">
          <a:blip r:embed="rId2"/>
          <a:srcRect l="75700" t="8867" r="11358" b="13509"/>
          <a:stretch/>
        </p:blipFill>
        <p:spPr bwMode="auto">
          <a:xfrm>
            <a:off x="7200000" y="2880000"/>
            <a:ext cx="936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88429_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798775"/>
            <a:ext cx="1368425" cy="1009650"/>
          </a:xfrm>
          <a:prstGeom prst="rect">
            <a:avLst/>
          </a:prstGeom>
          <a:noFill/>
        </p:spPr>
      </p:pic>
      <p:pic>
        <p:nvPicPr>
          <p:cNvPr id="20484" name="Picture 4" descr="510907_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000" y="1440000"/>
            <a:ext cx="831850" cy="1368425"/>
          </a:xfrm>
          <a:prstGeom prst="rect">
            <a:avLst/>
          </a:prstGeom>
          <a:noFill/>
        </p:spPr>
      </p:pic>
      <p:pic>
        <p:nvPicPr>
          <p:cNvPr id="20489" name="Picture 9" descr="738024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5400000"/>
            <a:ext cx="1584325" cy="1077912"/>
          </a:xfrm>
          <a:prstGeom prst="rect">
            <a:avLst/>
          </a:prstGeom>
          <a:noFill/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40000" y="1080000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noAutofit/>
          </a:bodyPr>
          <a:lstStyle/>
          <a:p>
            <a:r>
              <a:rPr lang="zh-TW" altLang="en-US" sz="3200" b="0" dirty="0">
                <a:solidFill>
                  <a:schemeClr val="tx1"/>
                </a:solidFill>
                <a:ea typeface="標楷體" pitchFamily="65" charset="-120"/>
              </a:rPr>
              <a:t>用煎荷包蛋看演算法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40000" y="1980000"/>
            <a:ext cx="108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輸入</a:t>
            </a:r>
            <a:endParaRPr lang="en-US" altLang="zh-TW" sz="24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40000" y="3780000"/>
            <a:ext cx="108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演算法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40000" y="5580000"/>
            <a:ext cx="108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輸出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1620000" y="5796000"/>
            <a:ext cx="21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1620000" y="3996000"/>
            <a:ext cx="21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1620000" y="2196000"/>
            <a:ext cx="21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20485" name="Picture 5" descr="755744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000" y="3723311"/>
            <a:ext cx="1213819" cy="1080000"/>
          </a:xfrm>
          <a:prstGeom prst="rect">
            <a:avLst/>
          </a:prstGeom>
          <a:noFill/>
        </p:spPr>
      </p:pic>
      <p:pic>
        <p:nvPicPr>
          <p:cNvPr id="20487" name="Picture 7" descr="757760_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665" y="3636000"/>
            <a:ext cx="1712552" cy="1080000"/>
          </a:xfrm>
          <a:prstGeom prst="rect">
            <a:avLst/>
          </a:prstGeom>
          <a:noFill/>
        </p:spPr>
      </p:pic>
      <p:pic>
        <p:nvPicPr>
          <p:cNvPr id="20488" name="Picture 8" descr="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0000" y="3704261"/>
            <a:ext cx="654497" cy="1080000"/>
          </a:xfrm>
          <a:prstGeom prst="rect">
            <a:avLst/>
          </a:prstGeom>
          <a:noFill/>
        </p:spPr>
      </p:pic>
      <p:sp>
        <p:nvSpPr>
          <p:cNvPr id="20513" name="AutoShape 33"/>
          <p:cNvSpPr>
            <a:spLocks noChangeArrowheads="1"/>
          </p:cNvSpPr>
          <p:nvPr/>
        </p:nvSpPr>
        <p:spPr bwMode="auto">
          <a:xfrm>
            <a:off x="3779838" y="3240000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9E47"/>
          </a:solidFill>
          <a:ln w="9525">
            <a:noFill/>
            <a:round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ea typeface="標楷體" pitchFamily="65" charset="-120"/>
              </a:rPr>
              <a:t>1</a:t>
            </a:r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>
            <a:off x="6120000" y="3240000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9E47"/>
          </a:solidFill>
          <a:ln w="9525">
            <a:noFill/>
            <a:round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ea typeface="標楷體" pitchFamily="65" charset="-120"/>
              </a:rPr>
              <a:t>2</a:t>
            </a:r>
          </a:p>
        </p:txBody>
      </p:sp>
      <p:sp>
        <p:nvSpPr>
          <p:cNvPr id="20515" name="AutoShape 35"/>
          <p:cNvSpPr>
            <a:spLocks noChangeArrowheads="1"/>
          </p:cNvSpPr>
          <p:nvPr/>
        </p:nvSpPr>
        <p:spPr bwMode="auto">
          <a:xfrm>
            <a:off x="7200000" y="3240000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9E47"/>
          </a:solidFill>
          <a:ln w="9525">
            <a:noFill/>
            <a:round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ea typeface="標楷體" pitchFamily="65" charset="-120"/>
              </a:rPr>
              <a:t>3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779838" y="4680000"/>
            <a:ext cx="21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no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將油倒進鍋中加熱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6120000" y="4680000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no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打蛋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7200000" y="4680000"/>
            <a:ext cx="180034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no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小火煎八分鐘</a:t>
            </a:r>
          </a:p>
        </p:txBody>
      </p:sp>
      <p:sp>
        <p:nvSpPr>
          <p:cNvPr id="20521" name="AutoShape 41"/>
          <p:cNvSpPr>
            <a:spLocks noChangeArrowheads="1"/>
          </p:cNvSpPr>
          <p:nvPr/>
        </p:nvSpPr>
        <p:spPr bwMode="auto">
          <a:xfrm>
            <a:off x="5292000" y="6048000"/>
            <a:ext cx="936625" cy="433388"/>
          </a:xfrm>
          <a:prstGeom prst="roundRect">
            <a:avLst>
              <a:gd name="adj" fmla="val 16667"/>
            </a:avLst>
          </a:prstGeom>
          <a:solidFill>
            <a:srgbClr val="009E47"/>
          </a:solidFill>
          <a:ln w="9525">
            <a:noFill/>
            <a:round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ea typeface="標楷體" pitchFamily="65" charset="-120"/>
              </a:rPr>
              <a:t>荷包蛋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1800000" y="1980000"/>
            <a:ext cx="1440000" cy="432000"/>
          </a:xfrm>
          <a:prstGeom prst="roundRect">
            <a:avLst>
              <a:gd name="adj" fmla="val 16667"/>
            </a:avLst>
          </a:prstGeom>
          <a:solidFill>
            <a:srgbClr val="009E47"/>
          </a:solidFill>
          <a:ln w="9525">
            <a:noFill/>
            <a:round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endParaRPr lang="zh-TW" altLang="en-US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800000" y="1980000"/>
            <a:ext cx="144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Input</a:t>
            </a:r>
            <a:endParaRPr lang="en-US" altLang="zh-TW" sz="2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1800000" y="3780000"/>
            <a:ext cx="1440000" cy="432000"/>
          </a:xfrm>
          <a:prstGeom prst="roundRect">
            <a:avLst>
              <a:gd name="adj" fmla="val 16667"/>
            </a:avLst>
          </a:prstGeom>
          <a:solidFill>
            <a:srgbClr val="009E47"/>
          </a:solidFill>
          <a:ln w="9525">
            <a:noFill/>
            <a:round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endParaRPr lang="zh-TW" alt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800000" y="3780000"/>
            <a:ext cx="144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Algorithm</a:t>
            </a:r>
            <a:endParaRPr lang="en-US" altLang="zh-TW" sz="2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>
            <a:off x="1800000" y="5580000"/>
            <a:ext cx="1440000" cy="432000"/>
          </a:xfrm>
          <a:prstGeom prst="roundRect">
            <a:avLst>
              <a:gd name="adj" fmla="val 16667"/>
            </a:avLst>
          </a:prstGeom>
          <a:solidFill>
            <a:srgbClr val="009E47"/>
          </a:solidFill>
          <a:ln w="9525">
            <a:noFill/>
            <a:round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endParaRPr lang="zh-TW" altLang="en-US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800000" y="5580000"/>
            <a:ext cx="144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Output</a:t>
            </a:r>
            <a:endParaRPr lang="en-US" altLang="zh-TW" sz="2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184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7056000" y="2375037"/>
            <a:ext cx="720000" cy="433388"/>
          </a:xfrm>
          <a:prstGeom prst="roundRect">
            <a:avLst>
              <a:gd name="adj" fmla="val 16667"/>
            </a:avLst>
          </a:prstGeom>
          <a:solidFill>
            <a:srgbClr val="009E47"/>
          </a:solidFill>
          <a:ln w="9525">
            <a:noFill/>
            <a:round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ea typeface="標楷體" pitchFamily="65" charset="-120"/>
              </a:rPr>
              <a:t>油</a:t>
            </a: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5112000" y="2375037"/>
            <a:ext cx="720000" cy="433388"/>
          </a:xfrm>
          <a:prstGeom prst="roundRect">
            <a:avLst>
              <a:gd name="adj" fmla="val 16667"/>
            </a:avLst>
          </a:prstGeom>
          <a:solidFill>
            <a:srgbClr val="009E47"/>
          </a:solidFill>
          <a:ln w="9525">
            <a:noFill/>
            <a:round/>
            <a:headEnd/>
            <a:tailEnd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ea typeface="標楷體" pitchFamily="65" charset="-120"/>
              </a:rPr>
              <a:t>雞蛋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18088</TotalTime>
  <Words>826</Words>
  <Application>Microsoft Office PowerPoint</Application>
  <PresentationFormat>如螢幕大小 (4:3)</PresentationFormat>
  <Paragraphs>241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DFHeiStd-W5</vt:lpstr>
      <vt:lpstr>新細明體</vt:lpstr>
      <vt:lpstr>標楷體</vt:lpstr>
      <vt:lpstr>Arial</vt:lpstr>
      <vt:lpstr>Times New Roman</vt:lpstr>
      <vt:lpstr>Wingdings</vt:lpstr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bebe</cp:lastModifiedBy>
  <cp:revision>737</cp:revision>
  <cp:lastPrinted>1601-01-01T00:00:00Z</cp:lastPrinted>
  <dcterms:created xsi:type="dcterms:W3CDTF">2003-03-29T07:29:52Z</dcterms:created>
  <dcterms:modified xsi:type="dcterms:W3CDTF">2019-08-03T05:18:00Z</dcterms:modified>
</cp:coreProperties>
</file>