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3"/>
  </p:notesMasterIdLst>
  <p:handoutMasterIdLst>
    <p:handoutMasterId r:id="rId24"/>
  </p:handoutMasterIdLst>
  <p:sldIdLst>
    <p:sldId id="1271" r:id="rId2"/>
    <p:sldId id="1270" r:id="rId3"/>
    <p:sldId id="1330" r:id="rId4"/>
    <p:sldId id="1241" r:id="rId5"/>
    <p:sldId id="1327" r:id="rId6"/>
    <p:sldId id="1336" r:id="rId7"/>
    <p:sldId id="1328" r:id="rId8"/>
    <p:sldId id="1329" r:id="rId9"/>
    <p:sldId id="1314" r:id="rId10"/>
    <p:sldId id="1303" r:id="rId11"/>
    <p:sldId id="1304" r:id="rId12"/>
    <p:sldId id="1317" r:id="rId13"/>
    <p:sldId id="1318" r:id="rId14"/>
    <p:sldId id="1305" r:id="rId15"/>
    <p:sldId id="1331" r:id="rId16"/>
    <p:sldId id="1332" r:id="rId17"/>
    <p:sldId id="1333" r:id="rId18"/>
    <p:sldId id="1334" r:id="rId19"/>
    <p:sldId id="1339" r:id="rId20"/>
    <p:sldId id="1337" r:id="rId21"/>
    <p:sldId id="134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567"/>
    <a:srgbClr val="8D5BA6"/>
    <a:srgbClr val="4BAB76"/>
    <a:srgbClr val="ACD7BE"/>
    <a:srgbClr val="009E47"/>
    <a:srgbClr val="DAEADD"/>
    <a:srgbClr val="45B27D"/>
    <a:srgbClr val="99CCFF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81755" autoAdjust="0"/>
  </p:normalViewPr>
  <p:slideViewPr>
    <p:cSldViewPr>
      <p:cViewPr>
        <p:scale>
          <a:sx n="100" d="100"/>
          <a:sy n="100" d="100"/>
        </p:scale>
        <p:origin x="-186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45"/>
    </p:cViewPr>
  </p:sorterViewPr>
  <p:notesViewPr>
    <p:cSldViewPr>
      <p:cViewPr varScale="1">
        <p:scale>
          <a:sx n="67" d="100"/>
          <a:sy n="67" d="100"/>
        </p:scale>
        <p:origin x="261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9.xml"/><Relationship Id="rId3" Type="http://schemas.openxmlformats.org/officeDocument/2006/relationships/slide" Target="slides/slide6.xml"/><Relationship Id="rId7" Type="http://schemas.openxmlformats.org/officeDocument/2006/relationships/slide" Target="slides/slide11.xml"/><Relationship Id="rId12" Type="http://schemas.openxmlformats.org/officeDocument/2006/relationships/slide" Target="slides/slide18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0.xml"/><Relationship Id="rId11" Type="http://schemas.openxmlformats.org/officeDocument/2006/relationships/slide" Target="slides/slide17.xml"/><Relationship Id="rId5" Type="http://schemas.openxmlformats.org/officeDocument/2006/relationships/slide" Target="slides/slide8.xml"/><Relationship Id="rId10" Type="http://schemas.openxmlformats.org/officeDocument/2006/relationships/slide" Target="slides/slide15.xml"/><Relationship Id="rId4" Type="http://schemas.openxmlformats.org/officeDocument/2006/relationships/slide" Target="slides/slide7.xml"/><Relationship Id="rId9" Type="http://schemas.openxmlformats.org/officeDocument/2006/relationships/slide" Target="slides/slide13.xml"/><Relationship Id="rId14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xmlns="" id="{9FB9693A-02F8-4E71-B93C-44881CC603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34F9A6C0-DBD6-4C70-B3FF-028D54B0EA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DB1A-C72C-46A2-908A-CF3992894484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AE05B74A-8294-40A4-A52F-0DB79CB31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E31E90E8-FEB0-4413-8ACF-4F5F9EE32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C2FF-2556-40B1-9031-91DBE628C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99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96F5C8D3-C8C7-4A2C-A4D0-438EAB8E7A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63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edu/resources/programs/exploring-computational-thinking/index.html#!what-is-c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運算思維四種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核心能力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 (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現已改為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11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項，但過去的版本較為精簡，也比較方便解說、應用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)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：</a:t>
            </a:r>
          </a:p>
          <a:p>
            <a:pPr lvl="0"/>
            <a:r>
              <a:rPr kumimoji="1" lang="zh-TW" altLang="zh-TW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拆解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 (</a:t>
            </a:r>
            <a:r>
              <a:rPr kumimoji="1" lang="en-US" altLang="zh-TW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  <a:hlinkClick r:id="rId3"/>
              </a:rPr>
              <a:t>Decomposition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): 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將一個任務或問題拆解成數個步驟或部分。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Breaking a task or problem into steps or parts.</a:t>
            </a:r>
            <a:endParaRPr kumimoji="1" lang="zh-TW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  <a:cs typeface="+mn-cs"/>
            </a:endParaRPr>
          </a:p>
          <a:p>
            <a:pPr lvl="0"/>
            <a:r>
              <a:rPr kumimoji="1" lang="zh-TW" altLang="zh-TW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找出規律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 (</a:t>
            </a:r>
            <a:r>
              <a:rPr kumimoji="1" lang="en-US" altLang="zh-TW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  <a:hlinkClick r:id="rId3"/>
              </a:rPr>
              <a:t>Pattern Recognition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): 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預測問題的規律，並找出模式做測試。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Make predictions and models to test.</a:t>
            </a:r>
            <a:endParaRPr kumimoji="1" lang="zh-TW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  <a:cs typeface="+mn-cs"/>
            </a:endParaRPr>
          </a:p>
          <a:p>
            <a:pPr lvl="0"/>
            <a:r>
              <a:rPr kumimoji="1" lang="zh-TW" altLang="zh-TW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歸納與抽象化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 (</a:t>
            </a:r>
            <a:r>
              <a:rPr kumimoji="1" lang="en-US" altLang="zh-TW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  <a:hlinkClick r:id="rId3"/>
              </a:rPr>
              <a:t>Pattern Generalization and Abstraction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): 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找出最主要導致此模式的原則或因素。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Discover the laws, or principles that cause these patterns.</a:t>
            </a:r>
            <a:endParaRPr kumimoji="1" lang="zh-TW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  <a:cs typeface="+mn-cs"/>
            </a:endParaRPr>
          </a:p>
          <a:p>
            <a:pPr lvl="0"/>
            <a:r>
              <a:rPr kumimoji="1" lang="zh-TW" altLang="zh-TW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設計演算法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 (</a:t>
            </a:r>
            <a:r>
              <a:rPr kumimoji="1" lang="en-US" altLang="zh-TW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  <a:hlinkClick r:id="rId3"/>
              </a:rPr>
              <a:t>Algorithm Design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): 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設計出能夠解決類似問題並且能夠被重複執行的指令流程。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Develop the instructions to solve similar problems and repeat the process.</a:t>
            </a:r>
            <a:endParaRPr kumimoji="1" lang="zh-TW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8890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運算思維 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核心能力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 11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項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，很快地待過順序與集合，從條件判斷式說起 </a:t>
            </a:r>
            <a:endParaRPr kumimoji="1" lang="en-US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/>
            </a:r>
            <a:b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</a:br>
            <a:r>
              <a:rPr lang="zh-TW" altLang="en-US" dirty="0"/>
              <a:t>順序、集合</a:t>
            </a:r>
            <a:r>
              <a:rPr lang="en-US" altLang="zh-TW" dirty="0"/>
              <a:t>:</a:t>
            </a:r>
            <a:r>
              <a:rPr lang="zh-TW" altLang="en-US" dirty="0"/>
              <a:t> 當媽媽說孩子，去寫功課時，大家會怎麼做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有可能是勉為其難地去看聯絡簿有哪些功課，然後從比較輕鬆的開始寫起，但如果我們對著電腦喊寫功課，電腦會做甚麼呢</a:t>
            </a:r>
            <a:r>
              <a:rPr lang="en-US" altLang="zh-TW" dirty="0"/>
              <a:t>?</a:t>
            </a:r>
            <a:br>
              <a:rPr lang="en-US" altLang="zh-TW" dirty="0"/>
            </a:br>
            <a:r>
              <a:rPr lang="zh-TW" altLang="en-US" dirty="0"/>
              <a:t>我們功課有些是今天一定要做完的，因為明天要交，有些是不是隔天要交的作業，我們沒有做完那代表我們功課做完了嗎</a:t>
            </a:r>
            <a:r>
              <a:rPr lang="en-US" altLang="zh-TW" dirty="0"/>
              <a:t>??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788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運算思維 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核心能力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 11</a:t>
            </a:r>
            <a:r>
              <a:rPr kumimoji="1" lang="zh-TW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項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>，很快地待過順序與集合，從條件判斷式說起 </a:t>
            </a:r>
            <a:endParaRPr kumimoji="1" lang="en-US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  <a:t/>
            </a:r>
            <a:b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+mn-cs"/>
              </a:rPr>
            </a:br>
            <a:r>
              <a:rPr lang="zh-TW" altLang="en-US" dirty="0"/>
              <a:t>順序、集合</a:t>
            </a:r>
            <a:r>
              <a:rPr lang="en-US" altLang="zh-TW" dirty="0"/>
              <a:t>:</a:t>
            </a:r>
            <a:r>
              <a:rPr lang="zh-TW" altLang="en-US" dirty="0"/>
              <a:t> 當媽媽說孩子，去寫功課時，大家會怎麼做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有可能是勉為其難地去看聯絡簿有哪些功課，然後從比較輕鬆的開始寫起，但如果我們對著電腦喊寫功課，電腦會做甚麼呢</a:t>
            </a:r>
            <a:r>
              <a:rPr lang="en-US" altLang="zh-TW" dirty="0"/>
              <a:t>?</a:t>
            </a:r>
            <a:br>
              <a:rPr lang="en-US" altLang="zh-TW" dirty="0"/>
            </a:br>
            <a:r>
              <a:rPr lang="zh-TW" altLang="en-US" dirty="0"/>
              <a:t>我們功課有些是今天一定要做完的，因為明天要交，有些是不是隔天要交的作業，我們沒有做完那代表我們功課做完了嗎</a:t>
            </a:r>
            <a:r>
              <a:rPr lang="en-US" altLang="zh-TW" dirty="0"/>
              <a:t>??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788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強調 </a:t>
            </a:r>
            <a:r>
              <a:rPr lang="en-US" altLang="zh-TW" dirty="0"/>
              <a:t>“</a:t>
            </a:r>
            <a:r>
              <a:rPr lang="zh-TW" altLang="en-US" dirty="0"/>
              <a:t>順序</a:t>
            </a:r>
            <a:r>
              <a:rPr lang="en-US" altLang="zh-TW" dirty="0"/>
              <a:t>”</a:t>
            </a:r>
            <a:r>
              <a:rPr lang="zh-TW" altLang="en-US" dirty="0"/>
              <a:t> 的重要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人有思想，會提問，但電腦不同，人腦比電腦聰明，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我們在下指令前，要先想到會不會哪個指令講的不完善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335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強調 </a:t>
            </a:r>
            <a:r>
              <a:rPr lang="en-US" altLang="zh-TW" dirty="0"/>
              <a:t>“</a:t>
            </a:r>
            <a:r>
              <a:rPr lang="zh-TW" altLang="en-US" dirty="0"/>
              <a:t>如果</a:t>
            </a:r>
            <a:r>
              <a:rPr lang="en-US" altLang="zh-TW" dirty="0"/>
              <a:t>”</a:t>
            </a:r>
            <a:r>
              <a:rPr lang="zh-TW" altLang="en-US" dirty="0"/>
              <a:t> 甚麼事情， </a:t>
            </a:r>
            <a:r>
              <a:rPr lang="en-US" altLang="zh-TW" dirty="0"/>
              <a:t>“</a:t>
            </a:r>
            <a:r>
              <a:rPr lang="zh-TW" altLang="en-US" dirty="0"/>
              <a:t>就</a:t>
            </a:r>
            <a:r>
              <a:rPr lang="en-US" altLang="zh-TW" dirty="0"/>
              <a:t>”</a:t>
            </a:r>
            <a:r>
              <a:rPr lang="zh-TW" altLang="en-US" dirty="0"/>
              <a:t>， </a:t>
            </a:r>
            <a:r>
              <a:rPr lang="en-US" altLang="zh-TW" dirty="0"/>
              <a:t>“</a:t>
            </a:r>
            <a:r>
              <a:rPr lang="zh-TW" altLang="en-US" dirty="0"/>
              <a:t>否則</a:t>
            </a:r>
            <a:r>
              <a:rPr lang="en-US" altLang="zh-TW" dirty="0"/>
              <a:t>”</a:t>
            </a:r>
            <a:r>
              <a:rPr lang="zh-TW" altLang="en-US" dirty="0"/>
              <a:t>的關係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也可以當場說， 如果我們安靜</a:t>
            </a:r>
            <a:r>
              <a:rPr lang="en-US" altLang="zh-TW" dirty="0"/>
              <a:t>30</a:t>
            </a:r>
            <a:r>
              <a:rPr lang="zh-TW" altLang="en-US" dirty="0"/>
              <a:t>秒，可以提早五分鐘下課</a:t>
            </a:r>
            <a:r>
              <a:rPr lang="en-US" altLang="zh-TW" dirty="0"/>
              <a:t>?</a:t>
            </a:r>
            <a:r>
              <a:rPr lang="zh-TW" altLang="en-US" dirty="0"/>
              <a:t>那如果沒有安靜</a:t>
            </a:r>
            <a:r>
              <a:rPr lang="en-US" altLang="zh-TW" dirty="0"/>
              <a:t>30</a:t>
            </a:r>
            <a:r>
              <a:rPr lang="zh-TW" altLang="en-US" dirty="0"/>
              <a:t>秒呢</a:t>
            </a:r>
            <a:r>
              <a:rPr lang="en-US" altLang="zh-TW" dirty="0"/>
              <a:t>??</a:t>
            </a:r>
            <a:r>
              <a:rPr lang="zh-TW" altLang="en-US" dirty="0"/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0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要講解一下流程圖的部分，包含形狀的意義，之後的題目也請學員們練習畫流程圖</a:t>
            </a:r>
          </a:p>
          <a:p>
            <a:r>
              <a:rPr lang="zh-TW" altLang="en-US" dirty="0"/>
              <a:t>讓大家先知道符號，然後來練習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73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160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一樣的變形心臟病，如果是用</a:t>
            </a:r>
            <a:r>
              <a:rPr lang="en-US" altLang="zh-TW" dirty="0"/>
              <a:t>While</a:t>
            </a:r>
            <a:r>
              <a:rPr lang="zh-TW" altLang="en-US" dirty="0"/>
              <a:t>迴圈，我們的題目會怎麼改</a:t>
            </a:r>
            <a:r>
              <a:rPr lang="en-US" altLang="zh-TW" dirty="0"/>
              <a:t>?</a:t>
            </a:r>
            <a:br>
              <a:rPr lang="en-US" altLang="zh-TW" dirty="0"/>
            </a:br>
            <a:r>
              <a:rPr lang="zh-TW" altLang="en-US" dirty="0"/>
              <a:t>可以是 兩組人輪流翻牌，有一組人翻到</a:t>
            </a:r>
            <a:r>
              <a:rPr lang="en-US" altLang="zh-TW" dirty="0"/>
              <a:t>K</a:t>
            </a:r>
            <a:r>
              <a:rPr lang="zh-TW" altLang="en-US" dirty="0"/>
              <a:t>就停止 或是 兩組人輪流翻牌，有人沒有拍手，就輸了，那流程圖怎麼畫呢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1446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一樣的變形心臟病，如果是用</a:t>
            </a:r>
            <a:r>
              <a:rPr lang="en-US" altLang="zh-TW" dirty="0"/>
              <a:t>While</a:t>
            </a:r>
            <a:r>
              <a:rPr lang="zh-TW" altLang="en-US" dirty="0"/>
              <a:t>迴圈，我們的題目會怎麼改</a:t>
            </a:r>
            <a:r>
              <a:rPr lang="en-US" altLang="zh-TW" dirty="0"/>
              <a:t>?</a:t>
            </a:r>
            <a:br>
              <a:rPr lang="en-US" altLang="zh-TW" dirty="0"/>
            </a:br>
            <a:r>
              <a:rPr lang="zh-TW" altLang="en-US" dirty="0"/>
              <a:t>可以是 兩組人輪流翻牌，有一組人翻到</a:t>
            </a:r>
            <a:r>
              <a:rPr lang="en-US" altLang="zh-TW" dirty="0"/>
              <a:t>K</a:t>
            </a:r>
            <a:r>
              <a:rPr lang="zh-TW" altLang="en-US" dirty="0"/>
              <a:t>就停止 或是 兩組人輪流翻牌，有人沒有拍手，就輸了，那流程圖怎麼畫呢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1446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994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 rotWithShape="1">
          <a:blip r:embed="rId2"/>
          <a:srcRect r="21260" b="164"/>
          <a:stretch/>
        </p:blipFill>
        <p:spPr bwMode="auto">
          <a:xfrm>
            <a:off x="0" y="0"/>
            <a:ext cx="720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認識運算思維與演算法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/>
          <p:cNvPicPr>
            <a:picLocks noChangeAspect="1"/>
          </p:cNvPicPr>
          <p:nvPr userDrawn="1"/>
        </p:nvPicPr>
        <p:blipFill rotWithShape="1">
          <a:blip r:embed="rId2"/>
          <a:srcRect t="1" r="21260" b="38294"/>
          <a:stretch/>
        </p:blipFill>
        <p:spPr bwMode="auto">
          <a:xfrm>
            <a:off x="0" y="0"/>
            <a:ext cx="720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4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1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3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認識運算思維與演算法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4"/>
          <p:cNvSpPr>
            <a:spLocks noChangeArrowheads="1"/>
          </p:cNvSpPr>
          <p:nvPr/>
        </p:nvSpPr>
        <p:spPr bwMode="auto">
          <a:xfrm>
            <a:off x="676275" y="2160588"/>
            <a:ext cx="27003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1-1	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認識運算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思維與演算法</a:t>
            </a:r>
            <a:endParaRPr lang="zh-TW" altLang="en-US" sz="20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1-2	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流程圖的運用與原理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1-3	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流程圖的應用－撲克牌</a:t>
            </a:r>
            <a:r>
              <a:rPr lang="zh-TW" altLang="en-US" sz="2000" b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遊戲</a:t>
            </a:r>
            <a:endParaRPr lang="zh-TW" altLang="en-US" sz="2000" b="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補充教材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圖: 結束點 10">
            <a:extLst>
              <a:ext uri="{FF2B5EF4-FFF2-40B4-BE49-F238E27FC236}">
                <a16:creationId xmlns:a16="http://schemas.microsoft.com/office/drawing/2014/main" xmlns="" id="{249C76E6-F26C-48D9-94FE-769B4C0C80DD}"/>
              </a:ext>
            </a:extLst>
          </p:cNvPr>
          <p:cNvSpPr/>
          <p:nvPr/>
        </p:nvSpPr>
        <p:spPr>
          <a:xfrm>
            <a:off x="2925537" y="1402932"/>
            <a:ext cx="1520370" cy="562627"/>
          </a:xfrm>
          <a:prstGeom prst="flowChartTermina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標楷體" panose="03000509000000000000" pitchFamily="65" charset="-120"/>
                <a:sym typeface="Calibri"/>
              </a:rPr>
              <a:t>開始遊戲</a:t>
            </a:r>
          </a:p>
        </p:txBody>
      </p:sp>
      <p:sp>
        <p:nvSpPr>
          <p:cNvPr id="12" name="流程圖: 程序 11">
            <a:extLst>
              <a:ext uri="{FF2B5EF4-FFF2-40B4-BE49-F238E27FC236}">
                <a16:creationId xmlns:a16="http://schemas.microsoft.com/office/drawing/2014/main" xmlns="" id="{9A02E240-63B7-47F4-81C4-991D891AC71D}"/>
              </a:ext>
            </a:extLst>
          </p:cNvPr>
          <p:cNvSpPr/>
          <p:nvPr/>
        </p:nvSpPr>
        <p:spPr>
          <a:xfrm>
            <a:off x="3097894" y="2505802"/>
            <a:ext cx="1175656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標楷體" panose="03000509000000000000" pitchFamily="65" charset="-120"/>
                <a:sym typeface="Calibri"/>
              </a:rPr>
              <a:t>拿撲克牌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xmlns="" id="{07B2C342-197E-4E7D-96D0-8CB3E59BE265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3685722" y="1965559"/>
            <a:ext cx="0" cy="54024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流程圖: 決策 13">
            <a:extLst>
              <a:ext uri="{FF2B5EF4-FFF2-40B4-BE49-F238E27FC236}">
                <a16:creationId xmlns:a16="http://schemas.microsoft.com/office/drawing/2014/main" xmlns="" id="{DEB4DD5E-6538-4602-BA06-0D0B62D89643}"/>
              </a:ext>
            </a:extLst>
          </p:cNvPr>
          <p:cNvSpPr/>
          <p:nvPr/>
        </p:nvSpPr>
        <p:spPr>
          <a:xfrm>
            <a:off x="2732516" y="3267019"/>
            <a:ext cx="1915884" cy="1406184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標楷體" panose="03000509000000000000" pitchFamily="65" charset="-120"/>
                <a:sym typeface="Calibri"/>
              </a:rPr>
              <a:t>撲克牌小於五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xmlns="" id="{B386FED8-E7FD-48D3-8DBA-E456958887ED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3685722" y="2905910"/>
            <a:ext cx="4736" cy="361109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流程圖: 程序 15">
            <a:extLst>
              <a:ext uri="{FF2B5EF4-FFF2-40B4-BE49-F238E27FC236}">
                <a16:creationId xmlns:a16="http://schemas.microsoft.com/office/drawing/2014/main" xmlns="" id="{73A337FB-330D-4923-9B60-DE00029F794C}"/>
              </a:ext>
            </a:extLst>
          </p:cNvPr>
          <p:cNvSpPr/>
          <p:nvPr/>
        </p:nvSpPr>
        <p:spPr>
          <a:xfrm>
            <a:off x="2785165" y="5295667"/>
            <a:ext cx="1796142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標楷體" panose="03000509000000000000" pitchFamily="65" charset="-120"/>
                <a:sym typeface="Calibri"/>
              </a:rPr>
              <a:t>獲得相同分數</a:t>
            </a:r>
          </a:p>
        </p:txBody>
      </p:sp>
      <p:sp>
        <p:nvSpPr>
          <p:cNvPr id="17" name="流程圖: 程序 16">
            <a:extLst>
              <a:ext uri="{FF2B5EF4-FFF2-40B4-BE49-F238E27FC236}">
                <a16:creationId xmlns:a16="http://schemas.microsoft.com/office/drawing/2014/main" xmlns="" id="{A4223624-B5E1-4BDD-8DFA-59B2D7FA523E}"/>
              </a:ext>
            </a:extLst>
          </p:cNvPr>
          <p:cNvSpPr/>
          <p:nvPr/>
        </p:nvSpPr>
        <p:spPr>
          <a:xfrm>
            <a:off x="5627115" y="3803651"/>
            <a:ext cx="1932614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標楷體" panose="03000509000000000000" pitchFamily="65" charset="-120"/>
                <a:sym typeface="Calibri"/>
              </a:rPr>
              <a:t>另外一隊得一分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xmlns="" id="{9F05B2CD-29FC-42B9-8B1D-5213B9868A1E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3683236" y="4673203"/>
            <a:ext cx="7222" cy="622464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xmlns="" id="{9522BF76-B256-4CC2-9AB5-75F4EC579A46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>
            <a:off x="4648400" y="3970111"/>
            <a:ext cx="978715" cy="33594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8A362225-81EE-43F4-B9E8-6877D9873EED}"/>
              </a:ext>
            </a:extLst>
          </p:cNvPr>
          <p:cNvSpPr txBox="1"/>
          <p:nvPr/>
        </p:nvSpPr>
        <p:spPr>
          <a:xfrm>
            <a:off x="3110156" y="4653355"/>
            <a:ext cx="323163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1800" b="1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9CDF63AC-6F96-4DFE-B3BC-AD28EA9F96BA}"/>
              </a:ext>
            </a:extLst>
          </p:cNvPr>
          <p:cNvSpPr txBox="1"/>
          <p:nvPr/>
        </p:nvSpPr>
        <p:spPr>
          <a:xfrm>
            <a:off x="4817673" y="3467073"/>
            <a:ext cx="323163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標楷體" panose="03000509000000000000" pitchFamily="65" charset="-120"/>
                <a:sym typeface="Calibri"/>
              </a:rPr>
              <a:t>否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83D18284-B386-4CA2-B2C9-89DB2756D864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條件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如果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(if)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就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　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(then)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否則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(else)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498DADB-7A68-46F5-A4F1-DD003C6F9EBC}"/>
              </a:ext>
            </a:extLst>
          </p:cNvPr>
          <p:cNvSpPr/>
          <p:nvPr/>
        </p:nvSpPr>
        <p:spPr>
          <a:xfrm>
            <a:off x="540000" y="2520000"/>
            <a:ext cx="6685182" cy="372409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162"/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如果撲克牌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小於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 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defTabSz="457162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	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如果你拿到黑色的牌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defTabSz="457162"/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    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		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 你的隊伍可以得到相同的分數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defTabSz="457162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	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否則 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defTabSz="457162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		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另外一隊得一分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defTabSz="457162"/>
            <a:endParaRPr lang="en-US" altLang="zh-TW" sz="1200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defTabSz="457162"/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否則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defTabSz="457162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	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如果牌是紅心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	</a:t>
            </a:r>
          </a:p>
          <a:p>
            <a:pPr defTabSz="457162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		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你的隊伍得一分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ED6C318-9CD1-45AF-ADD2-8D62E02AB831}"/>
              </a:ext>
            </a:extLst>
          </p:cNvPr>
          <p:cNvSpPr/>
          <p:nvPr/>
        </p:nvSpPr>
        <p:spPr>
          <a:xfrm>
            <a:off x="540000" y="1224000"/>
            <a:ext cx="6912768" cy="93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撲克牌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遊戲：</a:t>
            </a:r>
            <a:endParaRPr lang="zh-TW" altLang="en-US" sz="2400" b="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根據下面敘述，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我們來畫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流程圖吧</a:t>
            </a:r>
            <a:r>
              <a:rPr lang="en-US" altLang="zh-TW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!</a:t>
            </a:r>
            <a:endParaRPr lang="zh-TW" altLang="en-US" sz="24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3D18284-B386-4CA2-B2C9-89DB2756D864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條件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如果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(if)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就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　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(then)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否則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(else)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B648ED63-6100-4CD5-95E5-F3678A7F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64" y="1268760"/>
            <a:ext cx="6346486" cy="493818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3D18284-B386-4CA2-B2C9-89DB2756D864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條件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如果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(if)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就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　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(then)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否則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(else)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8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F428ECE-7E5B-435A-8942-C6F0599063DF}"/>
              </a:ext>
            </a:extLst>
          </p:cNvPr>
          <p:cNvSpPr/>
          <p:nvPr/>
        </p:nvSpPr>
        <p:spPr>
          <a:xfrm>
            <a:off x="540000" y="1259998"/>
            <a:ext cx="6840000" cy="1800000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pPr marL="288000" indent="-288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在特定程式區塊 </a:t>
            </a:r>
            <a:r>
              <a:rPr lang="en-US" altLang="zh-TW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(block) 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中，重複執行相同的工作幾次，也就是讓某一段敘述反覆執行固定次數的程式。</a:t>
            </a:r>
            <a:r>
              <a:rPr lang="en-US" altLang="zh-TW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400" b="0" dirty="0">
                <a:solidFill>
                  <a:schemeClr val="tx1"/>
                </a:solidFill>
                <a:ea typeface="標楷體" panose="03000509000000000000" pitchFamily="65" charset="-120"/>
              </a:rPr>
            </a:b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在電腦科學中，我們稱為「迴圈 」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ED398F8-F987-4AF4-AA3D-36B2F90A8F89}"/>
              </a:ext>
            </a:extLst>
          </p:cNvPr>
          <p:cNvSpPr/>
          <p:nvPr/>
        </p:nvSpPr>
        <p:spPr>
          <a:xfrm>
            <a:off x="540000" y="3600000"/>
            <a:ext cx="8064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在生活中我們會使用到「投籃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練習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×10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」、「生字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簿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×3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」、「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鋼琴練習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每天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×3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」等。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D7A52F8-8975-4E57-A382-932545C072C3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For</a:t>
            </a:r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    </a:t>
            </a:r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While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39552" y="1260000"/>
            <a:ext cx="7920480" cy="4896000"/>
            <a:chOff x="539552" y="1620000"/>
            <a:chExt cx="7920480" cy="4896000"/>
          </a:xfrm>
        </p:grpSpPr>
        <p:sp>
          <p:nvSpPr>
            <p:cNvPr id="12" name="圓角化同側角落矩形 11"/>
            <p:cNvSpPr/>
            <p:nvPr/>
          </p:nvSpPr>
          <p:spPr>
            <a:xfrm>
              <a:off x="540000" y="1620000"/>
              <a:ext cx="3600000" cy="432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5A567"/>
            </a:solidFill>
            <a:ln w="25400">
              <a:solidFill>
                <a:srgbClr val="4BAB76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ea typeface="標楷體" pitchFamily="65" charset="-120"/>
                </a:rPr>
                <a:t>流程圖</a:t>
              </a:r>
              <a:r>
                <a:rPr lang="zh-TW" altLang="en-US" sz="2400" dirty="0" smtClean="0">
                  <a:solidFill>
                    <a:schemeClr val="bg1"/>
                  </a:solidFill>
                  <a:ea typeface="標楷體" pitchFamily="65" charset="-120"/>
                </a:rPr>
                <a:t>的符號</a:t>
              </a:r>
              <a:r>
                <a:rPr lang="zh-TW" altLang="en-US" sz="2400" dirty="0">
                  <a:solidFill>
                    <a:schemeClr val="bg1"/>
                  </a:solidFill>
                  <a:ea typeface="標楷體" pitchFamily="65" charset="-120"/>
                </a:rPr>
                <a:t>與功能說明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539552" y="2052000"/>
              <a:ext cx="2160000" cy="432000"/>
            </a:xfrm>
            <a:prstGeom prst="rect">
              <a:avLst/>
            </a:prstGeom>
            <a:solidFill>
              <a:srgbClr val="DAEADD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dirty="0">
                  <a:solidFill>
                    <a:srgbClr val="25A567"/>
                  </a:solidFill>
                  <a:ea typeface="標楷體" pitchFamily="65" charset="-120"/>
                </a:rPr>
                <a:t>符　　號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699792" y="2052000"/>
              <a:ext cx="2160000" cy="432000"/>
            </a:xfrm>
            <a:prstGeom prst="rect">
              <a:avLst/>
            </a:prstGeom>
            <a:solidFill>
              <a:srgbClr val="DAEADD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dirty="0">
                  <a:solidFill>
                    <a:srgbClr val="25A567"/>
                  </a:solidFill>
                  <a:ea typeface="標楷體" pitchFamily="65" charset="-120"/>
                </a:rPr>
                <a:t>意　　義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860032" y="2052000"/>
              <a:ext cx="3600000" cy="432000"/>
            </a:xfrm>
            <a:prstGeom prst="rect">
              <a:avLst/>
            </a:prstGeom>
            <a:solidFill>
              <a:srgbClr val="DAEADD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dirty="0">
                  <a:solidFill>
                    <a:srgbClr val="25A567"/>
                  </a:solidFill>
                  <a:ea typeface="標楷體" pitchFamily="65" charset="-120"/>
                </a:rPr>
                <a:t>說　　明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39552" y="2484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 sz="1800" dirty="0">
                <a:solidFill>
                  <a:srgbClr val="25A567"/>
                </a:solidFill>
                <a:ea typeface="標楷體" pitchFamily="65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699792" y="2484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開始／結束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4860032" y="2484000"/>
              <a:ext cx="360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流程圖開始或結束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39552" y="3060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 sz="1800" dirty="0">
                <a:solidFill>
                  <a:srgbClr val="25A567"/>
                </a:solidFill>
                <a:ea typeface="標楷體" pitchFamily="65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699792" y="3060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處理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4860032" y="3060000"/>
              <a:ext cx="360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處理一項工作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39552" y="3636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 sz="1800" dirty="0">
                <a:solidFill>
                  <a:srgbClr val="25A567"/>
                </a:solidFill>
                <a:ea typeface="標楷體" pitchFamily="65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699792" y="3636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流程方向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860032" y="3636000"/>
              <a:ext cx="360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流程進行的方向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39552" y="4212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 sz="1800" dirty="0">
                <a:solidFill>
                  <a:srgbClr val="25A567"/>
                </a:solidFill>
                <a:ea typeface="標楷體" pitchFamily="65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699792" y="4212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輸入／輸出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860032" y="4212000"/>
              <a:ext cx="360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進行資料輸入或輸出的工作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539552" y="4788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 sz="1800" dirty="0">
                <a:solidFill>
                  <a:srgbClr val="25A567"/>
                </a:solidFill>
                <a:ea typeface="標楷體" pitchFamily="65" charset="-12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699792" y="4788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決策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60032" y="4788000"/>
              <a:ext cx="360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依條件比較結果進行不同的處理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539552" y="5364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 sz="1800" dirty="0">
                <a:solidFill>
                  <a:srgbClr val="25A567"/>
                </a:solidFill>
                <a:ea typeface="標楷體" pitchFamily="65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99792" y="5364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迴圈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860032" y="5364000"/>
              <a:ext cx="360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迴圈變數初值與終值的描述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539552" y="5940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 sz="1800" dirty="0">
                <a:solidFill>
                  <a:srgbClr val="25A567"/>
                </a:solidFill>
                <a:ea typeface="標楷體" pitchFamily="65" charset="-12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99792" y="5940000"/>
              <a:ext cx="216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連接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860032" y="5940000"/>
              <a:ext cx="360000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A567"/>
              </a:solidFill>
            </a:ln>
          </p:spPr>
          <p:txBody>
            <a:bodyPr lIns="36000" tIns="36000" rIns="36000" bIns="36000" rtlCol="0" anchor="ctr"/>
            <a:lstStyle/>
            <a:p>
              <a:pPr marL="72000"/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流程的連結點</a:t>
              </a: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899552" y="3168000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99552" y="2592000"/>
              <a:ext cx="144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1439552" y="6048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sp>
          <p:nvSpPr>
            <p:cNvPr id="46" name="流程圖: 決策 45"/>
            <p:cNvSpPr/>
            <p:nvPr/>
          </p:nvSpPr>
          <p:spPr>
            <a:xfrm>
              <a:off x="899552" y="4824000"/>
              <a:ext cx="1440000" cy="504000"/>
            </a:xfrm>
            <a:prstGeom prst="flowChartDecis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sp>
          <p:nvSpPr>
            <p:cNvPr id="47" name="平行四邊形 46"/>
            <p:cNvSpPr/>
            <p:nvPr/>
          </p:nvSpPr>
          <p:spPr>
            <a:xfrm>
              <a:off x="899552" y="4320000"/>
              <a:ext cx="1440000" cy="360000"/>
            </a:xfrm>
            <a:prstGeom prst="parallelogram">
              <a:avLst>
                <a:gd name="adj" fmla="val 74388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8" name="直線單箭頭接點 47"/>
            <p:cNvCxnSpPr/>
            <p:nvPr/>
          </p:nvCxnSpPr>
          <p:spPr bwMode="auto">
            <a:xfrm>
              <a:off x="899552" y="3924000"/>
              <a:ext cx="1440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49" name="流程圖: 準備作業 48"/>
            <p:cNvSpPr/>
            <p:nvPr/>
          </p:nvSpPr>
          <p:spPr>
            <a:xfrm>
              <a:off x="899552" y="5400000"/>
              <a:ext cx="1440000" cy="504000"/>
            </a:xfrm>
            <a:prstGeom prst="flowChartPrepara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498DADB-7A68-46F5-A4F1-DD003C6F9EBC}"/>
              </a:ext>
            </a:extLst>
          </p:cNvPr>
          <p:cNvSpPr/>
          <p:nvPr/>
        </p:nvSpPr>
        <p:spPr>
          <a:xfrm>
            <a:off x="540000" y="2880000"/>
            <a:ext cx="8064000" cy="2268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046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「變形心臟病」</a:t>
            </a:r>
            <a:endParaRPr lang="en-US" altLang="zh-TW" sz="2400" b="0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  <a:cs typeface="Arial"/>
              <a:sym typeface="Arial"/>
            </a:endParaRPr>
          </a:p>
          <a:p>
            <a:pPr defTabSz="457046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en-US" altLang="zh-TW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/>
            </a:r>
            <a:br>
              <a:rPr lang="en-US" altLang="zh-TW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</a:b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兩組每個人輪流翻撲克牌，</a:t>
            </a:r>
            <a:r>
              <a:rPr lang="en-US" altLang="zh-TW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/>
            </a:r>
            <a:br>
              <a:rPr lang="en-US" altLang="zh-TW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</a:b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翻</a:t>
            </a:r>
            <a:r>
              <a:rPr lang="zh-TW" altLang="en-US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完 </a:t>
            </a:r>
            <a:r>
              <a:rPr lang="en-US" altLang="zh-TW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52 </a:t>
            </a:r>
            <a:r>
              <a:rPr lang="zh-TW" altLang="en-US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張</a:t>
            </a: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為止，翻</a:t>
            </a:r>
            <a:r>
              <a:rPr lang="zh-TW" altLang="en-US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到 </a:t>
            </a:r>
            <a:r>
              <a:rPr lang="en-US" altLang="zh-TW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JQK </a:t>
            </a:r>
            <a:r>
              <a:rPr lang="zh-TW" altLang="en-US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的人，那</a:t>
            </a: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組要拍手。</a:t>
            </a:r>
            <a:endParaRPr lang="en-US" altLang="zh-TW" sz="2400" b="0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  <a:cs typeface="Arial"/>
              <a:sym typeface="Arial"/>
            </a:endParaRPr>
          </a:p>
          <a:p>
            <a:pPr defTabSz="457046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en-US" altLang="zh-TW" sz="2400" b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ED6C318-9CD1-45AF-ADD2-8D62E02AB831}"/>
              </a:ext>
            </a:extLst>
          </p:cNvPr>
          <p:cNvSpPr/>
          <p:nvPr/>
        </p:nvSpPr>
        <p:spPr>
          <a:xfrm>
            <a:off x="323528" y="1340767"/>
            <a:ext cx="8064000" cy="100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撲克牌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遊戲：</a:t>
            </a:r>
            <a:endParaRPr lang="zh-TW" altLang="en-US" sz="2400" b="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根據下面敘述，我們來畫流程圖吧</a:t>
            </a:r>
            <a:r>
              <a:rPr lang="en-US" altLang="zh-TW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!</a:t>
            </a:r>
            <a:endParaRPr lang="zh-TW" altLang="en-US" sz="24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D7A52F8-8975-4E57-A382-932545C072C3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For</a:t>
            </a:r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    </a:t>
            </a:r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While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9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圖: 程序 1">
            <a:extLst>
              <a:ext uri="{FF2B5EF4-FFF2-40B4-BE49-F238E27FC236}">
                <a16:creationId xmlns:a16="http://schemas.microsoft.com/office/drawing/2014/main" xmlns="" id="{831B0D93-9714-4C54-808F-091C5562F667}"/>
              </a:ext>
            </a:extLst>
          </p:cNvPr>
          <p:cNvSpPr/>
          <p:nvPr/>
        </p:nvSpPr>
        <p:spPr>
          <a:xfrm>
            <a:off x="444010" y="2858568"/>
            <a:ext cx="1862604" cy="1384960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輪流從第一張開始翻牌</a:t>
            </a:r>
          </a:p>
        </p:txBody>
      </p:sp>
      <p:sp>
        <p:nvSpPr>
          <p:cNvPr id="3" name="流程圖: 決策 2">
            <a:extLst>
              <a:ext uri="{FF2B5EF4-FFF2-40B4-BE49-F238E27FC236}">
                <a16:creationId xmlns:a16="http://schemas.microsoft.com/office/drawing/2014/main" xmlns="" id="{40CDF4CD-1134-4820-BBDC-9DAC8F8F0956}"/>
              </a:ext>
            </a:extLst>
          </p:cNvPr>
          <p:cNvSpPr/>
          <p:nvPr/>
        </p:nvSpPr>
        <p:spPr>
          <a:xfrm>
            <a:off x="2823605" y="2725711"/>
            <a:ext cx="1673942" cy="1650674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遇到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JQK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4" name="流程圖: 程序 3">
            <a:extLst>
              <a:ext uri="{FF2B5EF4-FFF2-40B4-BE49-F238E27FC236}">
                <a16:creationId xmlns:a16="http://schemas.microsoft.com/office/drawing/2014/main" xmlns="" id="{3D0E983B-A85D-40D9-98B0-314CB3418B59}"/>
              </a:ext>
            </a:extLst>
          </p:cNvPr>
          <p:cNvSpPr/>
          <p:nvPr/>
        </p:nvSpPr>
        <p:spPr>
          <a:xfrm>
            <a:off x="3194802" y="4636709"/>
            <a:ext cx="914400" cy="461631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拍手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xmlns="" id="{F5E6D56B-56DD-42B2-8282-A1D4D8E11289}"/>
              </a:ext>
            </a:extLst>
          </p:cNvPr>
          <p:cNvCxnSpPr>
            <a:cxnSpLocks/>
            <a:stCxn id="16" idx="2"/>
            <a:endCxn id="2" idx="0"/>
          </p:cNvCxnSpPr>
          <p:nvPr/>
        </p:nvCxnSpPr>
        <p:spPr>
          <a:xfrm flipH="1">
            <a:off x="1375312" y="2147773"/>
            <a:ext cx="13612" cy="71079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xmlns="" id="{F65D6C8D-4FFE-43A2-AE1D-9184E4D48CFB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2306614" y="3551048"/>
            <a:ext cx="51699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81CA10ED-888A-4B95-8781-91D6BC5BED4F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4497547" y="3466439"/>
            <a:ext cx="642896" cy="8460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xmlns="" id="{B3C265BA-5B55-46DD-85DE-1EDE1EDB995F}"/>
              </a:ext>
            </a:extLst>
          </p:cNvPr>
          <p:cNvCxnSpPr>
            <a:stCxn id="3" idx="2"/>
            <a:endCxn id="4" idx="0"/>
          </p:cNvCxnSpPr>
          <p:nvPr/>
        </p:nvCxnSpPr>
        <p:spPr>
          <a:xfrm flipH="1">
            <a:off x="3652002" y="4376385"/>
            <a:ext cx="8574" cy="26032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流程圖: 結束點 8">
            <a:extLst>
              <a:ext uri="{FF2B5EF4-FFF2-40B4-BE49-F238E27FC236}">
                <a16:creationId xmlns:a16="http://schemas.microsoft.com/office/drawing/2014/main" xmlns="" id="{7EBEEA01-1F28-4731-BA38-944297C2FD0A}"/>
              </a:ext>
            </a:extLst>
          </p:cNvPr>
          <p:cNvSpPr/>
          <p:nvPr/>
        </p:nvSpPr>
        <p:spPr>
          <a:xfrm>
            <a:off x="7327348" y="3102642"/>
            <a:ext cx="1747815" cy="649140"/>
          </a:xfrm>
          <a:prstGeom prst="flowChartTerminato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遊戲結束</a:t>
            </a:r>
          </a:p>
        </p:txBody>
      </p:sp>
      <p:cxnSp>
        <p:nvCxnSpPr>
          <p:cNvPr id="10" name="接點: 肘形 21">
            <a:extLst>
              <a:ext uri="{FF2B5EF4-FFF2-40B4-BE49-F238E27FC236}">
                <a16:creationId xmlns:a16="http://schemas.microsoft.com/office/drawing/2014/main" xmlns="" id="{731D870D-66D5-4824-B0A7-A2252E2FF235}"/>
              </a:ext>
            </a:extLst>
          </p:cNvPr>
          <p:cNvCxnSpPr>
            <a:cxnSpLocks/>
            <a:stCxn id="14" idx="3"/>
            <a:endCxn id="9" idx="1"/>
          </p:cNvCxnSpPr>
          <p:nvPr/>
        </p:nvCxnSpPr>
        <p:spPr>
          <a:xfrm flipV="1">
            <a:off x="7217641" y="3427212"/>
            <a:ext cx="109707" cy="39227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接點: 肘形 22">
            <a:extLst>
              <a:ext uri="{FF2B5EF4-FFF2-40B4-BE49-F238E27FC236}">
                <a16:creationId xmlns:a16="http://schemas.microsoft.com/office/drawing/2014/main" xmlns="" id="{7BDF61DE-7FFB-4ACB-A00B-D3AA5016FB52}"/>
              </a:ext>
            </a:extLst>
          </p:cNvPr>
          <p:cNvCxnSpPr>
            <a:cxnSpLocks/>
            <a:stCxn id="4" idx="3"/>
            <a:endCxn id="14" idx="2"/>
          </p:cNvCxnSpPr>
          <p:nvPr/>
        </p:nvCxnSpPr>
        <p:spPr>
          <a:xfrm flipV="1">
            <a:off x="4109202" y="4291776"/>
            <a:ext cx="2069840" cy="575749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CE3B44C9-5EEA-4C22-B53D-64C48425B5FD}"/>
              </a:ext>
            </a:extLst>
          </p:cNvPr>
          <p:cNvSpPr txBox="1"/>
          <p:nvPr/>
        </p:nvSpPr>
        <p:spPr>
          <a:xfrm>
            <a:off x="5311994" y="1815766"/>
            <a:ext cx="379802" cy="400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t">
            <a:spAutoFit/>
          </a:bodyPr>
          <a:lstStyle/>
          <a:p>
            <a:pPr defTabSz="457046"/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否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0637334C-B625-4F57-A0CE-805375D23FF6}"/>
              </a:ext>
            </a:extLst>
          </p:cNvPr>
          <p:cNvSpPr txBox="1"/>
          <p:nvPr/>
        </p:nvSpPr>
        <p:spPr>
          <a:xfrm>
            <a:off x="3760423" y="4188874"/>
            <a:ext cx="348779" cy="400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03" tIns="45703" rIns="45703" bIns="45703" numCol="1" spcCol="38088" rtlCol="0" anchor="t">
            <a:spAutoFit/>
          </a:bodyPr>
          <a:lstStyle/>
          <a:p>
            <a:pPr defTabSz="457046"/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14" name="流程圖: 決策 13">
            <a:extLst>
              <a:ext uri="{FF2B5EF4-FFF2-40B4-BE49-F238E27FC236}">
                <a16:creationId xmlns:a16="http://schemas.microsoft.com/office/drawing/2014/main" xmlns="" id="{2D8B2DD1-37C3-4044-9580-4598EA2B8D70}"/>
              </a:ext>
            </a:extLst>
          </p:cNvPr>
          <p:cNvSpPr/>
          <p:nvPr/>
        </p:nvSpPr>
        <p:spPr>
          <a:xfrm>
            <a:off x="5140443" y="2641102"/>
            <a:ext cx="2077198" cy="1650674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翻完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52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張為止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6942A3C9-1827-48A7-B899-15C2F168C374}"/>
              </a:ext>
            </a:extLst>
          </p:cNvPr>
          <p:cNvSpPr txBox="1"/>
          <p:nvPr/>
        </p:nvSpPr>
        <p:spPr>
          <a:xfrm>
            <a:off x="6231500" y="4375230"/>
            <a:ext cx="348779" cy="400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03" tIns="45703" rIns="45703" bIns="45703" numCol="1" spcCol="38088" rtlCol="0" anchor="t">
            <a:spAutoFit/>
          </a:bodyPr>
          <a:lstStyle/>
          <a:p>
            <a:pPr defTabSz="457046"/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16" name="流程圖: 結束點 15">
            <a:extLst>
              <a:ext uri="{FF2B5EF4-FFF2-40B4-BE49-F238E27FC236}">
                <a16:creationId xmlns:a16="http://schemas.microsoft.com/office/drawing/2014/main" xmlns="" id="{F64BEAB8-768D-470D-BB9A-DC3E3032C1D2}"/>
              </a:ext>
            </a:extLst>
          </p:cNvPr>
          <p:cNvSpPr/>
          <p:nvPr/>
        </p:nvSpPr>
        <p:spPr>
          <a:xfrm>
            <a:off x="457622" y="1412075"/>
            <a:ext cx="1862604" cy="735698"/>
          </a:xfrm>
          <a:prstGeom prst="flowChartTerminato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遊戲開始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4989D0D-7A39-4AD5-ADBA-3194962299AB}"/>
              </a:ext>
            </a:extLst>
          </p:cNvPr>
          <p:cNvSpPr/>
          <p:nvPr/>
        </p:nvSpPr>
        <p:spPr>
          <a:xfrm>
            <a:off x="2987823" y="2924944"/>
            <a:ext cx="1296145" cy="1224136"/>
          </a:xfrm>
          <a:prstGeom prst="rect">
            <a:avLst/>
          </a:prstGeom>
          <a:noFill/>
          <a:ln w="76200" cap="flat">
            <a:solidFill>
              <a:srgbClr val="FF008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cxnSp>
        <p:nvCxnSpPr>
          <p:cNvPr id="18" name="接點: 肘形 17">
            <a:extLst>
              <a:ext uri="{FF2B5EF4-FFF2-40B4-BE49-F238E27FC236}">
                <a16:creationId xmlns:a16="http://schemas.microsoft.com/office/drawing/2014/main" xmlns="" id="{8916D278-D4CA-44B5-9FAD-F411FCF85368}"/>
              </a:ext>
            </a:extLst>
          </p:cNvPr>
          <p:cNvCxnSpPr>
            <a:cxnSpLocks/>
            <a:stCxn id="14" idx="0"/>
            <a:endCxn id="3" idx="0"/>
          </p:cNvCxnSpPr>
          <p:nvPr/>
        </p:nvCxnSpPr>
        <p:spPr>
          <a:xfrm rot="16200000" flipH="1" flipV="1">
            <a:off x="4877504" y="1424173"/>
            <a:ext cx="84609" cy="2518466"/>
          </a:xfrm>
          <a:prstGeom prst="bentConnector3">
            <a:avLst>
              <a:gd name="adj1" fmla="val -270184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4EEBB4CF-546B-4189-AFF7-3A79F7CE632E}"/>
              </a:ext>
            </a:extLst>
          </p:cNvPr>
          <p:cNvSpPr txBox="1"/>
          <p:nvPr/>
        </p:nvSpPr>
        <p:spPr>
          <a:xfrm>
            <a:off x="4559579" y="3103425"/>
            <a:ext cx="379802" cy="400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t">
            <a:spAutoFit/>
          </a:bodyPr>
          <a:lstStyle/>
          <a:p>
            <a:pPr defTabSz="457046"/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否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CD7A52F8-8975-4E57-A382-932545C072C3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For</a:t>
            </a:r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    </a:t>
            </a:r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While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14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F428ECE-7E5B-435A-8942-C6F0599063DF}"/>
              </a:ext>
            </a:extLst>
          </p:cNvPr>
          <p:cNvSpPr/>
          <p:nvPr/>
        </p:nvSpPr>
        <p:spPr>
          <a:xfrm>
            <a:off x="540000" y="1786429"/>
            <a:ext cx="8064000" cy="1384097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pPr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迴圈不會只限在固定的次數當中，可以讓我們重複執行陳述式，直到指定的運算式評估為否為止，在</a:t>
            </a:r>
            <a:r>
              <a:rPr lang="zh-TW" altLang="en-US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電腦科學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中，這種狀況稱之為 「</a:t>
            </a:r>
            <a:r>
              <a:rPr lang="en-US" altLang="zh-TW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While Loop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」</a:t>
            </a:r>
            <a:endParaRPr lang="en-US" altLang="zh-TW" sz="24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ED398F8-F987-4AF4-AA3D-36B2F90A8F89}"/>
              </a:ext>
            </a:extLst>
          </p:cNvPr>
          <p:cNvSpPr/>
          <p:nvPr/>
        </p:nvSpPr>
        <p:spPr>
          <a:xfrm>
            <a:off x="540000" y="3212976"/>
            <a:ext cx="8064000" cy="1827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>
            <a:noAutofit/>
          </a:bodyPr>
          <a:lstStyle/>
          <a:p>
            <a:pPr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"/>
              </a:rPr>
              <a:t>在</a:t>
            </a:r>
            <a:r>
              <a:rPr lang="zh-TW" altLang="en-US" sz="2400" b="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"/>
              </a:rPr>
              <a:t>生活</a:t>
            </a:r>
            <a:r>
              <a:rPr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"/>
              </a:rPr>
              <a:t>中每個人都會需要「刷牙」、「洗臉」、「洗澡」，我們會不斷地清洗自己直到乾淨為止。</a:t>
            </a:r>
          </a:p>
          <a:p>
            <a:pPr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400" b="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學校作業</a:t>
            </a:r>
            <a:r>
              <a:rPr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中，我們會不斷地練習寫「生字」、「計算題目」，直到自己學會為止。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D7A52F8-8975-4E57-A382-932545C072C3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For</a:t>
            </a:r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    </a:t>
            </a:r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While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1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498DADB-7A68-46F5-A4F1-DD003C6F9EBC}"/>
              </a:ext>
            </a:extLst>
          </p:cNvPr>
          <p:cNvSpPr/>
          <p:nvPr/>
        </p:nvSpPr>
        <p:spPr>
          <a:xfrm>
            <a:off x="539999" y="2880000"/>
            <a:ext cx="8064000" cy="2520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defTabSz="457046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「變形心臟病」</a:t>
            </a:r>
            <a:endParaRPr lang="en-US" altLang="zh-TW" sz="2400" b="0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  <a:cs typeface="Arial"/>
              <a:sym typeface="Arial"/>
            </a:endParaRPr>
          </a:p>
          <a:p>
            <a:pPr defTabSz="457046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en-US" altLang="zh-TW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/>
            </a:r>
            <a:br>
              <a:rPr lang="en-US" altLang="zh-TW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</a:b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兩組每個人輪流翻撲克牌</a:t>
            </a:r>
            <a:r>
              <a:rPr lang="zh-TW" altLang="en-US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，翻完 </a:t>
            </a:r>
            <a:r>
              <a:rPr lang="en-US" altLang="zh-TW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52 </a:t>
            </a:r>
            <a:r>
              <a:rPr lang="zh-TW" altLang="en-US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張</a:t>
            </a: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為止，翻</a:t>
            </a:r>
            <a:r>
              <a:rPr lang="zh-TW" altLang="en-US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到 </a:t>
            </a:r>
            <a:r>
              <a:rPr lang="en-US" altLang="zh-TW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JQK </a:t>
            </a: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的人的那組要拍手。</a:t>
            </a:r>
            <a:endParaRPr lang="en-US" altLang="zh-TW" sz="2400" b="0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  <a:cs typeface="Arial"/>
              <a:sym typeface="Arial"/>
            </a:endParaRPr>
          </a:p>
          <a:p>
            <a:pPr defTabSz="457046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en-US" altLang="zh-TW" sz="2400" b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ED6C318-9CD1-45AF-ADD2-8D62E02AB831}"/>
              </a:ext>
            </a:extLst>
          </p:cNvPr>
          <p:cNvSpPr/>
          <p:nvPr/>
        </p:nvSpPr>
        <p:spPr>
          <a:xfrm>
            <a:off x="540000" y="1260000"/>
            <a:ext cx="8064000" cy="1368000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撲克牌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遊戲：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我們可以怎麼把這遊戲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改成 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While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迴圈？流程圖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會變成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如何？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D7A52F8-8975-4E57-A382-932545C072C3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For</a:t>
            </a:r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    </a:t>
            </a:r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While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2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ED6C318-9CD1-45AF-ADD2-8D62E02AB831}"/>
              </a:ext>
            </a:extLst>
          </p:cNvPr>
          <p:cNvSpPr/>
          <p:nvPr/>
        </p:nvSpPr>
        <p:spPr>
          <a:xfrm>
            <a:off x="540000" y="1260000"/>
            <a:ext cx="8064000" cy="1421928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撲克牌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遊戲：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我們可以怎麼把這遊戲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改成 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While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迴圈？流程圖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會變成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如何？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7B6A5CA-53A3-4B99-BCFF-57325AD077CB}"/>
              </a:ext>
            </a:extLst>
          </p:cNvPr>
          <p:cNvSpPr/>
          <p:nvPr/>
        </p:nvSpPr>
        <p:spPr>
          <a:xfrm>
            <a:off x="539999" y="2880000"/>
            <a:ext cx="8064000" cy="2520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defTabSz="457046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「變形心臟病」</a:t>
            </a:r>
            <a:endParaRPr lang="en-US" altLang="zh-TW" sz="2400" b="0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  <a:cs typeface="Arial"/>
              <a:sym typeface="Arial"/>
            </a:endParaRPr>
          </a:p>
          <a:p>
            <a:pPr defTabSz="457046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en-US" altLang="zh-TW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/>
            </a:r>
            <a:br>
              <a:rPr lang="en-US" altLang="zh-TW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</a:b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兩組每個人輪流翻撲克牌，翻</a:t>
            </a:r>
            <a:r>
              <a:rPr lang="zh-TW" altLang="en-US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到 </a:t>
            </a:r>
            <a:r>
              <a:rPr lang="en-US" altLang="zh-TW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JQK </a:t>
            </a:r>
            <a:r>
              <a:rPr lang="zh-TW" altLang="en-US" sz="2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的人的那組要拍手，翻到沒拍手遊戲就停止。</a:t>
            </a:r>
            <a:endParaRPr lang="en-US" altLang="zh-TW" sz="2400" b="0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  <a:cs typeface="Arial"/>
              <a:sym typeface="Arial"/>
            </a:endParaRPr>
          </a:p>
          <a:p>
            <a:pPr defTabSz="457046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en-US" altLang="zh-TW" sz="2400" b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D7A52F8-8975-4E57-A382-932545C072C3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For</a:t>
            </a:r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    </a:t>
            </a:r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While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741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群組 1"/>
          <p:cNvGrpSpPr>
            <a:grpSpLocks/>
          </p:cNvGrpSpPr>
          <p:nvPr/>
        </p:nvGrpSpPr>
        <p:grpSpPr bwMode="auto">
          <a:xfrm>
            <a:off x="2592388" y="1080000"/>
            <a:ext cx="3959226" cy="3816154"/>
            <a:chOff x="360000" y="1260000"/>
            <a:chExt cx="3960001" cy="3816000"/>
          </a:xfrm>
        </p:grpSpPr>
        <p:sp>
          <p:nvSpPr>
            <p:cNvPr id="16" name="手繪多邊形 20"/>
            <p:cNvSpPr>
              <a:spLocks/>
            </p:cNvSpPr>
            <p:nvPr/>
          </p:nvSpPr>
          <p:spPr bwMode="auto">
            <a:xfrm>
              <a:off x="540000" y="2880000"/>
              <a:ext cx="180000" cy="432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36764 h 982134"/>
                <a:gd name="T4" fmla="*/ 545 w 1244600"/>
                <a:gd name="T5" fmla="*/ 36764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360000" y="2160000"/>
              <a:ext cx="3960001" cy="720000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認識運算思維與演算法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sp>
          <p:nvSpPr>
            <p:cNvPr id="18" name="Rectangle 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19999" y="306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運算思維的基本概念</a:t>
              </a:r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60000" y="1260000"/>
              <a:ext cx="3960000" cy="720000"/>
            </a:xfrm>
            <a:prstGeom prst="rect">
              <a:avLst/>
            </a:prstGeom>
            <a:solidFill>
              <a:srgbClr val="009E47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  <a:ea typeface="標楷體" pitchFamily="65" charset="-120"/>
                </a:rPr>
                <a:t>基礎程式設計</a:t>
              </a:r>
              <a:r>
                <a:rPr lang="en-US" altLang="zh-TW" dirty="0">
                  <a:solidFill>
                    <a:schemeClr val="bg1"/>
                  </a:solidFill>
                  <a:ea typeface="標楷體" pitchFamily="65" charset="-120"/>
                </a:rPr>
                <a:t>(1)</a:t>
              </a:r>
              <a:endParaRPr lang="zh-TW" altLang="en-US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  <p:cxnSp>
          <p:nvCxnSpPr>
            <p:cNvPr id="20" name="直線接點 84"/>
            <p:cNvCxnSpPr>
              <a:cxnSpLocks noChangeShapeType="1"/>
              <a:stCxn id="19" idx="2"/>
              <a:endCxn id="17" idx="0"/>
            </p:cNvCxnSpPr>
            <p:nvPr/>
          </p:nvCxnSpPr>
          <p:spPr bwMode="auto">
            <a:xfrm>
              <a:off x="2340000" y="1980000"/>
              <a:ext cx="0" cy="180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</p:cxnSp>
        <p:sp>
          <p:nvSpPr>
            <p:cNvPr id="21" name="Rectangle 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19999" y="3780000"/>
              <a:ext cx="3599999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流程圖的基本概念</a:t>
              </a:r>
            </a:p>
          </p:txBody>
        </p:sp>
        <p:sp>
          <p:nvSpPr>
            <p:cNvPr id="22" name="Rectangle 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19999" y="450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演算法與運算思維的結合</a:t>
              </a:r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540000" y="2880000"/>
              <a:ext cx="180000" cy="118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2102586 h 982134"/>
                <a:gd name="T4" fmla="*/ 545 w 1244600"/>
                <a:gd name="T5" fmla="*/ 2102586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27" name="手繪多邊形 45"/>
            <p:cNvSpPr>
              <a:spLocks/>
            </p:cNvSpPr>
            <p:nvPr/>
          </p:nvSpPr>
          <p:spPr bwMode="auto">
            <a:xfrm>
              <a:off x="540000" y="2880000"/>
              <a:ext cx="180000" cy="19152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4201825 h 982134"/>
                <a:gd name="T4" fmla="*/ 545 w 1244600"/>
                <a:gd name="T5" fmla="*/ 14201825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圖: 程序 1">
            <a:extLst>
              <a:ext uri="{FF2B5EF4-FFF2-40B4-BE49-F238E27FC236}">
                <a16:creationId xmlns:a16="http://schemas.microsoft.com/office/drawing/2014/main" xmlns="" id="{831B0D93-9714-4C54-808F-091C5562F667}"/>
              </a:ext>
            </a:extLst>
          </p:cNvPr>
          <p:cNvSpPr/>
          <p:nvPr/>
        </p:nvSpPr>
        <p:spPr>
          <a:xfrm>
            <a:off x="3214008" y="2741103"/>
            <a:ext cx="1862604" cy="52318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輪流翻牌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xmlns="" id="{F5E6D56B-56DD-42B2-8282-A1D4D8E11289}"/>
              </a:ext>
            </a:extLst>
          </p:cNvPr>
          <p:cNvCxnSpPr>
            <a:cxnSpLocks/>
            <a:stCxn id="16" idx="2"/>
            <a:endCxn id="2" idx="0"/>
          </p:cNvCxnSpPr>
          <p:nvPr/>
        </p:nvCxnSpPr>
        <p:spPr>
          <a:xfrm>
            <a:off x="4135150" y="2247775"/>
            <a:ext cx="10160" cy="49332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xmlns="" id="{F65D6C8D-4FFE-43A2-AE1D-9184E4D48CFB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4145310" y="3264289"/>
            <a:ext cx="28797" cy="55689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流程圖: 結束點 15">
            <a:extLst>
              <a:ext uri="{FF2B5EF4-FFF2-40B4-BE49-F238E27FC236}">
                <a16:creationId xmlns:a16="http://schemas.microsoft.com/office/drawing/2014/main" xmlns="" id="{F64BEAB8-768D-470D-BB9A-DC3E3032C1D2}"/>
              </a:ext>
            </a:extLst>
          </p:cNvPr>
          <p:cNvSpPr/>
          <p:nvPr/>
        </p:nvSpPr>
        <p:spPr>
          <a:xfrm>
            <a:off x="3203848" y="1512077"/>
            <a:ext cx="1862604" cy="735698"/>
          </a:xfrm>
          <a:prstGeom prst="flowChartTerminato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dirty="0">
                <a:latin typeface="+mj-lt"/>
                <a:ea typeface="標楷體" panose="03000509000000000000" pitchFamily="65" charset="-120"/>
              </a:rPr>
              <a:t>遊戲開始</a:t>
            </a:r>
          </a:p>
        </p:txBody>
      </p:sp>
      <p:sp>
        <p:nvSpPr>
          <p:cNvPr id="4" name="流程圖: 準備作業 3">
            <a:extLst>
              <a:ext uri="{FF2B5EF4-FFF2-40B4-BE49-F238E27FC236}">
                <a16:creationId xmlns:a16="http://schemas.microsoft.com/office/drawing/2014/main" xmlns="" id="{99DCA974-D727-4A1F-A162-E45CEF2ADD78}"/>
              </a:ext>
            </a:extLst>
          </p:cNvPr>
          <p:cNvSpPr/>
          <p:nvPr/>
        </p:nvSpPr>
        <p:spPr>
          <a:xfrm>
            <a:off x="2998216" y="3821179"/>
            <a:ext cx="2351781" cy="789047"/>
          </a:xfrm>
          <a:prstGeom prst="flowChartPreparation">
            <a:avLst/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74A08C86-6AEA-484C-8570-45AEE12C5CB4}"/>
              </a:ext>
            </a:extLst>
          </p:cNvPr>
          <p:cNvSpPr txBox="1"/>
          <p:nvPr/>
        </p:nvSpPr>
        <p:spPr>
          <a:xfrm>
            <a:off x="3230678" y="4033465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確認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JQK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和拍手</a:t>
            </a: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xmlns="" id="{792F4A3B-B4D0-4F48-AD28-3AAF7B8B73C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174107" y="4610226"/>
            <a:ext cx="0" cy="46762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流程圖: 結束點 34">
            <a:extLst>
              <a:ext uri="{FF2B5EF4-FFF2-40B4-BE49-F238E27FC236}">
                <a16:creationId xmlns:a16="http://schemas.microsoft.com/office/drawing/2014/main" xmlns="" id="{7D4BBCB4-D29E-4E75-AE5A-51FAA7CEECF1}"/>
              </a:ext>
            </a:extLst>
          </p:cNvPr>
          <p:cNvSpPr/>
          <p:nvPr/>
        </p:nvSpPr>
        <p:spPr>
          <a:xfrm>
            <a:off x="3271402" y="5061619"/>
            <a:ext cx="1747815" cy="735698"/>
          </a:xfrm>
          <a:prstGeom prst="flowChartTerminato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遊戲結束</a:t>
            </a:r>
          </a:p>
        </p:txBody>
      </p:sp>
      <p:cxnSp>
        <p:nvCxnSpPr>
          <p:cNvPr id="24" name="接點: 肘形 23">
            <a:extLst>
              <a:ext uri="{FF2B5EF4-FFF2-40B4-BE49-F238E27FC236}">
                <a16:creationId xmlns:a16="http://schemas.microsoft.com/office/drawing/2014/main" xmlns="" id="{55176851-8A1B-4880-91F0-7CB7280B1053}"/>
              </a:ext>
            </a:extLst>
          </p:cNvPr>
          <p:cNvCxnSpPr>
            <a:cxnSpLocks/>
            <a:stCxn id="4" idx="1"/>
            <a:endCxn id="2" idx="1"/>
          </p:cNvCxnSpPr>
          <p:nvPr/>
        </p:nvCxnSpPr>
        <p:spPr bwMode="auto">
          <a:xfrm rot="10800000" flipH="1">
            <a:off x="3070008" y="3002697"/>
            <a:ext cx="144000" cy="1213007"/>
          </a:xfrm>
          <a:prstGeom prst="bentConnector3">
            <a:avLst>
              <a:gd name="adj1" fmla="val -763041"/>
            </a:avLst>
          </a:prstGeom>
          <a:ln w="28575"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0BE5E6EB-BE81-44D6-B05B-75FB51AAEF9F}"/>
              </a:ext>
            </a:extLst>
          </p:cNvPr>
          <p:cNvSpPr txBox="1"/>
          <p:nvPr/>
        </p:nvSpPr>
        <p:spPr>
          <a:xfrm>
            <a:off x="4220817" y="4645861"/>
            <a:ext cx="41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xmlns="" id="{CC4CA21E-73BE-4209-BEF2-A54135C35927}"/>
              </a:ext>
            </a:extLst>
          </p:cNvPr>
          <p:cNvSpPr txBox="1"/>
          <p:nvPr/>
        </p:nvSpPr>
        <p:spPr>
          <a:xfrm>
            <a:off x="2412251" y="43081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否</a:t>
            </a:r>
            <a:endParaRPr lang="en-US" altLang="zh-TW" sz="1800" dirty="0">
              <a:solidFill>
                <a:schemeClr val="tx1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CD7A52F8-8975-4E57-A382-932545C072C3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For</a:t>
            </a:r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    </a:t>
            </a:r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While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2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6BD463B-5ABB-450E-BA36-3674AC118D31}"/>
              </a:ext>
            </a:extLst>
          </p:cNvPr>
          <p:cNvSpPr/>
          <p:nvPr/>
        </p:nvSpPr>
        <p:spPr>
          <a:xfrm>
            <a:off x="539999" y="1979999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順序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E8AB18E-5E62-4CFD-A3E5-F89BC9DDCF05}"/>
              </a:ext>
            </a:extLst>
          </p:cNvPr>
          <p:cNvSpPr/>
          <p:nvPr/>
        </p:nvSpPr>
        <p:spPr>
          <a:xfrm>
            <a:off x="539999" y="3492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集合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（和、或）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D7A52F8-8975-4E57-A382-932545C072C3}"/>
              </a:ext>
            </a:extLst>
          </p:cNvPr>
          <p:cNvSpPr/>
          <p:nvPr/>
        </p:nvSpPr>
        <p:spPr>
          <a:xfrm>
            <a:off x="4860000" y="1979999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For</a:t>
            </a:r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    </a:t>
            </a:r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While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3D18284-B386-4CA2-B2C9-89DB2756D864}"/>
              </a:ext>
            </a:extLst>
          </p:cNvPr>
          <p:cNvSpPr/>
          <p:nvPr/>
        </p:nvSpPr>
        <p:spPr>
          <a:xfrm>
            <a:off x="2700000" y="1979999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條件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如果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(if)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就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　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(then)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否則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(else)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E0BB2C9-E8E3-4126-9CD8-A793B3C358D5}"/>
              </a:ext>
            </a:extLst>
          </p:cNvPr>
          <p:cNvSpPr/>
          <p:nvPr/>
        </p:nvSpPr>
        <p:spPr>
          <a:xfrm>
            <a:off x="4860000" y="3492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函式與變數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2C944C3-C0E7-4EB8-9655-1B323CE31FDC}"/>
              </a:ext>
            </a:extLst>
          </p:cNvPr>
          <p:cNvSpPr/>
          <p:nvPr/>
        </p:nvSpPr>
        <p:spPr>
          <a:xfrm>
            <a:off x="539999" y="5004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平行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8028CEC-279E-4A4C-A82A-A634946AE15C}"/>
              </a:ext>
            </a:extLst>
          </p:cNvPr>
          <p:cNvSpPr/>
          <p:nvPr/>
        </p:nvSpPr>
        <p:spPr>
          <a:xfrm>
            <a:off x="2700000" y="5004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事件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2D49FA7-E96B-479A-844C-CE486800D654}"/>
              </a:ext>
            </a:extLst>
          </p:cNvPr>
          <p:cNvSpPr/>
          <p:nvPr/>
        </p:nvSpPr>
        <p:spPr>
          <a:xfrm>
            <a:off x="7020000" y="1979999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串列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9310A44-7EB4-4708-BAF2-7AC1E6B99584}"/>
              </a:ext>
            </a:extLst>
          </p:cNvPr>
          <p:cNvSpPr/>
          <p:nvPr/>
        </p:nvSpPr>
        <p:spPr>
          <a:xfrm>
            <a:off x="2700000" y="3492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運算子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56B3E06-B14E-4ACE-8690-49B95315DF76}"/>
              </a:ext>
            </a:extLst>
          </p:cNvPr>
          <p:cNvSpPr/>
          <p:nvPr/>
        </p:nvSpPr>
        <p:spPr>
          <a:xfrm>
            <a:off x="4860000" y="5004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  <a:sym typeface="Calibri"/>
              </a:rPr>
              <a:t>歸納法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C1D2F05-6C08-46F9-ABCC-53D2724496CC}"/>
              </a:ext>
            </a:extLst>
          </p:cNvPr>
          <p:cNvSpPr/>
          <p:nvPr/>
        </p:nvSpPr>
        <p:spPr>
          <a:xfrm>
            <a:off x="7020000" y="3492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演繹法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15" name="Shape 392">
            <a:extLst>
              <a:ext uri="{FF2B5EF4-FFF2-40B4-BE49-F238E27FC236}">
                <a16:creationId xmlns:a16="http://schemas.microsoft.com/office/drawing/2014/main" xmlns="" id="{B8888A7F-5F72-4B17-80A8-CA1F53B1CDC4}"/>
              </a:ext>
            </a:extLst>
          </p:cNvPr>
          <p:cNvSpPr/>
          <p:nvPr/>
        </p:nvSpPr>
        <p:spPr>
          <a:xfrm>
            <a:off x="540000" y="1260000"/>
            <a:ext cx="8064000" cy="63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36000" rIns="36000" bIns="36000" anchor="ctr" anchorCtr="0">
            <a:noAutofit/>
          </a:bodyPr>
          <a:lstStyle/>
          <a:p>
            <a:pPr algn="ctr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運算思維的概念</a:t>
            </a:r>
            <a:endParaRPr lang="en-US" altLang="zh-TW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標楷體" panose="03000509000000000000" pitchFamily="65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1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接點 14">
            <a:extLst>
              <a:ext uri="{FF2B5EF4-FFF2-40B4-BE49-F238E27FC236}">
                <a16:creationId xmlns:a16="http://schemas.microsoft.com/office/drawing/2014/main" xmlns="" id="{032AF5E2-B102-4589-9E01-5D77A0D16648}"/>
              </a:ext>
            </a:extLst>
          </p:cNvPr>
          <p:cNvCxnSpPr/>
          <p:nvPr/>
        </p:nvCxnSpPr>
        <p:spPr bwMode="auto">
          <a:xfrm>
            <a:off x="3492000" y="1440000"/>
            <a:ext cx="0" cy="126000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5EF4B58D-4F87-415A-A8E0-893FC46C45F5}"/>
              </a:ext>
            </a:extLst>
          </p:cNvPr>
          <p:cNvCxnSpPr>
            <a:cxnSpLocks/>
          </p:cNvCxnSpPr>
          <p:nvPr/>
        </p:nvCxnSpPr>
        <p:spPr bwMode="auto">
          <a:xfrm>
            <a:off x="5292000" y="1440000"/>
            <a:ext cx="0" cy="126000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xmlns="" id="{2ACB4631-B12A-49C0-A0D5-8E9C15A46AA4}"/>
              </a:ext>
            </a:extLst>
          </p:cNvPr>
          <p:cNvCxnSpPr>
            <a:cxnSpLocks/>
          </p:cNvCxnSpPr>
          <p:nvPr/>
        </p:nvCxnSpPr>
        <p:spPr bwMode="auto">
          <a:xfrm>
            <a:off x="7092000" y="1440000"/>
            <a:ext cx="0" cy="126000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xmlns="" id="{6A1658EC-2260-4D28-8B3C-C8EA8546DF24}"/>
              </a:ext>
            </a:extLst>
          </p:cNvPr>
          <p:cNvCxnSpPr/>
          <p:nvPr/>
        </p:nvCxnSpPr>
        <p:spPr bwMode="auto">
          <a:xfrm>
            <a:off x="1692000" y="1440000"/>
            <a:ext cx="0" cy="126000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矩形: 圓角 1">
            <a:extLst>
              <a:ext uri="{FF2B5EF4-FFF2-40B4-BE49-F238E27FC236}">
                <a16:creationId xmlns:a16="http://schemas.microsoft.com/office/drawing/2014/main" xmlns="" id="{93608846-D275-482F-A131-5D2492B572F8}"/>
              </a:ext>
            </a:extLst>
          </p:cNvPr>
          <p:cNvSpPr/>
          <p:nvPr/>
        </p:nvSpPr>
        <p:spPr>
          <a:xfrm>
            <a:off x="540000" y="5400000"/>
            <a:ext cx="2376264" cy="936000"/>
          </a:xfrm>
          <a:prstGeom prst="round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CDC05115-F7B2-41FD-84BF-5F963442729A}"/>
              </a:ext>
            </a:extLst>
          </p:cNvPr>
          <p:cNvSpPr txBox="1"/>
          <p:nvPr/>
        </p:nvSpPr>
        <p:spPr>
          <a:xfrm>
            <a:off x="917654" y="5616000"/>
            <a:ext cx="1620957" cy="504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標楷體" panose="03000509000000000000" pitchFamily="65" charset="-120"/>
              </a:rPr>
              <a:t>運算思維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xmlns="" id="{4D48B92A-CA1E-40A8-9A7B-A9A7ADE28192}"/>
              </a:ext>
            </a:extLst>
          </p:cNvPr>
          <p:cNvSpPr/>
          <p:nvPr/>
        </p:nvSpPr>
        <p:spPr>
          <a:xfrm>
            <a:off x="3384000" y="5400000"/>
            <a:ext cx="2376264" cy="936000"/>
          </a:xfrm>
          <a:prstGeom prst="round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xmlns="" id="{C283146B-7CAF-4B5E-A533-05E114859412}"/>
              </a:ext>
            </a:extLst>
          </p:cNvPr>
          <p:cNvSpPr/>
          <p:nvPr/>
        </p:nvSpPr>
        <p:spPr>
          <a:xfrm>
            <a:off x="6228000" y="5400000"/>
            <a:ext cx="2376264" cy="936000"/>
          </a:xfrm>
          <a:prstGeom prst="round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9C7AE8A-4B5C-477F-B236-9D71A23DF8B0}"/>
              </a:ext>
            </a:extLst>
          </p:cNvPr>
          <p:cNvSpPr txBox="1"/>
          <p:nvPr/>
        </p:nvSpPr>
        <p:spPr>
          <a:xfrm>
            <a:off x="3761654" y="5616000"/>
            <a:ext cx="1620957" cy="504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標楷體" panose="03000509000000000000" pitchFamily="65" charset="-120"/>
              </a:rPr>
              <a:t>閱讀理解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xmlns="" id="{ACFB774A-ABC1-4953-B516-F2FB134EB3B8}"/>
              </a:ext>
            </a:extLst>
          </p:cNvPr>
          <p:cNvSpPr/>
          <p:nvPr/>
        </p:nvSpPr>
        <p:spPr>
          <a:xfrm>
            <a:off x="1332000" y="2700000"/>
            <a:ext cx="6480000" cy="2160000"/>
          </a:xfrm>
          <a:prstGeom prst="round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5CE7948A-E620-4026-932C-889C4FDA2668}"/>
              </a:ext>
            </a:extLst>
          </p:cNvPr>
          <p:cNvSpPr txBox="1"/>
          <p:nvPr/>
        </p:nvSpPr>
        <p:spPr>
          <a:xfrm>
            <a:off x="3132000" y="3240000"/>
            <a:ext cx="2880000" cy="108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zh-TW" altLang="en-US" sz="6600" dirty="0">
                <a:solidFill>
                  <a:schemeClr val="bg1"/>
                </a:solidFill>
                <a:ea typeface="標楷體" panose="03000509000000000000" pitchFamily="65" charset="-120"/>
              </a:rPr>
              <a:t>演算法</a:t>
            </a:r>
          </a:p>
        </p:txBody>
      </p:sp>
      <p:sp>
        <p:nvSpPr>
          <p:cNvPr id="9" name="波浪 8">
            <a:extLst>
              <a:ext uri="{FF2B5EF4-FFF2-40B4-BE49-F238E27FC236}">
                <a16:creationId xmlns:a16="http://schemas.microsoft.com/office/drawing/2014/main" xmlns="" id="{A6633890-0EC7-435A-A26E-841A5880DA6D}"/>
              </a:ext>
            </a:extLst>
          </p:cNvPr>
          <p:cNvSpPr/>
          <p:nvPr/>
        </p:nvSpPr>
        <p:spPr>
          <a:xfrm>
            <a:off x="1692000" y="1080000"/>
            <a:ext cx="1656000" cy="864000"/>
          </a:xfrm>
          <a:prstGeom prst="wave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508B7D57-91E8-4FE1-BC55-532581155F44}"/>
              </a:ext>
            </a:extLst>
          </p:cNvPr>
          <p:cNvSpPr txBox="1"/>
          <p:nvPr/>
        </p:nvSpPr>
        <p:spPr>
          <a:xfrm>
            <a:off x="1692000" y="1224000"/>
            <a:ext cx="1656000" cy="504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標楷體" panose="03000509000000000000" pitchFamily="65" charset="-120"/>
              </a:rPr>
              <a:t>程式設計</a:t>
            </a:r>
          </a:p>
        </p:txBody>
      </p:sp>
      <p:sp>
        <p:nvSpPr>
          <p:cNvPr id="13" name="波浪 12">
            <a:extLst>
              <a:ext uri="{FF2B5EF4-FFF2-40B4-BE49-F238E27FC236}">
                <a16:creationId xmlns:a16="http://schemas.microsoft.com/office/drawing/2014/main" xmlns="" id="{360686D7-5CEB-4280-A465-9AB890376D58}"/>
              </a:ext>
            </a:extLst>
          </p:cNvPr>
          <p:cNvSpPr/>
          <p:nvPr/>
        </p:nvSpPr>
        <p:spPr>
          <a:xfrm>
            <a:off x="3492000" y="1080000"/>
            <a:ext cx="1656000" cy="864000"/>
          </a:xfrm>
          <a:prstGeom prst="wave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F83DE9C8-CF27-46E8-B15B-A34D4E3354A8}"/>
              </a:ext>
            </a:extLst>
          </p:cNvPr>
          <p:cNvSpPr txBox="1"/>
          <p:nvPr/>
        </p:nvSpPr>
        <p:spPr>
          <a:xfrm>
            <a:off x="3492000" y="1224000"/>
            <a:ext cx="1656000" cy="504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標楷體" panose="03000509000000000000" pitchFamily="65" charset="-120"/>
              </a:rPr>
              <a:t>廚藝技巧</a:t>
            </a:r>
          </a:p>
        </p:txBody>
      </p:sp>
      <p:sp>
        <p:nvSpPr>
          <p:cNvPr id="16" name="波浪 15">
            <a:extLst>
              <a:ext uri="{FF2B5EF4-FFF2-40B4-BE49-F238E27FC236}">
                <a16:creationId xmlns:a16="http://schemas.microsoft.com/office/drawing/2014/main" xmlns="" id="{9ACBF854-3566-486A-829D-1B2EFB59550F}"/>
              </a:ext>
            </a:extLst>
          </p:cNvPr>
          <p:cNvSpPr/>
          <p:nvPr/>
        </p:nvSpPr>
        <p:spPr>
          <a:xfrm>
            <a:off x="5292000" y="1080000"/>
            <a:ext cx="1656000" cy="864000"/>
          </a:xfrm>
          <a:prstGeom prst="wave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C6703874-9CC3-4369-85EC-FAACAFC85C9D}"/>
              </a:ext>
            </a:extLst>
          </p:cNvPr>
          <p:cNvSpPr txBox="1"/>
          <p:nvPr/>
        </p:nvSpPr>
        <p:spPr>
          <a:xfrm>
            <a:off x="5292000" y="1224000"/>
            <a:ext cx="1728000" cy="504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標楷體" panose="03000509000000000000" pitchFamily="65" charset="-120"/>
              </a:rPr>
              <a:t>時尚美妝</a:t>
            </a:r>
          </a:p>
        </p:txBody>
      </p:sp>
      <p:sp>
        <p:nvSpPr>
          <p:cNvPr id="19" name="波浪 18">
            <a:extLst>
              <a:ext uri="{FF2B5EF4-FFF2-40B4-BE49-F238E27FC236}">
                <a16:creationId xmlns:a16="http://schemas.microsoft.com/office/drawing/2014/main" xmlns="" id="{95BC39DA-D7AF-4DC1-8E17-8D25B8AD3D6A}"/>
              </a:ext>
            </a:extLst>
          </p:cNvPr>
          <p:cNvSpPr/>
          <p:nvPr/>
        </p:nvSpPr>
        <p:spPr>
          <a:xfrm>
            <a:off x="7092000" y="1080000"/>
            <a:ext cx="1656000" cy="864000"/>
          </a:xfrm>
          <a:prstGeom prst="wave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CE4F1C90-38FE-41C9-B074-8DFE1ACABC81}"/>
              </a:ext>
            </a:extLst>
          </p:cNvPr>
          <p:cNvSpPr txBox="1"/>
          <p:nvPr/>
        </p:nvSpPr>
        <p:spPr>
          <a:xfrm>
            <a:off x="7092000" y="1224000"/>
            <a:ext cx="1728000" cy="504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標楷體" panose="03000509000000000000" pitchFamily="65" charset="-120"/>
              </a:rPr>
              <a:t>運動競賽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8394AAE6-13A7-4DEF-9088-EAC36AB8C917}"/>
              </a:ext>
            </a:extLst>
          </p:cNvPr>
          <p:cNvSpPr txBox="1"/>
          <p:nvPr/>
        </p:nvSpPr>
        <p:spPr>
          <a:xfrm>
            <a:off x="6605654" y="5616000"/>
            <a:ext cx="1620957" cy="504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標楷體" panose="03000509000000000000" pitchFamily="65" charset="-120"/>
              </a:rPr>
              <a:t>設計思考</a:t>
            </a:r>
          </a:p>
        </p:txBody>
      </p:sp>
    </p:spTree>
    <p:extLst>
      <p:ext uri="{BB962C8B-B14F-4D97-AF65-F5344CB8AC3E}">
        <p14:creationId xmlns:p14="http://schemas.microsoft.com/office/powerpoint/2010/main" val="18077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40000" y="1260000"/>
            <a:ext cx="8064000" cy="465329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運算思維是一種思考方式，主要有四種</a:t>
            </a:r>
            <a:r>
              <a:rPr lang="zh-TW" altLang="zh-TW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核心</a:t>
            </a: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能力</a:t>
            </a:r>
            <a:r>
              <a:rPr lang="zh-TW" alt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：</a:t>
            </a:r>
            <a:endParaRPr lang="en-US" altLang="zh-TW" sz="2400" b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1.	</a:t>
            </a: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拆解</a:t>
            </a:r>
            <a:r>
              <a:rPr lang="zh-TW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（</a:t>
            </a:r>
            <a:r>
              <a:rPr lang="en-US" altLang="zh-TW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Decomposition</a:t>
            </a:r>
            <a:r>
              <a:rPr lang="zh-TW" alt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）</a:t>
            </a:r>
            <a:r>
              <a:rPr lang="zh-TW" alt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：</a:t>
            </a:r>
            <a:r>
              <a:rPr lang="en-US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/>
            </a:r>
            <a:br>
              <a:rPr lang="en-US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</a:b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將</a:t>
            </a:r>
            <a:r>
              <a:rPr lang="zh-TW" altLang="zh-TW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一個</a:t>
            </a:r>
            <a:r>
              <a:rPr lang="zh-TW" altLang="zh-TW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任務或問題拆解成數個步驟或部分</a:t>
            </a: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2.	</a:t>
            </a: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找出規律</a:t>
            </a:r>
            <a:r>
              <a:rPr lang="zh-TW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（</a:t>
            </a:r>
            <a:r>
              <a:rPr lang="en-US" altLang="zh-TW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Pattern Recognition</a:t>
            </a:r>
            <a:r>
              <a:rPr lang="zh-TW" alt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）</a:t>
            </a:r>
            <a:r>
              <a:rPr lang="zh-TW" alt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：</a:t>
            </a:r>
            <a:r>
              <a:rPr lang="en-US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/>
            </a:r>
            <a:br>
              <a:rPr lang="en-US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</a:b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預測</a:t>
            </a:r>
            <a:r>
              <a:rPr lang="zh-TW" altLang="zh-TW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問題的規律，並找出模式做測試</a:t>
            </a: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3.	</a:t>
            </a: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歸納</a:t>
            </a:r>
            <a:r>
              <a:rPr lang="zh-TW" altLang="zh-TW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與抽象</a:t>
            </a: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化</a:t>
            </a:r>
            <a:r>
              <a:rPr lang="zh-TW" alt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</a:rPr>
              <a:t>（</a:t>
            </a:r>
            <a:r>
              <a:rPr lang="en-US" altLang="zh-TW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Pattern </a:t>
            </a:r>
            <a:r>
              <a:rPr lang="en-US" altLang="zh-TW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Generalization and </a:t>
            </a:r>
            <a:r>
              <a:rPr lang="en-US" altLang="zh-TW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Abstraction</a:t>
            </a:r>
            <a:r>
              <a:rPr lang="zh-TW" alt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）</a:t>
            </a:r>
            <a:r>
              <a:rPr lang="zh-TW" alt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：</a:t>
            </a:r>
            <a:r>
              <a:rPr lang="en-US" altLang="zh-TW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/>
            </a:r>
            <a:br>
              <a:rPr lang="en-US" altLang="zh-TW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</a:br>
            <a:r>
              <a:rPr lang="en-US" altLang="zh-TW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zh-TW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找出最主要導致此模式的原則或因素</a:t>
            </a: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4.	</a:t>
            </a: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設計演算法</a:t>
            </a:r>
            <a:r>
              <a:rPr lang="zh-TW" alt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（</a:t>
            </a:r>
            <a:r>
              <a:rPr lang="en-US" altLang="zh-TW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Algorithm Design</a:t>
            </a:r>
            <a:r>
              <a:rPr lang="zh-TW" alt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）</a:t>
            </a:r>
            <a:r>
              <a:rPr lang="zh-TW" alt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：</a:t>
            </a:r>
            <a:r>
              <a:rPr lang="en-US" altLang="zh-TW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/>
            </a:r>
            <a:br>
              <a:rPr lang="en-US" altLang="zh-TW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</a:br>
            <a:r>
              <a:rPr lang="zh-TW" altLang="zh-TW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設計</a:t>
            </a:r>
            <a:r>
              <a:rPr lang="zh-TW" altLang="zh-TW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anose="03000509000000000000" pitchFamily="65" charset="-120"/>
              </a:rPr>
              <a:t>出能夠解決類似問題並且能夠被重複執行的指令流程。</a:t>
            </a:r>
          </a:p>
          <a:p>
            <a:pPr lvl="1">
              <a:lnSpc>
                <a:spcPct val="120000"/>
              </a:lnSpc>
              <a:defRPr/>
            </a:pPr>
            <a:endParaRPr lang="en-US" altLang="zh-TW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6BD463B-5ABB-450E-BA36-3674AC118D31}"/>
              </a:ext>
            </a:extLst>
          </p:cNvPr>
          <p:cNvSpPr/>
          <p:nvPr/>
        </p:nvSpPr>
        <p:spPr>
          <a:xfrm>
            <a:off x="539999" y="1979999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順序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E8AB18E-5E62-4CFD-A3E5-F89BC9DDCF05}"/>
              </a:ext>
            </a:extLst>
          </p:cNvPr>
          <p:cNvSpPr/>
          <p:nvPr/>
        </p:nvSpPr>
        <p:spPr>
          <a:xfrm>
            <a:off x="539999" y="3492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集合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（和、或）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D7A52F8-8975-4E57-A382-932545C072C3}"/>
              </a:ext>
            </a:extLst>
          </p:cNvPr>
          <p:cNvSpPr/>
          <p:nvPr/>
        </p:nvSpPr>
        <p:spPr>
          <a:xfrm>
            <a:off x="4860000" y="1979999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For</a:t>
            </a:r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    </a:t>
            </a:r>
            <a:r>
              <a:rPr lang="en-US" altLang="zh-TW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While 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迴圈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3D18284-B386-4CA2-B2C9-89DB2756D864}"/>
              </a:ext>
            </a:extLst>
          </p:cNvPr>
          <p:cNvSpPr/>
          <p:nvPr/>
        </p:nvSpPr>
        <p:spPr>
          <a:xfrm>
            <a:off x="2700000" y="1979999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條件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如果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(if)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就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　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(then)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否則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(else)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E0BB2C9-E8E3-4126-9CD8-A793B3C358D5}"/>
              </a:ext>
            </a:extLst>
          </p:cNvPr>
          <p:cNvSpPr/>
          <p:nvPr/>
        </p:nvSpPr>
        <p:spPr>
          <a:xfrm>
            <a:off x="4860000" y="3492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函式與變數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2C944C3-C0E7-4EB8-9655-1B323CE31FDC}"/>
              </a:ext>
            </a:extLst>
          </p:cNvPr>
          <p:cNvSpPr/>
          <p:nvPr/>
        </p:nvSpPr>
        <p:spPr>
          <a:xfrm>
            <a:off x="539999" y="5004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平行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8028CEC-279E-4A4C-A82A-A634946AE15C}"/>
              </a:ext>
            </a:extLst>
          </p:cNvPr>
          <p:cNvSpPr/>
          <p:nvPr/>
        </p:nvSpPr>
        <p:spPr>
          <a:xfrm>
            <a:off x="2700000" y="5004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事件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2D49FA7-E96B-479A-844C-CE486800D654}"/>
              </a:ext>
            </a:extLst>
          </p:cNvPr>
          <p:cNvSpPr/>
          <p:nvPr/>
        </p:nvSpPr>
        <p:spPr>
          <a:xfrm>
            <a:off x="7020000" y="1979999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串列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9310A44-7EB4-4708-BAF2-7AC1E6B99584}"/>
              </a:ext>
            </a:extLst>
          </p:cNvPr>
          <p:cNvSpPr/>
          <p:nvPr/>
        </p:nvSpPr>
        <p:spPr>
          <a:xfrm>
            <a:off x="2700000" y="3492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運算子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56B3E06-B14E-4ACE-8690-49B95315DF76}"/>
              </a:ext>
            </a:extLst>
          </p:cNvPr>
          <p:cNvSpPr/>
          <p:nvPr/>
        </p:nvSpPr>
        <p:spPr>
          <a:xfrm>
            <a:off x="4860000" y="5004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  <a:sym typeface="Calibri"/>
              </a:rPr>
              <a:t>歸納法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C1D2F05-6C08-46F9-ABCC-53D2724496CC}"/>
              </a:ext>
            </a:extLst>
          </p:cNvPr>
          <p:cNvSpPr/>
          <p:nvPr/>
        </p:nvSpPr>
        <p:spPr>
          <a:xfrm>
            <a:off x="7020000" y="349200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演繹法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  <p:sp>
        <p:nvSpPr>
          <p:cNvPr id="15" name="Shape 392">
            <a:extLst>
              <a:ext uri="{FF2B5EF4-FFF2-40B4-BE49-F238E27FC236}">
                <a16:creationId xmlns:a16="http://schemas.microsoft.com/office/drawing/2014/main" xmlns="" id="{B8888A7F-5F72-4B17-80A8-CA1F53B1CDC4}"/>
              </a:ext>
            </a:extLst>
          </p:cNvPr>
          <p:cNvSpPr/>
          <p:nvPr/>
        </p:nvSpPr>
        <p:spPr>
          <a:xfrm>
            <a:off x="540000" y="1260000"/>
            <a:ext cx="8064000" cy="63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36000" rIns="36000" bIns="36000" anchor="ctr" anchorCtr="0">
            <a:noAutofit/>
          </a:bodyPr>
          <a:lstStyle/>
          <a:p>
            <a:pPr algn="ctr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anose="03000509000000000000" pitchFamily="65" charset="-120"/>
                <a:cs typeface="Arial"/>
                <a:sym typeface="Arial"/>
              </a:rPr>
              <a:t>運算思維的概念</a:t>
            </a:r>
            <a:endParaRPr lang="en-US" altLang="zh-TW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標楷體" panose="03000509000000000000" pitchFamily="65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2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598343E-41A4-465F-A884-59478529D0F6}"/>
              </a:ext>
            </a:extLst>
          </p:cNvPr>
          <p:cNvSpPr txBox="1"/>
          <p:nvPr/>
        </p:nvSpPr>
        <p:spPr>
          <a:xfrm>
            <a:off x="540000" y="1260000"/>
            <a:ext cx="8064000" cy="34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不發問，照著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做</a:t>
            </a:r>
            <a:endParaRPr lang="en-US" altLang="zh-TW" sz="2400" b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endParaRPr lang="zh-TW" altLang="en-US" sz="2400" b="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288000" indent="-288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1.	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請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將紙對折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2.	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請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將紙的右上角撕下一個三角形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3.	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請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再將紙對折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4.	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請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將紙的左下角撕下一個正方形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5.	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打開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來，看看大家的是否都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一樣？？</a:t>
            </a:r>
            <a:endParaRPr lang="en-US" altLang="zh-TW" sz="2000" b="0" u="sng" dirty="0">
              <a:solidFill>
                <a:schemeClr val="tx1"/>
              </a:solidFill>
              <a:ea typeface="標楷體" panose="03000509000000000000" pitchFamily="65" charset="-120"/>
              <a:cs typeface="Microsoft JhengHei"/>
              <a:sym typeface="Microsoft JhengHei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5A4508C-9725-4733-9DA1-18311C2D879D}"/>
              </a:ext>
            </a:extLst>
          </p:cNvPr>
          <p:cNvSpPr txBox="1"/>
          <p:nvPr/>
        </p:nvSpPr>
        <p:spPr>
          <a:xfrm>
            <a:off x="539999" y="5040000"/>
            <a:ext cx="8064000" cy="8453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marL="0" lvl="1" algn="ctr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怎麼說，才會讓大家的結果是一樣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的</a:t>
            </a:r>
            <a:endParaRPr lang="en-US" altLang="zh-TW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6BD463B-5ABB-450E-BA36-3674AC118D31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順序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pPr algn="ctr"/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8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598343E-41A4-465F-A884-59478529D0F6}"/>
              </a:ext>
            </a:extLst>
          </p:cNvPr>
          <p:cNvSpPr txBox="1"/>
          <p:nvPr/>
        </p:nvSpPr>
        <p:spPr>
          <a:xfrm>
            <a:off x="558439" y="1340768"/>
            <a:ext cx="7848872" cy="1865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162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  <a:cs typeface="Microsoft JhengHei"/>
                <a:sym typeface="Microsoft JhengHei"/>
              </a:rPr>
              <a:t>大人最常用的語氣</a:t>
            </a:r>
            <a:endParaRPr lang="en-US" altLang="zh-TW" sz="2400" b="0" dirty="0">
              <a:solidFill>
                <a:schemeClr val="tx1"/>
              </a:solidFill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defTabSz="457162">
              <a:lnSpc>
                <a:spcPct val="12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en-US" altLang="zh-TW" sz="2400" b="0" dirty="0">
              <a:solidFill>
                <a:schemeClr val="tx1"/>
              </a:solidFill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marL="360000" indent="-360000" defTabSz="457162">
              <a:lnSpc>
                <a:spcPct val="120000"/>
              </a:lnSpc>
              <a:buFont typeface="Arial" panose="020B0604020202020204" pitchFamily="34" charset="0"/>
              <a:buChar char="•"/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  <a:cs typeface="Microsoft JhengHei"/>
                <a:sym typeface="Microsoft JhengHei"/>
              </a:rPr>
              <a:t>如果大家今天可以專心聽課，下課前就可以玩桌遊，否則就要晚十分鐘下課</a:t>
            </a:r>
            <a:endParaRPr lang="en-US" altLang="zh-TW" sz="2400" b="0" u="sng" dirty="0">
              <a:solidFill>
                <a:schemeClr val="tx1"/>
              </a:solidFill>
              <a:ea typeface="標楷體" panose="03000509000000000000" pitchFamily="65" charset="-120"/>
              <a:cs typeface="Microsoft JhengHei"/>
              <a:sym typeface="Microsoft JhengHei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5A4508C-9725-4733-9DA1-18311C2D879D}"/>
              </a:ext>
            </a:extLst>
          </p:cNvPr>
          <p:cNvSpPr txBox="1"/>
          <p:nvPr/>
        </p:nvSpPr>
        <p:spPr>
          <a:xfrm>
            <a:off x="558439" y="3356992"/>
            <a:ext cx="7848872" cy="1421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0000" indent="-36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平常生活中，我們稱之為規則，或是我們認知的基本常識，比方說，忠孝新生站，如果我們要坐藍線捷運，我們就會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往 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B2 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走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，否則我們就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往 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B3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。</a:t>
            </a:r>
            <a:endParaRPr lang="zh-TW" altLang="en-US" sz="24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A1CAFCB0-43A0-44B8-BA18-7B8D862B5886}"/>
              </a:ext>
            </a:extLst>
          </p:cNvPr>
          <p:cNvSpPr/>
          <p:nvPr/>
        </p:nvSpPr>
        <p:spPr>
          <a:xfrm>
            <a:off x="558439" y="4941168"/>
            <a:ext cx="7598617" cy="138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電腦會使用</a:t>
            </a:r>
            <a:r>
              <a:rPr lang="zh-TW" altLang="en-US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 如果</a:t>
            </a:r>
            <a:r>
              <a:rPr lang="en-US" altLang="zh-TW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(if)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 就</a:t>
            </a:r>
            <a:r>
              <a:rPr lang="en-US" altLang="zh-TW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(then)</a:t>
            </a:r>
            <a:r>
              <a:rPr lang="zh-TW" altLang="en-US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 否則</a:t>
            </a:r>
            <a:r>
              <a:rPr lang="en-US" altLang="zh-TW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(else)</a:t>
            </a:r>
            <a:r>
              <a:rPr lang="zh-TW" altLang="en-US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 這類的語詞來決定。而</a:t>
            </a:r>
            <a:r>
              <a:rPr lang="en-US" altLang="zh-TW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”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否則</a:t>
            </a:r>
            <a:r>
              <a:rPr lang="en-US" altLang="zh-TW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“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對電腦來說，就是</a:t>
            </a:r>
            <a:r>
              <a:rPr lang="en-US" altLang="zh-TW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”</a:t>
            </a:r>
            <a:r>
              <a:rPr lang="zh-TW" altLang="en-US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代替</a:t>
            </a:r>
            <a:r>
              <a:rPr lang="en-US" altLang="zh-TW" sz="2400" b="0" u="sng" dirty="0">
                <a:solidFill>
                  <a:schemeClr val="tx1"/>
                </a:solidFill>
                <a:ea typeface="標楷體" panose="03000509000000000000" pitchFamily="65" charset="-120"/>
              </a:rPr>
              <a:t>“(instead) 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的意思。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3D18284-B386-4CA2-B2C9-89DB2756D864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條件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如果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(if)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就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　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(then)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否則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(else)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0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CC7E22ED-2663-4D2B-BC63-A884E74B5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48" y="1340768"/>
            <a:ext cx="7430537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9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9EE36F9-669F-4FC2-A102-9AA8D048A85B}"/>
              </a:ext>
            </a:extLst>
          </p:cNvPr>
          <p:cNvSpPr/>
          <p:nvPr/>
        </p:nvSpPr>
        <p:spPr>
          <a:xfrm>
            <a:off x="540000" y="1260000"/>
            <a:ext cx="8064000" cy="936000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撲克牌遊戲：</a:t>
            </a:r>
            <a:endParaRPr lang="en-US" altLang="zh-TW" sz="2400" b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根據</a:t>
            </a:r>
            <a:r>
              <a:rPr lang="zh-TW" altLang="en-US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下面敘述，我們來畫流程圖吧</a:t>
            </a:r>
            <a:r>
              <a:rPr lang="en-US" altLang="zh-TW" sz="2400" b="0" dirty="0">
                <a:solidFill>
                  <a:schemeClr val="tx1"/>
                </a:solidFill>
                <a:ea typeface="標楷體" panose="03000509000000000000" pitchFamily="65" charset="-120"/>
              </a:rPr>
              <a:t>!</a:t>
            </a:r>
            <a:endParaRPr lang="zh-TW" altLang="en-US" sz="24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51B1394-6C17-41FA-8B22-5B2271DD37F7}"/>
              </a:ext>
            </a:extLst>
          </p:cNvPr>
          <p:cNvSpPr/>
          <p:nvPr/>
        </p:nvSpPr>
        <p:spPr>
          <a:xfrm>
            <a:off x="540000" y="2520000"/>
            <a:ext cx="6480572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如果撲克牌</a:t>
            </a:r>
            <a:r>
              <a:rPr lang="zh-TW" altLang="en-US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小於 </a:t>
            </a:r>
            <a:r>
              <a:rPr lang="en-US" altLang="zh-TW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5 </a:t>
            </a:r>
            <a:endParaRPr lang="en-US" altLang="zh-TW" b="0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r>
              <a:rPr lang="en-US" altLang="zh-TW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        </a:t>
            </a:r>
            <a:r>
              <a:rPr lang="zh-TW" altLang="en-US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你的隊伍可以得到相同的分數</a:t>
            </a:r>
          </a:p>
          <a:p>
            <a:endParaRPr lang="zh-TW" altLang="en-US" b="0" dirty="0">
              <a:solidFill>
                <a:schemeClr val="accent1">
                  <a:lumMod val="75000"/>
                </a:schemeClr>
              </a:solidFill>
              <a:latin typeface="+mj-lt"/>
              <a:ea typeface="標楷體" panose="03000509000000000000" pitchFamily="65" charset="-120"/>
            </a:endParaRPr>
          </a:p>
          <a:p>
            <a:r>
              <a:rPr lang="zh-TW" altLang="en-US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標楷體" panose="03000509000000000000" pitchFamily="65" charset="-120"/>
              </a:rPr>
              <a:t>否則另外隊伍得一分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3D18284-B386-4CA2-B2C9-89DB2756D864}"/>
              </a:ext>
            </a:extLst>
          </p:cNvPr>
          <p:cNvSpPr/>
          <p:nvPr/>
        </p:nvSpPr>
        <p:spPr>
          <a:xfrm>
            <a:off x="7344000" y="0"/>
            <a:ext cx="1800000" cy="144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no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條件</a:t>
            </a:r>
            <a:endParaRPr lang="en-US" altLang="zh-TW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如果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(if)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就</a:t>
            </a:r>
            <a:r>
              <a:rPr lang="zh-TW" altLang="en-US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　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(then)</a:t>
            </a:r>
          </a:p>
          <a:p>
            <a:r>
              <a:rPr lang="zh-TW" altLang="en-US" sz="2000" b="1" dirty="0" smtClean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否則  </a:t>
            </a:r>
            <a:r>
              <a:rPr lang="en-US" altLang="zh-TW" sz="2000" b="1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(else)</a:t>
            </a:r>
            <a:endParaRPr lang="zh-TW" altLang="en-US" sz="2000" b="1" dirty="0">
              <a:solidFill>
                <a:srgbClr val="000000"/>
              </a:solidFill>
              <a:latin typeface="+mj-lt"/>
              <a:ea typeface="標楷體" panose="03000509000000000000" pitchFamily="65" charset="-12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19180</TotalTime>
  <Words>909</Words>
  <Application>Microsoft Office PowerPoint</Application>
  <PresentationFormat>如螢幕大小 (4:3)</PresentationFormat>
  <Paragraphs>234</Paragraphs>
  <Slides>21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科技領域 俊仲</cp:lastModifiedBy>
  <cp:revision>786</cp:revision>
  <cp:lastPrinted>1601-01-01T00:00:00Z</cp:lastPrinted>
  <dcterms:created xsi:type="dcterms:W3CDTF">2003-03-29T07:29:52Z</dcterms:created>
  <dcterms:modified xsi:type="dcterms:W3CDTF">2020-06-16T08:29:18Z</dcterms:modified>
</cp:coreProperties>
</file>