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sldIdLst>
    <p:sldId id="1271" r:id="rId2"/>
    <p:sldId id="1303" r:id="rId3"/>
    <p:sldId id="1301" r:id="rId4"/>
    <p:sldId id="1317" r:id="rId5"/>
    <p:sldId id="1304" r:id="rId6"/>
    <p:sldId id="1309" r:id="rId7"/>
    <p:sldId id="1313" r:id="rId8"/>
    <p:sldId id="1314" r:id="rId9"/>
    <p:sldId id="1315" r:id="rId10"/>
    <p:sldId id="1318" r:id="rId11"/>
    <p:sldId id="1307" r:id="rId12"/>
    <p:sldId id="1319" r:id="rId13"/>
    <p:sldId id="1320" r:id="rId14"/>
    <p:sldId id="1321" r:id="rId15"/>
    <p:sldId id="130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33"/>
    <a:srgbClr val="4DB176"/>
    <a:srgbClr val="EE1C25"/>
    <a:srgbClr val="1298D6"/>
    <a:srgbClr val="0061AF"/>
    <a:srgbClr val="FFFFFF"/>
    <a:srgbClr val="21A0FF"/>
    <a:srgbClr val="00B050"/>
    <a:srgbClr val="009E4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144" autoAdjust="0"/>
  </p:normalViewPr>
  <p:slideViewPr>
    <p:cSldViewPr>
      <p:cViewPr varScale="1">
        <p:scale>
          <a:sx n="109" d="100"/>
          <a:sy n="109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1D2B0050-4656-427A-B671-2A0CFF1541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77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slide" Target="../slides/sl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slide" Target="../slides/sl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6-1 資訊科技與STEM/S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1-6-1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資訊科技與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  <a:cs typeface="Arial" pitchFamily="34" charset="0"/>
              </a:rPr>
              <a:t>STEM/STEAM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6-2 資訊科技跨領域整合-以機器人為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/>
          <p:nvPr userDrawn="1"/>
        </p:nvSpPr>
        <p:spPr>
          <a:xfrm>
            <a:off x="900113" y="324000"/>
            <a:ext cx="5760000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1-6-2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資訊科技跨領域整合</a:t>
            </a: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-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以機器人為例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重點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24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動作按鈕: 首頁 30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7" name="群組 32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28" name="圓角矩形 33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向上箭號 34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35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31" name="圓角矩形 3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向下箭號 37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3" name="群組 38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34" name="橢圓 39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乘號 40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36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7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8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重點回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20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動作按鈕: 首頁 30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23" name="群組 32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24" name="圓角矩形 33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向上箭號 34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38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30" name="橢圓 39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乘號 40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32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4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1-1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資訊科技的與人類生活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1-2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資訊科技發展簡史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1-3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個人電腦及其周邊設備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1-4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資訊科技與問題解決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1-5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資訊科技及其相關議題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1-6 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資訊科技與跨領域整合</a:t>
            </a:r>
          </a:p>
        </p:txBody>
      </p:sp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9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972000" y="1224000"/>
            <a:ext cx="4320000" cy="115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F47933"/>
                </a:solidFill>
                <a:ea typeface="標楷體" pitchFamily="65" charset="-120"/>
              </a:rPr>
              <a:t>機器人平衡</a:t>
            </a:r>
            <a:endParaRPr lang="en-US" altLang="zh-TW" sz="2000" dirty="0" smtClean="0">
              <a:solidFill>
                <a:srgbClr val="F47933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透過結構的設計裝載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平衡的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儀器，讓機器人走路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時不會跌倒。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00" y="1440000"/>
            <a:ext cx="612000" cy="39600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914400 h 1005840"/>
              <a:gd name="connsiteX1" fmla="*/ 0 w 1005840"/>
              <a:gd name="connsiteY1" fmla="*/ 914400 h 1005840"/>
              <a:gd name="connsiteX2" fmla="*/ 0 w 1005840"/>
              <a:gd name="connsiteY2" fmla="*/ 0 h 1005840"/>
              <a:gd name="connsiteX3" fmla="*/ 914400 w 1005840"/>
              <a:gd name="connsiteY3" fmla="*/ 0 h 1005840"/>
              <a:gd name="connsiteX4" fmla="*/ 1005840 w 1005840"/>
              <a:gd name="connsiteY4" fmla="*/ 1005840 h 100584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3" fmla="*/ 914400 w 9144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9144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</a:path>
            </a:pathLst>
          </a:custGeom>
          <a:ln w="28575">
            <a:solidFill>
              <a:srgbClr val="F47933"/>
            </a:solidFill>
            <a:head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本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章名為資訊科技導論，顧名思義，在為所要學習的內容做導引。首先，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概括說明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IT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是指用於管理與處理資訊所採用各種技術的總稱，也稱為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通訊科技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ICT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IT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ICT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兩者常被交換使用。資訊科技的內涵多元且廣泛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，發展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變化又極快速，不容易對此概念下一個周延的定義。本課程依照課綱引導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各位學習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資訊科技的主要內涵。透過本課程，逐步學習常用資訊科技的基本原理與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技能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，也將能逐漸了解其意義及內涵。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回顧資訊科技的發展簡史，特別是計算工具及電子元件的發展，將會讓我們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了解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資訊科技是智慧及創意的結晶。目前資訊界正在積極研發具有更多功能－處理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聲音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與影像、記憶且有認知能力的智慧型電腦。資訊科技也邁入人工智慧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AI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時代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持續發展中。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1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學習資訊科技並非只著重於操作或技術，更重要的是要運用學會的知能來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解決問題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，因此，動腦思考如何解決問題益形重要！也就是遇到問題要思考如何分析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，並將解決問題的方法步驟化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4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資訊科技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的應用雖然讓我們生活更加便利，工作更有效率，但也產生許多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社會議題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。因此，本課程也要同時探討諸如資料保護及資訊安全、資訊科技的合理使用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、資訊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倫理、資訊科技相關法律、媒體與資訊科技等相關議題，同時也要了解常見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的資訊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產業的特性與種類。 以上所列，本章都扼要說明其意涵，此可視為往後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章節的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引文。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本章最後以資訊科技與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STEAM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的關係，以及機器人示例做結尾，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目的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是要提醒大家，現在不論是學習或是產業發展，都很強調跨領域整合，這也是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本課程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強調要培養合作共創的能力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181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/>
          <p:nvPr/>
        </p:nvGrpSpPr>
        <p:grpSpPr>
          <a:xfrm>
            <a:off x="2520000" y="1079500"/>
            <a:ext cx="3960450" cy="2844800"/>
            <a:chOff x="2520000" y="1079500"/>
            <a:chExt cx="3960450" cy="284480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520000" y="1907688"/>
              <a:ext cx="3960450" cy="720077"/>
            </a:xfrm>
            <a:prstGeom prst="rect">
              <a:avLst/>
            </a:prstGeom>
            <a:solidFill>
              <a:srgbClr val="89C0E9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資訊科技與跨領域整合</a:t>
              </a: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500225" y="1800224"/>
              <a:ext cx="0" cy="10795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</p:cxn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520000" y="1079500"/>
              <a:ext cx="3960450" cy="720077"/>
            </a:xfrm>
            <a:prstGeom prst="rect">
              <a:avLst/>
            </a:prstGeom>
            <a:solidFill>
              <a:srgbClr val="1298D6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資訊科技導論</a:t>
              </a: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880000" y="2699872"/>
              <a:ext cx="3600409" cy="576062"/>
            </a:xfrm>
            <a:prstGeom prst="rect">
              <a:avLst/>
            </a:prstGeom>
            <a:solidFill>
              <a:srgbClr val="EBEEF9"/>
            </a:solidFill>
            <a:ln w="25400" algn="ctr">
              <a:solidFill>
                <a:srgbClr val="1298D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資訊科技與</a:t>
              </a:r>
              <a:r>
                <a:rPr lang="en-US" altLang="zh-TW" sz="200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STEM/STEAM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2880000" y="3348038"/>
              <a:ext cx="3600450" cy="576262"/>
            </a:xfrm>
            <a:prstGeom prst="rect">
              <a:avLst/>
            </a:prstGeom>
            <a:solidFill>
              <a:srgbClr val="EBEEF9"/>
            </a:solidFill>
            <a:ln w="25400" algn="ctr">
              <a:solidFill>
                <a:srgbClr val="1298D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8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資訊科技跨領域整合</a:t>
              </a:r>
              <a:r>
                <a:rPr lang="en-US" altLang="zh-TW" sz="1800" dirty="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-</a:t>
              </a:r>
              <a:r>
                <a:rPr lang="zh-TW" altLang="en-US" sz="1800" dirty="0" smtClean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以</a:t>
              </a:r>
              <a:r>
                <a:rPr lang="zh-TW" altLang="en-US" sz="18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機器人為例</a:t>
              </a:r>
            </a:p>
          </p:txBody>
        </p:sp>
        <p:sp>
          <p:nvSpPr>
            <p:cNvPr id="28" name="手繪多邊形 27"/>
            <p:cNvSpPr/>
            <p:nvPr/>
          </p:nvSpPr>
          <p:spPr bwMode="auto">
            <a:xfrm>
              <a:off x="2700000" y="2628000"/>
              <a:ext cx="180975" cy="1008063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rgbClr val="1298D6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35" name="手繪多邊形 34"/>
            <p:cNvSpPr/>
            <p:nvPr/>
          </p:nvSpPr>
          <p:spPr bwMode="auto">
            <a:xfrm>
              <a:off x="2700000" y="2628000"/>
              <a:ext cx="180975" cy="358775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rgbClr val="1298D6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5"/>
          <p:cNvSpPr txBox="1">
            <a:spLocks noChangeArrowheads="1"/>
          </p:cNvSpPr>
          <p:nvPr/>
        </p:nvSpPr>
        <p:spPr bwMode="auto">
          <a:xfrm>
            <a:off x="539750" y="900000"/>
            <a:ext cx="8064500" cy="5328000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學習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資訊科技的知識及技能，培養問題解決的能力，也會同時增進學習相關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領域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；事實上資訊科技本身就具有科學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、科技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T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、工程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E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，及數學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M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性質，也可視為是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集合體。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旨在整合科學、科技、工程與數學不同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學科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知識，其重點在於對問題之思考與應用能力，並創造解決問題的方法。後來又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加上藝術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成為 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STEAM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。在學習過程中，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STEAM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其精神在於跨領域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整合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，透過團隊合作、溝通協調，以引發思考與創意。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基礎程式設計模擬篇，就會學到如何利用程式來模擬電子琴演奏，這就是跨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領域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整合的例子。現代社會的學術研究及各種行業，都非常強調跨領域整合，現在有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助一臂之力，讓整合變得更為容易。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9095"/>
          <a:stretch/>
        </p:blipFill>
        <p:spPr bwMode="auto">
          <a:xfrm>
            <a:off x="1044000" y="899999"/>
            <a:ext cx="756000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39750" y="900000"/>
            <a:ext cx="8064500" cy="1368000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>
              <a:lnSpc>
                <a:spcPct val="120000"/>
              </a:lnSpc>
              <a:defRPr/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以下就用機器人示意圖為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例來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顯示資訊科技與其他領域的整合，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由此我們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也可以了解跨領域整合，在未來學術或科技發展非常重要。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1728000" y="1764000"/>
            <a:ext cx="6876000" cy="792000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1298D6"/>
                </a:solidFill>
                <a:ea typeface="標楷體" pitchFamily="65" charset="-120"/>
              </a:rPr>
              <a:t>聲音辨識</a:t>
            </a:r>
            <a:endParaRPr lang="en-US" altLang="zh-TW" sz="2000" dirty="0" smtClean="0">
              <a:solidFill>
                <a:srgbClr val="1298D6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裝載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各種感測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聲音的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儀器，接收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輸入聲音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資訊。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188000" y="1980000"/>
            <a:ext cx="540000" cy="9360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914400 h 1005840"/>
              <a:gd name="connsiteX1" fmla="*/ 0 w 1005840"/>
              <a:gd name="connsiteY1" fmla="*/ 914400 h 1005840"/>
              <a:gd name="connsiteX2" fmla="*/ 0 w 1005840"/>
              <a:gd name="connsiteY2" fmla="*/ 0 h 1005840"/>
              <a:gd name="connsiteX3" fmla="*/ 914400 w 1005840"/>
              <a:gd name="connsiteY3" fmla="*/ 0 h 1005840"/>
              <a:gd name="connsiteX4" fmla="*/ 1005840 w 1005840"/>
              <a:gd name="connsiteY4" fmla="*/ 1005840 h 100584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3" fmla="*/ 914400 w 914400"/>
              <a:gd name="connsiteY3" fmla="*/ 0 h 91440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ln w="28575">
            <a:solidFill>
              <a:srgbClr val="1298D6"/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2160000" y="1728000"/>
            <a:ext cx="6444448" cy="792000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1298D6"/>
                </a:solidFill>
                <a:ea typeface="標楷體" pitchFamily="65" charset="-120"/>
              </a:rPr>
              <a:t>影像辨識</a:t>
            </a:r>
            <a:endParaRPr lang="en-US" altLang="zh-TW" sz="2000" dirty="0" smtClean="0">
              <a:solidFill>
                <a:srgbClr val="1298D6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裝載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各種感測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影像的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儀器，接收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輸入影像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資訊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9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  <p:sp>
        <p:nvSpPr>
          <p:cNvPr id="11" name="矩形 1"/>
          <p:cNvSpPr/>
          <p:nvPr/>
        </p:nvSpPr>
        <p:spPr>
          <a:xfrm>
            <a:off x="1620000" y="1980000"/>
            <a:ext cx="540000" cy="6480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914400 h 1005840"/>
              <a:gd name="connsiteX1" fmla="*/ 0 w 1005840"/>
              <a:gd name="connsiteY1" fmla="*/ 914400 h 1005840"/>
              <a:gd name="connsiteX2" fmla="*/ 0 w 1005840"/>
              <a:gd name="connsiteY2" fmla="*/ 0 h 1005840"/>
              <a:gd name="connsiteX3" fmla="*/ 914400 w 1005840"/>
              <a:gd name="connsiteY3" fmla="*/ 0 h 1005840"/>
              <a:gd name="connsiteX4" fmla="*/ 1005840 w 1005840"/>
              <a:gd name="connsiteY4" fmla="*/ 1005840 h 100584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3" fmla="*/ 914400 w 914400"/>
              <a:gd name="connsiteY3" fmla="*/ 0 h 91440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ln w="28575">
            <a:solidFill>
              <a:srgbClr val="1298D6"/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pic>
        <p:nvPicPr>
          <p:cNvPr id="12310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4140000" y="1728000"/>
            <a:ext cx="4464000" cy="792000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EE1C25"/>
                </a:solidFill>
                <a:ea typeface="標楷體" pitchFamily="65" charset="-120"/>
              </a:rPr>
              <a:t>力</a:t>
            </a:r>
            <a:endParaRPr lang="en-US" altLang="zh-TW" sz="2000" dirty="0" smtClean="0">
              <a:solidFill>
                <a:srgbClr val="EE1C25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有不同種類的力作用在機器人上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3600000" y="1980000"/>
            <a:ext cx="540000" cy="9000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914400 h 1005840"/>
              <a:gd name="connsiteX1" fmla="*/ 0 w 1005840"/>
              <a:gd name="connsiteY1" fmla="*/ 914400 h 1005840"/>
              <a:gd name="connsiteX2" fmla="*/ 0 w 1005840"/>
              <a:gd name="connsiteY2" fmla="*/ 0 h 1005840"/>
              <a:gd name="connsiteX3" fmla="*/ 914400 w 1005840"/>
              <a:gd name="connsiteY3" fmla="*/ 0 h 1005840"/>
              <a:gd name="connsiteX4" fmla="*/ 1005840 w 1005840"/>
              <a:gd name="connsiteY4" fmla="*/ 1005840 h 100584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3" fmla="*/ 914400 w 914400"/>
              <a:gd name="connsiteY3" fmla="*/ 0 h 91440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ln w="28575">
            <a:solidFill>
              <a:srgbClr val="EE1C25"/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2019-07-10_165225拷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" y="2636838"/>
            <a:ext cx="3529895" cy="3312000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4896000" y="1728000"/>
            <a:ext cx="3708000" cy="1152000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4DB176"/>
                </a:solidFill>
                <a:ea typeface="標楷體" pitchFamily="65" charset="-120"/>
              </a:rPr>
              <a:t>程式</a:t>
            </a:r>
            <a:endParaRPr lang="en-US" altLang="zh-TW" sz="2000" dirty="0" smtClean="0">
              <a:solidFill>
                <a:srgbClr val="4DB176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撰寫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程式控制機器人的各種動作，讓機器人動起來。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9" name="Picture 22" descr="2019-07-10_165245拷貝"/>
          <p:cNvPicPr>
            <a:picLocks noChangeAspect="1" noChangeArrowheads="1"/>
          </p:cNvPicPr>
          <p:nvPr/>
        </p:nvPicPr>
        <p:blipFill rotWithShape="1">
          <a:blip r:embed="rId3"/>
          <a:srcRect t="-2" r="4363" b="3750"/>
          <a:stretch/>
        </p:blipFill>
        <p:spPr bwMode="auto">
          <a:xfrm>
            <a:off x="3924300" y="2852738"/>
            <a:ext cx="4752000" cy="3276000"/>
          </a:xfrm>
          <a:prstGeom prst="rect">
            <a:avLst/>
          </a:prstGeom>
          <a:noFill/>
        </p:spPr>
      </p:pic>
      <p:sp>
        <p:nvSpPr>
          <p:cNvPr id="11" name="矩形 1"/>
          <p:cNvSpPr/>
          <p:nvPr/>
        </p:nvSpPr>
        <p:spPr>
          <a:xfrm>
            <a:off x="4356000" y="1980000"/>
            <a:ext cx="540000" cy="9360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914400 h 1005840"/>
              <a:gd name="connsiteX1" fmla="*/ 0 w 1005840"/>
              <a:gd name="connsiteY1" fmla="*/ 914400 h 1005840"/>
              <a:gd name="connsiteX2" fmla="*/ 0 w 1005840"/>
              <a:gd name="connsiteY2" fmla="*/ 0 h 1005840"/>
              <a:gd name="connsiteX3" fmla="*/ 914400 w 1005840"/>
              <a:gd name="connsiteY3" fmla="*/ 0 h 1005840"/>
              <a:gd name="connsiteX4" fmla="*/ 1005840 w 1005840"/>
              <a:gd name="connsiteY4" fmla="*/ 1005840 h 100584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3" fmla="*/ 914400 w 914400"/>
              <a:gd name="connsiteY3" fmla="*/ 0 h 91440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ln w="28575">
            <a:solidFill>
              <a:srgbClr val="4DB176"/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16498</TotalTime>
  <Words>145</Words>
  <Application>Microsoft Office PowerPoint</Application>
  <PresentationFormat>如螢幕大小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746</cp:revision>
  <cp:lastPrinted>1601-01-01T00:00:00Z</cp:lastPrinted>
  <dcterms:created xsi:type="dcterms:W3CDTF">2003-03-29T07:29:52Z</dcterms:created>
  <dcterms:modified xsi:type="dcterms:W3CDTF">2020-05-05T03:42:58Z</dcterms:modified>
</cp:coreProperties>
</file>