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18"/>
  </p:notesMasterIdLst>
  <p:sldIdLst>
    <p:sldId id="1271" r:id="rId2"/>
    <p:sldId id="1303" r:id="rId3"/>
    <p:sldId id="1241" r:id="rId4"/>
    <p:sldId id="1301" r:id="rId5"/>
    <p:sldId id="1304" r:id="rId6"/>
    <p:sldId id="1306" r:id="rId7"/>
    <p:sldId id="1305" r:id="rId8"/>
    <p:sldId id="1314" r:id="rId9"/>
    <p:sldId id="1315" r:id="rId10"/>
    <p:sldId id="1302" r:id="rId11"/>
    <p:sldId id="1313" r:id="rId12"/>
    <p:sldId id="1316" r:id="rId13"/>
    <p:sldId id="1311" r:id="rId14"/>
    <p:sldId id="1300" r:id="rId15"/>
    <p:sldId id="1318" r:id="rId16"/>
    <p:sldId id="1317" r:id="rId17"/>
  </p:sldIdLst>
  <p:sldSz cx="9144000" cy="6858000" type="screen4x3"/>
  <p:notesSz cx="6858000" cy="9144000"/>
  <p:defaultTextStyle>
    <a:defPPr>
      <a:defRPr lang="en-US"/>
    </a:defPPr>
    <a:lvl1pPr algn="l" rtl="0" fontAlgn="base">
      <a:spcBef>
        <a:spcPct val="0"/>
      </a:spcBef>
      <a:spcAft>
        <a:spcPct val="0"/>
      </a:spcAft>
      <a:defRPr kumimoji="1" sz="2800" b="1" kern="1200">
        <a:solidFill>
          <a:schemeClr val="accent2"/>
        </a:solidFill>
        <a:latin typeface="標楷體" pitchFamily="65" charset="-120"/>
        <a:ea typeface="新細明體" charset="-120"/>
        <a:cs typeface="+mn-cs"/>
      </a:defRPr>
    </a:lvl1pPr>
    <a:lvl2pPr marL="457200" algn="l" rtl="0" fontAlgn="base">
      <a:spcBef>
        <a:spcPct val="0"/>
      </a:spcBef>
      <a:spcAft>
        <a:spcPct val="0"/>
      </a:spcAft>
      <a:defRPr kumimoji="1" sz="2800" b="1" kern="1200">
        <a:solidFill>
          <a:schemeClr val="accent2"/>
        </a:solidFill>
        <a:latin typeface="標楷體" pitchFamily="65" charset="-120"/>
        <a:ea typeface="新細明體" charset="-120"/>
        <a:cs typeface="+mn-cs"/>
      </a:defRPr>
    </a:lvl2pPr>
    <a:lvl3pPr marL="914400" algn="l" rtl="0" fontAlgn="base">
      <a:spcBef>
        <a:spcPct val="0"/>
      </a:spcBef>
      <a:spcAft>
        <a:spcPct val="0"/>
      </a:spcAft>
      <a:defRPr kumimoji="1" sz="2800" b="1" kern="1200">
        <a:solidFill>
          <a:schemeClr val="accent2"/>
        </a:solidFill>
        <a:latin typeface="標楷體" pitchFamily="65" charset="-120"/>
        <a:ea typeface="新細明體" charset="-120"/>
        <a:cs typeface="+mn-cs"/>
      </a:defRPr>
    </a:lvl3pPr>
    <a:lvl4pPr marL="1371600" algn="l" rtl="0" fontAlgn="base">
      <a:spcBef>
        <a:spcPct val="0"/>
      </a:spcBef>
      <a:spcAft>
        <a:spcPct val="0"/>
      </a:spcAft>
      <a:defRPr kumimoji="1" sz="2800" b="1" kern="1200">
        <a:solidFill>
          <a:schemeClr val="accent2"/>
        </a:solidFill>
        <a:latin typeface="標楷體" pitchFamily="65" charset="-120"/>
        <a:ea typeface="新細明體" charset="-120"/>
        <a:cs typeface="+mn-cs"/>
      </a:defRPr>
    </a:lvl4pPr>
    <a:lvl5pPr marL="1828800" algn="l" rtl="0" fontAlgn="base">
      <a:spcBef>
        <a:spcPct val="0"/>
      </a:spcBef>
      <a:spcAft>
        <a:spcPct val="0"/>
      </a:spcAft>
      <a:defRPr kumimoji="1" sz="2800" b="1" kern="1200">
        <a:solidFill>
          <a:schemeClr val="accent2"/>
        </a:solidFill>
        <a:latin typeface="標楷體" pitchFamily="65" charset="-120"/>
        <a:ea typeface="新細明體" charset="-120"/>
        <a:cs typeface="+mn-cs"/>
      </a:defRPr>
    </a:lvl5pPr>
    <a:lvl6pPr marL="2286000" algn="l" defTabSz="914400" rtl="0" eaLnBrk="1" latinLnBrk="0" hangingPunct="1">
      <a:defRPr kumimoji="1" sz="2800" b="1" kern="1200">
        <a:solidFill>
          <a:schemeClr val="accent2"/>
        </a:solidFill>
        <a:latin typeface="標楷體" pitchFamily="65" charset="-120"/>
        <a:ea typeface="新細明體" charset="-120"/>
        <a:cs typeface="+mn-cs"/>
      </a:defRPr>
    </a:lvl6pPr>
    <a:lvl7pPr marL="2743200" algn="l" defTabSz="914400" rtl="0" eaLnBrk="1" latinLnBrk="0" hangingPunct="1">
      <a:defRPr kumimoji="1" sz="2800" b="1" kern="1200">
        <a:solidFill>
          <a:schemeClr val="accent2"/>
        </a:solidFill>
        <a:latin typeface="標楷體" pitchFamily="65" charset="-120"/>
        <a:ea typeface="新細明體" charset="-120"/>
        <a:cs typeface="+mn-cs"/>
      </a:defRPr>
    </a:lvl7pPr>
    <a:lvl8pPr marL="3200400" algn="l" defTabSz="914400" rtl="0" eaLnBrk="1" latinLnBrk="0" hangingPunct="1">
      <a:defRPr kumimoji="1" sz="2800" b="1" kern="1200">
        <a:solidFill>
          <a:schemeClr val="accent2"/>
        </a:solidFill>
        <a:latin typeface="標楷體" pitchFamily="65" charset="-120"/>
        <a:ea typeface="新細明體" charset="-120"/>
        <a:cs typeface="+mn-cs"/>
      </a:defRPr>
    </a:lvl8pPr>
    <a:lvl9pPr marL="3657600" algn="l" defTabSz="914400" rtl="0" eaLnBrk="1" latinLnBrk="0" hangingPunct="1">
      <a:defRPr kumimoji="1" sz="2800" b="1" kern="1200">
        <a:solidFill>
          <a:schemeClr val="accent2"/>
        </a:solidFill>
        <a:latin typeface="標楷體" pitchFamily="65" charset="-12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0FF"/>
    <a:srgbClr val="00B050"/>
    <a:srgbClr val="009E47"/>
    <a:srgbClr val="99CCFF"/>
    <a:srgbClr val="993300"/>
    <a:srgbClr val="CC6600"/>
    <a:srgbClr val="53D2FF"/>
    <a:srgbClr val="008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8144" autoAdjust="0"/>
  </p:normalViewPr>
  <p:slideViewPr>
    <p:cSldViewPr>
      <p:cViewPr varScale="1">
        <p:scale>
          <a:sx n="71" d="100"/>
          <a:sy n="71" d="100"/>
        </p:scale>
        <p:origin x="1464"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3" Type="http://schemas.openxmlformats.org/officeDocument/2006/relationships/slide" Target="slides/slide5.xml"/><Relationship Id="rId7" Type="http://schemas.openxmlformats.org/officeDocument/2006/relationships/slide" Target="slides/slide9.xml"/><Relationship Id="rId12" Type="http://schemas.openxmlformats.org/officeDocument/2006/relationships/slide" Target="slides/slide14.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5" Type="http://schemas.openxmlformats.org/officeDocument/2006/relationships/slide" Target="slides/slide7.xml"/><Relationship Id="rId10" Type="http://schemas.openxmlformats.org/officeDocument/2006/relationships/slide" Target="slides/slide12.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4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itchFamily="18" charset="0"/>
                <a:ea typeface="標楷體" pitchFamily="65" charset="-120"/>
              </a:defRPr>
            </a:lvl1pPr>
          </a:lstStyle>
          <a:p>
            <a:pPr>
              <a:defRPr/>
            </a:pPr>
            <a:endParaRPr lang="en-US" altLang="zh-TW"/>
          </a:p>
        </p:txBody>
      </p:sp>
      <p:sp>
        <p:nvSpPr>
          <p:cNvPr id="424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ea typeface="標楷體" pitchFamily="65" charset="-120"/>
              </a:defRPr>
            </a:lvl1pPr>
          </a:lstStyle>
          <a:p>
            <a:pPr>
              <a:defRPr/>
            </a:pPr>
            <a:endParaRPr lang="en-US" altLang="zh-TW"/>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24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24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itchFamily="18" charset="0"/>
                <a:ea typeface="標楷體" pitchFamily="65" charset="-120"/>
              </a:defRPr>
            </a:lvl1pPr>
          </a:lstStyle>
          <a:p>
            <a:pPr>
              <a:defRPr/>
            </a:pPr>
            <a:endParaRPr lang="en-US" altLang="zh-TW"/>
          </a:p>
        </p:txBody>
      </p:sp>
      <p:sp>
        <p:nvSpPr>
          <p:cNvPr id="424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ea typeface="標楷體" pitchFamily="65" charset="-120"/>
              </a:defRPr>
            </a:lvl1pPr>
          </a:lstStyle>
          <a:p>
            <a:pPr>
              <a:defRPr/>
            </a:pPr>
            <a:fld id="{C42C3EA7-25E4-4A50-9157-41B81138B2AF}" type="slidenum">
              <a:rPr lang="zh-TW" altLang="en-US"/>
              <a:pPr>
                <a:defRPr/>
              </a:pPr>
              <a:t>‹#›</a:t>
            </a:fld>
            <a:endParaRPr lang="en-US" altLang="zh-TW"/>
          </a:p>
        </p:txBody>
      </p:sp>
    </p:spTree>
    <p:extLst>
      <p:ext uri="{BB962C8B-B14F-4D97-AF65-F5344CB8AC3E}">
        <p14:creationId xmlns:p14="http://schemas.microsoft.com/office/powerpoint/2010/main" val="474479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標楷體" pitchFamily="65"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標楷體" pitchFamily="65"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標楷體" pitchFamily="65"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標楷體" pitchFamily="65"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標楷體"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章首頁">
    <p:spTree>
      <p:nvGrpSpPr>
        <p:cNvPr id="1" name=""/>
        <p:cNvGrpSpPr/>
        <p:nvPr/>
      </p:nvGrpSpPr>
      <p:grpSpPr>
        <a:xfrm>
          <a:off x="0" y="0"/>
          <a:ext cx="0" cy="0"/>
          <a:chOff x="0" y="0"/>
          <a:chExt cx="0" cy="0"/>
        </a:xfrm>
      </p:grpSpPr>
      <p:pic>
        <p:nvPicPr>
          <p:cNvPr id="2" name="圖片 2"/>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最後一頁">
    <p:spTree>
      <p:nvGrpSpPr>
        <p:cNvPr id="1" name=""/>
        <p:cNvGrpSpPr/>
        <p:nvPr/>
      </p:nvGrpSpPr>
      <p:grpSpPr>
        <a:xfrm>
          <a:off x="0" y="0"/>
          <a:ext cx="0" cy="0"/>
          <a:chOff x="0" y="0"/>
          <a:chExt cx="0" cy="0"/>
        </a:xfrm>
      </p:grpSpPr>
      <p:grpSp>
        <p:nvGrpSpPr>
          <p:cNvPr id="3" name="群組 1"/>
          <p:cNvGrpSpPr>
            <a:grpSpLocks/>
          </p:cNvGrpSpPr>
          <p:nvPr userDrawn="1"/>
        </p:nvGrpSpPr>
        <p:grpSpPr bwMode="auto">
          <a:xfrm>
            <a:off x="8680450" y="5538788"/>
            <a:ext cx="360363" cy="360362"/>
            <a:chOff x="2351313" y="2101932"/>
            <a:chExt cx="360000" cy="360000"/>
          </a:xfrm>
        </p:grpSpPr>
        <p:sp>
          <p:nvSpPr>
            <p:cNvPr id="4" name="圓角矩形 2"/>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5" name="向上箭號 3"/>
            <p:cNvSpPr/>
            <p:nvPr userDrawn="1"/>
          </p:nvSpPr>
          <p:spPr bwMode="auto">
            <a:xfrm>
              <a:off x="2387789" y="2138407"/>
              <a:ext cx="287048" cy="287049"/>
            </a:xfrm>
            <a:prstGeom prst="up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6" name="群組 4"/>
          <p:cNvGrpSpPr>
            <a:grpSpLocks/>
          </p:cNvGrpSpPr>
          <p:nvPr userDrawn="1"/>
        </p:nvGrpSpPr>
        <p:grpSpPr bwMode="auto">
          <a:xfrm>
            <a:off x="8680450" y="6407150"/>
            <a:ext cx="360363" cy="360363"/>
            <a:chOff x="1983179" y="1757548"/>
            <a:chExt cx="360000" cy="360000"/>
          </a:xfrm>
        </p:grpSpPr>
        <p:sp>
          <p:nvSpPr>
            <p:cNvPr id="7" name="橢圓 5"/>
            <p:cNvSpPr/>
            <p:nvPr userDrawn="1"/>
          </p:nvSpPr>
          <p:spPr bwMode="auto">
            <a:xfrm>
              <a:off x="1983179" y="1757548"/>
              <a:ext cx="360000" cy="360000"/>
            </a:xfrm>
            <a:prstGeom prst="ellipse">
              <a:avLst/>
            </a:prstGeom>
            <a:ln/>
            <a:extLst/>
          </p:spPr>
          <p:style>
            <a:lnRef idx="1">
              <a:schemeClr val="accent2"/>
            </a:lnRef>
            <a:fillRef idx="3">
              <a:schemeClr val="accent2"/>
            </a:fillRef>
            <a:effectRef idx="2">
              <a:schemeClr val="accent2"/>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8" name="乘號 6"/>
            <p:cNvSpPr/>
            <p:nvPr userDrawn="1"/>
          </p:nvSpPr>
          <p:spPr bwMode="auto">
            <a:xfrm>
              <a:off x="2000624" y="1794024"/>
              <a:ext cx="325109" cy="287048"/>
            </a:xfrm>
            <a:prstGeom prst="mathMultiply">
              <a:avLst/>
            </a:prstGeom>
            <a:solidFill>
              <a:schemeClr val="bg1"/>
            </a:solidFill>
            <a:ln>
              <a:noFill/>
            </a:ln>
            <a:effectLst/>
            <a:extLst/>
          </p:spPr>
          <p:txBody>
            <a:bodyPr>
              <a:spAutoFit/>
            </a:bodyPr>
            <a:lstStyle/>
            <a:p>
              <a:pPr>
                <a:spcBef>
                  <a:spcPct val="100000"/>
                </a:spcBef>
                <a:defRPr/>
              </a:pPr>
              <a:endParaRPr lang="zh-TW" altLang="en-US">
                <a:solidFill>
                  <a:srgbClr val="000000"/>
                </a:solidFill>
                <a:ea typeface="標楷體" pitchFamily="65" charset="-120"/>
              </a:endParaRPr>
            </a:p>
          </p:txBody>
        </p:sp>
      </p:grpSp>
      <p:sp>
        <p:nvSpPr>
          <p:cNvPr id="9" name="Rectangle 10">
            <a:hlinkClick r:id="" action="ppaction://hlinkshowjump?jump=previousslide"/>
          </p:cNvPr>
          <p:cNvSpPr>
            <a:spLocks noChangeArrowheads="1"/>
          </p:cNvSpPr>
          <p:nvPr userDrawn="1"/>
        </p:nvSpPr>
        <p:spPr bwMode="auto">
          <a:xfrm>
            <a:off x="8667750" y="5538788"/>
            <a:ext cx="396875"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0" name="Rectangle 12">
            <a:hlinkClick r:id="" action="ppaction://hlinkshowjump?jump=endshow"/>
          </p:cNvPr>
          <p:cNvSpPr>
            <a:spLocks noChangeArrowheads="1"/>
          </p:cNvSpPr>
          <p:nvPr userDrawn="1"/>
        </p:nvSpPr>
        <p:spPr bwMode="auto">
          <a:xfrm>
            <a:off x="8667750" y="6396038"/>
            <a:ext cx="396875"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1" name="動作按鈕: 首頁 11">
            <a:hlinkClick r:id="" action="ppaction://hlinkshowjump?jump=firstslide" highlightClick="1"/>
          </p:cNvPr>
          <p:cNvSpPr/>
          <p:nvPr userDrawn="1"/>
        </p:nvSpPr>
        <p:spPr bwMode="auto">
          <a:xfrm>
            <a:off x="8689975" y="5113338"/>
            <a:ext cx="360363" cy="360362"/>
          </a:xfrm>
          <a:prstGeom prst="actionButtonHome">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2" name="Rectangle 10">
            <a:hlinkClick r:id="rId2" action="ppaction://hlinksldjump"/>
          </p:cNvPr>
          <p:cNvSpPr>
            <a:spLocks noChangeArrowheads="1"/>
          </p:cNvSpPr>
          <p:nvPr userDrawn="1"/>
        </p:nvSpPr>
        <p:spPr bwMode="auto">
          <a:xfrm>
            <a:off x="8672513" y="51133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pic>
        <p:nvPicPr>
          <p:cNvPr id="13" name="圖片 9"/>
          <p:cNvPicPr>
            <a:picLocks noChangeAspect="1"/>
          </p:cNvPicPr>
          <p:nvPr userDrawn="1"/>
        </p:nvPicPr>
        <p:blipFill>
          <a:blip r:embed="rId3"/>
          <a:srcRect/>
          <a:stretch>
            <a:fillRect/>
          </a:stretch>
        </p:blipFill>
        <p:spPr bwMode="auto">
          <a:xfrm>
            <a:off x="58738" y="6475413"/>
            <a:ext cx="1828800" cy="323850"/>
          </a:xfrm>
          <a:prstGeom prst="rect">
            <a:avLst/>
          </a:prstGeom>
          <a:noFill/>
          <a:ln w="9525">
            <a:noFill/>
            <a:miter lim="800000"/>
            <a:headEnd/>
            <a:tailEnd/>
          </a:ln>
        </p:spPr>
      </p:pic>
      <p:pic>
        <p:nvPicPr>
          <p:cNvPr id="19" name="圖片 18"/>
          <p:cNvPicPr>
            <a:picLocks noChangeAspect="1"/>
          </p:cNvPicPr>
          <p:nvPr userDrawn="1"/>
        </p:nvPicPr>
        <p:blipFill rotWithShape="1">
          <a:blip r:embed="rId4"/>
          <a:srcRect t="66115" b="-1376"/>
          <a:stretch/>
        </p:blipFill>
        <p:spPr bwMode="auto">
          <a:xfrm>
            <a:off x="0" y="288000"/>
            <a:ext cx="9144000" cy="576000"/>
          </a:xfrm>
          <a:prstGeom prst="rect">
            <a:avLst/>
          </a:prstGeom>
          <a:noFill/>
          <a:ln w="9525">
            <a:noFill/>
            <a:miter lim="800000"/>
            <a:headEnd/>
            <a:tailEnd/>
          </a:ln>
        </p:spPr>
      </p:pic>
      <p:pic>
        <p:nvPicPr>
          <p:cNvPr id="20"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 r="21259"/>
          <a:stretch/>
        </p:blipFill>
        <p:spPr bwMode="auto">
          <a:xfrm>
            <a:off x="7524328" y="360000"/>
            <a:ext cx="1620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文字方塊 20"/>
          <p:cNvSpPr txBox="1"/>
          <p:nvPr userDrawn="1"/>
        </p:nvSpPr>
        <p:spPr>
          <a:xfrm>
            <a:off x="900113" y="324000"/>
            <a:ext cx="5040312" cy="431800"/>
          </a:xfrm>
          <a:prstGeom prst="rect">
            <a:avLst/>
          </a:prstGeom>
          <a:noFill/>
        </p:spPr>
        <p:txBody>
          <a:bodyPr lIns="36000" tIns="36000" rIns="36000" bIns="36000"/>
          <a:lstStyle/>
          <a:p>
            <a:pPr>
              <a:defRPr/>
            </a:pPr>
            <a:r>
              <a:rPr lang="en-US" altLang="zh-TW" sz="2400" b="0" dirty="0" smtClean="0">
                <a:solidFill>
                  <a:schemeClr val="tx1"/>
                </a:solidFill>
                <a:latin typeface="Arial" pitchFamily="34" charset="0"/>
                <a:ea typeface="標楷體" pitchFamily="65" charset="-120"/>
                <a:cs typeface="Arial" pitchFamily="34" charset="0"/>
              </a:rPr>
              <a:t>1-5-6 </a:t>
            </a:r>
            <a:r>
              <a:rPr lang="zh-TW" altLang="en-US" sz="2400" b="0" dirty="0" smtClean="0">
                <a:solidFill>
                  <a:schemeClr val="tx1"/>
                </a:solidFill>
                <a:latin typeface="Arial" pitchFamily="34" charset="0"/>
                <a:ea typeface="標楷體" pitchFamily="65" charset="-120"/>
                <a:cs typeface="Arial" pitchFamily="34" charset="0"/>
              </a:rPr>
              <a:t>常見資訊產業的特性與種類</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架構頁">
    <p:spTree>
      <p:nvGrpSpPr>
        <p:cNvPr id="1" name=""/>
        <p:cNvGrpSpPr/>
        <p:nvPr/>
      </p:nvGrpSpPr>
      <p:grpSpPr>
        <a:xfrm>
          <a:off x="0" y="0"/>
          <a:ext cx="0" cy="0"/>
          <a:chOff x="0" y="0"/>
          <a:chExt cx="0" cy="0"/>
        </a:xfrm>
      </p:grpSpPr>
      <p:pic>
        <p:nvPicPr>
          <p:cNvPr id="2" name="圖片 9"/>
          <p:cNvPicPr>
            <a:picLocks noChangeAspect="1"/>
          </p:cNvPicPr>
          <p:nvPr userDrawn="1"/>
        </p:nvPicPr>
        <p:blipFill>
          <a:blip r:embed="rId2"/>
          <a:srcRect/>
          <a:stretch>
            <a:fillRect/>
          </a:stretch>
        </p:blipFill>
        <p:spPr bwMode="auto">
          <a:xfrm>
            <a:off x="58738" y="6475413"/>
            <a:ext cx="1828800" cy="323850"/>
          </a:xfrm>
          <a:prstGeom prst="rect">
            <a:avLst/>
          </a:prstGeom>
          <a:noFill/>
          <a:ln w="9525">
            <a:noFill/>
            <a:miter lim="800000"/>
            <a:headEnd/>
            <a:tailEnd/>
          </a:ln>
        </p:spPr>
      </p:pic>
      <p:grpSp>
        <p:nvGrpSpPr>
          <p:cNvPr id="3" name="群組 3"/>
          <p:cNvGrpSpPr>
            <a:grpSpLocks/>
          </p:cNvGrpSpPr>
          <p:nvPr userDrawn="1"/>
        </p:nvGrpSpPr>
        <p:grpSpPr bwMode="auto">
          <a:xfrm>
            <a:off x="8680450" y="5973763"/>
            <a:ext cx="360363" cy="358775"/>
            <a:chOff x="2351313" y="2101932"/>
            <a:chExt cx="360000" cy="360000"/>
          </a:xfrm>
        </p:grpSpPr>
        <p:sp>
          <p:nvSpPr>
            <p:cNvPr id="4" name="圓角矩形 4"/>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5" name="向下箭號 5"/>
            <p:cNvSpPr/>
            <p:nvPr userDrawn="1"/>
          </p:nvSpPr>
          <p:spPr bwMode="auto">
            <a:xfrm>
              <a:off x="2387789" y="2138569"/>
              <a:ext cx="287048" cy="286726"/>
            </a:xfrm>
            <a:prstGeom prst="down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6" name="群組 6"/>
          <p:cNvGrpSpPr>
            <a:grpSpLocks/>
          </p:cNvGrpSpPr>
          <p:nvPr userDrawn="1"/>
        </p:nvGrpSpPr>
        <p:grpSpPr bwMode="auto">
          <a:xfrm>
            <a:off x="8680450" y="6407150"/>
            <a:ext cx="360363" cy="360363"/>
            <a:chOff x="1983179" y="1757548"/>
            <a:chExt cx="360000" cy="360000"/>
          </a:xfrm>
        </p:grpSpPr>
        <p:sp>
          <p:nvSpPr>
            <p:cNvPr id="7" name="橢圓 7"/>
            <p:cNvSpPr/>
            <p:nvPr userDrawn="1"/>
          </p:nvSpPr>
          <p:spPr bwMode="auto">
            <a:xfrm>
              <a:off x="1983179" y="1757548"/>
              <a:ext cx="360000" cy="360000"/>
            </a:xfrm>
            <a:prstGeom prst="ellipse">
              <a:avLst/>
            </a:prstGeom>
            <a:ln/>
            <a:extLst/>
          </p:spPr>
          <p:style>
            <a:lnRef idx="1">
              <a:schemeClr val="accent2"/>
            </a:lnRef>
            <a:fillRef idx="3">
              <a:schemeClr val="accent2"/>
            </a:fillRef>
            <a:effectRef idx="2">
              <a:schemeClr val="accent2"/>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8" name="乘號 8"/>
            <p:cNvSpPr/>
            <p:nvPr userDrawn="1"/>
          </p:nvSpPr>
          <p:spPr bwMode="auto">
            <a:xfrm>
              <a:off x="2000624" y="1794024"/>
              <a:ext cx="325109" cy="287048"/>
            </a:xfrm>
            <a:prstGeom prst="mathMultiply">
              <a:avLst/>
            </a:prstGeom>
            <a:solidFill>
              <a:schemeClr val="bg1"/>
            </a:solidFill>
            <a:ln>
              <a:noFill/>
            </a:ln>
            <a:effectLst/>
            <a:extLst/>
          </p:spPr>
          <p:txBody>
            <a:bodyPr>
              <a:spAutoFit/>
            </a:bodyPr>
            <a:lstStyle/>
            <a:p>
              <a:pPr>
                <a:spcBef>
                  <a:spcPct val="100000"/>
                </a:spcBef>
                <a:defRPr/>
              </a:pPr>
              <a:endParaRPr lang="zh-TW" altLang="en-US">
                <a:solidFill>
                  <a:srgbClr val="000000"/>
                </a:solidFill>
                <a:ea typeface="標楷體" pitchFamily="65" charset="-120"/>
              </a:endParaRPr>
            </a:p>
          </p:txBody>
        </p:sp>
      </p:grpSp>
      <p:sp>
        <p:nvSpPr>
          <p:cNvPr id="9" name="Rectangle 11">
            <a:hlinkClick r:id="" action="ppaction://hlinkshowjump?jump=nextslide"/>
          </p:cNvPr>
          <p:cNvSpPr>
            <a:spLocks noChangeArrowheads="1"/>
          </p:cNvSpPr>
          <p:nvPr userDrawn="1"/>
        </p:nvSpPr>
        <p:spPr bwMode="auto">
          <a:xfrm>
            <a:off x="8667750" y="5967413"/>
            <a:ext cx="396875"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0" name="Rectangle 12">
            <a:hlinkClick r:id="" action="ppaction://hlinkshowjump?jump=endshow"/>
          </p:cNvPr>
          <p:cNvSpPr>
            <a:spLocks noChangeArrowheads="1"/>
          </p:cNvSpPr>
          <p:nvPr userDrawn="1"/>
        </p:nvSpPr>
        <p:spPr bwMode="auto">
          <a:xfrm>
            <a:off x="8667750" y="6396038"/>
            <a:ext cx="396875"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5 資訊科技及其相關議題">
    <p:spTree>
      <p:nvGrpSpPr>
        <p:cNvPr id="1" name=""/>
        <p:cNvGrpSpPr/>
        <p:nvPr/>
      </p:nvGrpSpPr>
      <p:grpSpPr>
        <a:xfrm>
          <a:off x="0" y="0"/>
          <a:ext cx="0" cy="0"/>
          <a:chOff x="0" y="0"/>
          <a:chExt cx="0" cy="0"/>
        </a:xfrm>
      </p:grpSpPr>
      <p:sp>
        <p:nvSpPr>
          <p:cNvPr id="2" name="動作按鈕: 首頁 18">
            <a:hlinkClick r:id="" action="ppaction://hlinkshowjump?jump=firstslide" highlightClick="1"/>
          </p:cNvPr>
          <p:cNvSpPr/>
          <p:nvPr userDrawn="1"/>
        </p:nvSpPr>
        <p:spPr bwMode="auto">
          <a:xfrm>
            <a:off x="8689975" y="5113338"/>
            <a:ext cx="360363" cy="360362"/>
          </a:xfrm>
          <a:prstGeom prst="actionButtonHome">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3" name="Rectangle 10">
            <a:hlinkClick r:id="rId2" action="ppaction://hlinksldjump"/>
          </p:cNvPr>
          <p:cNvSpPr>
            <a:spLocks noChangeArrowheads="1"/>
          </p:cNvSpPr>
          <p:nvPr userDrawn="1"/>
        </p:nvSpPr>
        <p:spPr bwMode="auto">
          <a:xfrm>
            <a:off x="8672513" y="51133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grpSp>
        <p:nvGrpSpPr>
          <p:cNvPr id="4" name="群組 5"/>
          <p:cNvGrpSpPr>
            <a:grpSpLocks/>
          </p:cNvGrpSpPr>
          <p:nvPr userDrawn="1"/>
        </p:nvGrpSpPr>
        <p:grpSpPr bwMode="auto">
          <a:xfrm>
            <a:off x="8689975" y="5538788"/>
            <a:ext cx="360363" cy="360362"/>
            <a:chOff x="2351313" y="2101932"/>
            <a:chExt cx="360000" cy="360000"/>
          </a:xfrm>
        </p:grpSpPr>
        <p:sp>
          <p:nvSpPr>
            <p:cNvPr id="5" name="圓角矩形 6"/>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6" name="向上箭號 7"/>
            <p:cNvSpPr/>
            <p:nvPr userDrawn="1"/>
          </p:nvSpPr>
          <p:spPr bwMode="auto">
            <a:xfrm>
              <a:off x="2387789" y="2138407"/>
              <a:ext cx="287048" cy="287049"/>
            </a:xfrm>
            <a:prstGeom prst="up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7" name="群組 8"/>
          <p:cNvGrpSpPr>
            <a:grpSpLocks/>
          </p:cNvGrpSpPr>
          <p:nvPr userDrawn="1"/>
        </p:nvGrpSpPr>
        <p:grpSpPr bwMode="auto">
          <a:xfrm>
            <a:off x="8689975" y="5973763"/>
            <a:ext cx="360363" cy="358775"/>
            <a:chOff x="2351313" y="2101932"/>
            <a:chExt cx="360000" cy="360000"/>
          </a:xfrm>
        </p:grpSpPr>
        <p:sp>
          <p:nvSpPr>
            <p:cNvPr id="8" name="圓角矩形 9"/>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9" name="向下箭號 10"/>
            <p:cNvSpPr/>
            <p:nvPr userDrawn="1"/>
          </p:nvSpPr>
          <p:spPr bwMode="auto">
            <a:xfrm>
              <a:off x="2387789" y="2138569"/>
              <a:ext cx="287048" cy="286726"/>
            </a:xfrm>
            <a:prstGeom prst="down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10" name="群組 11"/>
          <p:cNvGrpSpPr>
            <a:grpSpLocks/>
          </p:cNvGrpSpPr>
          <p:nvPr userDrawn="1"/>
        </p:nvGrpSpPr>
        <p:grpSpPr bwMode="auto">
          <a:xfrm>
            <a:off x="8689975" y="6407150"/>
            <a:ext cx="360363" cy="360363"/>
            <a:chOff x="1983179" y="1757548"/>
            <a:chExt cx="360000" cy="360000"/>
          </a:xfrm>
        </p:grpSpPr>
        <p:sp>
          <p:nvSpPr>
            <p:cNvPr id="11" name="橢圓 12"/>
            <p:cNvSpPr/>
            <p:nvPr userDrawn="1"/>
          </p:nvSpPr>
          <p:spPr bwMode="auto">
            <a:xfrm>
              <a:off x="1983179" y="1757548"/>
              <a:ext cx="360000" cy="360000"/>
            </a:xfrm>
            <a:prstGeom prst="ellipse">
              <a:avLst/>
            </a:prstGeom>
            <a:ln/>
            <a:extLst/>
          </p:spPr>
          <p:style>
            <a:lnRef idx="1">
              <a:schemeClr val="accent2"/>
            </a:lnRef>
            <a:fillRef idx="3">
              <a:schemeClr val="accent2"/>
            </a:fillRef>
            <a:effectRef idx="2">
              <a:schemeClr val="accent2"/>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2" name="乘號 13"/>
            <p:cNvSpPr/>
            <p:nvPr userDrawn="1"/>
          </p:nvSpPr>
          <p:spPr bwMode="auto">
            <a:xfrm>
              <a:off x="2000624" y="1794024"/>
              <a:ext cx="325109" cy="287048"/>
            </a:xfrm>
            <a:prstGeom prst="mathMultiply">
              <a:avLst/>
            </a:prstGeom>
            <a:solidFill>
              <a:schemeClr val="bg1"/>
            </a:solidFill>
            <a:ln>
              <a:noFill/>
            </a:ln>
            <a:effectLst/>
            <a:extLst/>
          </p:spPr>
          <p:txBody>
            <a:bodyPr>
              <a:spAutoFit/>
            </a:bodyPr>
            <a:lstStyle/>
            <a:p>
              <a:pPr>
                <a:spcBef>
                  <a:spcPct val="100000"/>
                </a:spcBef>
                <a:defRPr/>
              </a:pPr>
              <a:endParaRPr lang="zh-TW" altLang="en-US">
                <a:solidFill>
                  <a:srgbClr val="000000"/>
                </a:solidFill>
                <a:ea typeface="標楷體" pitchFamily="65" charset="-120"/>
              </a:endParaRPr>
            </a:p>
          </p:txBody>
        </p:sp>
      </p:grpSp>
      <p:sp>
        <p:nvSpPr>
          <p:cNvPr id="13" name="Rectangle 10">
            <a:hlinkClick r:id="" action="ppaction://hlinkshowjump?jump=previousslide"/>
          </p:cNvPr>
          <p:cNvSpPr>
            <a:spLocks noChangeArrowheads="1"/>
          </p:cNvSpPr>
          <p:nvPr userDrawn="1"/>
        </p:nvSpPr>
        <p:spPr bwMode="auto">
          <a:xfrm>
            <a:off x="8672513" y="553878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4" name="Rectangle 11">
            <a:hlinkClick r:id="" action="ppaction://hlinkshowjump?jump=nextslide"/>
          </p:cNvPr>
          <p:cNvSpPr>
            <a:spLocks noChangeArrowheads="1"/>
          </p:cNvSpPr>
          <p:nvPr userDrawn="1"/>
        </p:nvSpPr>
        <p:spPr bwMode="auto">
          <a:xfrm>
            <a:off x="8672513" y="5967413"/>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5" name="Rectangle 12">
            <a:hlinkClick r:id="" action="ppaction://hlinkshowjump?jump=endshow"/>
          </p:cNvPr>
          <p:cNvSpPr>
            <a:spLocks noChangeArrowheads="1"/>
          </p:cNvSpPr>
          <p:nvPr userDrawn="1"/>
        </p:nvSpPr>
        <p:spPr bwMode="auto">
          <a:xfrm>
            <a:off x="8672513" y="63960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pic>
        <p:nvPicPr>
          <p:cNvPr id="16" name="圖片 9"/>
          <p:cNvPicPr>
            <a:picLocks noChangeAspect="1"/>
          </p:cNvPicPr>
          <p:nvPr userDrawn="1"/>
        </p:nvPicPr>
        <p:blipFill>
          <a:blip r:embed="rId3"/>
          <a:srcRect/>
          <a:stretch>
            <a:fillRect/>
          </a:stretch>
        </p:blipFill>
        <p:spPr bwMode="auto">
          <a:xfrm>
            <a:off x="58738" y="6475413"/>
            <a:ext cx="1828800" cy="323850"/>
          </a:xfrm>
          <a:prstGeom prst="rect">
            <a:avLst/>
          </a:prstGeom>
          <a:noFill/>
          <a:ln w="9525">
            <a:noFill/>
            <a:miter lim="800000"/>
            <a:headEnd/>
            <a:tailEnd/>
          </a:ln>
        </p:spPr>
      </p:pic>
      <p:pic>
        <p:nvPicPr>
          <p:cNvPr id="19"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 r="21259"/>
          <a:stretch/>
        </p:blipFill>
        <p:spPr bwMode="auto">
          <a:xfrm>
            <a:off x="7524328" y="360000"/>
            <a:ext cx="1620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5-1 資料保護及資訊安全">
    <p:spTree>
      <p:nvGrpSpPr>
        <p:cNvPr id="1" name=""/>
        <p:cNvGrpSpPr/>
        <p:nvPr/>
      </p:nvGrpSpPr>
      <p:grpSpPr>
        <a:xfrm>
          <a:off x="0" y="0"/>
          <a:ext cx="0" cy="0"/>
          <a:chOff x="0" y="0"/>
          <a:chExt cx="0" cy="0"/>
        </a:xfrm>
      </p:grpSpPr>
      <p:sp>
        <p:nvSpPr>
          <p:cNvPr id="3" name="動作按鈕: 首頁 18">
            <a:hlinkClick r:id="" action="ppaction://hlinkshowjump?jump=firstslide" highlightClick="1"/>
          </p:cNvPr>
          <p:cNvSpPr/>
          <p:nvPr userDrawn="1"/>
        </p:nvSpPr>
        <p:spPr bwMode="auto">
          <a:xfrm>
            <a:off x="8689975" y="5113338"/>
            <a:ext cx="360363" cy="360362"/>
          </a:xfrm>
          <a:prstGeom prst="actionButtonHome">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4" name="Rectangle 10">
            <a:hlinkClick r:id="rId2" action="ppaction://hlinksldjump"/>
          </p:cNvPr>
          <p:cNvSpPr>
            <a:spLocks noChangeArrowheads="1"/>
          </p:cNvSpPr>
          <p:nvPr userDrawn="1"/>
        </p:nvSpPr>
        <p:spPr bwMode="auto">
          <a:xfrm>
            <a:off x="8672513" y="51133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grpSp>
        <p:nvGrpSpPr>
          <p:cNvPr id="5" name="群組 5"/>
          <p:cNvGrpSpPr>
            <a:grpSpLocks/>
          </p:cNvGrpSpPr>
          <p:nvPr userDrawn="1"/>
        </p:nvGrpSpPr>
        <p:grpSpPr bwMode="auto">
          <a:xfrm>
            <a:off x="8689975" y="5538788"/>
            <a:ext cx="360363" cy="360362"/>
            <a:chOff x="2351313" y="2101932"/>
            <a:chExt cx="360000" cy="360000"/>
          </a:xfrm>
        </p:grpSpPr>
        <p:sp>
          <p:nvSpPr>
            <p:cNvPr id="6" name="圓角矩形 6"/>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7" name="向上箭號 7"/>
            <p:cNvSpPr/>
            <p:nvPr userDrawn="1"/>
          </p:nvSpPr>
          <p:spPr bwMode="auto">
            <a:xfrm>
              <a:off x="2387789" y="2138407"/>
              <a:ext cx="287048" cy="287049"/>
            </a:xfrm>
            <a:prstGeom prst="up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8" name="群組 8"/>
          <p:cNvGrpSpPr>
            <a:grpSpLocks/>
          </p:cNvGrpSpPr>
          <p:nvPr userDrawn="1"/>
        </p:nvGrpSpPr>
        <p:grpSpPr bwMode="auto">
          <a:xfrm>
            <a:off x="8689975" y="5973763"/>
            <a:ext cx="360363" cy="358775"/>
            <a:chOff x="2351313" y="2101932"/>
            <a:chExt cx="360000" cy="360000"/>
          </a:xfrm>
        </p:grpSpPr>
        <p:sp>
          <p:nvSpPr>
            <p:cNvPr id="9" name="圓角矩形 9"/>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0" name="向下箭號 10"/>
            <p:cNvSpPr/>
            <p:nvPr userDrawn="1"/>
          </p:nvSpPr>
          <p:spPr bwMode="auto">
            <a:xfrm>
              <a:off x="2387789" y="2138569"/>
              <a:ext cx="287048" cy="286726"/>
            </a:xfrm>
            <a:prstGeom prst="down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11" name="群組 11"/>
          <p:cNvGrpSpPr>
            <a:grpSpLocks/>
          </p:cNvGrpSpPr>
          <p:nvPr userDrawn="1"/>
        </p:nvGrpSpPr>
        <p:grpSpPr bwMode="auto">
          <a:xfrm>
            <a:off x="8689975" y="6407150"/>
            <a:ext cx="360363" cy="360363"/>
            <a:chOff x="1983179" y="1757548"/>
            <a:chExt cx="360000" cy="360000"/>
          </a:xfrm>
        </p:grpSpPr>
        <p:sp>
          <p:nvSpPr>
            <p:cNvPr id="12" name="橢圓 12"/>
            <p:cNvSpPr/>
            <p:nvPr userDrawn="1"/>
          </p:nvSpPr>
          <p:spPr bwMode="auto">
            <a:xfrm>
              <a:off x="1983179" y="1757548"/>
              <a:ext cx="360000" cy="360000"/>
            </a:xfrm>
            <a:prstGeom prst="ellipse">
              <a:avLst/>
            </a:prstGeom>
            <a:ln/>
            <a:extLst/>
          </p:spPr>
          <p:style>
            <a:lnRef idx="1">
              <a:schemeClr val="accent2"/>
            </a:lnRef>
            <a:fillRef idx="3">
              <a:schemeClr val="accent2"/>
            </a:fillRef>
            <a:effectRef idx="2">
              <a:schemeClr val="accent2"/>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3" name="乘號 13"/>
            <p:cNvSpPr/>
            <p:nvPr userDrawn="1"/>
          </p:nvSpPr>
          <p:spPr bwMode="auto">
            <a:xfrm>
              <a:off x="2000624" y="1794024"/>
              <a:ext cx="325109" cy="287048"/>
            </a:xfrm>
            <a:prstGeom prst="mathMultiply">
              <a:avLst/>
            </a:prstGeom>
            <a:solidFill>
              <a:schemeClr val="bg1"/>
            </a:solidFill>
            <a:ln>
              <a:noFill/>
            </a:ln>
            <a:effectLst/>
            <a:extLst/>
          </p:spPr>
          <p:txBody>
            <a:bodyPr>
              <a:spAutoFit/>
            </a:bodyPr>
            <a:lstStyle/>
            <a:p>
              <a:pPr>
                <a:spcBef>
                  <a:spcPct val="100000"/>
                </a:spcBef>
                <a:defRPr/>
              </a:pPr>
              <a:endParaRPr lang="zh-TW" altLang="en-US">
                <a:solidFill>
                  <a:srgbClr val="000000"/>
                </a:solidFill>
                <a:ea typeface="標楷體" pitchFamily="65" charset="-120"/>
              </a:endParaRPr>
            </a:p>
          </p:txBody>
        </p:sp>
      </p:grpSp>
      <p:sp>
        <p:nvSpPr>
          <p:cNvPr id="14" name="Rectangle 10">
            <a:hlinkClick r:id="" action="ppaction://hlinkshowjump?jump=previousslide"/>
          </p:cNvPr>
          <p:cNvSpPr>
            <a:spLocks noChangeArrowheads="1"/>
          </p:cNvSpPr>
          <p:nvPr userDrawn="1"/>
        </p:nvSpPr>
        <p:spPr bwMode="auto">
          <a:xfrm>
            <a:off x="8672513" y="553878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5" name="Rectangle 11">
            <a:hlinkClick r:id="" action="ppaction://hlinkshowjump?jump=nextslide"/>
          </p:cNvPr>
          <p:cNvSpPr>
            <a:spLocks noChangeArrowheads="1"/>
          </p:cNvSpPr>
          <p:nvPr userDrawn="1"/>
        </p:nvSpPr>
        <p:spPr bwMode="auto">
          <a:xfrm>
            <a:off x="8672513" y="5967413"/>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6" name="Rectangle 12">
            <a:hlinkClick r:id="" action="ppaction://hlinkshowjump?jump=endshow"/>
          </p:cNvPr>
          <p:cNvSpPr>
            <a:spLocks noChangeArrowheads="1"/>
          </p:cNvSpPr>
          <p:nvPr userDrawn="1"/>
        </p:nvSpPr>
        <p:spPr bwMode="auto">
          <a:xfrm>
            <a:off x="8672513" y="63960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pic>
        <p:nvPicPr>
          <p:cNvPr id="17" name="圖片 9"/>
          <p:cNvPicPr>
            <a:picLocks noChangeAspect="1"/>
          </p:cNvPicPr>
          <p:nvPr userDrawn="1"/>
        </p:nvPicPr>
        <p:blipFill>
          <a:blip r:embed="rId3"/>
          <a:srcRect/>
          <a:stretch>
            <a:fillRect/>
          </a:stretch>
        </p:blipFill>
        <p:spPr bwMode="auto">
          <a:xfrm>
            <a:off x="58738" y="6475413"/>
            <a:ext cx="1828800" cy="323850"/>
          </a:xfrm>
          <a:prstGeom prst="rect">
            <a:avLst/>
          </a:prstGeom>
          <a:noFill/>
          <a:ln w="9525">
            <a:noFill/>
            <a:miter lim="800000"/>
            <a:headEnd/>
            <a:tailEnd/>
          </a:ln>
        </p:spPr>
      </p:pic>
      <p:pic>
        <p:nvPicPr>
          <p:cNvPr id="23" name="圖片 22"/>
          <p:cNvPicPr>
            <a:picLocks noChangeAspect="1"/>
          </p:cNvPicPr>
          <p:nvPr userDrawn="1"/>
        </p:nvPicPr>
        <p:blipFill rotWithShape="1">
          <a:blip r:embed="rId4"/>
          <a:srcRect t="66115" b="-1376"/>
          <a:stretch/>
        </p:blipFill>
        <p:spPr bwMode="auto">
          <a:xfrm>
            <a:off x="0" y="288000"/>
            <a:ext cx="9144000" cy="576000"/>
          </a:xfrm>
          <a:prstGeom prst="rect">
            <a:avLst/>
          </a:prstGeom>
          <a:noFill/>
          <a:ln w="9525">
            <a:noFill/>
            <a:miter lim="800000"/>
            <a:headEnd/>
            <a:tailEnd/>
          </a:ln>
        </p:spPr>
      </p:pic>
      <p:pic>
        <p:nvPicPr>
          <p:cNvPr id="24"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 r="21259"/>
          <a:stretch/>
        </p:blipFill>
        <p:spPr bwMode="auto">
          <a:xfrm>
            <a:off x="7524328" y="360000"/>
            <a:ext cx="1620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文字方塊 24"/>
          <p:cNvSpPr txBox="1"/>
          <p:nvPr userDrawn="1"/>
        </p:nvSpPr>
        <p:spPr>
          <a:xfrm>
            <a:off x="900113" y="324000"/>
            <a:ext cx="5040312" cy="431800"/>
          </a:xfrm>
          <a:prstGeom prst="rect">
            <a:avLst/>
          </a:prstGeom>
          <a:noFill/>
        </p:spPr>
        <p:txBody>
          <a:bodyPr lIns="36000" tIns="36000" rIns="36000" bIns="36000"/>
          <a:lstStyle/>
          <a:p>
            <a:pPr>
              <a:defRPr/>
            </a:pPr>
            <a:r>
              <a:rPr lang="en-US" altLang="zh-TW" sz="2400" b="0" dirty="0" smtClean="0">
                <a:solidFill>
                  <a:schemeClr val="tx1"/>
                </a:solidFill>
                <a:latin typeface="Arial" pitchFamily="34" charset="0"/>
                <a:ea typeface="標楷體" pitchFamily="65" charset="-120"/>
                <a:cs typeface="Arial" pitchFamily="34" charset="0"/>
              </a:rPr>
              <a:t>1-5-1 </a:t>
            </a:r>
            <a:r>
              <a:rPr lang="zh-TW" altLang="en-US" sz="2400" b="0" dirty="0" smtClean="0">
                <a:solidFill>
                  <a:schemeClr val="tx1"/>
                </a:solidFill>
                <a:latin typeface="Arial" pitchFamily="34" charset="0"/>
                <a:ea typeface="標楷體" pitchFamily="65" charset="-120"/>
                <a:cs typeface="Arial" pitchFamily="34" charset="0"/>
              </a:rPr>
              <a:t>資料保護及資訊安全</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5-2 資訊科技的合理使用">
    <p:spTree>
      <p:nvGrpSpPr>
        <p:cNvPr id="1" name=""/>
        <p:cNvGrpSpPr/>
        <p:nvPr/>
      </p:nvGrpSpPr>
      <p:grpSpPr>
        <a:xfrm>
          <a:off x="0" y="0"/>
          <a:ext cx="0" cy="0"/>
          <a:chOff x="0" y="0"/>
          <a:chExt cx="0" cy="0"/>
        </a:xfrm>
      </p:grpSpPr>
      <p:sp>
        <p:nvSpPr>
          <p:cNvPr id="3" name="動作按鈕: 首頁 18">
            <a:hlinkClick r:id="" action="ppaction://hlinkshowjump?jump=firstslide" highlightClick="1"/>
          </p:cNvPr>
          <p:cNvSpPr/>
          <p:nvPr userDrawn="1"/>
        </p:nvSpPr>
        <p:spPr bwMode="auto">
          <a:xfrm>
            <a:off x="8689975" y="5113338"/>
            <a:ext cx="360363" cy="360362"/>
          </a:xfrm>
          <a:prstGeom prst="actionButtonHome">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4" name="Rectangle 10">
            <a:hlinkClick r:id="rId2" action="ppaction://hlinksldjump"/>
          </p:cNvPr>
          <p:cNvSpPr>
            <a:spLocks noChangeArrowheads="1"/>
          </p:cNvSpPr>
          <p:nvPr userDrawn="1"/>
        </p:nvSpPr>
        <p:spPr bwMode="auto">
          <a:xfrm>
            <a:off x="8672513" y="51133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grpSp>
        <p:nvGrpSpPr>
          <p:cNvPr id="5" name="群組 5"/>
          <p:cNvGrpSpPr>
            <a:grpSpLocks/>
          </p:cNvGrpSpPr>
          <p:nvPr userDrawn="1"/>
        </p:nvGrpSpPr>
        <p:grpSpPr bwMode="auto">
          <a:xfrm>
            <a:off x="8689975" y="5538788"/>
            <a:ext cx="360363" cy="360362"/>
            <a:chOff x="2351313" y="2101932"/>
            <a:chExt cx="360000" cy="360000"/>
          </a:xfrm>
        </p:grpSpPr>
        <p:sp>
          <p:nvSpPr>
            <p:cNvPr id="6" name="圓角矩形 6"/>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7" name="向上箭號 7"/>
            <p:cNvSpPr/>
            <p:nvPr userDrawn="1"/>
          </p:nvSpPr>
          <p:spPr bwMode="auto">
            <a:xfrm>
              <a:off x="2387789" y="2138407"/>
              <a:ext cx="287048" cy="287049"/>
            </a:xfrm>
            <a:prstGeom prst="up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8" name="群組 8"/>
          <p:cNvGrpSpPr>
            <a:grpSpLocks/>
          </p:cNvGrpSpPr>
          <p:nvPr userDrawn="1"/>
        </p:nvGrpSpPr>
        <p:grpSpPr bwMode="auto">
          <a:xfrm>
            <a:off x="8689975" y="5973763"/>
            <a:ext cx="360363" cy="358775"/>
            <a:chOff x="2351313" y="2101932"/>
            <a:chExt cx="360000" cy="360000"/>
          </a:xfrm>
        </p:grpSpPr>
        <p:sp>
          <p:nvSpPr>
            <p:cNvPr id="9" name="圓角矩形 9"/>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0" name="向下箭號 10"/>
            <p:cNvSpPr/>
            <p:nvPr userDrawn="1"/>
          </p:nvSpPr>
          <p:spPr bwMode="auto">
            <a:xfrm>
              <a:off x="2387789" y="2138569"/>
              <a:ext cx="287048" cy="286726"/>
            </a:xfrm>
            <a:prstGeom prst="down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11" name="群組 11"/>
          <p:cNvGrpSpPr>
            <a:grpSpLocks/>
          </p:cNvGrpSpPr>
          <p:nvPr userDrawn="1"/>
        </p:nvGrpSpPr>
        <p:grpSpPr bwMode="auto">
          <a:xfrm>
            <a:off x="8689975" y="6407150"/>
            <a:ext cx="360363" cy="360363"/>
            <a:chOff x="1983179" y="1757548"/>
            <a:chExt cx="360000" cy="360000"/>
          </a:xfrm>
        </p:grpSpPr>
        <p:sp>
          <p:nvSpPr>
            <p:cNvPr id="12" name="橢圓 12"/>
            <p:cNvSpPr/>
            <p:nvPr userDrawn="1"/>
          </p:nvSpPr>
          <p:spPr bwMode="auto">
            <a:xfrm>
              <a:off x="1983179" y="1757548"/>
              <a:ext cx="360000" cy="360000"/>
            </a:xfrm>
            <a:prstGeom prst="ellipse">
              <a:avLst/>
            </a:prstGeom>
            <a:ln/>
            <a:extLst/>
          </p:spPr>
          <p:style>
            <a:lnRef idx="1">
              <a:schemeClr val="accent2"/>
            </a:lnRef>
            <a:fillRef idx="3">
              <a:schemeClr val="accent2"/>
            </a:fillRef>
            <a:effectRef idx="2">
              <a:schemeClr val="accent2"/>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3" name="乘號 13"/>
            <p:cNvSpPr/>
            <p:nvPr userDrawn="1"/>
          </p:nvSpPr>
          <p:spPr bwMode="auto">
            <a:xfrm>
              <a:off x="2000624" y="1794024"/>
              <a:ext cx="325109" cy="287048"/>
            </a:xfrm>
            <a:prstGeom prst="mathMultiply">
              <a:avLst/>
            </a:prstGeom>
            <a:solidFill>
              <a:schemeClr val="bg1"/>
            </a:solidFill>
            <a:ln>
              <a:noFill/>
            </a:ln>
            <a:effectLst/>
            <a:extLst/>
          </p:spPr>
          <p:txBody>
            <a:bodyPr>
              <a:spAutoFit/>
            </a:bodyPr>
            <a:lstStyle/>
            <a:p>
              <a:pPr>
                <a:spcBef>
                  <a:spcPct val="100000"/>
                </a:spcBef>
                <a:defRPr/>
              </a:pPr>
              <a:endParaRPr lang="zh-TW" altLang="en-US">
                <a:solidFill>
                  <a:srgbClr val="000000"/>
                </a:solidFill>
                <a:ea typeface="標楷體" pitchFamily="65" charset="-120"/>
              </a:endParaRPr>
            </a:p>
          </p:txBody>
        </p:sp>
      </p:grpSp>
      <p:sp>
        <p:nvSpPr>
          <p:cNvPr id="14" name="Rectangle 10">
            <a:hlinkClick r:id="" action="ppaction://hlinkshowjump?jump=previousslide"/>
          </p:cNvPr>
          <p:cNvSpPr>
            <a:spLocks noChangeArrowheads="1"/>
          </p:cNvSpPr>
          <p:nvPr userDrawn="1"/>
        </p:nvSpPr>
        <p:spPr bwMode="auto">
          <a:xfrm>
            <a:off x="8672513" y="553878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5" name="Rectangle 11">
            <a:hlinkClick r:id="" action="ppaction://hlinkshowjump?jump=nextslide"/>
          </p:cNvPr>
          <p:cNvSpPr>
            <a:spLocks noChangeArrowheads="1"/>
          </p:cNvSpPr>
          <p:nvPr userDrawn="1"/>
        </p:nvSpPr>
        <p:spPr bwMode="auto">
          <a:xfrm>
            <a:off x="8672513" y="5967413"/>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6" name="Rectangle 12">
            <a:hlinkClick r:id="" action="ppaction://hlinkshowjump?jump=endshow"/>
          </p:cNvPr>
          <p:cNvSpPr>
            <a:spLocks noChangeArrowheads="1"/>
          </p:cNvSpPr>
          <p:nvPr userDrawn="1"/>
        </p:nvSpPr>
        <p:spPr bwMode="auto">
          <a:xfrm>
            <a:off x="8672513" y="63960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pic>
        <p:nvPicPr>
          <p:cNvPr id="17" name="圖片 9"/>
          <p:cNvPicPr>
            <a:picLocks noChangeAspect="1"/>
          </p:cNvPicPr>
          <p:nvPr userDrawn="1"/>
        </p:nvPicPr>
        <p:blipFill>
          <a:blip r:embed="rId3"/>
          <a:srcRect/>
          <a:stretch>
            <a:fillRect/>
          </a:stretch>
        </p:blipFill>
        <p:spPr bwMode="auto">
          <a:xfrm>
            <a:off x="58738" y="6475413"/>
            <a:ext cx="1828800" cy="323850"/>
          </a:xfrm>
          <a:prstGeom prst="rect">
            <a:avLst/>
          </a:prstGeom>
          <a:noFill/>
          <a:ln w="9525">
            <a:noFill/>
            <a:miter lim="800000"/>
            <a:headEnd/>
            <a:tailEnd/>
          </a:ln>
        </p:spPr>
      </p:pic>
      <p:pic>
        <p:nvPicPr>
          <p:cNvPr id="20" name="圖片 19"/>
          <p:cNvPicPr>
            <a:picLocks noChangeAspect="1"/>
          </p:cNvPicPr>
          <p:nvPr userDrawn="1"/>
        </p:nvPicPr>
        <p:blipFill rotWithShape="1">
          <a:blip r:embed="rId4"/>
          <a:srcRect t="66115" b="-1376"/>
          <a:stretch/>
        </p:blipFill>
        <p:spPr bwMode="auto">
          <a:xfrm>
            <a:off x="0" y="288000"/>
            <a:ext cx="9144000" cy="576000"/>
          </a:xfrm>
          <a:prstGeom prst="rect">
            <a:avLst/>
          </a:prstGeom>
          <a:noFill/>
          <a:ln w="9525">
            <a:noFill/>
            <a:miter lim="800000"/>
            <a:headEnd/>
            <a:tailEnd/>
          </a:ln>
        </p:spPr>
      </p:pic>
      <p:pic>
        <p:nvPicPr>
          <p:cNvPr id="21"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 r="21259"/>
          <a:stretch/>
        </p:blipFill>
        <p:spPr bwMode="auto">
          <a:xfrm>
            <a:off x="7524328" y="360000"/>
            <a:ext cx="1620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文字方塊 21"/>
          <p:cNvSpPr txBox="1"/>
          <p:nvPr userDrawn="1"/>
        </p:nvSpPr>
        <p:spPr>
          <a:xfrm>
            <a:off x="900113" y="324000"/>
            <a:ext cx="5040312" cy="431800"/>
          </a:xfrm>
          <a:prstGeom prst="rect">
            <a:avLst/>
          </a:prstGeom>
          <a:noFill/>
        </p:spPr>
        <p:txBody>
          <a:bodyPr lIns="36000" tIns="36000" rIns="36000" bIns="36000"/>
          <a:lstStyle/>
          <a:p>
            <a:pPr>
              <a:defRPr/>
            </a:pPr>
            <a:r>
              <a:rPr lang="en-US" altLang="zh-TW" sz="2400" b="0" dirty="0" smtClean="0">
                <a:solidFill>
                  <a:schemeClr val="tx1"/>
                </a:solidFill>
                <a:latin typeface="Arial" pitchFamily="34" charset="0"/>
                <a:ea typeface="標楷體" pitchFamily="65" charset="-120"/>
                <a:cs typeface="Arial" pitchFamily="34" charset="0"/>
              </a:rPr>
              <a:t>1-5-2 </a:t>
            </a:r>
            <a:r>
              <a:rPr lang="zh-TW" altLang="en-US" sz="2400" b="0" dirty="0" smtClean="0">
                <a:solidFill>
                  <a:schemeClr val="tx1"/>
                </a:solidFill>
                <a:latin typeface="Arial" pitchFamily="34" charset="0"/>
                <a:ea typeface="標楷體" pitchFamily="65" charset="-120"/>
                <a:cs typeface="Arial" pitchFamily="34" charset="0"/>
              </a:rPr>
              <a:t>資訊科技的合理使用</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5-3 資訊倫理">
    <p:spTree>
      <p:nvGrpSpPr>
        <p:cNvPr id="1" name=""/>
        <p:cNvGrpSpPr/>
        <p:nvPr/>
      </p:nvGrpSpPr>
      <p:grpSpPr>
        <a:xfrm>
          <a:off x="0" y="0"/>
          <a:ext cx="0" cy="0"/>
          <a:chOff x="0" y="0"/>
          <a:chExt cx="0" cy="0"/>
        </a:xfrm>
      </p:grpSpPr>
      <p:sp>
        <p:nvSpPr>
          <p:cNvPr id="3" name="動作按鈕: 首頁 18">
            <a:hlinkClick r:id="" action="ppaction://hlinkshowjump?jump=firstslide" highlightClick="1"/>
          </p:cNvPr>
          <p:cNvSpPr/>
          <p:nvPr userDrawn="1"/>
        </p:nvSpPr>
        <p:spPr bwMode="auto">
          <a:xfrm>
            <a:off x="8689975" y="5113338"/>
            <a:ext cx="360363" cy="360362"/>
          </a:xfrm>
          <a:prstGeom prst="actionButtonHome">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4" name="Rectangle 10">
            <a:hlinkClick r:id="rId2" action="ppaction://hlinksldjump"/>
          </p:cNvPr>
          <p:cNvSpPr>
            <a:spLocks noChangeArrowheads="1"/>
          </p:cNvSpPr>
          <p:nvPr userDrawn="1"/>
        </p:nvSpPr>
        <p:spPr bwMode="auto">
          <a:xfrm>
            <a:off x="8672513" y="51133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grpSp>
        <p:nvGrpSpPr>
          <p:cNvPr id="5" name="群組 5"/>
          <p:cNvGrpSpPr>
            <a:grpSpLocks/>
          </p:cNvGrpSpPr>
          <p:nvPr userDrawn="1"/>
        </p:nvGrpSpPr>
        <p:grpSpPr bwMode="auto">
          <a:xfrm>
            <a:off x="8689975" y="5538788"/>
            <a:ext cx="360363" cy="360362"/>
            <a:chOff x="2351313" y="2101932"/>
            <a:chExt cx="360000" cy="360000"/>
          </a:xfrm>
        </p:grpSpPr>
        <p:sp>
          <p:nvSpPr>
            <p:cNvPr id="6" name="圓角矩形 6"/>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7" name="向上箭號 7"/>
            <p:cNvSpPr/>
            <p:nvPr userDrawn="1"/>
          </p:nvSpPr>
          <p:spPr bwMode="auto">
            <a:xfrm>
              <a:off x="2387789" y="2138407"/>
              <a:ext cx="287048" cy="287049"/>
            </a:xfrm>
            <a:prstGeom prst="up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8" name="群組 8"/>
          <p:cNvGrpSpPr>
            <a:grpSpLocks/>
          </p:cNvGrpSpPr>
          <p:nvPr userDrawn="1"/>
        </p:nvGrpSpPr>
        <p:grpSpPr bwMode="auto">
          <a:xfrm>
            <a:off x="8689975" y="5973763"/>
            <a:ext cx="360363" cy="358775"/>
            <a:chOff x="2351313" y="2101932"/>
            <a:chExt cx="360000" cy="360000"/>
          </a:xfrm>
        </p:grpSpPr>
        <p:sp>
          <p:nvSpPr>
            <p:cNvPr id="9" name="圓角矩形 9"/>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0" name="向下箭號 10"/>
            <p:cNvSpPr/>
            <p:nvPr userDrawn="1"/>
          </p:nvSpPr>
          <p:spPr bwMode="auto">
            <a:xfrm>
              <a:off x="2387789" y="2138569"/>
              <a:ext cx="287048" cy="286726"/>
            </a:xfrm>
            <a:prstGeom prst="down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11" name="群組 11"/>
          <p:cNvGrpSpPr>
            <a:grpSpLocks/>
          </p:cNvGrpSpPr>
          <p:nvPr userDrawn="1"/>
        </p:nvGrpSpPr>
        <p:grpSpPr bwMode="auto">
          <a:xfrm>
            <a:off x="8689975" y="6407150"/>
            <a:ext cx="360363" cy="360363"/>
            <a:chOff x="1983179" y="1757548"/>
            <a:chExt cx="360000" cy="360000"/>
          </a:xfrm>
        </p:grpSpPr>
        <p:sp>
          <p:nvSpPr>
            <p:cNvPr id="12" name="橢圓 12"/>
            <p:cNvSpPr/>
            <p:nvPr userDrawn="1"/>
          </p:nvSpPr>
          <p:spPr bwMode="auto">
            <a:xfrm>
              <a:off x="1983179" y="1757548"/>
              <a:ext cx="360000" cy="360000"/>
            </a:xfrm>
            <a:prstGeom prst="ellipse">
              <a:avLst/>
            </a:prstGeom>
            <a:ln/>
            <a:extLst/>
          </p:spPr>
          <p:style>
            <a:lnRef idx="1">
              <a:schemeClr val="accent2"/>
            </a:lnRef>
            <a:fillRef idx="3">
              <a:schemeClr val="accent2"/>
            </a:fillRef>
            <a:effectRef idx="2">
              <a:schemeClr val="accent2"/>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3" name="乘號 13"/>
            <p:cNvSpPr/>
            <p:nvPr userDrawn="1"/>
          </p:nvSpPr>
          <p:spPr bwMode="auto">
            <a:xfrm>
              <a:off x="2000624" y="1794024"/>
              <a:ext cx="325109" cy="287048"/>
            </a:xfrm>
            <a:prstGeom prst="mathMultiply">
              <a:avLst/>
            </a:prstGeom>
            <a:solidFill>
              <a:schemeClr val="bg1"/>
            </a:solidFill>
            <a:ln>
              <a:noFill/>
            </a:ln>
            <a:effectLst/>
            <a:extLst/>
          </p:spPr>
          <p:txBody>
            <a:bodyPr>
              <a:spAutoFit/>
            </a:bodyPr>
            <a:lstStyle/>
            <a:p>
              <a:pPr>
                <a:spcBef>
                  <a:spcPct val="100000"/>
                </a:spcBef>
                <a:defRPr/>
              </a:pPr>
              <a:endParaRPr lang="zh-TW" altLang="en-US">
                <a:solidFill>
                  <a:srgbClr val="000000"/>
                </a:solidFill>
                <a:ea typeface="標楷體" pitchFamily="65" charset="-120"/>
              </a:endParaRPr>
            </a:p>
          </p:txBody>
        </p:sp>
      </p:grpSp>
      <p:sp>
        <p:nvSpPr>
          <p:cNvPr id="14" name="Rectangle 10">
            <a:hlinkClick r:id="" action="ppaction://hlinkshowjump?jump=previousslide"/>
          </p:cNvPr>
          <p:cNvSpPr>
            <a:spLocks noChangeArrowheads="1"/>
          </p:cNvSpPr>
          <p:nvPr userDrawn="1"/>
        </p:nvSpPr>
        <p:spPr bwMode="auto">
          <a:xfrm>
            <a:off x="8672513" y="553878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5" name="Rectangle 11">
            <a:hlinkClick r:id="" action="ppaction://hlinkshowjump?jump=nextslide"/>
          </p:cNvPr>
          <p:cNvSpPr>
            <a:spLocks noChangeArrowheads="1"/>
          </p:cNvSpPr>
          <p:nvPr userDrawn="1"/>
        </p:nvSpPr>
        <p:spPr bwMode="auto">
          <a:xfrm>
            <a:off x="8672513" y="5967413"/>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6" name="Rectangle 12">
            <a:hlinkClick r:id="" action="ppaction://hlinkshowjump?jump=endshow"/>
          </p:cNvPr>
          <p:cNvSpPr>
            <a:spLocks noChangeArrowheads="1"/>
          </p:cNvSpPr>
          <p:nvPr userDrawn="1"/>
        </p:nvSpPr>
        <p:spPr bwMode="auto">
          <a:xfrm>
            <a:off x="8672513" y="63960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pic>
        <p:nvPicPr>
          <p:cNvPr id="17" name="圖片 9"/>
          <p:cNvPicPr>
            <a:picLocks noChangeAspect="1"/>
          </p:cNvPicPr>
          <p:nvPr userDrawn="1"/>
        </p:nvPicPr>
        <p:blipFill>
          <a:blip r:embed="rId3"/>
          <a:srcRect/>
          <a:stretch>
            <a:fillRect/>
          </a:stretch>
        </p:blipFill>
        <p:spPr bwMode="auto">
          <a:xfrm>
            <a:off x="58738" y="6475413"/>
            <a:ext cx="1828800" cy="323850"/>
          </a:xfrm>
          <a:prstGeom prst="rect">
            <a:avLst/>
          </a:prstGeom>
          <a:noFill/>
          <a:ln w="9525">
            <a:noFill/>
            <a:miter lim="800000"/>
            <a:headEnd/>
            <a:tailEnd/>
          </a:ln>
        </p:spPr>
      </p:pic>
      <p:pic>
        <p:nvPicPr>
          <p:cNvPr id="20" name="圖片 19"/>
          <p:cNvPicPr>
            <a:picLocks noChangeAspect="1"/>
          </p:cNvPicPr>
          <p:nvPr userDrawn="1"/>
        </p:nvPicPr>
        <p:blipFill rotWithShape="1">
          <a:blip r:embed="rId4"/>
          <a:srcRect t="66115" b="-1376"/>
          <a:stretch/>
        </p:blipFill>
        <p:spPr bwMode="auto">
          <a:xfrm>
            <a:off x="0" y="288000"/>
            <a:ext cx="9144000" cy="576000"/>
          </a:xfrm>
          <a:prstGeom prst="rect">
            <a:avLst/>
          </a:prstGeom>
          <a:noFill/>
          <a:ln w="9525">
            <a:noFill/>
            <a:miter lim="800000"/>
            <a:headEnd/>
            <a:tailEnd/>
          </a:ln>
        </p:spPr>
      </p:pic>
      <p:pic>
        <p:nvPicPr>
          <p:cNvPr id="21"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 r="21259"/>
          <a:stretch/>
        </p:blipFill>
        <p:spPr bwMode="auto">
          <a:xfrm>
            <a:off x="7524328" y="360000"/>
            <a:ext cx="1620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文字方塊 21"/>
          <p:cNvSpPr txBox="1"/>
          <p:nvPr userDrawn="1"/>
        </p:nvSpPr>
        <p:spPr>
          <a:xfrm>
            <a:off x="900113" y="324000"/>
            <a:ext cx="5040312" cy="431800"/>
          </a:xfrm>
          <a:prstGeom prst="rect">
            <a:avLst/>
          </a:prstGeom>
          <a:noFill/>
        </p:spPr>
        <p:txBody>
          <a:bodyPr lIns="36000" tIns="36000" rIns="36000" bIns="36000"/>
          <a:lstStyle/>
          <a:p>
            <a:pPr>
              <a:defRPr/>
            </a:pPr>
            <a:r>
              <a:rPr lang="en-US" altLang="zh-TW" sz="2400" b="0" dirty="0" smtClean="0">
                <a:solidFill>
                  <a:schemeClr val="tx1"/>
                </a:solidFill>
                <a:latin typeface="Arial" pitchFamily="34" charset="0"/>
                <a:ea typeface="標楷體" pitchFamily="65" charset="-120"/>
                <a:cs typeface="Arial" pitchFamily="34" charset="0"/>
              </a:rPr>
              <a:t>1-5-3 </a:t>
            </a:r>
            <a:r>
              <a:rPr lang="zh-TW" altLang="en-US" sz="2400" b="0" dirty="0" smtClean="0">
                <a:solidFill>
                  <a:schemeClr val="tx1"/>
                </a:solidFill>
                <a:latin typeface="Arial" pitchFamily="34" charset="0"/>
                <a:ea typeface="標楷體" pitchFamily="65" charset="-120"/>
                <a:cs typeface="Arial" pitchFamily="34" charset="0"/>
              </a:rPr>
              <a:t>資訊倫理</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5-4 資訊科技及相關法律">
    <p:spTree>
      <p:nvGrpSpPr>
        <p:cNvPr id="1" name=""/>
        <p:cNvGrpSpPr/>
        <p:nvPr/>
      </p:nvGrpSpPr>
      <p:grpSpPr>
        <a:xfrm>
          <a:off x="0" y="0"/>
          <a:ext cx="0" cy="0"/>
          <a:chOff x="0" y="0"/>
          <a:chExt cx="0" cy="0"/>
        </a:xfrm>
      </p:grpSpPr>
      <p:sp>
        <p:nvSpPr>
          <p:cNvPr id="3" name="動作按鈕: 首頁 18">
            <a:hlinkClick r:id="" action="ppaction://hlinkshowjump?jump=firstslide" highlightClick="1"/>
          </p:cNvPr>
          <p:cNvSpPr/>
          <p:nvPr userDrawn="1"/>
        </p:nvSpPr>
        <p:spPr bwMode="auto">
          <a:xfrm>
            <a:off x="8689975" y="5113338"/>
            <a:ext cx="360363" cy="360362"/>
          </a:xfrm>
          <a:prstGeom prst="actionButtonHome">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4" name="Rectangle 10">
            <a:hlinkClick r:id="rId2" action="ppaction://hlinksldjump"/>
          </p:cNvPr>
          <p:cNvSpPr>
            <a:spLocks noChangeArrowheads="1"/>
          </p:cNvSpPr>
          <p:nvPr userDrawn="1"/>
        </p:nvSpPr>
        <p:spPr bwMode="auto">
          <a:xfrm>
            <a:off x="8672513" y="51133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grpSp>
        <p:nvGrpSpPr>
          <p:cNvPr id="5" name="群組 5"/>
          <p:cNvGrpSpPr>
            <a:grpSpLocks/>
          </p:cNvGrpSpPr>
          <p:nvPr userDrawn="1"/>
        </p:nvGrpSpPr>
        <p:grpSpPr bwMode="auto">
          <a:xfrm>
            <a:off x="8689975" y="5538788"/>
            <a:ext cx="360363" cy="360362"/>
            <a:chOff x="2351313" y="2101932"/>
            <a:chExt cx="360000" cy="360000"/>
          </a:xfrm>
        </p:grpSpPr>
        <p:sp>
          <p:nvSpPr>
            <p:cNvPr id="6" name="圓角矩形 6"/>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7" name="向上箭號 7"/>
            <p:cNvSpPr/>
            <p:nvPr userDrawn="1"/>
          </p:nvSpPr>
          <p:spPr bwMode="auto">
            <a:xfrm>
              <a:off x="2387789" y="2138407"/>
              <a:ext cx="287048" cy="287049"/>
            </a:xfrm>
            <a:prstGeom prst="up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8" name="群組 8"/>
          <p:cNvGrpSpPr>
            <a:grpSpLocks/>
          </p:cNvGrpSpPr>
          <p:nvPr userDrawn="1"/>
        </p:nvGrpSpPr>
        <p:grpSpPr bwMode="auto">
          <a:xfrm>
            <a:off x="8689975" y="5973763"/>
            <a:ext cx="360363" cy="358775"/>
            <a:chOff x="2351313" y="2101932"/>
            <a:chExt cx="360000" cy="360000"/>
          </a:xfrm>
        </p:grpSpPr>
        <p:sp>
          <p:nvSpPr>
            <p:cNvPr id="9" name="圓角矩形 9"/>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0" name="向下箭號 10"/>
            <p:cNvSpPr/>
            <p:nvPr userDrawn="1"/>
          </p:nvSpPr>
          <p:spPr bwMode="auto">
            <a:xfrm>
              <a:off x="2387789" y="2138569"/>
              <a:ext cx="287048" cy="286726"/>
            </a:xfrm>
            <a:prstGeom prst="down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11" name="群組 11"/>
          <p:cNvGrpSpPr>
            <a:grpSpLocks/>
          </p:cNvGrpSpPr>
          <p:nvPr userDrawn="1"/>
        </p:nvGrpSpPr>
        <p:grpSpPr bwMode="auto">
          <a:xfrm>
            <a:off x="8689975" y="6407150"/>
            <a:ext cx="360363" cy="360363"/>
            <a:chOff x="1983179" y="1757548"/>
            <a:chExt cx="360000" cy="360000"/>
          </a:xfrm>
        </p:grpSpPr>
        <p:sp>
          <p:nvSpPr>
            <p:cNvPr id="12" name="橢圓 12"/>
            <p:cNvSpPr/>
            <p:nvPr userDrawn="1"/>
          </p:nvSpPr>
          <p:spPr bwMode="auto">
            <a:xfrm>
              <a:off x="1983179" y="1757548"/>
              <a:ext cx="360000" cy="360000"/>
            </a:xfrm>
            <a:prstGeom prst="ellipse">
              <a:avLst/>
            </a:prstGeom>
            <a:ln/>
            <a:extLst/>
          </p:spPr>
          <p:style>
            <a:lnRef idx="1">
              <a:schemeClr val="accent2"/>
            </a:lnRef>
            <a:fillRef idx="3">
              <a:schemeClr val="accent2"/>
            </a:fillRef>
            <a:effectRef idx="2">
              <a:schemeClr val="accent2"/>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3" name="乘號 13"/>
            <p:cNvSpPr/>
            <p:nvPr userDrawn="1"/>
          </p:nvSpPr>
          <p:spPr bwMode="auto">
            <a:xfrm>
              <a:off x="2000624" y="1794024"/>
              <a:ext cx="325109" cy="287048"/>
            </a:xfrm>
            <a:prstGeom prst="mathMultiply">
              <a:avLst/>
            </a:prstGeom>
            <a:solidFill>
              <a:schemeClr val="bg1"/>
            </a:solidFill>
            <a:ln>
              <a:noFill/>
            </a:ln>
            <a:effectLst/>
            <a:extLst/>
          </p:spPr>
          <p:txBody>
            <a:bodyPr>
              <a:spAutoFit/>
            </a:bodyPr>
            <a:lstStyle/>
            <a:p>
              <a:pPr>
                <a:spcBef>
                  <a:spcPct val="100000"/>
                </a:spcBef>
                <a:defRPr/>
              </a:pPr>
              <a:endParaRPr lang="zh-TW" altLang="en-US">
                <a:solidFill>
                  <a:srgbClr val="000000"/>
                </a:solidFill>
                <a:ea typeface="標楷體" pitchFamily="65" charset="-120"/>
              </a:endParaRPr>
            </a:p>
          </p:txBody>
        </p:sp>
      </p:grpSp>
      <p:sp>
        <p:nvSpPr>
          <p:cNvPr id="14" name="Rectangle 10">
            <a:hlinkClick r:id="" action="ppaction://hlinkshowjump?jump=previousslide"/>
          </p:cNvPr>
          <p:cNvSpPr>
            <a:spLocks noChangeArrowheads="1"/>
          </p:cNvSpPr>
          <p:nvPr userDrawn="1"/>
        </p:nvSpPr>
        <p:spPr bwMode="auto">
          <a:xfrm>
            <a:off x="8672513" y="553878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5" name="Rectangle 11">
            <a:hlinkClick r:id="" action="ppaction://hlinkshowjump?jump=nextslide"/>
          </p:cNvPr>
          <p:cNvSpPr>
            <a:spLocks noChangeArrowheads="1"/>
          </p:cNvSpPr>
          <p:nvPr userDrawn="1"/>
        </p:nvSpPr>
        <p:spPr bwMode="auto">
          <a:xfrm>
            <a:off x="8672513" y="5967413"/>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6" name="Rectangle 12">
            <a:hlinkClick r:id="" action="ppaction://hlinkshowjump?jump=endshow"/>
          </p:cNvPr>
          <p:cNvSpPr>
            <a:spLocks noChangeArrowheads="1"/>
          </p:cNvSpPr>
          <p:nvPr userDrawn="1"/>
        </p:nvSpPr>
        <p:spPr bwMode="auto">
          <a:xfrm>
            <a:off x="8672513" y="63960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pic>
        <p:nvPicPr>
          <p:cNvPr id="17" name="圖片 9"/>
          <p:cNvPicPr>
            <a:picLocks noChangeAspect="1"/>
          </p:cNvPicPr>
          <p:nvPr userDrawn="1"/>
        </p:nvPicPr>
        <p:blipFill>
          <a:blip r:embed="rId3"/>
          <a:srcRect/>
          <a:stretch>
            <a:fillRect/>
          </a:stretch>
        </p:blipFill>
        <p:spPr bwMode="auto">
          <a:xfrm>
            <a:off x="58738" y="6475413"/>
            <a:ext cx="1828800" cy="323850"/>
          </a:xfrm>
          <a:prstGeom prst="rect">
            <a:avLst/>
          </a:prstGeom>
          <a:noFill/>
          <a:ln w="9525">
            <a:noFill/>
            <a:miter lim="800000"/>
            <a:headEnd/>
            <a:tailEnd/>
          </a:ln>
        </p:spPr>
      </p:pic>
      <p:pic>
        <p:nvPicPr>
          <p:cNvPr id="20" name="圖片 19"/>
          <p:cNvPicPr>
            <a:picLocks noChangeAspect="1"/>
          </p:cNvPicPr>
          <p:nvPr userDrawn="1"/>
        </p:nvPicPr>
        <p:blipFill rotWithShape="1">
          <a:blip r:embed="rId4"/>
          <a:srcRect t="66115" b="-1376"/>
          <a:stretch/>
        </p:blipFill>
        <p:spPr bwMode="auto">
          <a:xfrm>
            <a:off x="0" y="288000"/>
            <a:ext cx="9144000" cy="576000"/>
          </a:xfrm>
          <a:prstGeom prst="rect">
            <a:avLst/>
          </a:prstGeom>
          <a:noFill/>
          <a:ln w="9525">
            <a:noFill/>
            <a:miter lim="800000"/>
            <a:headEnd/>
            <a:tailEnd/>
          </a:ln>
        </p:spPr>
      </p:pic>
      <p:pic>
        <p:nvPicPr>
          <p:cNvPr id="21"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 r="21259"/>
          <a:stretch/>
        </p:blipFill>
        <p:spPr bwMode="auto">
          <a:xfrm>
            <a:off x="7524328" y="360000"/>
            <a:ext cx="1620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文字方塊 21"/>
          <p:cNvSpPr txBox="1"/>
          <p:nvPr userDrawn="1"/>
        </p:nvSpPr>
        <p:spPr>
          <a:xfrm>
            <a:off x="900113" y="324000"/>
            <a:ext cx="5040312" cy="431800"/>
          </a:xfrm>
          <a:prstGeom prst="rect">
            <a:avLst/>
          </a:prstGeom>
          <a:noFill/>
        </p:spPr>
        <p:txBody>
          <a:bodyPr lIns="36000" tIns="36000" rIns="36000" bIns="36000"/>
          <a:lstStyle/>
          <a:p>
            <a:pPr>
              <a:defRPr/>
            </a:pPr>
            <a:r>
              <a:rPr lang="en-US" altLang="zh-TW" sz="2400" b="0" dirty="0" smtClean="0">
                <a:solidFill>
                  <a:schemeClr val="tx1"/>
                </a:solidFill>
                <a:latin typeface="Arial" pitchFamily="34" charset="0"/>
                <a:ea typeface="標楷體" pitchFamily="65" charset="-120"/>
                <a:cs typeface="Arial" pitchFamily="34" charset="0"/>
              </a:rPr>
              <a:t>1-5-4 </a:t>
            </a:r>
            <a:r>
              <a:rPr lang="zh-TW" altLang="en-US" sz="2400" b="0" dirty="0" smtClean="0">
                <a:solidFill>
                  <a:schemeClr val="tx1"/>
                </a:solidFill>
                <a:latin typeface="Arial" pitchFamily="34" charset="0"/>
                <a:ea typeface="標楷體" pitchFamily="65" charset="-120"/>
                <a:cs typeface="Arial" pitchFamily="34" charset="0"/>
              </a:rPr>
              <a:t>資訊科技及相關法律</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5-5 媒體與資訊科技相關議題">
    <p:spTree>
      <p:nvGrpSpPr>
        <p:cNvPr id="1" name=""/>
        <p:cNvGrpSpPr/>
        <p:nvPr/>
      </p:nvGrpSpPr>
      <p:grpSpPr>
        <a:xfrm>
          <a:off x="0" y="0"/>
          <a:ext cx="0" cy="0"/>
          <a:chOff x="0" y="0"/>
          <a:chExt cx="0" cy="0"/>
        </a:xfrm>
      </p:grpSpPr>
      <p:sp>
        <p:nvSpPr>
          <p:cNvPr id="3" name="動作按鈕: 首頁 18">
            <a:hlinkClick r:id="" action="ppaction://hlinkshowjump?jump=firstslide" highlightClick="1"/>
          </p:cNvPr>
          <p:cNvSpPr/>
          <p:nvPr userDrawn="1"/>
        </p:nvSpPr>
        <p:spPr bwMode="auto">
          <a:xfrm>
            <a:off x="8689975" y="5113338"/>
            <a:ext cx="360363" cy="360362"/>
          </a:xfrm>
          <a:prstGeom prst="actionButtonHome">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4" name="Rectangle 10">
            <a:hlinkClick r:id="rId2" action="ppaction://hlinksldjump"/>
          </p:cNvPr>
          <p:cNvSpPr>
            <a:spLocks noChangeArrowheads="1"/>
          </p:cNvSpPr>
          <p:nvPr userDrawn="1"/>
        </p:nvSpPr>
        <p:spPr bwMode="auto">
          <a:xfrm>
            <a:off x="8672513" y="51133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grpSp>
        <p:nvGrpSpPr>
          <p:cNvPr id="5" name="群組 5"/>
          <p:cNvGrpSpPr>
            <a:grpSpLocks/>
          </p:cNvGrpSpPr>
          <p:nvPr userDrawn="1"/>
        </p:nvGrpSpPr>
        <p:grpSpPr bwMode="auto">
          <a:xfrm>
            <a:off x="8689975" y="5538788"/>
            <a:ext cx="360363" cy="360362"/>
            <a:chOff x="2351313" y="2101932"/>
            <a:chExt cx="360000" cy="360000"/>
          </a:xfrm>
        </p:grpSpPr>
        <p:sp>
          <p:nvSpPr>
            <p:cNvPr id="6" name="圓角矩形 6"/>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7" name="向上箭號 7"/>
            <p:cNvSpPr/>
            <p:nvPr userDrawn="1"/>
          </p:nvSpPr>
          <p:spPr bwMode="auto">
            <a:xfrm>
              <a:off x="2387789" y="2138407"/>
              <a:ext cx="287048" cy="287049"/>
            </a:xfrm>
            <a:prstGeom prst="up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8" name="群組 8"/>
          <p:cNvGrpSpPr>
            <a:grpSpLocks/>
          </p:cNvGrpSpPr>
          <p:nvPr userDrawn="1"/>
        </p:nvGrpSpPr>
        <p:grpSpPr bwMode="auto">
          <a:xfrm>
            <a:off x="8689975" y="5973763"/>
            <a:ext cx="360363" cy="358775"/>
            <a:chOff x="2351313" y="2101932"/>
            <a:chExt cx="360000" cy="360000"/>
          </a:xfrm>
        </p:grpSpPr>
        <p:sp>
          <p:nvSpPr>
            <p:cNvPr id="9" name="圓角矩形 9"/>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0" name="向下箭號 10"/>
            <p:cNvSpPr/>
            <p:nvPr userDrawn="1"/>
          </p:nvSpPr>
          <p:spPr bwMode="auto">
            <a:xfrm>
              <a:off x="2387789" y="2138569"/>
              <a:ext cx="287048" cy="286726"/>
            </a:xfrm>
            <a:prstGeom prst="down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11" name="群組 11"/>
          <p:cNvGrpSpPr>
            <a:grpSpLocks/>
          </p:cNvGrpSpPr>
          <p:nvPr userDrawn="1"/>
        </p:nvGrpSpPr>
        <p:grpSpPr bwMode="auto">
          <a:xfrm>
            <a:off x="8689975" y="6407150"/>
            <a:ext cx="360363" cy="360363"/>
            <a:chOff x="1983179" y="1757548"/>
            <a:chExt cx="360000" cy="360000"/>
          </a:xfrm>
        </p:grpSpPr>
        <p:sp>
          <p:nvSpPr>
            <p:cNvPr id="12" name="橢圓 12"/>
            <p:cNvSpPr/>
            <p:nvPr userDrawn="1"/>
          </p:nvSpPr>
          <p:spPr bwMode="auto">
            <a:xfrm>
              <a:off x="1983179" y="1757548"/>
              <a:ext cx="360000" cy="360000"/>
            </a:xfrm>
            <a:prstGeom prst="ellipse">
              <a:avLst/>
            </a:prstGeom>
            <a:ln/>
            <a:extLst/>
          </p:spPr>
          <p:style>
            <a:lnRef idx="1">
              <a:schemeClr val="accent2"/>
            </a:lnRef>
            <a:fillRef idx="3">
              <a:schemeClr val="accent2"/>
            </a:fillRef>
            <a:effectRef idx="2">
              <a:schemeClr val="accent2"/>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3" name="乘號 13"/>
            <p:cNvSpPr/>
            <p:nvPr userDrawn="1"/>
          </p:nvSpPr>
          <p:spPr bwMode="auto">
            <a:xfrm>
              <a:off x="2000624" y="1794024"/>
              <a:ext cx="325109" cy="287048"/>
            </a:xfrm>
            <a:prstGeom prst="mathMultiply">
              <a:avLst/>
            </a:prstGeom>
            <a:solidFill>
              <a:schemeClr val="bg1"/>
            </a:solidFill>
            <a:ln>
              <a:noFill/>
            </a:ln>
            <a:effectLst/>
            <a:extLst/>
          </p:spPr>
          <p:txBody>
            <a:bodyPr>
              <a:spAutoFit/>
            </a:bodyPr>
            <a:lstStyle/>
            <a:p>
              <a:pPr>
                <a:spcBef>
                  <a:spcPct val="100000"/>
                </a:spcBef>
                <a:defRPr/>
              </a:pPr>
              <a:endParaRPr lang="zh-TW" altLang="en-US">
                <a:solidFill>
                  <a:srgbClr val="000000"/>
                </a:solidFill>
                <a:ea typeface="標楷體" pitchFamily="65" charset="-120"/>
              </a:endParaRPr>
            </a:p>
          </p:txBody>
        </p:sp>
      </p:grpSp>
      <p:sp>
        <p:nvSpPr>
          <p:cNvPr id="14" name="Rectangle 10">
            <a:hlinkClick r:id="" action="ppaction://hlinkshowjump?jump=previousslide"/>
          </p:cNvPr>
          <p:cNvSpPr>
            <a:spLocks noChangeArrowheads="1"/>
          </p:cNvSpPr>
          <p:nvPr userDrawn="1"/>
        </p:nvSpPr>
        <p:spPr bwMode="auto">
          <a:xfrm>
            <a:off x="8672513" y="553878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5" name="Rectangle 11">
            <a:hlinkClick r:id="" action="ppaction://hlinkshowjump?jump=nextslide"/>
          </p:cNvPr>
          <p:cNvSpPr>
            <a:spLocks noChangeArrowheads="1"/>
          </p:cNvSpPr>
          <p:nvPr userDrawn="1"/>
        </p:nvSpPr>
        <p:spPr bwMode="auto">
          <a:xfrm>
            <a:off x="8672513" y="5967413"/>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6" name="Rectangle 12">
            <a:hlinkClick r:id="" action="ppaction://hlinkshowjump?jump=endshow"/>
          </p:cNvPr>
          <p:cNvSpPr>
            <a:spLocks noChangeArrowheads="1"/>
          </p:cNvSpPr>
          <p:nvPr userDrawn="1"/>
        </p:nvSpPr>
        <p:spPr bwMode="auto">
          <a:xfrm>
            <a:off x="8672513" y="63960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pic>
        <p:nvPicPr>
          <p:cNvPr id="17" name="圖片 9"/>
          <p:cNvPicPr>
            <a:picLocks noChangeAspect="1"/>
          </p:cNvPicPr>
          <p:nvPr userDrawn="1"/>
        </p:nvPicPr>
        <p:blipFill>
          <a:blip r:embed="rId3"/>
          <a:srcRect/>
          <a:stretch>
            <a:fillRect/>
          </a:stretch>
        </p:blipFill>
        <p:spPr bwMode="auto">
          <a:xfrm>
            <a:off x="58738" y="6475413"/>
            <a:ext cx="1828800" cy="323850"/>
          </a:xfrm>
          <a:prstGeom prst="rect">
            <a:avLst/>
          </a:prstGeom>
          <a:noFill/>
          <a:ln w="9525">
            <a:noFill/>
            <a:miter lim="800000"/>
            <a:headEnd/>
            <a:tailEnd/>
          </a:ln>
        </p:spPr>
      </p:pic>
      <p:pic>
        <p:nvPicPr>
          <p:cNvPr id="20" name="圖片 19"/>
          <p:cNvPicPr>
            <a:picLocks noChangeAspect="1"/>
          </p:cNvPicPr>
          <p:nvPr userDrawn="1"/>
        </p:nvPicPr>
        <p:blipFill rotWithShape="1">
          <a:blip r:embed="rId4"/>
          <a:srcRect t="66115" b="-1376"/>
          <a:stretch/>
        </p:blipFill>
        <p:spPr bwMode="auto">
          <a:xfrm>
            <a:off x="0" y="288000"/>
            <a:ext cx="9144000" cy="576000"/>
          </a:xfrm>
          <a:prstGeom prst="rect">
            <a:avLst/>
          </a:prstGeom>
          <a:noFill/>
          <a:ln w="9525">
            <a:noFill/>
            <a:miter lim="800000"/>
            <a:headEnd/>
            <a:tailEnd/>
          </a:ln>
        </p:spPr>
      </p:pic>
      <p:pic>
        <p:nvPicPr>
          <p:cNvPr id="21"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 r="21259"/>
          <a:stretch/>
        </p:blipFill>
        <p:spPr bwMode="auto">
          <a:xfrm>
            <a:off x="7524328" y="360000"/>
            <a:ext cx="1620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文字方塊 21"/>
          <p:cNvSpPr txBox="1"/>
          <p:nvPr userDrawn="1"/>
        </p:nvSpPr>
        <p:spPr>
          <a:xfrm>
            <a:off x="900113" y="324000"/>
            <a:ext cx="5040312" cy="431800"/>
          </a:xfrm>
          <a:prstGeom prst="rect">
            <a:avLst/>
          </a:prstGeom>
          <a:noFill/>
        </p:spPr>
        <p:txBody>
          <a:bodyPr lIns="36000" tIns="36000" rIns="36000" bIns="36000"/>
          <a:lstStyle/>
          <a:p>
            <a:pPr>
              <a:defRPr/>
            </a:pPr>
            <a:r>
              <a:rPr lang="en-US" altLang="zh-TW" sz="2400" b="0" dirty="0" smtClean="0">
                <a:solidFill>
                  <a:schemeClr val="tx1"/>
                </a:solidFill>
                <a:latin typeface="Arial" pitchFamily="34" charset="0"/>
                <a:ea typeface="標楷體" pitchFamily="65" charset="-120"/>
                <a:cs typeface="Arial" pitchFamily="34" charset="0"/>
              </a:rPr>
              <a:t>1-5-5 </a:t>
            </a:r>
            <a:r>
              <a:rPr lang="zh-TW" altLang="en-US" sz="2400" b="0" dirty="0" smtClean="0">
                <a:solidFill>
                  <a:schemeClr val="tx1"/>
                </a:solidFill>
                <a:latin typeface="Arial" pitchFamily="34" charset="0"/>
                <a:ea typeface="標楷體" pitchFamily="65" charset="-120"/>
                <a:cs typeface="Arial" pitchFamily="34" charset="0"/>
              </a:rPr>
              <a:t>媒體與資訊科技相關議題</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5-6 常見資訊產業的特性與種類">
    <p:spTree>
      <p:nvGrpSpPr>
        <p:cNvPr id="1" name=""/>
        <p:cNvGrpSpPr/>
        <p:nvPr/>
      </p:nvGrpSpPr>
      <p:grpSpPr>
        <a:xfrm>
          <a:off x="0" y="0"/>
          <a:ext cx="0" cy="0"/>
          <a:chOff x="0" y="0"/>
          <a:chExt cx="0" cy="0"/>
        </a:xfrm>
      </p:grpSpPr>
      <p:sp>
        <p:nvSpPr>
          <p:cNvPr id="3" name="動作按鈕: 首頁 18">
            <a:hlinkClick r:id="" action="ppaction://hlinkshowjump?jump=firstslide" highlightClick="1"/>
          </p:cNvPr>
          <p:cNvSpPr/>
          <p:nvPr userDrawn="1"/>
        </p:nvSpPr>
        <p:spPr bwMode="auto">
          <a:xfrm>
            <a:off x="8689975" y="5113338"/>
            <a:ext cx="360363" cy="360362"/>
          </a:xfrm>
          <a:prstGeom prst="actionButtonHome">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4" name="Rectangle 10">
            <a:hlinkClick r:id="rId2" action="ppaction://hlinksldjump"/>
          </p:cNvPr>
          <p:cNvSpPr>
            <a:spLocks noChangeArrowheads="1"/>
          </p:cNvSpPr>
          <p:nvPr userDrawn="1"/>
        </p:nvSpPr>
        <p:spPr bwMode="auto">
          <a:xfrm>
            <a:off x="8672513" y="51133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grpSp>
        <p:nvGrpSpPr>
          <p:cNvPr id="5" name="群組 5"/>
          <p:cNvGrpSpPr>
            <a:grpSpLocks/>
          </p:cNvGrpSpPr>
          <p:nvPr userDrawn="1"/>
        </p:nvGrpSpPr>
        <p:grpSpPr bwMode="auto">
          <a:xfrm>
            <a:off x="8689975" y="5538788"/>
            <a:ext cx="360363" cy="360362"/>
            <a:chOff x="2351313" y="2101932"/>
            <a:chExt cx="360000" cy="360000"/>
          </a:xfrm>
        </p:grpSpPr>
        <p:sp>
          <p:nvSpPr>
            <p:cNvPr id="6" name="圓角矩形 6"/>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7" name="向上箭號 7"/>
            <p:cNvSpPr/>
            <p:nvPr userDrawn="1"/>
          </p:nvSpPr>
          <p:spPr bwMode="auto">
            <a:xfrm>
              <a:off x="2387789" y="2138407"/>
              <a:ext cx="287048" cy="287049"/>
            </a:xfrm>
            <a:prstGeom prst="up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8" name="群組 8"/>
          <p:cNvGrpSpPr>
            <a:grpSpLocks/>
          </p:cNvGrpSpPr>
          <p:nvPr userDrawn="1"/>
        </p:nvGrpSpPr>
        <p:grpSpPr bwMode="auto">
          <a:xfrm>
            <a:off x="8689975" y="5973763"/>
            <a:ext cx="360363" cy="358775"/>
            <a:chOff x="2351313" y="2101932"/>
            <a:chExt cx="360000" cy="360000"/>
          </a:xfrm>
        </p:grpSpPr>
        <p:sp>
          <p:nvSpPr>
            <p:cNvPr id="9" name="圓角矩形 9"/>
            <p:cNvSpPr/>
            <p:nvPr userDrawn="1"/>
          </p:nvSpPr>
          <p:spPr bwMode="auto">
            <a:xfrm>
              <a:off x="2351313" y="2101932"/>
              <a:ext cx="360000" cy="360000"/>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0" name="向下箭號 10"/>
            <p:cNvSpPr/>
            <p:nvPr userDrawn="1"/>
          </p:nvSpPr>
          <p:spPr bwMode="auto">
            <a:xfrm>
              <a:off x="2387789" y="2138569"/>
              <a:ext cx="287048" cy="286726"/>
            </a:xfrm>
            <a:prstGeom prst="downArrow">
              <a:avLst/>
            </a:prstGeom>
            <a:ln>
              <a:noFill/>
            </a:ln>
            <a:extLst/>
          </p:spPr>
          <p:style>
            <a:lnRef idx="2">
              <a:schemeClr val="accent1"/>
            </a:lnRef>
            <a:fillRef idx="1">
              <a:schemeClr val="lt1"/>
            </a:fillRef>
            <a:effectRef idx="0">
              <a:schemeClr val="accent1"/>
            </a:effectRef>
            <a:fontRef idx="minor">
              <a:schemeClr val="dk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grpSp>
      <p:grpSp>
        <p:nvGrpSpPr>
          <p:cNvPr id="11" name="群組 11"/>
          <p:cNvGrpSpPr>
            <a:grpSpLocks/>
          </p:cNvGrpSpPr>
          <p:nvPr userDrawn="1"/>
        </p:nvGrpSpPr>
        <p:grpSpPr bwMode="auto">
          <a:xfrm>
            <a:off x="8689975" y="6407150"/>
            <a:ext cx="360363" cy="360363"/>
            <a:chOff x="1983179" y="1757548"/>
            <a:chExt cx="360000" cy="360000"/>
          </a:xfrm>
        </p:grpSpPr>
        <p:sp>
          <p:nvSpPr>
            <p:cNvPr id="12" name="橢圓 12"/>
            <p:cNvSpPr/>
            <p:nvPr userDrawn="1"/>
          </p:nvSpPr>
          <p:spPr bwMode="auto">
            <a:xfrm>
              <a:off x="1983179" y="1757548"/>
              <a:ext cx="360000" cy="360000"/>
            </a:xfrm>
            <a:prstGeom prst="ellipse">
              <a:avLst/>
            </a:prstGeom>
            <a:ln/>
            <a:extLst/>
          </p:spPr>
          <p:style>
            <a:lnRef idx="1">
              <a:schemeClr val="accent2"/>
            </a:lnRef>
            <a:fillRef idx="3">
              <a:schemeClr val="accent2"/>
            </a:fillRef>
            <a:effectRef idx="2">
              <a:schemeClr val="accent2"/>
            </a:effectRef>
            <a:fontRef idx="minor">
              <a:schemeClr val="lt1"/>
            </a:fontRef>
          </p:style>
          <p:txBody>
            <a:bodyPr>
              <a:spAutoFit/>
            </a:bodyPr>
            <a:lstStyle/>
            <a:p>
              <a:pPr>
                <a:spcBef>
                  <a:spcPct val="100000"/>
                </a:spcBef>
                <a:defRPr/>
              </a:pPr>
              <a:endParaRPr lang="zh-TW" altLang="en-US">
                <a:solidFill>
                  <a:srgbClr val="000000"/>
                </a:solidFill>
                <a:latin typeface="標楷體" pitchFamily="65" charset="-120"/>
                <a:ea typeface="標楷體" pitchFamily="65" charset="-120"/>
              </a:endParaRPr>
            </a:p>
          </p:txBody>
        </p:sp>
        <p:sp>
          <p:nvSpPr>
            <p:cNvPr id="13" name="乘號 13"/>
            <p:cNvSpPr/>
            <p:nvPr userDrawn="1"/>
          </p:nvSpPr>
          <p:spPr bwMode="auto">
            <a:xfrm>
              <a:off x="2000624" y="1794024"/>
              <a:ext cx="325109" cy="287048"/>
            </a:xfrm>
            <a:prstGeom prst="mathMultiply">
              <a:avLst/>
            </a:prstGeom>
            <a:solidFill>
              <a:schemeClr val="bg1"/>
            </a:solidFill>
            <a:ln>
              <a:noFill/>
            </a:ln>
            <a:effectLst/>
            <a:extLst/>
          </p:spPr>
          <p:txBody>
            <a:bodyPr>
              <a:spAutoFit/>
            </a:bodyPr>
            <a:lstStyle/>
            <a:p>
              <a:pPr>
                <a:spcBef>
                  <a:spcPct val="100000"/>
                </a:spcBef>
                <a:defRPr/>
              </a:pPr>
              <a:endParaRPr lang="zh-TW" altLang="en-US">
                <a:solidFill>
                  <a:srgbClr val="000000"/>
                </a:solidFill>
                <a:ea typeface="標楷體" pitchFamily="65" charset="-120"/>
              </a:endParaRPr>
            </a:p>
          </p:txBody>
        </p:sp>
      </p:grpSp>
      <p:sp>
        <p:nvSpPr>
          <p:cNvPr id="14" name="Rectangle 10">
            <a:hlinkClick r:id="" action="ppaction://hlinkshowjump?jump=previousslide"/>
          </p:cNvPr>
          <p:cNvSpPr>
            <a:spLocks noChangeArrowheads="1"/>
          </p:cNvSpPr>
          <p:nvPr userDrawn="1"/>
        </p:nvSpPr>
        <p:spPr bwMode="auto">
          <a:xfrm>
            <a:off x="8672513" y="553878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5" name="Rectangle 11">
            <a:hlinkClick r:id="" action="ppaction://hlinkshowjump?jump=nextslide"/>
          </p:cNvPr>
          <p:cNvSpPr>
            <a:spLocks noChangeArrowheads="1"/>
          </p:cNvSpPr>
          <p:nvPr userDrawn="1"/>
        </p:nvSpPr>
        <p:spPr bwMode="auto">
          <a:xfrm>
            <a:off x="8672513" y="5967413"/>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sp>
        <p:nvSpPr>
          <p:cNvPr id="16" name="Rectangle 12">
            <a:hlinkClick r:id="" action="ppaction://hlinkshowjump?jump=endshow"/>
          </p:cNvPr>
          <p:cNvSpPr>
            <a:spLocks noChangeArrowheads="1"/>
          </p:cNvSpPr>
          <p:nvPr userDrawn="1"/>
        </p:nvSpPr>
        <p:spPr bwMode="auto">
          <a:xfrm>
            <a:off x="8672513" y="6396038"/>
            <a:ext cx="395287" cy="395287"/>
          </a:xfrm>
          <a:prstGeom prst="rect">
            <a:avLst/>
          </a:prstGeom>
          <a:solidFill>
            <a:srgbClr val="FFFFFF">
              <a:alpha val="50196"/>
            </a:srgbClr>
          </a:solidFill>
          <a:ln>
            <a:noFill/>
          </a:ln>
          <a:effectLst/>
          <a:extLst/>
        </p:spPr>
        <p:txBody>
          <a:bodyPr wrap="none" anchor="ctr"/>
          <a:lstStyle>
            <a:lvl1pPr eaLnBrk="0" hangingPunct="0">
              <a:defRPr kumimoji="1" sz="2800" b="1">
                <a:solidFill>
                  <a:schemeClr val="tx1"/>
                </a:solidFill>
                <a:latin typeface="標楷體" pitchFamily="65" charset="-120"/>
                <a:ea typeface="標楷體" pitchFamily="65" charset="-120"/>
              </a:defRPr>
            </a:lvl1pPr>
            <a:lvl2pPr marL="742950" indent="-285750" eaLnBrk="0" hangingPunct="0">
              <a:defRPr kumimoji="1" sz="2800" b="1">
                <a:solidFill>
                  <a:schemeClr val="tx1"/>
                </a:solidFill>
                <a:latin typeface="標楷體" pitchFamily="65" charset="-120"/>
                <a:ea typeface="標楷體" pitchFamily="65" charset="-120"/>
              </a:defRPr>
            </a:lvl2pPr>
            <a:lvl3pPr marL="1143000" indent="-228600" eaLnBrk="0" hangingPunct="0">
              <a:defRPr kumimoji="1" sz="2800" b="1">
                <a:solidFill>
                  <a:schemeClr val="tx1"/>
                </a:solidFill>
                <a:latin typeface="標楷體" pitchFamily="65" charset="-120"/>
                <a:ea typeface="標楷體" pitchFamily="65" charset="-120"/>
              </a:defRPr>
            </a:lvl3pPr>
            <a:lvl4pPr marL="1600200" indent="-228600" eaLnBrk="0" hangingPunct="0">
              <a:defRPr kumimoji="1" sz="2800" b="1">
                <a:solidFill>
                  <a:schemeClr val="tx1"/>
                </a:solidFill>
                <a:latin typeface="標楷體" pitchFamily="65" charset="-120"/>
                <a:ea typeface="標楷體" pitchFamily="65" charset="-120"/>
              </a:defRPr>
            </a:lvl4pPr>
            <a:lvl5pPr marL="2057400" indent="-228600" eaLnBrk="0" hangingPunct="0">
              <a:defRPr kumimoji="1" sz="2800" b="1">
                <a:solidFill>
                  <a:schemeClr val="tx1"/>
                </a:solidFill>
                <a:latin typeface="標楷體" pitchFamily="65" charset="-120"/>
                <a:ea typeface="標楷體" pitchFamily="65" charset="-120"/>
              </a:defRPr>
            </a:lvl5pPr>
            <a:lvl6pPr marL="25146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6pPr>
            <a:lvl7pPr marL="29718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7pPr>
            <a:lvl8pPr marL="34290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8pPr>
            <a:lvl9pPr marL="3886200" indent="-228600" eaLnBrk="0" fontAlgn="base" hangingPunct="0">
              <a:spcBef>
                <a:spcPct val="100000"/>
              </a:spcBef>
              <a:spcAft>
                <a:spcPct val="0"/>
              </a:spcAft>
              <a:defRPr kumimoji="1" sz="2800" b="1">
                <a:solidFill>
                  <a:schemeClr val="tx1"/>
                </a:solidFill>
                <a:latin typeface="標楷體" pitchFamily="65" charset="-120"/>
                <a:ea typeface="標楷體" pitchFamily="65" charset="-120"/>
              </a:defRPr>
            </a:lvl9pPr>
          </a:lstStyle>
          <a:p>
            <a:pPr eaLnBrk="1" hangingPunct="1">
              <a:defRPr/>
            </a:pPr>
            <a:endParaRPr lang="zh-TW" altLang="en-US" smtClean="0">
              <a:solidFill>
                <a:srgbClr val="000000"/>
              </a:solidFill>
            </a:endParaRPr>
          </a:p>
        </p:txBody>
      </p:sp>
      <p:pic>
        <p:nvPicPr>
          <p:cNvPr id="17" name="圖片 9"/>
          <p:cNvPicPr>
            <a:picLocks noChangeAspect="1"/>
          </p:cNvPicPr>
          <p:nvPr userDrawn="1"/>
        </p:nvPicPr>
        <p:blipFill>
          <a:blip r:embed="rId3"/>
          <a:srcRect/>
          <a:stretch>
            <a:fillRect/>
          </a:stretch>
        </p:blipFill>
        <p:spPr bwMode="auto">
          <a:xfrm>
            <a:off x="58738" y="6475413"/>
            <a:ext cx="1828800" cy="323850"/>
          </a:xfrm>
          <a:prstGeom prst="rect">
            <a:avLst/>
          </a:prstGeom>
          <a:noFill/>
          <a:ln w="9525">
            <a:noFill/>
            <a:miter lim="800000"/>
            <a:headEnd/>
            <a:tailEnd/>
          </a:ln>
        </p:spPr>
      </p:pic>
      <p:pic>
        <p:nvPicPr>
          <p:cNvPr id="20" name="圖片 19"/>
          <p:cNvPicPr>
            <a:picLocks noChangeAspect="1"/>
          </p:cNvPicPr>
          <p:nvPr userDrawn="1"/>
        </p:nvPicPr>
        <p:blipFill rotWithShape="1">
          <a:blip r:embed="rId4"/>
          <a:srcRect t="66115" b="-1376"/>
          <a:stretch/>
        </p:blipFill>
        <p:spPr bwMode="auto">
          <a:xfrm>
            <a:off x="0" y="288000"/>
            <a:ext cx="9144000" cy="576000"/>
          </a:xfrm>
          <a:prstGeom prst="rect">
            <a:avLst/>
          </a:prstGeom>
          <a:noFill/>
          <a:ln w="9525">
            <a:noFill/>
            <a:miter lim="800000"/>
            <a:headEnd/>
            <a:tailEnd/>
          </a:ln>
        </p:spPr>
      </p:pic>
      <p:pic>
        <p:nvPicPr>
          <p:cNvPr id="21"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1" r="21259"/>
          <a:stretch/>
        </p:blipFill>
        <p:spPr bwMode="auto">
          <a:xfrm>
            <a:off x="7524328" y="360000"/>
            <a:ext cx="16200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文字方塊 21"/>
          <p:cNvSpPr txBox="1"/>
          <p:nvPr userDrawn="1"/>
        </p:nvSpPr>
        <p:spPr>
          <a:xfrm>
            <a:off x="900113" y="324000"/>
            <a:ext cx="5040312" cy="431800"/>
          </a:xfrm>
          <a:prstGeom prst="rect">
            <a:avLst/>
          </a:prstGeom>
          <a:noFill/>
        </p:spPr>
        <p:txBody>
          <a:bodyPr lIns="36000" tIns="36000" rIns="36000" bIns="36000"/>
          <a:lstStyle/>
          <a:p>
            <a:pPr>
              <a:defRPr/>
            </a:pPr>
            <a:r>
              <a:rPr lang="en-US" altLang="zh-TW" sz="2400" b="0" dirty="0" smtClean="0">
                <a:solidFill>
                  <a:schemeClr val="tx1"/>
                </a:solidFill>
                <a:latin typeface="Arial" pitchFamily="34" charset="0"/>
                <a:ea typeface="標楷體" pitchFamily="65" charset="-120"/>
                <a:cs typeface="Arial" pitchFamily="34" charset="0"/>
              </a:rPr>
              <a:t>1-5-6 </a:t>
            </a:r>
            <a:r>
              <a:rPr lang="zh-TW" altLang="en-US" sz="2400" b="0" dirty="0" smtClean="0">
                <a:solidFill>
                  <a:schemeClr val="tx1"/>
                </a:solidFill>
                <a:latin typeface="Arial" pitchFamily="34" charset="0"/>
                <a:ea typeface="標楷體" pitchFamily="65" charset="-120"/>
                <a:cs typeface="Arial" pitchFamily="34" charset="0"/>
              </a:rPr>
              <a:t>常見資訊產業的特性與種類</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19">
            <a:hlinkClick r:id="" action="ppaction://hlinkshowjump?jump=previousslide"/>
          </p:cNvPr>
          <p:cNvSpPr>
            <a:spLocks noChangeArrowheads="1"/>
          </p:cNvSpPr>
          <p:nvPr/>
        </p:nvSpPr>
        <p:spPr bwMode="auto">
          <a:xfrm>
            <a:off x="8763000" y="4953000"/>
            <a:ext cx="381000" cy="381000"/>
          </a:xfrm>
          <a:prstGeom prst="rect">
            <a:avLst/>
          </a:prstGeom>
          <a:noFill/>
          <a:ln>
            <a:noFill/>
          </a:ln>
          <a:extLst/>
        </p:spPr>
        <p:txBody>
          <a:bodyPr wrap="none" anchor="ctr"/>
          <a:lstStyle/>
          <a:p>
            <a:pPr>
              <a:defRPr/>
            </a:pPr>
            <a:endParaRPr lang="zh-TW" altLang="en-US" sz="3200" b="0">
              <a:solidFill>
                <a:schemeClr val="tx1"/>
              </a:solidFill>
              <a:latin typeface="Times New Roman" pitchFamily="18" charset="0"/>
              <a:ea typeface="標楷體" pitchFamily="65" charset="-120"/>
            </a:endParaRPr>
          </a:p>
        </p:txBody>
      </p:sp>
      <p:sp>
        <p:nvSpPr>
          <p:cNvPr id="2052" name="Rectangle 20">
            <a:hlinkClick r:id="" action="ppaction://hlinkshowjump?jump=nextslide"/>
          </p:cNvPr>
          <p:cNvSpPr>
            <a:spLocks noChangeArrowheads="1"/>
          </p:cNvSpPr>
          <p:nvPr/>
        </p:nvSpPr>
        <p:spPr bwMode="auto">
          <a:xfrm>
            <a:off x="8763000" y="5334000"/>
            <a:ext cx="381000" cy="381000"/>
          </a:xfrm>
          <a:prstGeom prst="rect">
            <a:avLst/>
          </a:prstGeom>
          <a:noFill/>
          <a:ln>
            <a:noFill/>
          </a:ln>
          <a:extLst/>
        </p:spPr>
        <p:txBody>
          <a:bodyPr wrap="none" anchor="ctr"/>
          <a:lstStyle/>
          <a:p>
            <a:pPr>
              <a:defRPr/>
            </a:pPr>
            <a:endParaRPr lang="zh-TW" altLang="en-US" sz="3200" b="0">
              <a:solidFill>
                <a:schemeClr val="tx1"/>
              </a:solidFill>
              <a:latin typeface="Times New Roman" pitchFamily="18" charset="0"/>
              <a:ea typeface="標楷體" pitchFamily="65" charset="-120"/>
            </a:endParaRPr>
          </a:p>
        </p:txBody>
      </p:sp>
      <p:sp>
        <p:nvSpPr>
          <p:cNvPr id="2053" name="Rectangle 21">
            <a:hlinkClick r:id="" action="ppaction://hlinkshowjump?jump=endshow"/>
          </p:cNvPr>
          <p:cNvSpPr>
            <a:spLocks noChangeArrowheads="1"/>
          </p:cNvSpPr>
          <p:nvPr/>
        </p:nvSpPr>
        <p:spPr bwMode="auto">
          <a:xfrm>
            <a:off x="8763000" y="5800725"/>
            <a:ext cx="381000" cy="381000"/>
          </a:xfrm>
          <a:prstGeom prst="rect">
            <a:avLst/>
          </a:prstGeom>
          <a:noFill/>
          <a:ln>
            <a:noFill/>
          </a:ln>
          <a:extLst/>
        </p:spPr>
        <p:txBody>
          <a:bodyPr wrap="none" anchor="ctr"/>
          <a:lstStyle/>
          <a:p>
            <a:pPr>
              <a:defRPr/>
            </a:pPr>
            <a:endParaRPr lang="zh-TW" altLang="en-US" sz="3200" b="0">
              <a:solidFill>
                <a:schemeClr val="tx1"/>
              </a:solidFill>
              <a:latin typeface="Times New Roman" pitchFamily="18" charset="0"/>
              <a:ea typeface="標楷體" pitchFamily="65" charset="-120"/>
            </a:endParaRPr>
          </a:p>
        </p:txBody>
      </p:sp>
      <p:sp>
        <p:nvSpPr>
          <p:cNvPr id="2054" name="Rectangle 6"/>
          <p:cNvSpPr>
            <a:spLocks noChangeArrowheads="1"/>
          </p:cNvSpPr>
          <p:nvPr userDrawn="1"/>
        </p:nvSpPr>
        <p:spPr bwMode="auto">
          <a:xfrm>
            <a:off x="8101013" y="4652963"/>
            <a:ext cx="1042987" cy="1800225"/>
          </a:xfrm>
          <a:prstGeom prst="rect">
            <a:avLst/>
          </a:prstGeom>
          <a:solidFill>
            <a:schemeClr val="bg1"/>
          </a:solidFill>
          <a:ln>
            <a:noFill/>
          </a:ln>
          <a:effectLst/>
          <a:extLst/>
        </p:spPr>
        <p:txBody>
          <a:bodyPr wrap="none" anchor="ctr"/>
          <a:lstStyle/>
          <a:p>
            <a:pPr>
              <a:defRPr/>
            </a:pPr>
            <a:endParaRPr lang="zh-TW" altLang="en-US" b="0">
              <a:solidFill>
                <a:schemeClr val="tx1"/>
              </a:solidFill>
              <a:latin typeface="Arial" charset="0"/>
              <a:ea typeface="標楷體" pitchFamily="65" charset="-12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標楷體" pitchFamily="65" charset="-12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標楷體" pitchFamily="65" charset="-120"/>
        </a:defRPr>
      </a:lvl2pPr>
      <a:lvl3pPr algn="ctr" rtl="0" eaLnBrk="0" fontAlgn="base" hangingPunct="0">
        <a:spcBef>
          <a:spcPct val="0"/>
        </a:spcBef>
        <a:spcAft>
          <a:spcPct val="0"/>
        </a:spcAft>
        <a:defRPr kumimoji="1" sz="4400">
          <a:solidFill>
            <a:schemeClr val="tx2"/>
          </a:solidFill>
          <a:latin typeface="Times New Roman" pitchFamily="18" charset="0"/>
          <a:ea typeface="標楷體" pitchFamily="65" charset="-120"/>
        </a:defRPr>
      </a:lvl3pPr>
      <a:lvl4pPr algn="ctr" rtl="0" eaLnBrk="0" fontAlgn="base" hangingPunct="0">
        <a:spcBef>
          <a:spcPct val="0"/>
        </a:spcBef>
        <a:spcAft>
          <a:spcPct val="0"/>
        </a:spcAft>
        <a:defRPr kumimoji="1" sz="4400">
          <a:solidFill>
            <a:schemeClr val="tx2"/>
          </a:solidFill>
          <a:latin typeface="Times New Roman" pitchFamily="18" charset="0"/>
          <a:ea typeface="標楷體" pitchFamily="65" charset="-120"/>
        </a:defRPr>
      </a:lvl4pPr>
      <a:lvl5pPr algn="ctr" rtl="0" eaLnBrk="0" fontAlgn="base" hangingPunct="0">
        <a:spcBef>
          <a:spcPct val="0"/>
        </a:spcBef>
        <a:spcAft>
          <a:spcPct val="0"/>
        </a:spcAft>
        <a:defRPr kumimoji="1" sz="4400">
          <a:solidFill>
            <a:schemeClr val="tx2"/>
          </a:solidFill>
          <a:latin typeface="Times New Roman" pitchFamily="18" charset="0"/>
          <a:ea typeface="標楷體" pitchFamily="65"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標楷體" pitchFamily="65" charset="-120"/>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標楷體" pitchFamily="65"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標楷體" pitchFamily="65"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標楷體" pitchFamily="65"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標楷體" pitchFamily="65" charset="-12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24433;&#38899;&#36039;&#28304;/&#21205;&#30059;/7&#19978;&#36039;&#31185;1-5&#36039;&#35338;&#23433;&#20840;&#33287;&#20523;&#29702;.ex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4"/>
          <p:cNvSpPr>
            <a:spLocks noChangeArrowheads="1"/>
          </p:cNvSpPr>
          <p:nvPr/>
        </p:nvSpPr>
        <p:spPr bwMode="auto">
          <a:xfrm>
            <a:off x="611188" y="2160588"/>
            <a:ext cx="2700337" cy="2879725"/>
          </a:xfrm>
          <a:prstGeom prst="rect">
            <a:avLst/>
          </a:prstGeom>
          <a:noFill/>
          <a:ln w="9525">
            <a:noFill/>
            <a:miter lim="800000"/>
            <a:headEnd/>
            <a:tailEnd/>
          </a:ln>
        </p:spPr>
        <p:txBody>
          <a:bodyPr lIns="0" tIns="0" rIns="0" bIns="0"/>
          <a:lstStyle/>
          <a:p>
            <a:pPr marL="431800" indent="-431800">
              <a:lnSpc>
                <a:spcPts val="2800"/>
              </a:lnSpc>
            </a:pPr>
            <a:r>
              <a:rPr lang="en-US" altLang="zh-TW" sz="2000" b="0">
                <a:solidFill>
                  <a:schemeClr val="tx1"/>
                </a:solidFill>
                <a:latin typeface="Times New Roman" pitchFamily="18" charset="0"/>
                <a:ea typeface="標楷體" pitchFamily="65" charset="-120"/>
              </a:rPr>
              <a:t>1-1 </a:t>
            </a:r>
            <a:r>
              <a:rPr lang="zh-TW" altLang="en-US" sz="2000" b="0">
                <a:solidFill>
                  <a:schemeClr val="tx1"/>
                </a:solidFill>
                <a:latin typeface="Times New Roman" pitchFamily="18" charset="0"/>
                <a:ea typeface="標楷體" pitchFamily="65" charset="-120"/>
              </a:rPr>
              <a:t>資訊科技的與人類生活</a:t>
            </a:r>
          </a:p>
          <a:p>
            <a:pPr marL="431800" indent="-431800">
              <a:lnSpc>
                <a:spcPts val="2800"/>
              </a:lnSpc>
            </a:pPr>
            <a:r>
              <a:rPr lang="en-US" altLang="zh-TW" sz="2000" b="0">
                <a:solidFill>
                  <a:schemeClr val="tx1"/>
                </a:solidFill>
                <a:latin typeface="Times New Roman" pitchFamily="18" charset="0"/>
                <a:ea typeface="標楷體" pitchFamily="65" charset="-120"/>
              </a:rPr>
              <a:t>1-2 </a:t>
            </a:r>
            <a:r>
              <a:rPr lang="zh-TW" altLang="en-US" sz="2000" b="0">
                <a:solidFill>
                  <a:schemeClr val="tx1"/>
                </a:solidFill>
                <a:latin typeface="Times New Roman" pitchFamily="18" charset="0"/>
                <a:ea typeface="標楷體" pitchFamily="65" charset="-120"/>
              </a:rPr>
              <a:t>資訊科技發展簡史</a:t>
            </a:r>
          </a:p>
          <a:p>
            <a:pPr marL="431800" indent="-431800">
              <a:lnSpc>
                <a:spcPts val="2800"/>
              </a:lnSpc>
            </a:pPr>
            <a:r>
              <a:rPr lang="en-US" altLang="zh-TW" sz="2000" b="0">
                <a:solidFill>
                  <a:schemeClr val="tx1"/>
                </a:solidFill>
                <a:latin typeface="Times New Roman" pitchFamily="18" charset="0"/>
                <a:ea typeface="標楷體" pitchFamily="65" charset="-120"/>
              </a:rPr>
              <a:t>1-3 </a:t>
            </a:r>
            <a:r>
              <a:rPr lang="zh-TW" altLang="en-US" sz="2000" b="0">
                <a:solidFill>
                  <a:schemeClr val="tx1"/>
                </a:solidFill>
                <a:latin typeface="Times New Roman" pitchFamily="18" charset="0"/>
                <a:ea typeface="標楷體" pitchFamily="65" charset="-120"/>
              </a:rPr>
              <a:t>個人電腦及其周邊設備</a:t>
            </a:r>
          </a:p>
          <a:p>
            <a:pPr marL="431800" indent="-431800">
              <a:lnSpc>
                <a:spcPts val="2800"/>
              </a:lnSpc>
            </a:pPr>
            <a:r>
              <a:rPr lang="en-US" altLang="zh-TW" sz="2000" b="0">
                <a:solidFill>
                  <a:schemeClr val="tx1"/>
                </a:solidFill>
                <a:latin typeface="Times New Roman" pitchFamily="18" charset="0"/>
                <a:ea typeface="標楷體" pitchFamily="65" charset="-120"/>
              </a:rPr>
              <a:t>1-4 </a:t>
            </a:r>
            <a:r>
              <a:rPr lang="zh-TW" altLang="en-US" sz="2000" b="0">
                <a:solidFill>
                  <a:schemeClr val="tx1"/>
                </a:solidFill>
                <a:latin typeface="Times New Roman" pitchFamily="18" charset="0"/>
                <a:ea typeface="標楷體" pitchFamily="65" charset="-120"/>
              </a:rPr>
              <a:t>資訊科技與問題解決</a:t>
            </a:r>
          </a:p>
          <a:p>
            <a:pPr marL="431800" indent="-431800">
              <a:lnSpc>
                <a:spcPts val="2800"/>
              </a:lnSpc>
            </a:pPr>
            <a:r>
              <a:rPr lang="en-US" altLang="zh-TW" sz="2000">
                <a:solidFill>
                  <a:srgbClr val="FF0000"/>
                </a:solidFill>
                <a:latin typeface="Times New Roman" pitchFamily="18" charset="0"/>
                <a:ea typeface="標楷體" pitchFamily="65" charset="-120"/>
              </a:rPr>
              <a:t>1-5 </a:t>
            </a:r>
            <a:r>
              <a:rPr lang="zh-TW" altLang="en-US" sz="2000">
                <a:solidFill>
                  <a:srgbClr val="FF0000"/>
                </a:solidFill>
                <a:latin typeface="Times New Roman" pitchFamily="18" charset="0"/>
                <a:ea typeface="標楷體" pitchFamily="65" charset="-120"/>
              </a:rPr>
              <a:t>資訊科技及其相關議題</a:t>
            </a:r>
          </a:p>
          <a:p>
            <a:pPr marL="431800" indent="-431800">
              <a:lnSpc>
                <a:spcPts val="2800"/>
              </a:lnSpc>
            </a:pPr>
            <a:r>
              <a:rPr lang="en-US" altLang="zh-TW" sz="2000" b="0">
                <a:solidFill>
                  <a:schemeClr val="tx1"/>
                </a:solidFill>
                <a:latin typeface="Times New Roman" pitchFamily="18" charset="0"/>
                <a:ea typeface="標楷體" pitchFamily="65" charset="-120"/>
              </a:rPr>
              <a:t>1-6 </a:t>
            </a:r>
            <a:r>
              <a:rPr lang="zh-TW" altLang="en-US" sz="2000" b="0">
                <a:solidFill>
                  <a:schemeClr val="tx1"/>
                </a:solidFill>
                <a:latin typeface="Times New Roman" pitchFamily="18" charset="0"/>
                <a:ea typeface="標楷體" pitchFamily="65" charset="-120"/>
              </a:rPr>
              <a:t>資訊科技與跨領域整合</a:t>
            </a:r>
          </a:p>
        </p:txBody>
      </p:sp>
      <p:sp>
        <p:nvSpPr>
          <p:cNvPr id="13314" name="Rectangle 45"/>
          <p:cNvSpPr>
            <a:spLocks noChangeArrowheads="1"/>
          </p:cNvSpPr>
          <p:nvPr/>
        </p:nvSpPr>
        <p:spPr bwMode="auto">
          <a:xfrm>
            <a:off x="539750" y="1439863"/>
            <a:ext cx="2700338" cy="504825"/>
          </a:xfrm>
          <a:prstGeom prst="rect">
            <a:avLst/>
          </a:prstGeom>
          <a:noFill/>
          <a:ln w="9525">
            <a:noFill/>
            <a:miter lim="800000"/>
            <a:headEnd/>
            <a:tailEnd/>
          </a:ln>
        </p:spPr>
        <p:txBody>
          <a:bodyPr lIns="0" tIns="0" rIns="0" bIns="0"/>
          <a:lstStyle/>
          <a:p>
            <a:pPr algn="ctr">
              <a:lnSpc>
                <a:spcPts val="3600"/>
              </a:lnSpc>
            </a:pPr>
            <a:r>
              <a:rPr lang="zh-TW" altLang="en-US">
                <a:solidFill>
                  <a:schemeClr val="tx1"/>
                </a:solidFill>
                <a:ea typeface="標楷體" pitchFamily="65" charset="-120"/>
              </a:rPr>
              <a:t>資訊科技導論</a:t>
            </a:r>
            <a:endParaRPr lang="zh-TW" altLang="en-US" b="0">
              <a:solidFill>
                <a:schemeClr val="tx1"/>
              </a:solidFill>
              <a:latin typeface="Arial" charset="0"/>
              <a:ea typeface="標楷體" pitchFamily="65" charset="-12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174</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pic>
        <p:nvPicPr>
          <p:cNvPr id="10" name="圖片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0000" y="1080000"/>
            <a:ext cx="8064000" cy="528102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175</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pic>
        <p:nvPicPr>
          <p:cNvPr id="2" name="圖片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0000" y="1080000"/>
            <a:ext cx="8064000" cy="5277487"/>
          </a:xfrm>
          <a:prstGeom prst="rect">
            <a:avLst/>
          </a:prstGeom>
        </p:spPr>
      </p:pic>
    </p:spTree>
    <p:extLst>
      <p:ext uri="{BB962C8B-B14F-4D97-AF65-F5344CB8AC3E}">
        <p14:creationId xmlns:p14="http://schemas.microsoft.com/office/powerpoint/2010/main" val="2655469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175</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0001" y="1080000"/>
            <a:ext cx="5129143" cy="57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745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字方塊 5"/>
          <p:cNvSpPr txBox="1">
            <a:spLocks noChangeArrowheads="1"/>
          </p:cNvSpPr>
          <p:nvPr/>
        </p:nvSpPr>
        <p:spPr bwMode="auto">
          <a:xfrm>
            <a:off x="540000" y="899999"/>
            <a:ext cx="8064000" cy="4032000"/>
          </a:xfrm>
          <a:prstGeom prst="rect">
            <a:avLst/>
          </a:prstGeom>
          <a:noFill/>
          <a:ln w="9525">
            <a:noFill/>
            <a:miter lim="800000"/>
            <a:headEnd/>
            <a:tailEnd/>
          </a:ln>
        </p:spPr>
        <p:txBody>
          <a:bodyPr lIns="36000" tIns="36000" rIns="36000" bIns="36000"/>
          <a:lstStyle/>
          <a:p>
            <a:pPr>
              <a:lnSpc>
                <a:spcPct val="120000"/>
              </a:lnSpc>
            </a:pPr>
            <a:r>
              <a:rPr lang="zh-TW" altLang="en-US" sz="2400" b="0" dirty="0" smtClean="0">
                <a:solidFill>
                  <a:schemeClr val="tx1"/>
                </a:solidFill>
                <a:ea typeface="標楷體" pitchFamily="65" charset="-120"/>
              </a:rPr>
              <a:t>　　媒體</a:t>
            </a:r>
            <a:r>
              <a:rPr lang="zh-TW" altLang="en-US" sz="2400" b="0" dirty="0">
                <a:solidFill>
                  <a:schemeClr val="tx1"/>
                </a:solidFill>
                <a:ea typeface="標楷體" pitchFamily="65" charset="-120"/>
              </a:rPr>
              <a:t>素養意指能善用傳播媒體的能力</a:t>
            </a:r>
            <a:r>
              <a:rPr lang="zh-TW" altLang="en-US" sz="2400" b="0" dirty="0" smtClean="0">
                <a:solidFill>
                  <a:schemeClr val="tx1"/>
                </a:solidFill>
                <a:ea typeface="標楷體" pitchFamily="65" charset="-120"/>
              </a:rPr>
              <a:t>。更</a:t>
            </a:r>
            <a:r>
              <a:rPr lang="zh-TW" altLang="en-US" sz="2400" b="0" dirty="0">
                <a:solidFill>
                  <a:schemeClr val="tx1"/>
                </a:solidFill>
                <a:ea typeface="標楷體" pitchFamily="65" charset="-120"/>
              </a:rPr>
              <a:t>詳細的說，泛指使用者在使用媒體時</a:t>
            </a:r>
            <a:r>
              <a:rPr lang="zh-TW" altLang="en-US" sz="2400" b="0" dirty="0" smtClean="0">
                <a:solidFill>
                  <a:schemeClr val="tx1"/>
                </a:solidFill>
                <a:ea typeface="標楷體" pitchFamily="65" charset="-120"/>
              </a:rPr>
              <a:t>，能</a:t>
            </a:r>
            <a:r>
              <a:rPr lang="zh-TW" altLang="en-US" sz="2400" b="0" dirty="0">
                <a:solidFill>
                  <a:schemeClr val="tx1"/>
                </a:solidFill>
                <a:ea typeface="標楷體" pitchFamily="65" charset="-120"/>
              </a:rPr>
              <a:t>理解、詮釋傳達的資訊，也能夠透過</a:t>
            </a:r>
            <a:r>
              <a:rPr lang="zh-TW" altLang="en-US" sz="2400" b="0" dirty="0" smtClean="0">
                <a:solidFill>
                  <a:schemeClr val="tx1"/>
                </a:solidFill>
                <a:ea typeface="標楷體" pitchFamily="65" charset="-120"/>
              </a:rPr>
              <a:t>媒體</a:t>
            </a:r>
            <a:r>
              <a:rPr lang="zh-TW" altLang="en-US" sz="2400" b="0" dirty="0">
                <a:solidFill>
                  <a:schemeClr val="tx1"/>
                </a:solidFill>
                <a:ea typeface="標楷體" pitchFamily="65" charset="-120"/>
              </a:rPr>
              <a:t>產生有用的資訊。做為一位資訊社會</a:t>
            </a:r>
            <a:r>
              <a:rPr lang="zh-TW" altLang="en-US" sz="2400" b="0" dirty="0" smtClean="0">
                <a:solidFill>
                  <a:schemeClr val="tx1"/>
                </a:solidFill>
                <a:ea typeface="標楷體" pitchFamily="65" charset="-120"/>
              </a:rPr>
              <a:t>的數位</a:t>
            </a:r>
            <a:r>
              <a:rPr lang="zh-TW" altLang="en-US" sz="2400" b="0" dirty="0">
                <a:solidFill>
                  <a:schemeClr val="tx1"/>
                </a:solidFill>
                <a:ea typeface="標楷體" pitchFamily="65" charset="-120"/>
              </a:rPr>
              <a:t>公民，不論是資訊的接收者或是</a:t>
            </a:r>
            <a:r>
              <a:rPr lang="zh-TW" altLang="en-US" sz="2400" b="0" dirty="0" smtClean="0">
                <a:solidFill>
                  <a:schemeClr val="tx1"/>
                </a:solidFill>
                <a:ea typeface="標楷體" pitchFamily="65" charset="-120"/>
              </a:rPr>
              <a:t>提供者</a:t>
            </a:r>
            <a:r>
              <a:rPr lang="zh-TW" altLang="en-US" sz="2400" b="0" dirty="0">
                <a:solidFill>
                  <a:schemeClr val="tx1"/>
                </a:solidFill>
                <a:ea typeface="標楷體" pitchFamily="65" charset="-120"/>
              </a:rPr>
              <a:t>，具備充分的媒體素養，將能適應</a:t>
            </a:r>
            <a:r>
              <a:rPr lang="zh-TW" altLang="en-US" sz="2400" b="0" dirty="0" smtClean="0">
                <a:solidFill>
                  <a:schemeClr val="tx1"/>
                </a:solidFill>
                <a:ea typeface="標楷體" pitchFamily="65" charset="-120"/>
              </a:rPr>
              <a:t>數位社會</a:t>
            </a:r>
            <a:r>
              <a:rPr lang="zh-TW" altLang="en-US" sz="2400" b="0" dirty="0">
                <a:solidFill>
                  <a:schemeClr val="tx1"/>
                </a:solidFill>
                <a:ea typeface="標楷體" pitchFamily="65" charset="-120"/>
              </a:rPr>
              <a:t>的生活，也是資訊社會不可或缺的</a:t>
            </a:r>
            <a:r>
              <a:rPr lang="zh-TW" altLang="en-US" sz="2400" b="0" dirty="0" smtClean="0">
                <a:solidFill>
                  <a:schemeClr val="tx1"/>
                </a:solidFill>
                <a:ea typeface="標楷體" pitchFamily="65" charset="-120"/>
              </a:rPr>
              <a:t>能力</a:t>
            </a:r>
            <a:r>
              <a:rPr lang="zh-TW" altLang="en-US" sz="2400" b="0" dirty="0">
                <a:solidFill>
                  <a:schemeClr val="tx1"/>
                </a:solidFill>
                <a:ea typeface="標楷體" pitchFamily="65" charset="-120"/>
              </a:rPr>
              <a:t>。</a:t>
            </a:r>
          </a:p>
          <a:p>
            <a:pPr>
              <a:lnSpc>
                <a:spcPct val="120000"/>
              </a:lnSpc>
            </a:pPr>
            <a:r>
              <a:rPr lang="zh-TW" altLang="en-US" sz="2400" b="0" dirty="0" smtClean="0">
                <a:solidFill>
                  <a:schemeClr val="tx1"/>
                </a:solidFill>
                <a:ea typeface="標楷體" pitchFamily="65" charset="-120"/>
              </a:rPr>
              <a:t>　　在</a:t>
            </a:r>
            <a:r>
              <a:rPr lang="zh-TW" altLang="en-US" sz="2400" b="0" dirty="0">
                <a:solidFill>
                  <a:schemeClr val="tx1"/>
                </a:solidFill>
                <a:ea typeface="標楷體" pitchFamily="65" charset="-120"/>
              </a:rPr>
              <a:t>便捷的數位環境中，除了生活及</a:t>
            </a:r>
            <a:r>
              <a:rPr lang="zh-TW" altLang="en-US" sz="2400" b="0" dirty="0" smtClean="0">
                <a:solidFill>
                  <a:schemeClr val="tx1"/>
                </a:solidFill>
                <a:ea typeface="標楷體" pitchFamily="65" charset="-120"/>
              </a:rPr>
              <a:t>工作</a:t>
            </a:r>
            <a:r>
              <a:rPr lang="zh-TW" altLang="en-US" sz="2400" b="0" dirty="0">
                <a:solidFill>
                  <a:schemeClr val="tx1"/>
                </a:solidFill>
                <a:ea typeface="標楷體" pitchFamily="65" charset="-120"/>
              </a:rPr>
              <a:t>更方便外，社會也更加開放，但也</a:t>
            </a:r>
            <a:r>
              <a:rPr lang="zh-TW" altLang="en-US" sz="2400" b="0" dirty="0" smtClean="0">
                <a:solidFill>
                  <a:schemeClr val="tx1"/>
                </a:solidFill>
                <a:ea typeface="標楷體" pitchFamily="65" charset="-120"/>
              </a:rPr>
              <a:t>衍生很多</a:t>
            </a:r>
            <a:r>
              <a:rPr lang="zh-TW" altLang="en-US" sz="2400" b="0" dirty="0">
                <a:solidFill>
                  <a:schemeClr val="tx1"/>
                </a:solidFill>
                <a:ea typeface="標楷體" pitchFamily="65" charset="-120"/>
              </a:rPr>
              <a:t>新的議題，例如：假資訊充斥、</a:t>
            </a:r>
            <a:r>
              <a:rPr lang="zh-TW" altLang="en-US" sz="2400" b="0" dirty="0" smtClean="0">
                <a:solidFill>
                  <a:schemeClr val="tx1"/>
                </a:solidFill>
                <a:ea typeface="標楷體" pitchFamily="65" charset="-120"/>
              </a:rPr>
              <a:t>網路犯罪</a:t>
            </a:r>
            <a:r>
              <a:rPr lang="zh-TW" altLang="en-US" sz="2400" b="0" dirty="0">
                <a:solidFill>
                  <a:schemeClr val="tx1"/>
                </a:solidFill>
                <a:ea typeface="標楷體" pitchFamily="65" charset="-120"/>
              </a:rPr>
              <a:t>頻傳等，這些都是值得關注的問題</a:t>
            </a:r>
            <a:r>
              <a:rPr lang="zh-TW" altLang="en-US" sz="2400" b="0" dirty="0" smtClean="0">
                <a:solidFill>
                  <a:schemeClr val="tx1"/>
                </a:solidFill>
                <a:ea typeface="標楷體" pitchFamily="65" charset="-120"/>
              </a:rPr>
              <a:t>，本</a:t>
            </a:r>
            <a:r>
              <a:rPr lang="zh-TW" altLang="en-US" sz="2400" b="0" dirty="0">
                <a:solidFill>
                  <a:schemeClr val="tx1"/>
                </a:solidFill>
                <a:ea typeface="標楷體" pitchFamily="65" charset="-120"/>
              </a:rPr>
              <a:t>課程將於八年級另闢章節加以探討。</a:t>
            </a:r>
            <a:endParaRPr lang="en-US" altLang="zh-TW" sz="2400" b="0" dirty="0">
              <a:solidFill>
                <a:schemeClr val="tx1"/>
              </a:solidFill>
              <a:ea typeface="標楷體" pitchFamily="65" charset="-120"/>
            </a:endParaRPr>
          </a:p>
        </p:txBody>
      </p:sp>
      <p:sp>
        <p:nvSpPr>
          <p:cNvPr id="7"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175</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字方塊 5"/>
          <p:cNvSpPr txBox="1">
            <a:spLocks noChangeArrowheads="1"/>
          </p:cNvSpPr>
          <p:nvPr/>
        </p:nvSpPr>
        <p:spPr bwMode="auto">
          <a:xfrm>
            <a:off x="540000" y="899999"/>
            <a:ext cx="8064000" cy="4464000"/>
          </a:xfrm>
          <a:prstGeom prst="rect">
            <a:avLst/>
          </a:prstGeom>
          <a:noFill/>
          <a:ln w="9525">
            <a:noFill/>
            <a:miter lim="800000"/>
            <a:headEnd/>
            <a:tailEnd/>
          </a:ln>
        </p:spPr>
        <p:txBody>
          <a:bodyPr lIns="36000" tIns="36000" rIns="36000" bIns="36000"/>
          <a:lstStyle/>
          <a:p>
            <a:pPr>
              <a:lnSpc>
                <a:spcPct val="120000"/>
              </a:lnSpc>
            </a:pPr>
            <a:r>
              <a:rPr lang="zh-TW" altLang="en-US" sz="2400" b="0" dirty="0">
                <a:solidFill>
                  <a:schemeClr val="tx1"/>
                </a:solidFill>
                <a:latin typeface="+mj-lt"/>
                <a:ea typeface="標楷體" pitchFamily="65" charset="-120"/>
              </a:rPr>
              <a:t>　　資訊產業</a:t>
            </a:r>
            <a:r>
              <a:rPr lang="zh-TW" altLang="en-US" sz="2000" b="0" dirty="0">
                <a:solidFill>
                  <a:schemeClr val="tx1"/>
                </a:solidFill>
                <a:latin typeface="+mj-lt"/>
                <a:ea typeface="標楷體" pitchFamily="65" charset="-120"/>
              </a:rPr>
              <a:t>（</a:t>
            </a:r>
            <a:r>
              <a:rPr lang="en-US" altLang="zh-TW" sz="2000" b="0" dirty="0">
                <a:solidFill>
                  <a:schemeClr val="tx1"/>
                </a:solidFill>
                <a:latin typeface="+mj-lt"/>
                <a:ea typeface="標楷體" pitchFamily="65" charset="-120"/>
              </a:rPr>
              <a:t>information industry</a:t>
            </a:r>
            <a:r>
              <a:rPr lang="zh-TW" altLang="en-US" sz="2000" b="0" dirty="0">
                <a:solidFill>
                  <a:schemeClr val="tx1"/>
                </a:solidFill>
                <a:latin typeface="+mj-lt"/>
                <a:ea typeface="標楷體" pitchFamily="65" charset="-120"/>
              </a:rPr>
              <a:t>）</a:t>
            </a:r>
            <a:r>
              <a:rPr lang="zh-TW" altLang="en-US" sz="2400" b="0" dirty="0">
                <a:solidFill>
                  <a:schemeClr val="tx1"/>
                </a:solidFill>
                <a:latin typeface="+mj-lt"/>
                <a:ea typeface="標楷體" pitchFamily="65" charset="-120"/>
              </a:rPr>
              <a:t>也稱</a:t>
            </a:r>
            <a:r>
              <a:rPr lang="en-US" altLang="zh-TW" sz="2400" b="0" dirty="0">
                <a:solidFill>
                  <a:schemeClr val="tx1"/>
                </a:solidFill>
                <a:latin typeface="+mj-lt"/>
                <a:ea typeface="標楷體" pitchFamily="65" charset="-120"/>
              </a:rPr>
              <a:t>IT </a:t>
            </a:r>
            <a:r>
              <a:rPr lang="zh-TW" altLang="en-US" sz="2400" b="0" dirty="0">
                <a:solidFill>
                  <a:schemeClr val="tx1"/>
                </a:solidFill>
                <a:latin typeface="+mj-lt"/>
                <a:ea typeface="標楷體" pitchFamily="65" charset="-120"/>
              </a:rPr>
              <a:t>產業</a:t>
            </a:r>
            <a:r>
              <a:rPr lang="zh-TW" altLang="en-US" sz="2000" b="0" dirty="0">
                <a:solidFill>
                  <a:schemeClr val="tx1"/>
                </a:solidFill>
                <a:latin typeface="+mj-lt"/>
                <a:ea typeface="標楷體" pitchFamily="65" charset="-120"/>
              </a:rPr>
              <a:t>（</a:t>
            </a:r>
            <a:r>
              <a:rPr lang="en-US" altLang="zh-TW" sz="2000" b="0" dirty="0">
                <a:solidFill>
                  <a:schemeClr val="tx1"/>
                </a:solidFill>
                <a:latin typeface="+mj-lt"/>
                <a:ea typeface="標楷體" pitchFamily="65" charset="-120"/>
              </a:rPr>
              <a:t>information technology industry</a:t>
            </a:r>
            <a:r>
              <a:rPr lang="zh-TW" altLang="en-US" sz="2000" b="0" dirty="0" smtClean="0">
                <a:solidFill>
                  <a:schemeClr val="tx1"/>
                </a:solidFill>
                <a:latin typeface="+mj-lt"/>
                <a:ea typeface="標楷體" pitchFamily="65" charset="-120"/>
              </a:rPr>
              <a:t>）</a:t>
            </a:r>
            <a:r>
              <a:rPr lang="zh-TW" altLang="en-US" sz="2400" b="0" dirty="0" smtClean="0">
                <a:solidFill>
                  <a:schemeClr val="tx1"/>
                </a:solidFill>
                <a:latin typeface="+mj-lt"/>
                <a:ea typeface="標楷體" pitchFamily="65" charset="-120"/>
              </a:rPr>
              <a:t>，是</a:t>
            </a:r>
            <a:r>
              <a:rPr lang="zh-TW" altLang="en-US" sz="2400" b="0" dirty="0">
                <a:solidFill>
                  <a:schemeClr val="tx1"/>
                </a:solidFill>
                <a:latin typeface="+mj-lt"/>
                <a:ea typeface="標楷體" pitchFamily="65" charset="-120"/>
              </a:rPr>
              <a:t>一種技術、智慧、知識密集型的產業，早期稱為資訊工業或電腦工業，此種產業</a:t>
            </a:r>
            <a:r>
              <a:rPr lang="zh-TW" altLang="en-US" sz="2400" b="0" dirty="0" smtClean="0">
                <a:solidFill>
                  <a:schemeClr val="tx1"/>
                </a:solidFill>
                <a:latin typeface="+mj-lt"/>
                <a:ea typeface="標楷體" pitchFamily="65" charset="-120"/>
              </a:rPr>
              <a:t>是指</a:t>
            </a:r>
            <a:r>
              <a:rPr lang="zh-TW" altLang="en-US" sz="2400" b="0" dirty="0">
                <a:solidFill>
                  <a:schemeClr val="tx1"/>
                </a:solidFill>
                <a:latin typeface="+mj-lt"/>
                <a:ea typeface="標楷體" pitchFamily="65" charset="-120"/>
              </a:rPr>
              <a:t>與電腦或資訊有關的軟硬體行業的總稱。在眾多產業中，諸多國家也常將資訊</a:t>
            </a:r>
            <a:r>
              <a:rPr lang="zh-TW" altLang="en-US" sz="2400" b="0" dirty="0" smtClean="0">
                <a:solidFill>
                  <a:schemeClr val="tx1"/>
                </a:solidFill>
                <a:latin typeface="+mj-lt"/>
                <a:ea typeface="標楷體" pitchFamily="65" charset="-120"/>
              </a:rPr>
              <a:t>產業列為</a:t>
            </a:r>
            <a:r>
              <a:rPr lang="zh-TW" altLang="en-US" sz="2400" b="0" dirty="0">
                <a:solidFill>
                  <a:schemeClr val="tx1"/>
                </a:solidFill>
                <a:latin typeface="+mj-lt"/>
                <a:ea typeface="標楷體" pitchFamily="65" charset="-120"/>
              </a:rPr>
              <a:t>重點發展項目，可見其受重視的程度。</a:t>
            </a:r>
          </a:p>
          <a:p>
            <a:pPr>
              <a:lnSpc>
                <a:spcPct val="120000"/>
              </a:lnSpc>
            </a:pPr>
            <a:r>
              <a:rPr lang="zh-TW" altLang="en-US" sz="2400" b="0" dirty="0" smtClean="0">
                <a:solidFill>
                  <a:schemeClr val="tx1"/>
                </a:solidFill>
                <a:latin typeface="+mj-lt"/>
                <a:ea typeface="標楷體" pitchFamily="65" charset="-120"/>
              </a:rPr>
              <a:t>　　一個</a:t>
            </a:r>
            <a:r>
              <a:rPr lang="zh-TW" altLang="en-US" sz="2400" b="0" dirty="0">
                <a:solidFill>
                  <a:schemeClr val="tx1"/>
                </a:solidFill>
                <a:latin typeface="+mj-lt"/>
                <a:ea typeface="標楷體" pitchFamily="65" charset="-120"/>
              </a:rPr>
              <a:t>國家的</a:t>
            </a:r>
            <a:r>
              <a:rPr lang="en-US" altLang="zh-TW" sz="2400" b="0" dirty="0">
                <a:solidFill>
                  <a:schemeClr val="tx1"/>
                </a:solidFill>
                <a:latin typeface="+mj-lt"/>
                <a:ea typeface="標楷體" pitchFamily="65" charset="-120"/>
              </a:rPr>
              <a:t>IT</a:t>
            </a:r>
            <a:r>
              <a:rPr lang="zh-TW" altLang="en-US" sz="2400" b="0" dirty="0">
                <a:solidFill>
                  <a:schemeClr val="tx1"/>
                </a:solidFill>
                <a:latin typeface="+mj-lt"/>
                <a:ea typeface="標楷體" pitchFamily="65" charset="-120"/>
              </a:rPr>
              <a:t>產業發展，往往會帶動其他產業的數位化。各種產業數位化的結果</a:t>
            </a:r>
            <a:r>
              <a:rPr lang="zh-TW" altLang="en-US" sz="2400" b="0" dirty="0" smtClean="0">
                <a:solidFill>
                  <a:schemeClr val="tx1"/>
                </a:solidFill>
                <a:latin typeface="+mj-lt"/>
                <a:ea typeface="標楷體" pitchFamily="65" charset="-120"/>
              </a:rPr>
              <a:t>，常會</a:t>
            </a:r>
            <a:r>
              <a:rPr lang="zh-TW" altLang="en-US" sz="2400" b="0" dirty="0">
                <a:solidFill>
                  <a:schemeClr val="tx1"/>
                </a:solidFill>
                <a:latin typeface="+mj-lt"/>
                <a:ea typeface="標楷體" pitchFamily="65" charset="-120"/>
              </a:rPr>
              <a:t>讓產業產生組織及營運模式的改變，促進產業升級，創造異於傳統的商業模式</a:t>
            </a:r>
            <a:r>
              <a:rPr lang="zh-TW" altLang="en-US" sz="2400" b="0" dirty="0" smtClean="0">
                <a:solidFill>
                  <a:schemeClr val="tx1"/>
                </a:solidFill>
                <a:latin typeface="+mj-lt"/>
                <a:ea typeface="標楷體" pitchFamily="65" charset="-120"/>
              </a:rPr>
              <a:t>。這些</a:t>
            </a:r>
            <a:r>
              <a:rPr lang="zh-TW" altLang="en-US" sz="2400" b="0" dirty="0">
                <a:solidFill>
                  <a:schemeClr val="tx1"/>
                </a:solidFill>
                <a:latin typeface="+mj-lt"/>
                <a:ea typeface="標楷體" pitchFamily="65" charset="-120"/>
              </a:rPr>
              <a:t>改變及創新，將會使經濟活動更活絡、社會活動更多元、民眾生活方式更多樣化</a:t>
            </a:r>
            <a:r>
              <a:rPr lang="zh-TW" altLang="en-US" sz="2400" b="0" dirty="0" smtClean="0">
                <a:solidFill>
                  <a:schemeClr val="tx1"/>
                </a:solidFill>
                <a:latin typeface="+mj-lt"/>
                <a:ea typeface="標楷體" pitchFamily="65" charset="-120"/>
              </a:rPr>
              <a:t>。</a:t>
            </a:r>
            <a:endParaRPr lang="en-US" altLang="zh-TW" sz="2400" b="0" dirty="0">
              <a:solidFill>
                <a:schemeClr val="tx1"/>
              </a:solidFill>
              <a:latin typeface="+mj-lt"/>
              <a:ea typeface="標楷體" pitchFamily="65" charset="-120"/>
            </a:endParaRPr>
          </a:p>
        </p:txBody>
      </p:sp>
      <p:sp>
        <p:nvSpPr>
          <p:cNvPr id="17"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176</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字方塊 5"/>
          <p:cNvSpPr txBox="1">
            <a:spLocks noChangeArrowheads="1"/>
          </p:cNvSpPr>
          <p:nvPr/>
        </p:nvSpPr>
        <p:spPr bwMode="auto">
          <a:xfrm>
            <a:off x="540000" y="899999"/>
            <a:ext cx="8064000" cy="2232000"/>
          </a:xfrm>
          <a:prstGeom prst="rect">
            <a:avLst/>
          </a:prstGeom>
          <a:noFill/>
          <a:ln w="9525">
            <a:noFill/>
            <a:miter lim="800000"/>
            <a:headEnd/>
            <a:tailEnd/>
          </a:ln>
        </p:spPr>
        <p:txBody>
          <a:bodyPr lIns="36000" tIns="36000" rIns="36000" bIns="36000"/>
          <a:lstStyle/>
          <a:p>
            <a:pPr>
              <a:lnSpc>
                <a:spcPct val="120000"/>
              </a:lnSpc>
            </a:pPr>
            <a:r>
              <a:rPr lang="zh-TW" altLang="en-US" sz="2400" b="0" dirty="0" smtClean="0">
                <a:solidFill>
                  <a:schemeClr val="tx1"/>
                </a:solidFill>
                <a:latin typeface="+mj-lt"/>
                <a:ea typeface="標楷體" pitchFamily="65" charset="-120"/>
              </a:rPr>
              <a:t>　　</a:t>
            </a:r>
            <a:r>
              <a:rPr lang="en-US" altLang="zh-TW" sz="2400" b="0" dirty="0" smtClean="0">
                <a:solidFill>
                  <a:schemeClr val="tx1"/>
                </a:solidFill>
                <a:latin typeface="+mj-lt"/>
                <a:ea typeface="標楷體" pitchFamily="65" charset="-120"/>
              </a:rPr>
              <a:t>IT </a:t>
            </a:r>
            <a:r>
              <a:rPr lang="zh-TW" altLang="en-US" sz="2400" b="0" dirty="0">
                <a:solidFill>
                  <a:schemeClr val="tx1"/>
                </a:solidFill>
                <a:latin typeface="+mj-lt"/>
                <a:ea typeface="標楷體" pitchFamily="65" charset="-120"/>
              </a:rPr>
              <a:t>產業可以依其特性，大致分為硬體製造、軟體設計、系統整合、網路通訊、</a:t>
            </a:r>
            <a:r>
              <a:rPr lang="zh-TW" altLang="en-US" sz="2400" b="0" dirty="0" smtClean="0">
                <a:solidFill>
                  <a:schemeClr val="tx1"/>
                </a:solidFill>
                <a:latin typeface="+mj-lt"/>
                <a:ea typeface="標楷體" pitchFamily="65" charset="-120"/>
              </a:rPr>
              <a:t>支援</a:t>
            </a:r>
            <a:r>
              <a:rPr lang="zh-TW" altLang="en-US" sz="2400" b="0" dirty="0">
                <a:solidFill>
                  <a:schemeClr val="tx1"/>
                </a:solidFill>
                <a:latin typeface="+mj-lt"/>
                <a:ea typeface="標楷體" pitchFamily="65" charset="-120"/>
              </a:rPr>
              <a:t>服務、以及電子商務等</a:t>
            </a:r>
            <a:r>
              <a:rPr lang="zh-TW" altLang="en-US" sz="2400" b="0" dirty="0" smtClean="0">
                <a:solidFill>
                  <a:schemeClr val="tx1"/>
                </a:solidFill>
                <a:latin typeface="+mj-lt"/>
                <a:ea typeface="標楷體" pitchFamily="65" charset="-120"/>
              </a:rPr>
              <a:t>類別。</a:t>
            </a:r>
            <a:r>
              <a:rPr lang="zh-TW" altLang="en-US" sz="2400" b="0" dirty="0">
                <a:solidFill>
                  <a:schemeClr val="tx1"/>
                </a:solidFill>
                <a:latin typeface="+mj-lt"/>
                <a:ea typeface="標楷體" pitchFamily="65" charset="-120"/>
              </a:rPr>
              <a:t>而相較於其他產業，資訊產業具有對其</a:t>
            </a:r>
            <a:r>
              <a:rPr lang="zh-TW" altLang="en-US" sz="2400" b="0" dirty="0" smtClean="0">
                <a:solidFill>
                  <a:schemeClr val="tx1"/>
                </a:solidFill>
                <a:latin typeface="+mj-lt"/>
                <a:ea typeface="標楷體" pitchFamily="65" charset="-120"/>
              </a:rPr>
              <a:t>從業人員</a:t>
            </a:r>
            <a:r>
              <a:rPr lang="zh-TW" altLang="en-US" sz="2400" b="0" dirty="0">
                <a:solidFill>
                  <a:schemeClr val="tx1"/>
                </a:solidFill>
                <a:latin typeface="+mj-lt"/>
                <a:ea typeface="標楷體" pitchFamily="65" charset="-120"/>
              </a:rPr>
              <a:t>素質要求高、產業間競爭劇烈、產品生命週期短、以及產業營運國際化程度</a:t>
            </a:r>
            <a:r>
              <a:rPr lang="zh-TW" altLang="en-US" sz="2400" b="0" dirty="0" smtClean="0">
                <a:solidFill>
                  <a:schemeClr val="tx1"/>
                </a:solidFill>
                <a:latin typeface="+mj-lt"/>
                <a:ea typeface="標楷體" pitchFamily="65" charset="-120"/>
              </a:rPr>
              <a:t>高等</a:t>
            </a:r>
            <a:r>
              <a:rPr lang="zh-TW" altLang="en-US" sz="2400" b="0" dirty="0">
                <a:solidFill>
                  <a:schemeClr val="tx1"/>
                </a:solidFill>
                <a:latin typeface="+mj-lt"/>
                <a:ea typeface="標楷體" pitchFamily="65" charset="-120"/>
              </a:rPr>
              <a:t>特徵。本課程將於九年級另闢章節進一步討論。</a:t>
            </a:r>
            <a:endParaRPr lang="en-US" altLang="zh-TW" sz="2400" b="0" dirty="0">
              <a:solidFill>
                <a:schemeClr val="tx1"/>
              </a:solidFill>
              <a:latin typeface="+mj-lt"/>
              <a:ea typeface="標楷體" pitchFamily="65" charset="-120"/>
            </a:endParaRPr>
          </a:p>
        </p:txBody>
      </p:sp>
      <p:sp>
        <p:nvSpPr>
          <p:cNvPr id="17"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177</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spTree>
    <p:extLst>
      <p:ext uri="{BB962C8B-B14F-4D97-AF65-F5344CB8AC3E}">
        <p14:creationId xmlns:p14="http://schemas.microsoft.com/office/powerpoint/2010/main" val="3573697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l="13779"/>
          <a:stretch/>
        </p:blipFill>
        <p:spPr>
          <a:xfrm>
            <a:off x="540000" y="1799998"/>
            <a:ext cx="8064000" cy="4523589"/>
          </a:xfrm>
          <a:prstGeom prst="rect">
            <a:avLst/>
          </a:prstGeom>
        </p:spPr>
      </p:pic>
      <p:sp>
        <p:nvSpPr>
          <p:cNvPr id="27"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177</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spTree>
    <p:extLst>
      <p:ext uri="{BB962C8B-B14F-4D97-AF65-F5344CB8AC3E}">
        <p14:creationId xmlns:p14="http://schemas.microsoft.com/office/powerpoint/2010/main" val="3011676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橢圓 10"/>
          <p:cNvSpPr/>
          <p:nvPr/>
        </p:nvSpPr>
        <p:spPr bwMode="auto">
          <a:xfrm>
            <a:off x="179388" y="179388"/>
            <a:ext cx="792162" cy="792162"/>
          </a:xfrm>
          <a:prstGeom prst="ellipse">
            <a:avLst/>
          </a:prstGeom>
          <a:solidFill>
            <a:schemeClr val="bg1">
              <a:lumMod val="50000"/>
            </a:schemeClr>
          </a:solidFill>
          <a:ln>
            <a:noFill/>
          </a:ln>
          <a:effectLst/>
          <a:extLst/>
        </p:spPr>
        <p:txBody>
          <a:bodyPr wrap="none" anchor="ctr"/>
          <a:lstStyle/>
          <a:p>
            <a:pPr algn="ctr">
              <a:defRPr/>
            </a:pPr>
            <a:r>
              <a:rPr lang="zh-TW" altLang="en-US" sz="4400" dirty="0">
                <a:solidFill>
                  <a:schemeClr val="bg1"/>
                </a:solidFill>
                <a:ea typeface="標楷體" pitchFamily="65" charset="-120"/>
              </a:rPr>
              <a:t>架</a:t>
            </a:r>
          </a:p>
        </p:txBody>
      </p:sp>
      <p:sp>
        <p:nvSpPr>
          <p:cNvPr id="12" name="文字方塊 11"/>
          <p:cNvSpPr txBox="1"/>
          <p:nvPr/>
        </p:nvSpPr>
        <p:spPr>
          <a:xfrm>
            <a:off x="900113" y="179388"/>
            <a:ext cx="3600450" cy="792162"/>
          </a:xfrm>
          <a:prstGeom prst="rect">
            <a:avLst/>
          </a:prstGeom>
          <a:noFill/>
        </p:spPr>
        <p:txBody>
          <a:bodyPr lIns="108000" tIns="36000" rIns="108000" bIns="36000" anchor="ctr"/>
          <a:lstStyle/>
          <a:p>
            <a:pPr>
              <a:defRPr/>
            </a:pPr>
            <a:r>
              <a:rPr lang="zh-TW" altLang="en-US" sz="4000" dirty="0">
                <a:solidFill>
                  <a:schemeClr val="bg1">
                    <a:lumMod val="50000"/>
                  </a:schemeClr>
                </a:solidFill>
                <a:ea typeface="標楷體" pitchFamily="65" charset="-120"/>
              </a:rPr>
              <a:t>構表與多媒體</a:t>
            </a:r>
          </a:p>
        </p:txBody>
      </p:sp>
      <p:pic>
        <p:nvPicPr>
          <p:cNvPr id="14339" name="Picture 2"/>
          <p:cNvPicPr>
            <a:picLocks noChangeArrowheads="1"/>
          </p:cNvPicPr>
          <p:nvPr/>
        </p:nvPicPr>
        <p:blipFill>
          <a:blip r:embed="rId2"/>
          <a:srcRect/>
          <a:stretch>
            <a:fillRect/>
          </a:stretch>
        </p:blipFill>
        <p:spPr bwMode="auto">
          <a:xfrm>
            <a:off x="4067175" y="395288"/>
            <a:ext cx="1187450" cy="360362"/>
          </a:xfrm>
          <a:prstGeom prst="rect">
            <a:avLst/>
          </a:prstGeom>
          <a:noFill/>
          <a:ln w="9525">
            <a:noFill/>
            <a:miter lim="800000"/>
            <a:headEnd/>
            <a:tailEnd/>
          </a:ln>
        </p:spPr>
      </p:pic>
      <p:grpSp>
        <p:nvGrpSpPr>
          <p:cNvPr id="30" name="群組 29"/>
          <p:cNvGrpSpPr/>
          <p:nvPr/>
        </p:nvGrpSpPr>
        <p:grpSpPr>
          <a:xfrm>
            <a:off x="2520000" y="1079500"/>
            <a:ext cx="3960450" cy="5436762"/>
            <a:chOff x="2520000" y="1079500"/>
            <a:chExt cx="3960450" cy="5436762"/>
          </a:xfrm>
        </p:grpSpPr>
        <p:sp>
          <p:nvSpPr>
            <p:cNvPr id="31" name="Rectangle 4"/>
            <p:cNvSpPr>
              <a:spLocks noChangeArrowheads="1"/>
            </p:cNvSpPr>
            <p:nvPr/>
          </p:nvSpPr>
          <p:spPr bwMode="auto">
            <a:xfrm>
              <a:off x="2520000" y="1907688"/>
              <a:ext cx="3960450" cy="720077"/>
            </a:xfrm>
            <a:prstGeom prst="rect">
              <a:avLst/>
            </a:prstGeom>
            <a:solidFill>
              <a:srgbClr val="89C0E9"/>
            </a:solidFill>
            <a:ln w="25400" algn="ctr">
              <a:noFill/>
              <a:miter lim="800000"/>
              <a:headEnd/>
              <a:tailEnd/>
            </a:ln>
          </p:spPr>
          <p:txBody>
            <a:bodyPr wrap="none" anchor="ctr"/>
            <a:lstStyle/>
            <a:p>
              <a:pPr algn="ctr"/>
              <a:r>
                <a:rPr lang="zh-TW" altLang="en-US" sz="2400" dirty="0">
                  <a:solidFill>
                    <a:schemeClr val="tx1"/>
                  </a:solidFill>
                  <a:latin typeface="+mj-lt"/>
                  <a:ea typeface="標楷體" pitchFamily="65" charset="-120"/>
                </a:rPr>
                <a:t>資訊科技及其相關議題</a:t>
              </a:r>
            </a:p>
          </p:txBody>
        </p:sp>
        <p:cxnSp>
          <p:nvCxnSpPr>
            <p:cNvPr id="32" name="直線接點 31"/>
            <p:cNvCxnSpPr/>
            <p:nvPr/>
          </p:nvCxnSpPr>
          <p:spPr bwMode="auto">
            <a:xfrm>
              <a:off x="4500225" y="1800224"/>
              <a:ext cx="0" cy="107950"/>
            </a:xfrm>
            <a:prstGeom prst="line">
              <a:avLst/>
            </a:prstGeom>
            <a:noFill/>
            <a:ln w="25400">
              <a:solidFill>
                <a:schemeClr val="tx2">
                  <a:lumMod val="60000"/>
                  <a:lumOff val="40000"/>
                </a:schemeClr>
              </a:solidFill>
              <a:miter lim="800000"/>
              <a:headEnd/>
              <a:tailEnd/>
            </a:ln>
            <a:effectLst/>
            <a:extLst/>
          </p:spPr>
        </p:cxnSp>
        <p:sp>
          <p:nvSpPr>
            <p:cNvPr id="33" name="Rectangle 3"/>
            <p:cNvSpPr>
              <a:spLocks noChangeArrowheads="1"/>
            </p:cNvSpPr>
            <p:nvPr/>
          </p:nvSpPr>
          <p:spPr bwMode="auto">
            <a:xfrm>
              <a:off x="2520000" y="1079500"/>
              <a:ext cx="3960450" cy="720077"/>
            </a:xfrm>
            <a:prstGeom prst="rect">
              <a:avLst/>
            </a:prstGeom>
            <a:solidFill>
              <a:srgbClr val="1298D6"/>
            </a:solidFill>
            <a:ln w="25400" algn="ctr">
              <a:noFill/>
              <a:miter lim="800000"/>
              <a:headEnd/>
              <a:tailEnd/>
            </a:ln>
          </p:spPr>
          <p:txBody>
            <a:bodyPr wrap="none" lIns="36000" tIns="36000" rIns="36000" bIns="36000" anchor="ctr"/>
            <a:lstStyle/>
            <a:p>
              <a:pPr algn="ctr"/>
              <a:r>
                <a:rPr lang="zh-TW" altLang="en-US" dirty="0">
                  <a:solidFill>
                    <a:schemeClr val="bg1"/>
                  </a:solidFill>
                  <a:ea typeface="標楷體" pitchFamily="65" charset="-120"/>
                </a:rPr>
                <a:t>資訊科技導論</a:t>
              </a:r>
            </a:p>
          </p:txBody>
        </p:sp>
        <p:sp>
          <p:nvSpPr>
            <p:cNvPr id="35" name="手繪多邊形 34"/>
            <p:cNvSpPr/>
            <p:nvPr/>
          </p:nvSpPr>
          <p:spPr bwMode="auto">
            <a:xfrm>
              <a:off x="2700000" y="2627999"/>
              <a:ext cx="180975" cy="1656000"/>
            </a:xfrm>
            <a:custGeom>
              <a:avLst/>
              <a:gdLst>
                <a:gd name="connsiteX0" fmla="*/ 0 w 1244600"/>
                <a:gd name="connsiteY0" fmla="*/ 0 h 982134"/>
                <a:gd name="connsiteX1" fmla="*/ 0 w 1244600"/>
                <a:gd name="connsiteY1" fmla="*/ 982134 h 982134"/>
                <a:gd name="connsiteX2" fmla="*/ 1244600 w 1244600"/>
                <a:gd name="connsiteY2" fmla="*/ 982134 h 982134"/>
              </a:gdLst>
              <a:ahLst/>
              <a:cxnLst>
                <a:cxn ang="0">
                  <a:pos x="connsiteX0" y="connsiteY0"/>
                </a:cxn>
                <a:cxn ang="0">
                  <a:pos x="connsiteX1" y="connsiteY1"/>
                </a:cxn>
                <a:cxn ang="0">
                  <a:pos x="connsiteX2" y="connsiteY2"/>
                </a:cxn>
              </a:cxnLst>
              <a:rect l="l" t="t" r="r" b="b"/>
              <a:pathLst>
                <a:path w="1244600" h="982134">
                  <a:moveTo>
                    <a:pt x="0" y="0"/>
                  </a:moveTo>
                  <a:lnTo>
                    <a:pt x="0" y="982134"/>
                  </a:lnTo>
                  <a:lnTo>
                    <a:pt x="1244600" y="982134"/>
                  </a:lnTo>
                </a:path>
              </a:pathLst>
            </a:custGeom>
            <a:ln w="25400">
              <a:solidFill>
                <a:srgbClr val="1298D6"/>
              </a:solidFill>
            </a:ln>
          </p:spPr>
          <p:txBody>
            <a:bodyPr anchor="ctr"/>
            <a:lstStyle/>
            <a:p>
              <a:pPr algn="ctr">
                <a:defRPr/>
              </a:pPr>
              <a:endParaRPr lang="zh-TW" altLang="en-US">
                <a:ea typeface="新細明體" pitchFamily="18" charset="-120"/>
              </a:endParaRPr>
            </a:p>
          </p:txBody>
        </p:sp>
        <p:sp>
          <p:nvSpPr>
            <p:cNvPr id="37" name="Rectangle 12"/>
            <p:cNvSpPr>
              <a:spLocks noChangeArrowheads="1"/>
            </p:cNvSpPr>
            <p:nvPr/>
          </p:nvSpPr>
          <p:spPr bwMode="auto">
            <a:xfrm>
              <a:off x="2880000" y="2699872"/>
              <a:ext cx="3600409" cy="576062"/>
            </a:xfrm>
            <a:prstGeom prst="rect">
              <a:avLst/>
            </a:prstGeom>
            <a:solidFill>
              <a:srgbClr val="EBEEF9"/>
            </a:solidFill>
            <a:ln w="25400" algn="ctr">
              <a:solidFill>
                <a:srgbClr val="1298D6"/>
              </a:solidFill>
              <a:miter lim="800000"/>
              <a:headEnd/>
              <a:tailEnd/>
            </a:ln>
          </p:spPr>
          <p:txBody>
            <a:bodyPr wrap="none" anchor="ctr"/>
            <a:lstStyle/>
            <a:p>
              <a:pPr algn="ctr"/>
              <a:r>
                <a:rPr lang="zh-TW" altLang="en-US" sz="2000" dirty="0">
                  <a:solidFill>
                    <a:schemeClr val="tx1"/>
                  </a:solidFill>
                  <a:latin typeface="DFHeiStd-W5"/>
                  <a:ea typeface="標楷體" pitchFamily="65" charset="-120"/>
                </a:rPr>
                <a:t>資料保護及資訊安全</a:t>
              </a:r>
            </a:p>
          </p:txBody>
        </p:sp>
        <p:sp>
          <p:nvSpPr>
            <p:cNvPr id="40" name="Rectangle 12"/>
            <p:cNvSpPr>
              <a:spLocks noChangeArrowheads="1"/>
            </p:cNvSpPr>
            <p:nvPr/>
          </p:nvSpPr>
          <p:spPr bwMode="auto">
            <a:xfrm>
              <a:off x="2880000" y="3348038"/>
              <a:ext cx="3600450" cy="576262"/>
            </a:xfrm>
            <a:prstGeom prst="rect">
              <a:avLst/>
            </a:prstGeom>
            <a:solidFill>
              <a:srgbClr val="EBEEF9"/>
            </a:solidFill>
            <a:ln w="25400" algn="ctr">
              <a:solidFill>
                <a:srgbClr val="1298D6"/>
              </a:solidFill>
              <a:miter lim="800000"/>
              <a:headEnd/>
              <a:tailEnd/>
            </a:ln>
            <a:effectLst/>
            <a:extLst/>
          </p:spPr>
          <p:txBody>
            <a:bodyPr wrap="none" anchor="ctr"/>
            <a:lstStyle/>
            <a:p>
              <a:pPr algn="ctr">
                <a:defRPr/>
              </a:pPr>
              <a:r>
                <a:rPr lang="zh-TW" altLang="en-US" sz="2000" dirty="0">
                  <a:solidFill>
                    <a:schemeClr val="tx1"/>
                  </a:solidFill>
                  <a:latin typeface="DFHeiStd-W5"/>
                  <a:ea typeface="標楷體" pitchFamily="65" charset="-120"/>
                </a:rPr>
                <a:t>資訊科技的合理使用</a:t>
              </a:r>
            </a:p>
          </p:txBody>
        </p:sp>
        <p:sp>
          <p:nvSpPr>
            <p:cNvPr id="41" name="手繪多邊形 40"/>
            <p:cNvSpPr/>
            <p:nvPr/>
          </p:nvSpPr>
          <p:spPr bwMode="auto">
            <a:xfrm>
              <a:off x="2700000" y="2628000"/>
              <a:ext cx="180975" cy="1008063"/>
            </a:xfrm>
            <a:custGeom>
              <a:avLst/>
              <a:gdLst>
                <a:gd name="connsiteX0" fmla="*/ 0 w 1244600"/>
                <a:gd name="connsiteY0" fmla="*/ 0 h 982134"/>
                <a:gd name="connsiteX1" fmla="*/ 0 w 1244600"/>
                <a:gd name="connsiteY1" fmla="*/ 982134 h 982134"/>
                <a:gd name="connsiteX2" fmla="*/ 1244600 w 1244600"/>
                <a:gd name="connsiteY2" fmla="*/ 982134 h 982134"/>
              </a:gdLst>
              <a:ahLst/>
              <a:cxnLst>
                <a:cxn ang="0">
                  <a:pos x="connsiteX0" y="connsiteY0"/>
                </a:cxn>
                <a:cxn ang="0">
                  <a:pos x="connsiteX1" y="connsiteY1"/>
                </a:cxn>
                <a:cxn ang="0">
                  <a:pos x="connsiteX2" y="connsiteY2"/>
                </a:cxn>
              </a:cxnLst>
              <a:rect l="l" t="t" r="r" b="b"/>
              <a:pathLst>
                <a:path w="1244600" h="982134">
                  <a:moveTo>
                    <a:pt x="0" y="0"/>
                  </a:moveTo>
                  <a:lnTo>
                    <a:pt x="0" y="982134"/>
                  </a:lnTo>
                  <a:lnTo>
                    <a:pt x="1244600" y="982134"/>
                  </a:lnTo>
                </a:path>
              </a:pathLst>
            </a:custGeom>
            <a:ln w="25400">
              <a:solidFill>
                <a:srgbClr val="1298D6"/>
              </a:solidFill>
            </a:ln>
          </p:spPr>
          <p:txBody>
            <a:bodyPr anchor="ctr"/>
            <a:lstStyle/>
            <a:p>
              <a:pPr algn="ctr">
                <a:defRPr/>
              </a:pPr>
              <a:endParaRPr lang="zh-TW" altLang="en-US" dirty="0">
                <a:ea typeface="新細明體" pitchFamily="18" charset="-120"/>
              </a:endParaRPr>
            </a:p>
          </p:txBody>
        </p:sp>
        <p:sp>
          <p:nvSpPr>
            <p:cNvPr id="42" name="Rectangle 12"/>
            <p:cNvSpPr>
              <a:spLocks noChangeArrowheads="1"/>
            </p:cNvSpPr>
            <p:nvPr/>
          </p:nvSpPr>
          <p:spPr bwMode="auto">
            <a:xfrm>
              <a:off x="2880000" y="3996000"/>
              <a:ext cx="3600409" cy="576062"/>
            </a:xfrm>
            <a:prstGeom prst="rect">
              <a:avLst/>
            </a:prstGeom>
            <a:solidFill>
              <a:srgbClr val="EBEEF9"/>
            </a:solidFill>
            <a:ln w="25400" algn="ctr">
              <a:solidFill>
                <a:srgbClr val="1298D6"/>
              </a:solidFill>
              <a:miter lim="800000"/>
              <a:headEnd/>
              <a:tailEnd/>
            </a:ln>
          </p:spPr>
          <p:txBody>
            <a:bodyPr wrap="none" anchor="ctr"/>
            <a:lstStyle/>
            <a:p>
              <a:pPr algn="ctr"/>
              <a:r>
                <a:rPr lang="zh-TW" altLang="en-US" sz="2000" dirty="0">
                  <a:solidFill>
                    <a:schemeClr val="tx1"/>
                  </a:solidFill>
                  <a:latin typeface="DFHeiStd-W5"/>
                  <a:ea typeface="標楷體" pitchFamily="65" charset="-120"/>
                </a:rPr>
                <a:t>資訊倫理</a:t>
              </a:r>
            </a:p>
          </p:txBody>
        </p:sp>
        <p:sp>
          <p:nvSpPr>
            <p:cNvPr id="43" name="Rectangle 12"/>
            <p:cNvSpPr>
              <a:spLocks noChangeArrowheads="1"/>
            </p:cNvSpPr>
            <p:nvPr/>
          </p:nvSpPr>
          <p:spPr bwMode="auto">
            <a:xfrm>
              <a:off x="2880000" y="4644000"/>
              <a:ext cx="3600450" cy="576262"/>
            </a:xfrm>
            <a:prstGeom prst="rect">
              <a:avLst/>
            </a:prstGeom>
            <a:solidFill>
              <a:srgbClr val="EBEEF9"/>
            </a:solidFill>
            <a:ln w="25400" algn="ctr">
              <a:solidFill>
                <a:srgbClr val="1298D6"/>
              </a:solidFill>
              <a:miter lim="800000"/>
              <a:headEnd/>
              <a:tailEnd/>
            </a:ln>
            <a:effectLst/>
            <a:extLst/>
          </p:spPr>
          <p:txBody>
            <a:bodyPr wrap="none" anchor="ctr"/>
            <a:lstStyle/>
            <a:p>
              <a:pPr algn="ctr">
                <a:defRPr/>
              </a:pPr>
              <a:r>
                <a:rPr lang="zh-TW" altLang="en-US" sz="2000" dirty="0">
                  <a:solidFill>
                    <a:schemeClr val="tx1"/>
                  </a:solidFill>
                  <a:latin typeface="DFHeiStd-W5"/>
                  <a:ea typeface="標楷體" pitchFamily="65" charset="-120"/>
                </a:rPr>
                <a:t>資訊科技及相關法律</a:t>
              </a:r>
            </a:p>
          </p:txBody>
        </p:sp>
        <p:sp>
          <p:nvSpPr>
            <p:cNvPr id="44" name="Rectangle 12"/>
            <p:cNvSpPr>
              <a:spLocks noChangeArrowheads="1"/>
            </p:cNvSpPr>
            <p:nvPr/>
          </p:nvSpPr>
          <p:spPr bwMode="auto">
            <a:xfrm>
              <a:off x="2880000" y="5292000"/>
              <a:ext cx="3600409" cy="576062"/>
            </a:xfrm>
            <a:prstGeom prst="rect">
              <a:avLst/>
            </a:prstGeom>
            <a:solidFill>
              <a:srgbClr val="EBEEF9"/>
            </a:solidFill>
            <a:ln w="25400" algn="ctr">
              <a:solidFill>
                <a:srgbClr val="1298D6"/>
              </a:solidFill>
              <a:miter lim="800000"/>
              <a:headEnd/>
              <a:tailEnd/>
            </a:ln>
          </p:spPr>
          <p:txBody>
            <a:bodyPr wrap="none" anchor="ctr"/>
            <a:lstStyle/>
            <a:p>
              <a:pPr algn="ctr">
                <a:defRPr/>
              </a:pPr>
              <a:r>
                <a:rPr lang="zh-TW" altLang="en-US" sz="2000" dirty="0">
                  <a:solidFill>
                    <a:schemeClr val="tx1"/>
                  </a:solidFill>
                  <a:latin typeface="DFHeiStd-W5"/>
                  <a:ea typeface="標楷體" pitchFamily="65" charset="-120"/>
                </a:rPr>
                <a:t>媒體與資訊科技相關議題</a:t>
              </a:r>
            </a:p>
          </p:txBody>
        </p:sp>
        <p:sp>
          <p:nvSpPr>
            <p:cNvPr id="45" name="Rectangle 12"/>
            <p:cNvSpPr>
              <a:spLocks noChangeArrowheads="1"/>
            </p:cNvSpPr>
            <p:nvPr/>
          </p:nvSpPr>
          <p:spPr bwMode="auto">
            <a:xfrm>
              <a:off x="2880000" y="5940000"/>
              <a:ext cx="3600450" cy="576262"/>
            </a:xfrm>
            <a:prstGeom prst="rect">
              <a:avLst/>
            </a:prstGeom>
            <a:solidFill>
              <a:srgbClr val="EBEEF9"/>
            </a:solidFill>
            <a:ln w="25400" algn="ctr">
              <a:solidFill>
                <a:srgbClr val="1298D6"/>
              </a:solidFill>
              <a:miter lim="800000"/>
              <a:headEnd/>
              <a:tailEnd/>
            </a:ln>
            <a:effectLst/>
            <a:extLst/>
          </p:spPr>
          <p:txBody>
            <a:bodyPr wrap="none" anchor="ctr"/>
            <a:lstStyle/>
            <a:p>
              <a:pPr algn="ctr">
                <a:defRPr/>
              </a:pPr>
              <a:r>
                <a:rPr lang="zh-TW" altLang="en-US" sz="2000" dirty="0">
                  <a:solidFill>
                    <a:schemeClr val="tx1"/>
                  </a:solidFill>
                  <a:latin typeface="DFHeiStd-W5"/>
                  <a:ea typeface="標楷體" pitchFamily="65" charset="-120"/>
                </a:rPr>
                <a:t>資訊科技與跨領域整合</a:t>
              </a:r>
            </a:p>
          </p:txBody>
        </p:sp>
        <p:sp>
          <p:nvSpPr>
            <p:cNvPr id="46" name="手繪多邊形 45"/>
            <p:cNvSpPr/>
            <p:nvPr/>
          </p:nvSpPr>
          <p:spPr bwMode="auto">
            <a:xfrm>
              <a:off x="2700000" y="2627999"/>
              <a:ext cx="180975" cy="2304000"/>
            </a:xfrm>
            <a:custGeom>
              <a:avLst/>
              <a:gdLst>
                <a:gd name="connsiteX0" fmla="*/ 0 w 1244600"/>
                <a:gd name="connsiteY0" fmla="*/ 0 h 982134"/>
                <a:gd name="connsiteX1" fmla="*/ 0 w 1244600"/>
                <a:gd name="connsiteY1" fmla="*/ 982134 h 982134"/>
                <a:gd name="connsiteX2" fmla="*/ 1244600 w 1244600"/>
                <a:gd name="connsiteY2" fmla="*/ 982134 h 982134"/>
              </a:gdLst>
              <a:ahLst/>
              <a:cxnLst>
                <a:cxn ang="0">
                  <a:pos x="connsiteX0" y="connsiteY0"/>
                </a:cxn>
                <a:cxn ang="0">
                  <a:pos x="connsiteX1" y="connsiteY1"/>
                </a:cxn>
                <a:cxn ang="0">
                  <a:pos x="connsiteX2" y="connsiteY2"/>
                </a:cxn>
              </a:cxnLst>
              <a:rect l="l" t="t" r="r" b="b"/>
              <a:pathLst>
                <a:path w="1244600" h="982134">
                  <a:moveTo>
                    <a:pt x="0" y="0"/>
                  </a:moveTo>
                  <a:lnTo>
                    <a:pt x="0" y="982134"/>
                  </a:lnTo>
                  <a:lnTo>
                    <a:pt x="1244600" y="982134"/>
                  </a:lnTo>
                </a:path>
              </a:pathLst>
            </a:custGeom>
            <a:ln w="25400">
              <a:solidFill>
                <a:srgbClr val="1298D6"/>
              </a:solidFill>
            </a:ln>
          </p:spPr>
          <p:txBody>
            <a:bodyPr anchor="ctr"/>
            <a:lstStyle/>
            <a:p>
              <a:pPr algn="ctr">
                <a:defRPr/>
              </a:pPr>
              <a:endParaRPr lang="zh-TW" altLang="en-US">
                <a:ea typeface="新細明體" pitchFamily="18" charset="-120"/>
              </a:endParaRPr>
            </a:p>
          </p:txBody>
        </p:sp>
        <p:sp>
          <p:nvSpPr>
            <p:cNvPr id="47" name="手繪多邊形 46"/>
            <p:cNvSpPr/>
            <p:nvPr/>
          </p:nvSpPr>
          <p:spPr bwMode="auto">
            <a:xfrm>
              <a:off x="2700000" y="2627999"/>
              <a:ext cx="180975" cy="3600000"/>
            </a:xfrm>
            <a:custGeom>
              <a:avLst/>
              <a:gdLst>
                <a:gd name="connsiteX0" fmla="*/ 0 w 1244600"/>
                <a:gd name="connsiteY0" fmla="*/ 0 h 982134"/>
                <a:gd name="connsiteX1" fmla="*/ 0 w 1244600"/>
                <a:gd name="connsiteY1" fmla="*/ 982134 h 982134"/>
                <a:gd name="connsiteX2" fmla="*/ 1244600 w 1244600"/>
                <a:gd name="connsiteY2" fmla="*/ 982134 h 982134"/>
              </a:gdLst>
              <a:ahLst/>
              <a:cxnLst>
                <a:cxn ang="0">
                  <a:pos x="connsiteX0" y="connsiteY0"/>
                </a:cxn>
                <a:cxn ang="0">
                  <a:pos x="connsiteX1" y="connsiteY1"/>
                </a:cxn>
                <a:cxn ang="0">
                  <a:pos x="connsiteX2" y="connsiteY2"/>
                </a:cxn>
              </a:cxnLst>
              <a:rect l="l" t="t" r="r" b="b"/>
              <a:pathLst>
                <a:path w="1244600" h="982134">
                  <a:moveTo>
                    <a:pt x="0" y="0"/>
                  </a:moveTo>
                  <a:lnTo>
                    <a:pt x="0" y="982134"/>
                  </a:lnTo>
                  <a:lnTo>
                    <a:pt x="1244600" y="982134"/>
                  </a:lnTo>
                </a:path>
              </a:pathLst>
            </a:custGeom>
            <a:ln w="25400">
              <a:solidFill>
                <a:srgbClr val="1298D6"/>
              </a:solidFill>
            </a:ln>
          </p:spPr>
          <p:txBody>
            <a:bodyPr anchor="ctr"/>
            <a:lstStyle/>
            <a:p>
              <a:pPr algn="ctr">
                <a:defRPr/>
              </a:pPr>
              <a:endParaRPr lang="zh-TW" altLang="en-US" dirty="0">
                <a:ea typeface="新細明體" pitchFamily="18" charset="-120"/>
              </a:endParaRPr>
            </a:p>
          </p:txBody>
        </p:sp>
        <p:sp>
          <p:nvSpPr>
            <p:cNvPr id="48" name="手繪多邊形 47"/>
            <p:cNvSpPr/>
            <p:nvPr/>
          </p:nvSpPr>
          <p:spPr bwMode="auto">
            <a:xfrm>
              <a:off x="2700000" y="2628000"/>
              <a:ext cx="180975" cy="358775"/>
            </a:xfrm>
            <a:custGeom>
              <a:avLst/>
              <a:gdLst>
                <a:gd name="connsiteX0" fmla="*/ 0 w 1244600"/>
                <a:gd name="connsiteY0" fmla="*/ 0 h 982134"/>
                <a:gd name="connsiteX1" fmla="*/ 0 w 1244600"/>
                <a:gd name="connsiteY1" fmla="*/ 982134 h 982134"/>
                <a:gd name="connsiteX2" fmla="*/ 1244600 w 1244600"/>
                <a:gd name="connsiteY2" fmla="*/ 982134 h 982134"/>
              </a:gdLst>
              <a:ahLst/>
              <a:cxnLst>
                <a:cxn ang="0">
                  <a:pos x="connsiteX0" y="connsiteY0"/>
                </a:cxn>
                <a:cxn ang="0">
                  <a:pos x="connsiteX1" y="connsiteY1"/>
                </a:cxn>
                <a:cxn ang="0">
                  <a:pos x="connsiteX2" y="connsiteY2"/>
                </a:cxn>
              </a:cxnLst>
              <a:rect l="l" t="t" r="r" b="b"/>
              <a:pathLst>
                <a:path w="1244600" h="982134">
                  <a:moveTo>
                    <a:pt x="0" y="0"/>
                  </a:moveTo>
                  <a:lnTo>
                    <a:pt x="0" y="982134"/>
                  </a:lnTo>
                  <a:lnTo>
                    <a:pt x="1244600" y="982134"/>
                  </a:lnTo>
                </a:path>
              </a:pathLst>
            </a:custGeom>
            <a:ln w="25400">
              <a:solidFill>
                <a:srgbClr val="1298D6"/>
              </a:solidFill>
            </a:ln>
          </p:spPr>
          <p:txBody>
            <a:bodyPr anchor="ctr"/>
            <a:lstStyle/>
            <a:p>
              <a:pPr algn="ctr">
                <a:defRPr/>
              </a:pPr>
              <a:endParaRPr lang="zh-TW" altLang="en-US">
                <a:ea typeface="新細明體" pitchFamily="18" charset="-120"/>
              </a:endParaRPr>
            </a:p>
          </p:txBody>
        </p:sp>
        <p:sp>
          <p:nvSpPr>
            <p:cNvPr id="49" name="手繪多邊形 48"/>
            <p:cNvSpPr/>
            <p:nvPr/>
          </p:nvSpPr>
          <p:spPr bwMode="auto">
            <a:xfrm>
              <a:off x="2700000" y="2627999"/>
              <a:ext cx="180975" cy="2952000"/>
            </a:xfrm>
            <a:custGeom>
              <a:avLst/>
              <a:gdLst>
                <a:gd name="connsiteX0" fmla="*/ 0 w 1244600"/>
                <a:gd name="connsiteY0" fmla="*/ 0 h 982134"/>
                <a:gd name="connsiteX1" fmla="*/ 0 w 1244600"/>
                <a:gd name="connsiteY1" fmla="*/ 982134 h 982134"/>
                <a:gd name="connsiteX2" fmla="*/ 1244600 w 1244600"/>
                <a:gd name="connsiteY2" fmla="*/ 982134 h 982134"/>
              </a:gdLst>
              <a:ahLst/>
              <a:cxnLst>
                <a:cxn ang="0">
                  <a:pos x="connsiteX0" y="connsiteY0"/>
                </a:cxn>
                <a:cxn ang="0">
                  <a:pos x="connsiteX1" y="connsiteY1"/>
                </a:cxn>
                <a:cxn ang="0">
                  <a:pos x="connsiteX2" y="connsiteY2"/>
                </a:cxn>
              </a:cxnLst>
              <a:rect l="l" t="t" r="r" b="b"/>
              <a:pathLst>
                <a:path w="1244600" h="982134">
                  <a:moveTo>
                    <a:pt x="0" y="0"/>
                  </a:moveTo>
                  <a:lnTo>
                    <a:pt x="0" y="982134"/>
                  </a:lnTo>
                  <a:lnTo>
                    <a:pt x="1244600" y="982134"/>
                  </a:lnTo>
                </a:path>
              </a:pathLst>
            </a:custGeom>
            <a:ln w="25400">
              <a:solidFill>
                <a:srgbClr val="1298D6"/>
              </a:solidFill>
            </a:ln>
          </p:spPr>
          <p:txBody>
            <a:bodyPr anchor="ctr"/>
            <a:lstStyle/>
            <a:p>
              <a:pPr algn="ctr">
                <a:defRPr/>
              </a:pPr>
              <a:endParaRPr lang="zh-TW" altLang="en-US" dirty="0">
                <a:ea typeface="新細明體" pitchFamily="18" charset="-12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字方塊 5"/>
          <p:cNvSpPr txBox="1">
            <a:spLocks noChangeArrowheads="1"/>
          </p:cNvSpPr>
          <p:nvPr/>
        </p:nvSpPr>
        <p:spPr bwMode="auto">
          <a:xfrm>
            <a:off x="539750" y="900000"/>
            <a:ext cx="8064500" cy="1800000"/>
          </a:xfrm>
          <a:prstGeom prst="rect">
            <a:avLst/>
          </a:prstGeom>
          <a:noFill/>
          <a:ln w="9525">
            <a:noFill/>
            <a:miter lim="800000"/>
            <a:headEnd/>
            <a:tailEnd/>
          </a:ln>
        </p:spPr>
        <p:txBody>
          <a:bodyPr lIns="36000" tIns="36000" rIns="36000" bIns="36000"/>
          <a:lstStyle/>
          <a:p>
            <a:pPr>
              <a:lnSpc>
                <a:spcPct val="120000"/>
              </a:lnSpc>
            </a:pPr>
            <a:r>
              <a:rPr lang="zh-TW" altLang="en-US" sz="2400" b="0" dirty="0" smtClean="0">
                <a:solidFill>
                  <a:schemeClr val="tx1"/>
                </a:solidFill>
                <a:ea typeface="標楷體" pitchFamily="65" charset="-120"/>
              </a:rPr>
              <a:t>　　資訊科技</a:t>
            </a:r>
            <a:r>
              <a:rPr lang="zh-TW" altLang="en-US" sz="2400" b="0" dirty="0">
                <a:solidFill>
                  <a:schemeClr val="tx1"/>
                </a:solidFill>
                <a:ea typeface="標楷體" pitchFamily="65" charset="-120"/>
              </a:rPr>
              <a:t>對人類生活環境的影響既多元又廣泛，雖然讓我們生活與工作更加便利</a:t>
            </a:r>
            <a:r>
              <a:rPr lang="zh-TW" altLang="en-US" sz="2400" b="0" dirty="0" smtClean="0">
                <a:solidFill>
                  <a:schemeClr val="tx1"/>
                </a:solidFill>
                <a:ea typeface="標楷體" pitchFamily="65" charset="-120"/>
              </a:rPr>
              <a:t>，但</a:t>
            </a:r>
            <a:r>
              <a:rPr lang="zh-TW" altLang="en-US" sz="2400" b="0" dirty="0">
                <a:solidFill>
                  <a:schemeClr val="tx1"/>
                </a:solidFill>
                <a:ea typeface="標楷體" pitchFamily="65" charset="-120"/>
              </a:rPr>
              <a:t>也衍生了許多問題。在學習與使用資訊科技過程中，養成正確的使用習慣與態度</a:t>
            </a:r>
            <a:r>
              <a:rPr lang="zh-TW" altLang="en-US" sz="2400" b="0" dirty="0" smtClean="0">
                <a:solidFill>
                  <a:schemeClr val="tx1"/>
                </a:solidFill>
                <a:ea typeface="標楷體" pitchFamily="65" charset="-120"/>
              </a:rPr>
              <a:t>同樣</a:t>
            </a:r>
            <a:r>
              <a:rPr lang="zh-TW" altLang="en-US" sz="2400" b="0" dirty="0">
                <a:solidFill>
                  <a:schemeClr val="tx1"/>
                </a:solidFill>
                <a:ea typeface="標楷體" pitchFamily="65" charset="-120"/>
              </a:rPr>
              <a:t>重要。接下來，簡要介紹下列相關議題。</a:t>
            </a:r>
          </a:p>
        </p:txBody>
      </p:sp>
      <p:sp>
        <p:nvSpPr>
          <p:cNvPr id="5"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172</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4644008" y="216000"/>
            <a:ext cx="2808312" cy="504825"/>
            <a:chOff x="4644008" y="188640"/>
            <a:chExt cx="2808312" cy="504825"/>
          </a:xfrm>
        </p:grpSpPr>
        <p:sp>
          <p:nvSpPr>
            <p:cNvPr id="4" name="Rectangle 11">
              <a:hlinkClick r:id="rId2" action="ppaction://hlinkfile"/>
            </p:cNvPr>
            <p:cNvSpPr>
              <a:spLocks noChangeArrowheads="1"/>
            </p:cNvSpPr>
            <p:nvPr/>
          </p:nvSpPr>
          <p:spPr bwMode="auto">
            <a:xfrm>
              <a:off x="5596506" y="261665"/>
              <a:ext cx="1855814" cy="369332"/>
            </a:xfrm>
            <a:prstGeom prst="rect">
              <a:avLst/>
            </a:prstGeom>
            <a:solidFill>
              <a:srgbClr val="FFB9B9"/>
            </a:solidFill>
            <a:ln>
              <a:noFill/>
              <a:headEnd/>
              <a:tailEnd/>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defTabSz="914400"/>
              <a:r>
                <a:rPr lang="zh-TW" altLang="en-US" sz="1800" u="sng" dirty="0">
                  <a:solidFill>
                    <a:srgbClr val="A40000"/>
                  </a:solidFill>
                  <a:latin typeface="微軟正黑體" panose="020B0604030504040204" pitchFamily="34" charset="-120"/>
                  <a:ea typeface="微軟正黑體" panose="020B0604030504040204" pitchFamily="34" charset="-120"/>
                </a:rPr>
                <a:t>資訊安全與倫理</a:t>
              </a:r>
            </a:p>
          </p:txBody>
        </p:sp>
        <p:sp>
          <p:nvSpPr>
            <p:cNvPr id="5" name="AutoShape 12">
              <a:hlinkClick r:id="rId2" action="ppaction://hlinkfile"/>
            </p:cNvPr>
            <p:cNvSpPr>
              <a:spLocks noChangeArrowheads="1"/>
            </p:cNvSpPr>
            <p:nvPr/>
          </p:nvSpPr>
          <p:spPr bwMode="auto">
            <a:xfrm>
              <a:off x="4644008" y="188640"/>
              <a:ext cx="936625" cy="504825"/>
            </a:xfrm>
            <a:prstGeom prst="flowChartAlternateProcess">
              <a:avLst/>
            </a:prstGeom>
            <a:solidFill>
              <a:srgbClr val="C0504D"/>
            </a:solidFill>
            <a:ln>
              <a:solidFill>
                <a:srgbClr val="8C3836"/>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defTabSz="914400"/>
              <a:r>
                <a:rPr lang="zh-TW" altLang="en-US" b="1" dirty="0">
                  <a:solidFill>
                    <a:schemeClr val="lt1"/>
                  </a:solidFill>
                  <a:latin typeface="微軟正黑體" panose="020B0604030504040204" pitchFamily="34" charset="-120"/>
                  <a:ea typeface="微軟正黑體" panose="020B0604030504040204" pitchFamily="34" charset="-120"/>
                </a:rPr>
                <a:t>動畫</a:t>
              </a:r>
            </a:p>
          </p:txBody>
        </p:sp>
      </p:grpSp>
      <p:sp>
        <p:nvSpPr>
          <p:cNvPr id="6" name="文字方塊 5"/>
          <p:cNvSpPr txBox="1">
            <a:spLocks noChangeArrowheads="1"/>
          </p:cNvSpPr>
          <p:nvPr/>
        </p:nvSpPr>
        <p:spPr bwMode="auto">
          <a:xfrm>
            <a:off x="539750" y="900000"/>
            <a:ext cx="8064500" cy="2232000"/>
          </a:xfrm>
          <a:prstGeom prst="rect">
            <a:avLst/>
          </a:prstGeom>
          <a:noFill/>
          <a:ln w="9525">
            <a:noFill/>
            <a:miter lim="800000"/>
            <a:headEnd/>
            <a:tailEnd/>
          </a:ln>
        </p:spPr>
        <p:txBody>
          <a:bodyPr lIns="36000" tIns="36000" rIns="36000" bIns="36000"/>
          <a:lstStyle/>
          <a:p>
            <a:pPr>
              <a:lnSpc>
                <a:spcPct val="120000"/>
              </a:lnSpc>
            </a:pPr>
            <a:r>
              <a:rPr lang="zh-TW" altLang="en-US" sz="2400" b="0" dirty="0">
                <a:solidFill>
                  <a:schemeClr val="tx1"/>
                </a:solidFill>
                <a:latin typeface="+mj-lt"/>
                <a:ea typeface="標楷體" pitchFamily="65" charset="-120"/>
              </a:rPr>
              <a:t>　　資訊安全是與資訊系統及使用者關係最密切的</a:t>
            </a:r>
            <a:r>
              <a:rPr lang="zh-TW" altLang="en-US" sz="2400" b="0" dirty="0" smtClean="0">
                <a:solidFill>
                  <a:schemeClr val="tx1"/>
                </a:solidFill>
                <a:latin typeface="+mj-lt"/>
                <a:ea typeface="標楷體" pitchFamily="65" charset="-120"/>
              </a:rPr>
              <a:t>議題，</a:t>
            </a:r>
            <a:r>
              <a:rPr lang="zh-TW" altLang="en-US" sz="2400" b="0" dirty="0">
                <a:solidFill>
                  <a:schemeClr val="tx1"/>
                </a:solidFill>
                <a:latin typeface="+mj-lt"/>
                <a:ea typeface="標楷體" pitchFamily="65" charset="-120"/>
              </a:rPr>
              <a:t>例如：散布</a:t>
            </a:r>
            <a:r>
              <a:rPr lang="zh-TW" altLang="en-US" sz="2400" b="0" dirty="0" smtClean="0">
                <a:solidFill>
                  <a:schemeClr val="tx1"/>
                </a:solidFill>
                <a:latin typeface="+mj-lt"/>
                <a:ea typeface="標楷體" pitchFamily="65" charset="-120"/>
              </a:rPr>
              <a:t>電腦病毒</a:t>
            </a:r>
            <a:r>
              <a:rPr lang="zh-TW" altLang="en-US" sz="2400" b="0" dirty="0">
                <a:solidFill>
                  <a:schemeClr val="tx1"/>
                </a:solidFill>
                <a:latin typeface="+mj-lt"/>
                <a:ea typeface="標楷體" pitchFamily="65" charset="-120"/>
              </a:rPr>
              <a:t>、非法入侵他人網站、竊取個人資料等，都涉及到系統及個人的資訊與資料安全</a:t>
            </a:r>
            <a:r>
              <a:rPr lang="zh-TW" altLang="en-US" sz="2400" b="0" dirty="0" smtClean="0">
                <a:solidFill>
                  <a:schemeClr val="tx1"/>
                </a:solidFill>
                <a:latin typeface="+mj-lt"/>
                <a:ea typeface="標楷體" pitchFamily="65" charset="-120"/>
              </a:rPr>
              <a:t>。因此</a:t>
            </a:r>
            <a:r>
              <a:rPr lang="zh-TW" altLang="en-US" sz="2400" b="0" dirty="0">
                <a:solidFill>
                  <a:schemeClr val="tx1"/>
                </a:solidFill>
                <a:latin typeface="+mj-lt"/>
                <a:ea typeface="標楷體" pitchFamily="65" charset="-120"/>
              </a:rPr>
              <a:t>，如何維護系統安全及保護個人資料極為重要，此兩個議題將會同時加以討論。</a:t>
            </a:r>
            <a:endParaRPr lang="en-US" altLang="zh-TW" sz="2400" b="0" dirty="0">
              <a:solidFill>
                <a:schemeClr val="tx1"/>
              </a:solidFill>
              <a:latin typeface="+mj-lt"/>
              <a:ea typeface="標楷體" pitchFamily="65" charset="-120"/>
            </a:endParaRPr>
          </a:p>
        </p:txBody>
      </p:sp>
      <p:sp>
        <p:nvSpPr>
          <p:cNvPr id="8"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172</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000" y="3240000"/>
            <a:ext cx="8064000" cy="351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172</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sp>
        <p:nvSpPr>
          <p:cNvPr id="9" name="文字方塊 8"/>
          <p:cNvSpPr txBox="1">
            <a:spLocks noChangeArrowheads="1"/>
          </p:cNvSpPr>
          <p:nvPr/>
        </p:nvSpPr>
        <p:spPr bwMode="auto">
          <a:xfrm>
            <a:off x="539750" y="900000"/>
            <a:ext cx="8064500" cy="2664000"/>
          </a:xfrm>
          <a:prstGeom prst="rect">
            <a:avLst/>
          </a:prstGeom>
          <a:noFill/>
          <a:ln w="9525">
            <a:noFill/>
            <a:miter lim="800000"/>
            <a:headEnd/>
            <a:tailEnd/>
          </a:ln>
        </p:spPr>
        <p:txBody>
          <a:bodyPr lIns="36000" tIns="36000" rIns="36000" bIns="36000"/>
          <a:lstStyle/>
          <a:p>
            <a:pPr>
              <a:lnSpc>
                <a:spcPct val="120000"/>
              </a:lnSpc>
            </a:pPr>
            <a:r>
              <a:rPr lang="zh-TW" altLang="en-US" sz="2400" b="0" dirty="0">
                <a:solidFill>
                  <a:schemeClr val="tx1"/>
                </a:solidFill>
                <a:latin typeface="+mj-lt"/>
                <a:ea typeface="標楷體" pitchFamily="65" charset="-120"/>
              </a:rPr>
              <a:t>　　身處資訊社會，無可避免的必須使用資訊科技工具，如果很少使用，甚至不用</a:t>
            </a:r>
            <a:r>
              <a:rPr lang="zh-TW" altLang="en-US" sz="2400" b="0" dirty="0" smtClean="0">
                <a:solidFill>
                  <a:schemeClr val="tx1"/>
                </a:solidFill>
                <a:latin typeface="+mj-lt"/>
                <a:ea typeface="標楷體" pitchFamily="65" charset="-120"/>
              </a:rPr>
              <a:t>資訊</a:t>
            </a:r>
            <a:r>
              <a:rPr lang="zh-TW" altLang="en-US" sz="2400" b="0" dirty="0">
                <a:solidFill>
                  <a:schemeClr val="tx1"/>
                </a:solidFill>
                <a:latin typeface="+mj-lt"/>
                <a:ea typeface="標楷體" pitchFamily="65" charset="-120"/>
              </a:rPr>
              <a:t>設備，就會喪失獲得資訊或知識的機會；但若過度使用，也可能對身心造成負面</a:t>
            </a:r>
            <a:r>
              <a:rPr lang="zh-TW" altLang="en-US" sz="2400" b="0" dirty="0" smtClean="0">
                <a:solidFill>
                  <a:schemeClr val="tx1"/>
                </a:solidFill>
                <a:latin typeface="+mj-lt"/>
                <a:ea typeface="標楷體" pitchFamily="65" charset="-120"/>
              </a:rPr>
              <a:t>的影響</a:t>
            </a:r>
            <a:r>
              <a:rPr lang="zh-TW" altLang="en-US" sz="2400" b="0" dirty="0">
                <a:solidFill>
                  <a:schemeClr val="tx1"/>
                </a:solidFill>
                <a:latin typeface="+mj-lt"/>
                <a:ea typeface="標楷體" pitchFamily="65" charset="-120"/>
              </a:rPr>
              <a:t>。我們在使用數位內容時，合理使用指不違反法令</a:t>
            </a:r>
            <a:r>
              <a:rPr lang="zh-TW" altLang="en-US" sz="2000" b="0" dirty="0">
                <a:solidFill>
                  <a:schemeClr val="tx1"/>
                </a:solidFill>
                <a:latin typeface="+mj-lt"/>
                <a:ea typeface="標楷體" pitchFamily="65" charset="-120"/>
              </a:rPr>
              <a:t>（如著作權法）</a:t>
            </a:r>
            <a:r>
              <a:rPr lang="zh-TW" altLang="en-US" sz="2400" b="0" dirty="0">
                <a:solidFill>
                  <a:schemeClr val="tx1"/>
                </a:solidFill>
                <a:latin typeface="+mj-lt"/>
                <a:ea typeface="標楷體" pitchFamily="65" charset="-120"/>
              </a:rPr>
              <a:t>規定。以上</a:t>
            </a:r>
            <a:r>
              <a:rPr lang="zh-TW" altLang="en-US" sz="2400" b="0" dirty="0" smtClean="0">
                <a:solidFill>
                  <a:schemeClr val="tx1"/>
                </a:solidFill>
                <a:latin typeface="+mj-lt"/>
                <a:ea typeface="標楷體" pitchFamily="65" charset="-120"/>
              </a:rPr>
              <a:t>，養成</a:t>
            </a:r>
            <a:r>
              <a:rPr lang="zh-TW" altLang="en-US" sz="2400" b="0" dirty="0">
                <a:solidFill>
                  <a:schemeClr val="tx1"/>
                </a:solidFill>
                <a:latin typeface="+mj-lt"/>
                <a:ea typeface="標楷體" pitchFamily="65" charset="-120"/>
              </a:rPr>
              <a:t>良好的習慣與正確的態度是一位數位公民基本的素養。</a:t>
            </a:r>
            <a:endParaRPr lang="en-US" altLang="zh-TW" sz="2400" b="0" dirty="0">
              <a:solidFill>
                <a:schemeClr val="tx1"/>
              </a:solidFill>
              <a:latin typeface="+mj-lt"/>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173</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sp>
        <p:nvSpPr>
          <p:cNvPr id="6" name="文字方塊 5"/>
          <p:cNvSpPr txBox="1">
            <a:spLocks noChangeArrowheads="1"/>
          </p:cNvSpPr>
          <p:nvPr/>
        </p:nvSpPr>
        <p:spPr bwMode="auto">
          <a:xfrm>
            <a:off x="539750" y="900000"/>
            <a:ext cx="8064500" cy="2664000"/>
          </a:xfrm>
          <a:prstGeom prst="rect">
            <a:avLst/>
          </a:prstGeom>
          <a:noFill/>
          <a:ln w="9525">
            <a:noFill/>
            <a:miter lim="800000"/>
            <a:headEnd/>
            <a:tailEnd/>
          </a:ln>
        </p:spPr>
        <p:txBody>
          <a:bodyPr lIns="36000" tIns="36000" rIns="36000" bIns="36000"/>
          <a:lstStyle/>
          <a:p>
            <a:pPr>
              <a:lnSpc>
                <a:spcPct val="120000"/>
              </a:lnSpc>
            </a:pPr>
            <a:r>
              <a:rPr lang="zh-TW" altLang="en-US" sz="2400" b="0" dirty="0">
                <a:solidFill>
                  <a:schemeClr val="tx1"/>
                </a:solidFill>
                <a:latin typeface="+mj-lt"/>
                <a:ea typeface="標楷體" pitchFamily="65" charset="-120"/>
              </a:rPr>
              <a:t>　　資訊倫理是數位公民態度的展現，例如：尊重隱私權、著作與所有權、培養</a:t>
            </a:r>
            <a:r>
              <a:rPr lang="zh-TW" altLang="en-US" sz="2400" b="0" dirty="0" smtClean="0">
                <a:solidFill>
                  <a:schemeClr val="tx1"/>
                </a:solidFill>
                <a:latin typeface="+mj-lt"/>
                <a:ea typeface="標楷體" pitchFamily="65" charset="-120"/>
              </a:rPr>
              <a:t>得體的</a:t>
            </a:r>
            <a:r>
              <a:rPr lang="zh-TW" altLang="en-US" sz="2400" b="0" dirty="0">
                <a:solidFill>
                  <a:schemeClr val="tx1"/>
                </a:solidFill>
                <a:latin typeface="+mj-lt"/>
                <a:ea typeface="標楷體" pitchFamily="65" charset="-120"/>
              </a:rPr>
              <a:t>網路禮儀與遵守網路社群規範等，都是資訊倫理的</a:t>
            </a:r>
            <a:r>
              <a:rPr lang="zh-TW" altLang="en-US" sz="2400" b="0" dirty="0" smtClean="0">
                <a:solidFill>
                  <a:schemeClr val="tx1"/>
                </a:solidFill>
                <a:latin typeface="+mj-lt"/>
                <a:ea typeface="標楷體" pitchFamily="65" charset="-120"/>
              </a:rPr>
              <a:t>議題，有</a:t>
            </a:r>
            <a:r>
              <a:rPr lang="zh-TW" altLang="en-US" sz="2400" b="0" dirty="0">
                <a:solidFill>
                  <a:schemeClr val="tx1"/>
                </a:solidFill>
                <a:latin typeface="+mj-lt"/>
                <a:ea typeface="標楷體" pitchFamily="65" charset="-120"/>
              </a:rPr>
              <a:t>論者提出</a:t>
            </a:r>
            <a:r>
              <a:rPr lang="zh-TW" altLang="en-US" sz="2400" b="0" dirty="0" smtClean="0">
                <a:solidFill>
                  <a:schemeClr val="tx1"/>
                </a:solidFill>
                <a:latin typeface="+mj-lt"/>
                <a:ea typeface="標楷體" pitchFamily="65" charset="-120"/>
              </a:rPr>
              <a:t>資訊近</a:t>
            </a:r>
            <a:r>
              <a:rPr lang="zh-TW" altLang="en-US" sz="2400" b="0" dirty="0">
                <a:solidFill>
                  <a:schemeClr val="tx1"/>
                </a:solidFill>
                <a:latin typeface="+mj-lt"/>
                <a:ea typeface="標楷體" pitchFamily="65" charset="-120"/>
              </a:rPr>
              <a:t>用權</a:t>
            </a:r>
            <a:r>
              <a:rPr lang="zh-TW" altLang="en-US" sz="2000" b="0" dirty="0">
                <a:solidFill>
                  <a:schemeClr val="tx1"/>
                </a:solidFill>
                <a:latin typeface="+mj-lt"/>
                <a:ea typeface="標楷體" pitchFamily="65" charset="-120"/>
              </a:rPr>
              <a:t>（</a:t>
            </a:r>
            <a:r>
              <a:rPr lang="en-US" altLang="zh-TW" sz="2000" b="0" dirty="0">
                <a:solidFill>
                  <a:schemeClr val="tx1"/>
                </a:solidFill>
                <a:latin typeface="+mj-lt"/>
                <a:ea typeface="標楷體" pitchFamily="65" charset="-120"/>
              </a:rPr>
              <a:t>Accessibility</a:t>
            </a:r>
            <a:r>
              <a:rPr lang="zh-TW" altLang="en-US" sz="2000" b="0" dirty="0">
                <a:solidFill>
                  <a:schemeClr val="tx1"/>
                </a:solidFill>
                <a:latin typeface="+mj-lt"/>
                <a:ea typeface="標楷體" pitchFamily="65" charset="-120"/>
              </a:rPr>
              <a:t>）</a:t>
            </a:r>
            <a:r>
              <a:rPr lang="zh-TW" altLang="en-US" sz="2400" b="0" dirty="0">
                <a:solidFill>
                  <a:schemeClr val="tx1"/>
                </a:solidFill>
                <a:latin typeface="+mj-lt"/>
                <a:ea typeface="標楷體" pitchFamily="65" charset="-120"/>
              </a:rPr>
              <a:t>也是資訊倫理的議題，當個人在社經地位或居住環境等有差異</a:t>
            </a:r>
            <a:r>
              <a:rPr lang="zh-TW" altLang="en-US" sz="2400" b="0" dirty="0" smtClean="0">
                <a:solidFill>
                  <a:schemeClr val="tx1"/>
                </a:solidFill>
                <a:latin typeface="+mj-lt"/>
                <a:ea typeface="標楷體" pitchFamily="65" charset="-120"/>
              </a:rPr>
              <a:t>，以致</a:t>
            </a:r>
            <a:r>
              <a:rPr lang="zh-TW" altLang="en-US" sz="2400" b="0" dirty="0">
                <a:solidFill>
                  <a:schemeClr val="tx1"/>
                </a:solidFill>
                <a:latin typeface="+mj-lt"/>
                <a:ea typeface="標楷體" pitchFamily="65" charset="-120"/>
              </a:rPr>
              <a:t>近用數位產品的機會不等，就會產生數位落差。縮減數位落差是目前頗受各國</a:t>
            </a:r>
            <a:r>
              <a:rPr lang="zh-TW" altLang="en-US" sz="2400" b="0" dirty="0" smtClean="0">
                <a:solidFill>
                  <a:schemeClr val="tx1"/>
                </a:solidFill>
                <a:latin typeface="+mj-lt"/>
                <a:ea typeface="標楷體" pitchFamily="65" charset="-120"/>
              </a:rPr>
              <a:t>重視</a:t>
            </a:r>
            <a:r>
              <a:rPr lang="zh-TW" altLang="en-US" sz="2400" b="0" dirty="0">
                <a:solidFill>
                  <a:schemeClr val="tx1"/>
                </a:solidFill>
                <a:latin typeface="+mj-lt"/>
                <a:ea typeface="標楷體" pitchFamily="65" charset="-120"/>
              </a:rPr>
              <a:t>的資訊倫理議題。</a:t>
            </a:r>
            <a:endParaRPr lang="en-US" altLang="zh-TW" sz="2400" b="0" dirty="0">
              <a:solidFill>
                <a:schemeClr val="tx1"/>
              </a:solidFill>
              <a:latin typeface="+mj-lt"/>
              <a:ea typeface="標楷體" pitchFamily="65" charset="-120"/>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000" y="3744000"/>
            <a:ext cx="8064000" cy="307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173</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sp>
        <p:nvSpPr>
          <p:cNvPr id="6" name="文字方塊 5"/>
          <p:cNvSpPr txBox="1">
            <a:spLocks noChangeArrowheads="1"/>
          </p:cNvSpPr>
          <p:nvPr/>
        </p:nvSpPr>
        <p:spPr bwMode="auto">
          <a:xfrm>
            <a:off x="539750" y="900000"/>
            <a:ext cx="8064500" cy="2664000"/>
          </a:xfrm>
          <a:prstGeom prst="rect">
            <a:avLst/>
          </a:prstGeom>
          <a:noFill/>
          <a:ln w="9525">
            <a:noFill/>
            <a:miter lim="800000"/>
            <a:headEnd/>
            <a:tailEnd/>
          </a:ln>
        </p:spPr>
        <p:txBody>
          <a:bodyPr lIns="36000" tIns="36000" rIns="36000" bIns="36000"/>
          <a:lstStyle/>
          <a:p>
            <a:pPr>
              <a:lnSpc>
                <a:spcPct val="120000"/>
              </a:lnSpc>
            </a:pPr>
            <a:r>
              <a:rPr lang="zh-TW" altLang="en-US" sz="2400" b="0" dirty="0">
                <a:solidFill>
                  <a:schemeClr val="tx1"/>
                </a:solidFill>
                <a:latin typeface="+mj-lt"/>
                <a:ea typeface="標楷體" pitchFamily="65" charset="-120"/>
              </a:rPr>
              <a:t>　　資料或資訊因在數位媒體及網路上非常容易進行交換、流通、散布、修改或複製</a:t>
            </a:r>
            <a:r>
              <a:rPr lang="zh-TW" altLang="en-US" sz="2400" b="0" dirty="0" smtClean="0">
                <a:solidFill>
                  <a:schemeClr val="tx1"/>
                </a:solidFill>
                <a:latin typeface="+mj-lt"/>
                <a:ea typeface="標楷體" pitchFamily="65" charset="-120"/>
              </a:rPr>
              <a:t>，造成</a:t>
            </a:r>
            <a:r>
              <a:rPr lang="zh-TW" altLang="en-US" sz="2400" b="0" dirty="0">
                <a:solidFill>
                  <a:schemeClr val="tx1"/>
                </a:solidFill>
                <a:latin typeface="+mj-lt"/>
                <a:ea typeface="標楷體" pitchFamily="65" charset="-120"/>
              </a:rPr>
              <a:t>侵犯著作權及隱私權之事件層出不窮，此部分可以用著作權法及個人資料保護</a:t>
            </a:r>
            <a:r>
              <a:rPr lang="zh-TW" altLang="en-US" sz="2400" b="0" dirty="0" smtClean="0">
                <a:solidFill>
                  <a:schemeClr val="tx1"/>
                </a:solidFill>
                <a:latin typeface="+mj-lt"/>
                <a:ea typeface="標楷體" pitchFamily="65" charset="-120"/>
              </a:rPr>
              <a:t>法等規範。</a:t>
            </a:r>
            <a:r>
              <a:rPr lang="zh-TW" altLang="en-US" sz="2400" b="0" dirty="0">
                <a:solidFill>
                  <a:schemeClr val="tx1"/>
                </a:solidFill>
                <a:latin typeface="+mj-lt"/>
                <a:ea typeface="標楷體" pitchFamily="65" charset="-120"/>
              </a:rPr>
              <a:t>現今資訊社會產生的新議題，諸如網路霸凌、網路散布不實言論等</a:t>
            </a:r>
            <a:r>
              <a:rPr lang="zh-TW" altLang="en-US" sz="2400" b="0" dirty="0" smtClean="0">
                <a:solidFill>
                  <a:schemeClr val="tx1"/>
                </a:solidFill>
                <a:latin typeface="+mj-lt"/>
                <a:ea typeface="標楷體" pitchFamily="65" charset="-120"/>
              </a:rPr>
              <a:t>，範圍</a:t>
            </a:r>
            <a:r>
              <a:rPr lang="zh-TW" altLang="en-US" sz="2400" b="0" dirty="0">
                <a:solidFill>
                  <a:schemeClr val="tx1"/>
                </a:solidFill>
                <a:latin typeface="+mj-lt"/>
                <a:ea typeface="標楷體" pitchFamily="65" charset="-120"/>
              </a:rPr>
              <a:t>相當廣泛，雖無專法，但仍可用相關法律來規範。</a:t>
            </a:r>
            <a:endParaRPr lang="en-US" altLang="zh-TW" sz="2400" b="0" dirty="0">
              <a:solidFill>
                <a:schemeClr val="tx1"/>
              </a:solidFill>
              <a:latin typeface="+mj-lt"/>
              <a:ea typeface="標楷體" pitchFamily="65" charset="-120"/>
            </a:endParaRPr>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000" y="3600000"/>
            <a:ext cx="8064000" cy="280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174</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sp>
        <p:nvSpPr>
          <p:cNvPr id="5" name="文字方塊 4"/>
          <p:cNvSpPr txBox="1">
            <a:spLocks noChangeArrowheads="1"/>
          </p:cNvSpPr>
          <p:nvPr/>
        </p:nvSpPr>
        <p:spPr bwMode="auto">
          <a:xfrm>
            <a:off x="539750" y="900000"/>
            <a:ext cx="8064500" cy="3528000"/>
          </a:xfrm>
          <a:prstGeom prst="rect">
            <a:avLst/>
          </a:prstGeom>
          <a:noFill/>
          <a:ln w="9525">
            <a:noFill/>
            <a:miter lim="800000"/>
            <a:headEnd/>
            <a:tailEnd/>
          </a:ln>
        </p:spPr>
        <p:txBody>
          <a:bodyPr lIns="36000" tIns="36000" rIns="36000" bIns="36000"/>
          <a:lstStyle/>
          <a:p>
            <a:pPr>
              <a:lnSpc>
                <a:spcPct val="120000"/>
              </a:lnSpc>
            </a:pPr>
            <a:r>
              <a:rPr lang="zh-TW" altLang="en-US" sz="2400" b="0" dirty="0">
                <a:solidFill>
                  <a:schemeClr val="tx1"/>
                </a:solidFill>
                <a:latin typeface="+mj-lt"/>
                <a:ea typeface="標楷體" pitchFamily="65" charset="-120"/>
              </a:rPr>
              <a:t>　　媒體包括平面媒體</a:t>
            </a:r>
            <a:r>
              <a:rPr lang="zh-TW" altLang="en-US" sz="2000" b="0" dirty="0">
                <a:solidFill>
                  <a:schemeClr val="tx1"/>
                </a:solidFill>
                <a:latin typeface="+mj-lt"/>
                <a:ea typeface="標楷體" pitchFamily="65" charset="-120"/>
              </a:rPr>
              <a:t>（如報紙、雜誌）</a:t>
            </a:r>
            <a:r>
              <a:rPr lang="zh-TW" altLang="en-US" sz="2400" b="0" dirty="0">
                <a:solidFill>
                  <a:schemeClr val="tx1"/>
                </a:solidFill>
                <a:latin typeface="+mj-lt"/>
                <a:ea typeface="標楷體" pitchFamily="65" charset="-120"/>
              </a:rPr>
              <a:t>及電子媒體</a:t>
            </a:r>
            <a:r>
              <a:rPr lang="zh-TW" altLang="en-US" sz="2000" b="0" dirty="0">
                <a:solidFill>
                  <a:schemeClr val="tx1"/>
                </a:solidFill>
                <a:latin typeface="+mj-lt"/>
                <a:ea typeface="標楷體" pitchFamily="65" charset="-120"/>
              </a:rPr>
              <a:t>（如廣播、電視）</a:t>
            </a:r>
            <a:r>
              <a:rPr lang="zh-TW" altLang="en-US" sz="2400" b="0" dirty="0">
                <a:solidFill>
                  <a:schemeClr val="tx1"/>
                </a:solidFill>
                <a:latin typeface="+mj-lt"/>
                <a:ea typeface="標楷體" pitchFamily="65" charset="-120"/>
              </a:rPr>
              <a:t>等大眾</a:t>
            </a:r>
            <a:r>
              <a:rPr lang="zh-TW" altLang="en-US" sz="2400" b="0" dirty="0" smtClean="0">
                <a:solidFill>
                  <a:schemeClr val="tx1"/>
                </a:solidFill>
                <a:latin typeface="+mj-lt"/>
                <a:ea typeface="標楷體" pitchFamily="65" charset="-120"/>
              </a:rPr>
              <a:t>媒體。</a:t>
            </a:r>
            <a:r>
              <a:rPr lang="zh-TW" altLang="en-US" sz="2400" b="0" dirty="0">
                <a:solidFill>
                  <a:schemeClr val="tx1"/>
                </a:solidFill>
                <a:latin typeface="+mj-lt"/>
                <a:ea typeface="標楷體" pitchFamily="65" charset="-120"/>
              </a:rPr>
              <a:t>近年來因網路及雲端科技的快速發展，又產生了新興的媒體，如影</a:t>
            </a:r>
            <a:r>
              <a:rPr lang="zh-TW" altLang="en-US" sz="2400" b="0" dirty="0" smtClean="0">
                <a:solidFill>
                  <a:schemeClr val="tx1"/>
                </a:solidFill>
                <a:latin typeface="+mj-lt"/>
                <a:ea typeface="標楷體" pitchFamily="65" charset="-120"/>
              </a:rPr>
              <a:t>音分享</a:t>
            </a:r>
            <a:r>
              <a:rPr lang="zh-TW" altLang="en-US" sz="2400" b="0" dirty="0">
                <a:solidFill>
                  <a:schemeClr val="tx1"/>
                </a:solidFill>
                <a:latin typeface="+mj-lt"/>
                <a:ea typeface="標楷體" pitchFamily="65" charset="-120"/>
              </a:rPr>
              <a:t>平臺</a:t>
            </a:r>
            <a:r>
              <a:rPr lang="zh-TW" altLang="en-US" sz="2000" b="0" dirty="0">
                <a:solidFill>
                  <a:schemeClr val="tx1"/>
                </a:solidFill>
                <a:latin typeface="+mj-lt"/>
                <a:ea typeface="標楷體" pitchFamily="65" charset="-120"/>
              </a:rPr>
              <a:t>（</a:t>
            </a:r>
            <a:r>
              <a:rPr lang="en-US" altLang="zh-TW" sz="2000" b="0" dirty="0">
                <a:solidFill>
                  <a:schemeClr val="tx1"/>
                </a:solidFill>
                <a:latin typeface="+mj-lt"/>
                <a:ea typeface="標楷體" pitchFamily="65" charset="-120"/>
              </a:rPr>
              <a:t>YouTube</a:t>
            </a:r>
            <a:r>
              <a:rPr lang="zh-TW" altLang="en-US" sz="2000" b="0" dirty="0">
                <a:solidFill>
                  <a:schemeClr val="tx1"/>
                </a:solidFill>
                <a:latin typeface="+mj-lt"/>
                <a:ea typeface="標楷體" pitchFamily="65" charset="-120"/>
              </a:rPr>
              <a:t>）</a:t>
            </a:r>
            <a:r>
              <a:rPr lang="zh-TW" altLang="en-US" sz="2400" b="0" dirty="0">
                <a:solidFill>
                  <a:schemeClr val="tx1"/>
                </a:solidFill>
                <a:latin typeface="+mj-lt"/>
                <a:ea typeface="標楷體" pitchFamily="65" charset="-120"/>
              </a:rPr>
              <a:t>、直播</a:t>
            </a:r>
            <a:r>
              <a:rPr lang="zh-TW" altLang="en-US" sz="2000" b="0" dirty="0">
                <a:solidFill>
                  <a:schemeClr val="tx1"/>
                </a:solidFill>
                <a:latin typeface="+mj-lt"/>
                <a:ea typeface="標楷體" pitchFamily="65" charset="-120"/>
              </a:rPr>
              <a:t>（</a:t>
            </a:r>
            <a:r>
              <a:rPr lang="en-US" altLang="zh-TW" sz="2000" b="0" dirty="0">
                <a:solidFill>
                  <a:schemeClr val="tx1"/>
                </a:solidFill>
                <a:latin typeface="+mj-lt"/>
                <a:ea typeface="標楷體" pitchFamily="65" charset="-120"/>
              </a:rPr>
              <a:t>live broadcast</a:t>
            </a:r>
            <a:r>
              <a:rPr lang="zh-TW" altLang="en-US" sz="2000" b="0" dirty="0">
                <a:solidFill>
                  <a:schemeClr val="tx1"/>
                </a:solidFill>
                <a:latin typeface="+mj-lt"/>
                <a:ea typeface="標楷體" pitchFamily="65" charset="-120"/>
              </a:rPr>
              <a:t>）</a:t>
            </a:r>
            <a:r>
              <a:rPr lang="zh-TW" altLang="en-US" sz="2400" b="0" dirty="0" smtClean="0">
                <a:solidFill>
                  <a:schemeClr val="tx1"/>
                </a:solidFill>
                <a:latin typeface="+mj-lt"/>
                <a:ea typeface="標楷體" pitchFamily="65" charset="-120"/>
              </a:rPr>
              <a:t>等。</a:t>
            </a:r>
            <a:r>
              <a:rPr lang="zh-TW" altLang="en-US" sz="2400" b="0" dirty="0">
                <a:solidFill>
                  <a:schemeClr val="tx1"/>
                </a:solidFill>
                <a:latin typeface="+mj-lt"/>
                <a:ea typeface="標楷體" pitchFamily="65" charset="-120"/>
              </a:rPr>
              <a:t>此種發展對</a:t>
            </a:r>
            <a:r>
              <a:rPr lang="zh-TW" altLang="en-US" sz="2400" b="0" dirty="0" smtClean="0">
                <a:solidFill>
                  <a:schemeClr val="tx1"/>
                </a:solidFill>
                <a:latin typeface="+mj-lt"/>
                <a:ea typeface="標楷體" pitchFamily="65" charset="-120"/>
              </a:rPr>
              <a:t>媒體</a:t>
            </a:r>
            <a:r>
              <a:rPr lang="zh-TW" altLang="en-US" sz="2400" b="0" dirty="0">
                <a:solidFill>
                  <a:schemeClr val="tx1"/>
                </a:solidFill>
                <a:latin typeface="+mj-lt"/>
                <a:ea typeface="標楷體" pitchFamily="65" charset="-120"/>
              </a:rPr>
              <a:t>傳播資訊的方式起了很大的變化，過去大部分的民眾都是被動的接受傳播媒體</a:t>
            </a:r>
            <a:r>
              <a:rPr lang="zh-TW" altLang="en-US" sz="2400" b="0" dirty="0" smtClean="0">
                <a:solidFill>
                  <a:schemeClr val="tx1"/>
                </a:solidFill>
                <a:latin typeface="+mj-lt"/>
                <a:ea typeface="標楷體" pitchFamily="65" charset="-120"/>
              </a:rPr>
              <a:t>發布的</a:t>
            </a:r>
            <a:r>
              <a:rPr lang="zh-TW" altLang="en-US" sz="2400" b="0" dirty="0">
                <a:solidFill>
                  <a:schemeClr val="tx1"/>
                </a:solidFill>
                <a:latin typeface="+mj-lt"/>
                <a:ea typeface="標楷體" pitchFamily="65" charset="-120"/>
              </a:rPr>
              <a:t>資訊；而現在人人可以發布資訊，擁有散布資訊的主動權。也因為如此，資訊的</a:t>
            </a:r>
            <a:r>
              <a:rPr lang="zh-TW" altLang="en-US" sz="2400" b="0" dirty="0" smtClean="0">
                <a:solidFill>
                  <a:schemeClr val="tx1"/>
                </a:solidFill>
                <a:latin typeface="+mj-lt"/>
                <a:ea typeface="標楷體" pitchFamily="65" charset="-120"/>
              </a:rPr>
              <a:t>產生</a:t>
            </a:r>
            <a:r>
              <a:rPr lang="zh-TW" altLang="en-US" sz="2400" b="0" dirty="0">
                <a:solidFill>
                  <a:schemeClr val="tx1"/>
                </a:solidFill>
                <a:latin typeface="+mj-lt"/>
                <a:ea typeface="標楷體" pitchFamily="65" charset="-120"/>
              </a:rPr>
              <a:t>日趨多元且複雜，媒體素養</a:t>
            </a:r>
            <a:r>
              <a:rPr lang="zh-TW" altLang="en-US" sz="2000" b="0" dirty="0">
                <a:solidFill>
                  <a:schemeClr val="tx1"/>
                </a:solidFill>
                <a:latin typeface="+mj-lt"/>
                <a:ea typeface="標楷體" pitchFamily="65" charset="-120"/>
              </a:rPr>
              <a:t>（</a:t>
            </a:r>
            <a:r>
              <a:rPr lang="en-US" altLang="zh-TW" sz="2000" b="0" dirty="0">
                <a:solidFill>
                  <a:schemeClr val="tx1"/>
                </a:solidFill>
                <a:latin typeface="+mj-lt"/>
                <a:ea typeface="標楷體" pitchFamily="65" charset="-120"/>
              </a:rPr>
              <a:t>media literacy</a:t>
            </a:r>
            <a:r>
              <a:rPr lang="zh-TW" altLang="en-US" sz="2000" b="0" dirty="0">
                <a:solidFill>
                  <a:schemeClr val="tx1"/>
                </a:solidFill>
                <a:latin typeface="+mj-lt"/>
                <a:ea typeface="標楷體" pitchFamily="65" charset="-120"/>
              </a:rPr>
              <a:t>，也稱媒體識讀）</a:t>
            </a:r>
            <a:r>
              <a:rPr lang="zh-TW" altLang="en-US" sz="2400" b="0" dirty="0">
                <a:solidFill>
                  <a:schemeClr val="tx1"/>
                </a:solidFill>
                <a:latin typeface="+mj-lt"/>
                <a:ea typeface="標楷體" pitchFamily="65" charset="-120"/>
              </a:rPr>
              <a:t>的概念也隨之改變。</a:t>
            </a:r>
            <a:endParaRPr lang="en-US" altLang="zh-TW" sz="2400" b="0" dirty="0">
              <a:solidFill>
                <a:schemeClr val="tx1"/>
              </a:solidFill>
              <a:latin typeface="+mj-lt"/>
              <a:ea typeface="標楷體" pitchFamily="65" charset="-120"/>
            </a:endParaRPr>
          </a:p>
        </p:txBody>
      </p:sp>
    </p:spTree>
    <p:extLst>
      <p:ext uri="{BB962C8B-B14F-4D97-AF65-F5344CB8AC3E}">
        <p14:creationId xmlns:p14="http://schemas.microsoft.com/office/powerpoint/2010/main" val="3541421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7560000" y="395288"/>
            <a:ext cx="756000" cy="360000"/>
          </a:xfrm>
          <a:prstGeom prst="rect">
            <a:avLst/>
          </a:prstGeom>
          <a:noFill/>
          <a:ln w="9525">
            <a:noFill/>
            <a:miter lim="800000"/>
            <a:headEnd/>
            <a:tailEnd/>
          </a:ln>
          <a:effectLst>
            <a:outerShdw blurRad="50800" dist="38100" dir="10800000" algn="r" rotWithShape="0">
              <a:prstClr val="black">
                <a:alpha val="40000"/>
              </a:prstClr>
            </a:outerShdw>
          </a:effectLst>
        </p:spPr>
        <p:txBody>
          <a:bodyPr lIns="0" tIns="0" rIns="0" bIns="0">
            <a:noAutofit/>
          </a:bodyPr>
          <a:lstStyle/>
          <a:p>
            <a:pPr algn="ctr">
              <a:spcBef>
                <a:spcPct val="50000"/>
              </a:spcBef>
              <a:defRPr/>
            </a:pPr>
            <a:r>
              <a:rPr lang="en-US" altLang="zh-TW" sz="2400" dirty="0" smtClean="0">
                <a:solidFill>
                  <a:srgbClr val="000000"/>
                </a:solidFill>
                <a:latin typeface="Arial" panose="020B0604020202020204" pitchFamily="34" charset="0"/>
                <a:ea typeface="標楷體" pitchFamily="65" charset="-120"/>
                <a:cs typeface="Arial" panose="020B0604020202020204" pitchFamily="34" charset="0"/>
              </a:rPr>
              <a:t>174</a:t>
            </a:r>
            <a:endParaRPr lang="en-US" altLang="zh-TW" sz="2400" dirty="0">
              <a:solidFill>
                <a:srgbClr val="000000"/>
              </a:solidFill>
              <a:latin typeface="Arial" panose="020B0604020202020204" pitchFamily="34" charset="0"/>
              <a:ea typeface="標楷體" pitchFamily="65" charset="-120"/>
              <a:cs typeface="Arial" panose="020B0604020202020204" pitchFamily="34" charset="0"/>
            </a:endParaRPr>
          </a:p>
        </p:txBody>
      </p:sp>
      <p:grpSp>
        <p:nvGrpSpPr>
          <p:cNvPr id="6" name="群組 5"/>
          <p:cNvGrpSpPr/>
          <p:nvPr/>
        </p:nvGrpSpPr>
        <p:grpSpPr>
          <a:xfrm>
            <a:off x="540000" y="1080000"/>
            <a:ext cx="8064000" cy="4248000"/>
            <a:chOff x="611560" y="3933056"/>
            <a:chExt cx="8064000" cy="4248000"/>
          </a:xfrm>
        </p:grpSpPr>
        <p:grpSp>
          <p:nvGrpSpPr>
            <p:cNvPr id="7" name="群組 6"/>
            <p:cNvGrpSpPr/>
            <p:nvPr/>
          </p:nvGrpSpPr>
          <p:grpSpPr>
            <a:xfrm>
              <a:off x="611560" y="3933056"/>
              <a:ext cx="8064000" cy="4248000"/>
              <a:chOff x="3131840" y="2880000"/>
              <a:chExt cx="8064000" cy="4248000"/>
            </a:xfrm>
          </p:grpSpPr>
          <p:sp>
            <p:nvSpPr>
              <p:cNvPr id="10" name="圓角矩形 9"/>
              <p:cNvSpPr/>
              <p:nvPr/>
            </p:nvSpPr>
            <p:spPr>
              <a:xfrm>
                <a:off x="3131840" y="3096000"/>
                <a:ext cx="8064000" cy="4032000"/>
              </a:xfrm>
              <a:prstGeom prst="roundRect">
                <a:avLst>
                  <a:gd name="adj" fmla="val 0"/>
                </a:avLst>
              </a:prstGeom>
              <a:solidFill>
                <a:schemeClr val="bg1"/>
              </a:solidFill>
              <a:ln w="25400">
                <a:solidFill>
                  <a:srgbClr val="6460AB"/>
                </a:solidFill>
              </a:ln>
            </p:spPr>
            <p:txBody>
              <a:bodyPr rtlCol="0" anchor="ctr"/>
              <a:lstStyle/>
              <a:p>
                <a:pPr algn="ctr"/>
                <a:endParaRPr lang="zh-TW" altLang="en-US" sz="2400" dirty="0">
                  <a:solidFill>
                    <a:schemeClr val="bg1"/>
                  </a:solidFill>
                  <a:effectLst>
                    <a:outerShdw blurRad="38100" dist="38100" dir="2700000" algn="tl">
                      <a:srgbClr val="000000">
                        <a:alpha val="43137"/>
                      </a:srgbClr>
                    </a:outerShdw>
                  </a:effectLst>
                  <a:ea typeface="標楷體" pitchFamily="65" charset="-120"/>
                </a:endParaRPr>
              </a:p>
            </p:txBody>
          </p:sp>
          <p:sp>
            <p:nvSpPr>
              <p:cNvPr id="11" name="圓角矩形 10"/>
              <p:cNvSpPr/>
              <p:nvPr/>
            </p:nvSpPr>
            <p:spPr>
              <a:xfrm>
                <a:off x="3131840" y="2880000"/>
                <a:ext cx="1152000" cy="360000"/>
              </a:xfrm>
              <a:prstGeom prst="roundRect">
                <a:avLst>
                  <a:gd name="adj" fmla="val 50000"/>
                </a:avLst>
              </a:prstGeom>
              <a:solidFill>
                <a:srgbClr val="BEBADD"/>
              </a:solidFill>
              <a:ln w="25400">
                <a:solidFill>
                  <a:srgbClr val="6460AB"/>
                </a:solidFill>
              </a:ln>
            </p:spPr>
            <p:txBody>
              <a:bodyPr rtlCol="0" anchor="ctr"/>
              <a:lstStyle/>
              <a:p>
                <a:pPr algn="ctr"/>
                <a:r>
                  <a:rPr lang="zh-TW" altLang="en-US" sz="2000" dirty="0" smtClean="0">
                    <a:solidFill>
                      <a:schemeClr val="bg1"/>
                    </a:solidFill>
                    <a:effectLst>
                      <a:outerShdw blurRad="38100" dist="38100" dir="2700000" algn="tl">
                        <a:srgbClr val="000000">
                          <a:alpha val="43137"/>
                        </a:srgbClr>
                      </a:outerShdw>
                    </a:effectLst>
                    <a:ea typeface="標楷體" pitchFamily="65" charset="-120"/>
                  </a:rPr>
                  <a:t>小知識</a:t>
                </a:r>
                <a:endParaRPr lang="zh-TW" altLang="en-US" sz="2000" dirty="0">
                  <a:solidFill>
                    <a:schemeClr val="bg1"/>
                  </a:solidFill>
                  <a:effectLst>
                    <a:outerShdw blurRad="38100" dist="38100" dir="2700000" algn="tl">
                      <a:srgbClr val="000000">
                        <a:alpha val="43137"/>
                      </a:srgbClr>
                    </a:outerShdw>
                  </a:effectLst>
                  <a:ea typeface="標楷體" pitchFamily="65" charset="-120"/>
                </a:endParaRPr>
              </a:p>
            </p:txBody>
          </p:sp>
        </p:grpSp>
        <p:sp>
          <p:nvSpPr>
            <p:cNvPr id="8" name="文字方塊 7"/>
            <p:cNvSpPr txBox="1"/>
            <p:nvPr/>
          </p:nvSpPr>
          <p:spPr>
            <a:xfrm>
              <a:off x="719720" y="4725056"/>
              <a:ext cx="7848000" cy="1368000"/>
            </a:xfrm>
            <a:prstGeom prst="rect">
              <a:avLst/>
            </a:prstGeom>
            <a:noFill/>
          </p:spPr>
          <p:txBody>
            <a:bodyPr wrap="square" lIns="36000" tIns="36000" rIns="36000" bIns="36000" rtlCol="0" anchor="t" anchorCtr="0">
              <a:noAutofit/>
            </a:bodyPr>
            <a:lstStyle>
              <a:defPPr>
                <a:defRPr lang="en-US"/>
              </a:defPPr>
              <a:lvl1pPr>
                <a:lnSpc>
                  <a:spcPts val="2800"/>
                </a:lnSpc>
                <a:defRPr sz="2000" b="0">
                  <a:solidFill>
                    <a:schemeClr val="tx1"/>
                  </a:solidFill>
                  <a:latin typeface="+mj-lt"/>
                  <a:ea typeface="標楷體" pitchFamily="65" charset="-120"/>
                </a:defRPr>
              </a:lvl1pPr>
            </a:lstStyle>
            <a:p>
              <a:pPr>
                <a:lnSpc>
                  <a:spcPct val="120000"/>
                </a:lnSpc>
              </a:pPr>
              <a:r>
                <a:rPr lang="zh-TW" altLang="en-US" sz="1800" dirty="0" smtClean="0"/>
                <a:t>中文</a:t>
              </a:r>
              <a:r>
                <a:rPr lang="zh-TW" altLang="en-US" sz="1800" dirty="0"/>
                <a:t>可稱為影音分享平臺，源自於美國的影片分享網站。研發者的原意是為了方便朋友之間分享</a:t>
              </a:r>
              <a:r>
                <a:rPr lang="zh-TW" altLang="en-US" sz="1800" dirty="0" smtClean="0"/>
                <a:t>影音</a:t>
              </a:r>
              <a:r>
                <a:rPr lang="zh-TW" altLang="en-US" sz="1800" dirty="0"/>
                <a:t>片段，後來逐漸演變成網友的影音作品發布平臺與儲存的場所。使用者可以主動上傳、分享、</a:t>
              </a:r>
              <a:r>
                <a:rPr lang="zh-TW" altLang="en-US" sz="1800" dirty="0" smtClean="0"/>
                <a:t>觀賞</a:t>
              </a:r>
              <a:r>
                <a:rPr lang="zh-TW" altLang="en-US" sz="1800" dirty="0"/>
                <a:t>、甚至評論，充分發揮了網站的口號：“ </a:t>
              </a:r>
              <a:r>
                <a:rPr lang="en-US" altLang="zh-TW" sz="1800" dirty="0"/>
                <a:t>Broadcast Yourself ”</a:t>
              </a:r>
              <a:r>
                <a:rPr lang="zh-TW" altLang="en-US" sz="1800" dirty="0"/>
                <a:t>（展現你自己）</a:t>
              </a:r>
              <a:r>
                <a:rPr lang="en-US" altLang="zh-TW" sz="1800" dirty="0" smtClean="0"/>
                <a:t>!</a:t>
              </a:r>
              <a:endParaRPr lang="zh-TW" altLang="en-US" sz="1800" dirty="0"/>
            </a:p>
          </p:txBody>
        </p:sp>
        <p:sp>
          <p:nvSpPr>
            <p:cNvPr id="9" name="文字方塊 8"/>
            <p:cNvSpPr txBox="1"/>
            <p:nvPr/>
          </p:nvSpPr>
          <p:spPr>
            <a:xfrm>
              <a:off x="719720" y="4293056"/>
              <a:ext cx="5040000" cy="432000"/>
            </a:xfrm>
            <a:prstGeom prst="rect">
              <a:avLst/>
            </a:prstGeom>
            <a:noFill/>
          </p:spPr>
          <p:txBody>
            <a:bodyPr wrap="square" lIns="36000" tIns="36000" rIns="36000" bIns="36000" rtlCol="0" anchor="t" anchorCtr="0">
              <a:noAutofit/>
            </a:bodyPr>
            <a:lstStyle>
              <a:defPPr>
                <a:defRPr lang="en-US"/>
              </a:defPPr>
              <a:lvl1pPr>
                <a:lnSpc>
                  <a:spcPts val="2800"/>
                </a:lnSpc>
                <a:defRPr sz="2000" b="0">
                  <a:solidFill>
                    <a:schemeClr val="tx1"/>
                  </a:solidFill>
                  <a:latin typeface="+mj-lt"/>
                  <a:ea typeface="標楷體" pitchFamily="65" charset="-120"/>
                </a:defRPr>
              </a:lvl1pPr>
            </a:lstStyle>
            <a:p>
              <a:pPr>
                <a:lnSpc>
                  <a:spcPct val="120000"/>
                </a:lnSpc>
              </a:pPr>
              <a:r>
                <a:rPr lang="en-US" altLang="zh-TW" b="1" dirty="0">
                  <a:solidFill>
                    <a:schemeClr val="accent6">
                      <a:lumMod val="50000"/>
                    </a:schemeClr>
                  </a:solidFill>
                  <a:effectLst>
                    <a:outerShdw blurRad="38100" dist="38100" dir="2700000" algn="tl">
                      <a:srgbClr val="000000">
                        <a:alpha val="43137"/>
                      </a:srgbClr>
                    </a:outerShdw>
                  </a:effectLst>
                </a:rPr>
                <a:t>YouTube</a:t>
              </a:r>
            </a:p>
          </p:txBody>
        </p:sp>
        <p:sp>
          <p:nvSpPr>
            <p:cNvPr id="12" name="文字方塊 11"/>
            <p:cNvSpPr txBox="1"/>
            <p:nvPr/>
          </p:nvSpPr>
          <p:spPr>
            <a:xfrm>
              <a:off x="719720" y="6705056"/>
              <a:ext cx="7848000" cy="1368000"/>
            </a:xfrm>
            <a:prstGeom prst="rect">
              <a:avLst/>
            </a:prstGeom>
            <a:noFill/>
          </p:spPr>
          <p:txBody>
            <a:bodyPr wrap="square" lIns="36000" tIns="36000" rIns="36000" bIns="36000" rtlCol="0" anchor="t" anchorCtr="0">
              <a:noAutofit/>
            </a:bodyPr>
            <a:lstStyle>
              <a:defPPr>
                <a:defRPr lang="en-US"/>
              </a:defPPr>
              <a:lvl1pPr>
                <a:lnSpc>
                  <a:spcPts val="2800"/>
                </a:lnSpc>
                <a:defRPr sz="2000" b="0">
                  <a:solidFill>
                    <a:schemeClr val="tx1"/>
                  </a:solidFill>
                  <a:latin typeface="+mj-lt"/>
                  <a:ea typeface="標楷體" pitchFamily="65" charset="-120"/>
                </a:defRPr>
              </a:lvl1pPr>
            </a:lstStyle>
            <a:p>
              <a:pPr>
                <a:lnSpc>
                  <a:spcPct val="120000"/>
                </a:lnSpc>
              </a:pPr>
              <a:r>
                <a:rPr lang="zh-TW" altLang="en-US" sz="1800" dirty="0" smtClean="0"/>
                <a:t>直播</a:t>
              </a:r>
              <a:r>
                <a:rPr lang="zh-TW" altLang="en-US" sz="1800" dirty="0"/>
                <a:t>是指直播主在某現場透過媒體將自己的影音即時傳遞給網際網路上的網民收看。網路直播</a:t>
              </a:r>
              <a:r>
                <a:rPr lang="zh-TW" altLang="en-US" sz="1800" dirty="0" smtClean="0"/>
                <a:t>發揮網際網路</a:t>
              </a:r>
              <a:r>
                <a:rPr lang="zh-TW" altLang="en-US" sz="1800" dirty="0"/>
                <a:t>的優勢，利用視訊方式進行線上現場直播。直播的特色是即時性，又因為現場播出無法</a:t>
              </a:r>
              <a:r>
                <a:rPr lang="zh-TW" altLang="en-US" sz="1800" dirty="0" smtClean="0"/>
                <a:t>同時</a:t>
              </a:r>
              <a:r>
                <a:rPr lang="zh-TW" altLang="en-US" sz="1800" dirty="0"/>
                <a:t>剪接及後製，可以呈現最好的真實性。</a:t>
              </a:r>
            </a:p>
          </p:txBody>
        </p:sp>
        <p:sp>
          <p:nvSpPr>
            <p:cNvPr id="13" name="文字方塊 12"/>
            <p:cNvSpPr txBox="1"/>
            <p:nvPr/>
          </p:nvSpPr>
          <p:spPr>
            <a:xfrm>
              <a:off x="719720" y="6273056"/>
              <a:ext cx="5040000" cy="432000"/>
            </a:xfrm>
            <a:prstGeom prst="rect">
              <a:avLst/>
            </a:prstGeom>
            <a:noFill/>
          </p:spPr>
          <p:txBody>
            <a:bodyPr wrap="square" lIns="36000" tIns="36000" rIns="36000" bIns="36000" rtlCol="0" anchor="t" anchorCtr="0">
              <a:noAutofit/>
            </a:bodyPr>
            <a:lstStyle>
              <a:defPPr>
                <a:defRPr lang="en-US"/>
              </a:defPPr>
              <a:lvl1pPr>
                <a:lnSpc>
                  <a:spcPts val="2800"/>
                </a:lnSpc>
                <a:defRPr sz="2000" b="0">
                  <a:solidFill>
                    <a:schemeClr val="tx1"/>
                  </a:solidFill>
                  <a:latin typeface="+mj-lt"/>
                  <a:ea typeface="標楷體" pitchFamily="65" charset="-120"/>
                </a:defRPr>
              </a:lvl1pPr>
            </a:lstStyle>
            <a:p>
              <a:pPr>
                <a:lnSpc>
                  <a:spcPct val="120000"/>
                </a:lnSpc>
              </a:pPr>
              <a:r>
                <a:rPr lang="zh-TW" altLang="en-US" b="1" dirty="0">
                  <a:solidFill>
                    <a:schemeClr val="accent6">
                      <a:lumMod val="50000"/>
                    </a:schemeClr>
                  </a:solidFill>
                  <a:effectLst>
                    <a:outerShdw blurRad="38100" dist="38100" dir="2700000" algn="tl">
                      <a:srgbClr val="000000">
                        <a:alpha val="43137"/>
                      </a:srgbClr>
                    </a:outerShdw>
                  </a:effectLst>
                </a:rPr>
                <a:t>直播</a:t>
              </a:r>
            </a:p>
          </p:txBody>
        </p:sp>
      </p:grpSp>
    </p:spTree>
    <p:extLst>
      <p:ext uri="{BB962C8B-B14F-4D97-AF65-F5344CB8AC3E}">
        <p14:creationId xmlns:p14="http://schemas.microsoft.com/office/powerpoint/2010/main" val="3702530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國中教學ppt投影片母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101國中教學ppt地理投影片母片">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rgbClr val="FF0000"/>
          </a:solidFill>
        </a:ln>
      </a:spPr>
      <a:bodyPr rtlCol="0" anchor="ctr"/>
      <a:lstStyle>
        <a:defPPr algn="ctr">
          <a:defRPr/>
        </a:defPPr>
      </a:lstStyle>
    </a:spDef>
    <a:lnDef>
      <a:spPr bwMode="auto">
        <a:noFill/>
        <a:ln w="9525" cap="flat" cmpd="sng" algn="ctr">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a:spPr>
      <a:bodyPr/>
      <a:lstStyle/>
    </a:lnDef>
  </a:objectDefaults>
  <a:extraClrSchemeLst>
    <a:extraClrScheme>
      <a:clrScheme name="1_101國中教學ppt地理投影片母片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101國中教學ppt地理投影片母片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101國中教學ppt地理投影片母片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101國中教學ppt地理投影片母片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101國中教學ppt地理投影片母片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101國中教學ppt地理投影片母片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101國中教學ppt地理投影片母片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101國中教學ppt地理投影片母片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16874</TotalTime>
  <Words>237</Words>
  <Application>Microsoft Office PowerPoint</Application>
  <PresentationFormat>如螢幕大小 (4:3)</PresentationFormat>
  <Paragraphs>49</Paragraphs>
  <Slides>16</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16</vt:i4>
      </vt:variant>
    </vt:vector>
  </HeadingPairs>
  <TitlesOfParts>
    <vt:vector size="23" baseType="lpstr">
      <vt:lpstr>DFHeiStd-W5</vt:lpstr>
      <vt:lpstr>微軟正黑體</vt:lpstr>
      <vt:lpstr>新細明體</vt:lpstr>
      <vt:lpstr>標楷體</vt:lpstr>
      <vt:lpstr>Arial</vt:lpstr>
      <vt:lpstr>Times New Roman</vt:lpstr>
      <vt:lpstr>國中教學ppt投影片母片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翰林出版事業股份有限公司</dc:title>
  <dc:creator>Hanlin</dc:creator>
  <cp:lastModifiedBy>胡羽昕</cp:lastModifiedBy>
  <cp:revision>751</cp:revision>
  <cp:lastPrinted>1601-01-01T00:00:00Z</cp:lastPrinted>
  <dcterms:created xsi:type="dcterms:W3CDTF">2003-03-29T07:29:52Z</dcterms:created>
  <dcterms:modified xsi:type="dcterms:W3CDTF">2020-07-06T07:42:38Z</dcterms:modified>
</cp:coreProperties>
</file>