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0"/>
  </p:notesMasterIdLst>
  <p:sldIdLst>
    <p:sldId id="1271" r:id="rId2"/>
    <p:sldId id="1303" r:id="rId3"/>
    <p:sldId id="1241" r:id="rId4"/>
    <p:sldId id="1301" r:id="rId5"/>
    <p:sldId id="1307" r:id="rId6"/>
    <p:sldId id="1308" r:id="rId7"/>
    <p:sldId id="1302" r:id="rId8"/>
    <p:sldId id="130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0FF"/>
    <a:srgbClr val="00B050"/>
    <a:srgbClr val="009E47"/>
    <a:srgbClr val="99CCFF"/>
    <a:srgbClr val="993300"/>
    <a:srgbClr val="CC6600"/>
    <a:srgbClr val="53D2FF"/>
    <a:srgbClr val="BFB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8144" autoAdjust="0"/>
  </p:normalViewPr>
  <p:slideViewPr>
    <p:cSldViewPr>
      <p:cViewPr>
        <p:scale>
          <a:sx n="100" d="100"/>
          <a:sy n="100" d="100"/>
        </p:scale>
        <p:origin x="-210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3EE60904-A2B3-4443-9952-2E9E813EA4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4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章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-4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22"/>
          <p:cNvSpPr txBox="1"/>
          <p:nvPr userDrawn="1"/>
        </p:nvSpPr>
        <p:spPr>
          <a:xfrm>
            <a:off x="1403648" y="3284984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字方塊 21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1-4-1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問題解決的思維模式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-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6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9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2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4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23"/>
          <p:cNvSpPr txBox="1"/>
          <p:nvPr userDrawn="1"/>
        </p:nvSpPr>
        <p:spPr>
          <a:xfrm>
            <a:off x="1187624" y="3573016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字方塊 21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1-4-2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解決問題示例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4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1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3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7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1-4-2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解決問題示例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4"/>
          <p:cNvSpPr>
            <a:spLocks noChangeArrowheads="1"/>
          </p:cNvSpPr>
          <p:nvPr/>
        </p:nvSpPr>
        <p:spPr bwMode="auto">
          <a:xfrm>
            <a:off x="611188" y="2160588"/>
            <a:ext cx="27003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1-1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資訊科技的與人類生活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1-2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資訊科技發展簡史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1-3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個人電腦及其周邊設備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1-4 </a:t>
            </a:r>
            <a:r>
              <a:rPr lang="zh-TW" altLang="en-US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資訊科技與問題解決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1-5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資訊科技及其相關議題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1-6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資訊科技與跨領域整合</a:t>
            </a:r>
          </a:p>
        </p:txBody>
      </p:sp>
      <p:sp>
        <p:nvSpPr>
          <p:cNvPr id="9218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資訊科技導論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 1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024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群組 16"/>
          <p:cNvGrpSpPr/>
          <p:nvPr/>
        </p:nvGrpSpPr>
        <p:grpSpPr>
          <a:xfrm>
            <a:off x="2520000" y="1079500"/>
            <a:ext cx="3960450" cy="2844800"/>
            <a:chOff x="2520000" y="1079500"/>
            <a:chExt cx="3960450" cy="2844800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520000" y="1907688"/>
              <a:ext cx="3960450" cy="720077"/>
            </a:xfrm>
            <a:prstGeom prst="rect">
              <a:avLst/>
            </a:prstGeom>
            <a:solidFill>
              <a:srgbClr val="89C0E9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資訊科技與問題解決</a:t>
              </a: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500225" y="1800224"/>
              <a:ext cx="0" cy="10795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/>
          </p:spPr>
        </p:cxn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2520000" y="1079500"/>
              <a:ext cx="3960450" cy="720077"/>
            </a:xfrm>
            <a:prstGeom prst="rect">
              <a:avLst/>
            </a:prstGeom>
            <a:solidFill>
              <a:srgbClr val="1298D6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  <a:ea typeface="標楷體" pitchFamily="65" charset="-120"/>
                </a:rPr>
                <a:t>資訊科技導論</a:t>
              </a:r>
            </a:p>
          </p:txBody>
        </p:sp>
        <p:sp>
          <p:nvSpPr>
            <p:cNvPr id="21" name="手繪多邊形 20"/>
            <p:cNvSpPr/>
            <p:nvPr/>
          </p:nvSpPr>
          <p:spPr bwMode="auto">
            <a:xfrm>
              <a:off x="2700000" y="2628000"/>
              <a:ext cx="180975" cy="358775"/>
            </a:xfrm>
            <a:custGeom>
              <a:avLst/>
              <a:gdLst>
                <a:gd name="connsiteX0" fmla="*/ 0 w 1244600"/>
                <a:gd name="connsiteY0" fmla="*/ 0 h 982134"/>
                <a:gd name="connsiteX1" fmla="*/ 0 w 1244600"/>
                <a:gd name="connsiteY1" fmla="*/ 982134 h 982134"/>
                <a:gd name="connsiteX2" fmla="*/ 1244600 w 12446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ln w="25400">
              <a:solidFill>
                <a:srgbClr val="1298D6"/>
              </a:solidFill>
            </a:ln>
          </p:spPr>
          <p:txBody>
            <a:bodyPr anchor="ctr"/>
            <a:lstStyle/>
            <a:p>
              <a:pPr algn="ctr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880000" y="2699872"/>
              <a:ext cx="3600409" cy="576062"/>
            </a:xfrm>
            <a:prstGeom prst="rect">
              <a:avLst/>
            </a:prstGeom>
            <a:solidFill>
              <a:srgbClr val="EBEEF9"/>
            </a:solidFill>
            <a:ln w="25400" algn="ctr">
              <a:solidFill>
                <a:srgbClr val="1298D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問題解決的思維模式</a:t>
              </a: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2880000" y="3348038"/>
              <a:ext cx="3600450" cy="576262"/>
            </a:xfrm>
            <a:prstGeom prst="rect">
              <a:avLst/>
            </a:prstGeom>
            <a:solidFill>
              <a:srgbClr val="EBEEF9"/>
            </a:solidFill>
            <a:ln w="25400" algn="ctr">
              <a:solidFill>
                <a:srgbClr val="1298D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DFHeiStd-W5"/>
                  <a:ea typeface="標楷體" pitchFamily="65" charset="-120"/>
                </a:rPr>
                <a:t>解決問題示例</a:t>
              </a:r>
            </a:p>
          </p:txBody>
        </p:sp>
        <p:sp>
          <p:nvSpPr>
            <p:cNvPr id="24" name="手繪多邊形 23"/>
            <p:cNvSpPr/>
            <p:nvPr/>
          </p:nvSpPr>
          <p:spPr bwMode="auto">
            <a:xfrm>
              <a:off x="2700000" y="2628000"/>
              <a:ext cx="180975" cy="1008063"/>
            </a:xfrm>
            <a:custGeom>
              <a:avLst/>
              <a:gdLst>
                <a:gd name="connsiteX0" fmla="*/ 0 w 1244600"/>
                <a:gd name="connsiteY0" fmla="*/ 0 h 982134"/>
                <a:gd name="connsiteX1" fmla="*/ 0 w 1244600"/>
                <a:gd name="connsiteY1" fmla="*/ 982134 h 982134"/>
                <a:gd name="connsiteX2" fmla="*/ 1244600 w 12446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ln w="25400">
              <a:solidFill>
                <a:srgbClr val="1298D6"/>
              </a:solidFill>
            </a:ln>
          </p:spPr>
          <p:txBody>
            <a:bodyPr anchor="ctr"/>
            <a:lstStyle/>
            <a:p>
              <a:pPr algn="ctr">
                <a:defRPr/>
              </a:pPr>
              <a:endParaRPr lang="zh-TW" altLang="en-US" dirty="0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學習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資訊科技並非只著重於操作或技術，更重要的是要進一步運用學會的技能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來解決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生活上及學習中遇到的問題，因此，動腦思考如何解決問題更為重要！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170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539750" y="900000"/>
            <a:ext cx="80645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人們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在生活及工作上隨時都會遇到問題，也必須不斷的去解決。尤其身處資訊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時代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，各種事物與現象瞬息萬變，因而所產生的問題日趨頻繁且複雜，依循過去的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知識已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不足以解決現在的問題，因此問題解決是我們所必須具備的能力。</a:t>
            </a:r>
          </a:p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隨著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資訊科技的發展，運算思維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computational thinking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概念應運而生，簡單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來說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，運算思維是一種解決問題的思維模式，也就是思考如何分析問題，並將解決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問題的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方法步驟化。本課程中學習演算法、程式設計與資料處理等課程，目的就是要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培養問題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解決的能力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170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539750" y="900000"/>
            <a:ext cx="80645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資訊科技領域，演算法是指運算的具體步驟，也就是為了解決某一問題所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設計的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一套有限運算規則的集合，而程式設計就是依邏輯順序安排一組指令以實踐這套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運算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規則。資料處理則是運用多種運算規則，來分析數據資料，以展示資料意義的方法。</a:t>
            </a:r>
          </a:p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由於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演算法具有步驟化的特性，非常適合用來釐清看來毫無頭緒的問題。因此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在日常生活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的應用上，可以把演算法視為解決問題的方法，並利用流程圖或文字敘述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的方式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來表示解決問題的步驟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170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539750" y="900000"/>
            <a:ext cx="80645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總而言之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，在資訊時代裡，幾乎人人日常生活及工作中都在使用電腦，學習與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電腦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相關的思維模式與解決問題的方法非常重要，而程式設計課程正可以培養我們用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電腦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來解決問題。下兩章就安排了一套有趣的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Scratch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程式設計課程，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以及 </a:t>
            </a:r>
            <a:r>
              <a:rPr lang="en-US" altLang="zh-TW" sz="2400" b="0" dirty="0" err="1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Calc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試算表課程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，讓大家在實作過程中，學習解決問題。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170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171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539750" y="900000"/>
            <a:ext cx="8064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小明全家從臺北開車到宜蘭，參加上午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9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00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的童玩節開幕活動，如果希望爸爸以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80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公里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/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時的速率開車，行駛的距離是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64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公里，若是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8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15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出發，在沒有塞車的情況下，能否在開幕活動前到達？如果不能，你要如何處理？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171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" b="1818"/>
          <a:stretch/>
        </p:blipFill>
        <p:spPr bwMode="auto">
          <a:xfrm>
            <a:off x="1260000" y="900000"/>
            <a:ext cx="6794351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17786</TotalTime>
  <Words>61</Words>
  <Application>Microsoft Office PowerPoint</Application>
  <PresentationFormat>如螢幕大小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科技領域 俊仲</cp:lastModifiedBy>
  <cp:revision>747</cp:revision>
  <cp:lastPrinted>1601-01-01T00:00:00Z</cp:lastPrinted>
  <dcterms:created xsi:type="dcterms:W3CDTF">2003-03-29T07:29:52Z</dcterms:created>
  <dcterms:modified xsi:type="dcterms:W3CDTF">2020-05-04T05:32:03Z</dcterms:modified>
</cp:coreProperties>
</file>